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9144000"/>
  <p:notesSz cx="7099300" cy="10234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3224">
          <p15:clr>
            <a:srgbClr val="000000"/>
          </p15:clr>
        </p15:guide>
        <p15:guide id="2" pos="2236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1" roundtripDataSignature="AMtx7mjwlVJvLsO7nkb21SpTpIHRVR7T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224" orient="horz"/>
        <p:guide pos="2236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1137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9612" y="4862512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1137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709612" y="4862512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:notes"/>
          <p:cNvSpPr txBox="1"/>
          <p:nvPr>
            <p:ph idx="1" type="body"/>
          </p:nvPr>
        </p:nvSpPr>
        <p:spPr>
          <a:xfrm>
            <a:off x="709612" y="4862512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0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1:notes"/>
          <p:cNvSpPr txBox="1"/>
          <p:nvPr>
            <p:ph idx="1" type="body"/>
          </p:nvPr>
        </p:nvSpPr>
        <p:spPr>
          <a:xfrm>
            <a:off x="709612" y="4862512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1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:notes"/>
          <p:cNvSpPr txBox="1"/>
          <p:nvPr>
            <p:ph idx="1" type="body"/>
          </p:nvPr>
        </p:nvSpPr>
        <p:spPr>
          <a:xfrm>
            <a:off x="709612" y="4862512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2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170f353a92_13_0:notes"/>
          <p:cNvSpPr txBox="1"/>
          <p:nvPr>
            <p:ph idx="1" type="body"/>
          </p:nvPr>
        </p:nvSpPr>
        <p:spPr>
          <a:xfrm>
            <a:off x="709612" y="4862512"/>
            <a:ext cx="5680200" cy="46038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1170f353a92_13_0:notes"/>
          <p:cNvSpPr/>
          <p:nvPr>
            <p:ph idx="2" type="sldImg"/>
          </p:nvPr>
        </p:nvSpPr>
        <p:spPr>
          <a:xfrm>
            <a:off x="990600" y="768350"/>
            <a:ext cx="51180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170f353a92_13_86:notes"/>
          <p:cNvSpPr/>
          <p:nvPr>
            <p:ph idx="2" type="sldImg"/>
          </p:nvPr>
        </p:nvSpPr>
        <p:spPr>
          <a:xfrm>
            <a:off x="990600" y="768350"/>
            <a:ext cx="51180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170f353a92_13_86:notes"/>
          <p:cNvSpPr txBox="1"/>
          <p:nvPr>
            <p:ph idx="1" type="body"/>
          </p:nvPr>
        </p:nvSpPr>
        <p:spPr>
          <a:xfrm>
            <a:off x="709612" y="4862512"/>
            <a:ext cx="5680200" cy="46038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1170f353a92_13_86:notes"/>
          <p:cNvSpPr txBox="1"/>
          <p:nvPr>
            <p:ph idx="12" type="sldNum"/>
          </p:nvPr>
        </p:nvSpPr>
        <p:spPr>
          <a:xfrm>
            <a:off x="4021137" y="9721850"/>
            <a:ext cx="3076500" cy="5112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709612" y="4862512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709612" y="4862512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3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709612" y="4862512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709612" y="4862512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/>
          <p:nvPr>
            <p:ph idx="1" type="body"/>
          </p:nvPr>
        </p:nvSpPr>
        <p:spPr>
          <a:xfrm>
            <a:off x="709612" y="4862512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6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 txBox="1"/>
          <p:nvPr>
            <p:ph idx="1" type="body"/>
          </p:nvPr>
        </p:nvSpPr>
        <p:spPr>
          <a:xfrm>
            <a:off x="709612" y="4862512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7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 txBox="1"/>
          <p:nvPr>
            <p:ph idx="1" type="body"/>
          </p:nvPr>
        </p:nvSpPr>
        <p:spPr>
          <a:xfrm>
            <a:off x="709612" y="4862512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8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 txBox="1"/>
          <p:nvPr>
            <p:ph idx="1" type="body"/>
          </p:nvPr>
        </p:nvSpPr>
        <p:spPr>
          <a:xfrm>
            <a:off x="709612" y="4862512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9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5"/>
          <p:cNvSpPr txBox="1"/>
          <p:nvPr>
            <p:ph type="ctrTitle"/>
          </p:nvPr>
        </p:nvSpPr>
        <p:spPr>
          <a:xfrm>
            <a:off x="685800" y="990600"/>
            <a:ext cx="7772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5"/>
          <p:cNvSpPr txBox="1"/>
          <p:nvPr>
            <p:ph idx="1" type="subTitle"/>
          </p:nvPr>
        </p:nvSpPr>
        <p:spPr>
          <a:xfrm>
            <a:off x="1447800" y="3429000"/>
            <a:ext cx="70104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None/>
              <a:defRPr sz="2800"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lvl="4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1" name="Google Shape;81;p2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□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4pPr>
            <a:lvl5pPr indent="-330200" lvl="4" marL="22860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82" name="Google Shape;82;p2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3" name="Google Shape;83;p2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□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4pPr>
            <a:lvl5pPr indent="-330200" lvl="4" marL="22860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84" name="Google Shape;84;p25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5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6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6"/>
          <p:cNvSpPr txBox="1"/>
          <p:nvPr>
            <p:ph idx="1" type="body"/>
          </p:nvPr>
        </p:nvSpPr>
        <p:spPr>
          <a:xfrm>
            <a:off x="566738" y="1752600"/>
            <a:ext cx="39243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□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■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□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90" name="Google Shape;90;p26"/>
          <p:cNvSpPr txBox="1"/>
          <p:nvPr>
            <p:ph idx="2" type="body"/>
          </p:nvPr>
        </p:nvSpPr>
        <p:spPr>
          <a:xfrm>
            <a:off x="4643438" y="1752600"/>
            <a:ext cx="39243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□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■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□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91" name="Google Shape;91;p26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6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7" name="Google Shape;97;p27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7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7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" type="body"/>
          </p:nvPr>
        </p:nvSpPr>
        <p:spPr>
          <a:xfrm>
            <a:off x="566738" y="1752600"/>
            <a:ext cx="39243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2" type="body"/>
          </p:nvPr>
        </p:nvSpPr>
        <p:spPr>
          <a:xfrm>
            <a:off x="4643438" y="1752600"/>
            <a:ext cx="39243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9"/>
          <p:cNvSpPr txBox="1"/>
          <p:nvPr>
            <p:ph type="title"/>
          </p:nvPr>
        </p:nvSpPr>
        <p:spPr>
          <a:xfrm rot="5400000">
            <a:off x="4717257" y="2161382"/>
            <a:ext cx="5715000" cy="20018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9"/>
          <p:cNvSpPr txBox="1"/>
          <p:nvPr>
            <p:ph idx="1" type="body"/>
          </p:nvPr>
        </p:nvSpPr>
        <p:spPr>
          <a:xfrm rot="5400000">
            <a:off x="636588" y="234950"/>
            <a:ext cx="5715000" cy="58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1" type="body"/>
          </p:nvPr>
        </p:nvSpPr>
        <p:spPr>
          <a:xfrm rot="5400000">
            <a:off x="2433637" y="-114300"/>
            <a:ext cx="4267200" cy="8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0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2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59" name="Google Shape;59;p21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1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SzPts val="3200"/>
              <a:buChar char="□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Char char="■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Char char="□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4pPr>
            <a:lvl5pPr indent="-355600" lvl="4" marL="2286000" algn="l"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algn="l"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355600" lvl="8" marL="4114800" algn="l"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/>
        </p:txBody>
      </p:sp>
      <p:sp>
        <p:nvSpPr>
          <p:cNvPr id="65" name="Google Shape;65;p2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6" name="Google Shape;66;p22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2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3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3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4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4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/>
          <p:nvPr/>
        </p:nvSpPr>
        <p:spPr>
          <a:xfrm>
            <a:off x="685800" y="2393950"/>
            <a:ext cx="7772400" cy="109537"/>
          </a:xfrm>
          <a:custGeom>
            <a:rect b="b" l="l" r="r" t="t"/>
            <a:pathLst>
              <a:path extrusionOk="0" h="1000" w="100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extrusionOk="0" h="1000" w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" name="Google Shape;11;p14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91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3700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■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74650" lvl="2" marL="1371600" marR="0" rtl="0" algn="l">
              <a:spcBef>
                <a:spcPts val="460"/>
              </a:spcBef>
              <a:spcAft>
                <a:spcPts val="0"/>
              </a:spcAft>
              <a:buClr>
                <a:schemeClr val="accent2"/>
              </a:buClr>
              <a:buSzPts val="2300"/>
              <a:buFont typeface="Noto Sans Symbols"/>
              <a:buChar char="□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5" name="Google Shape;15;p1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6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16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91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3700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■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74650" lvl="2" marL="1371600" marR="0" rtl="0" algn="l">
              <a:spcBef>
                <a:spcPts val="460"/>
              </a:spcBef>
              <a:spcAft>
                <a:spcPts val="0"/>
              </a:spcAft>
              <a:buClr>
                <a:schemeClr val="accent2"/>
              </a:buClr>
              <a:buSzPts val="2300"/>
              <a:buFont typeface="Noto Sans Symbols"/>
              <a:buChar char="□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16"/>
          <p:cNvSpPr/>
          <p:nvPr/>
        </p:nvSpPr>
        <p:spPr>
          <a:xfrm>
            <a:off x="609600" y="1566862"/>
            <a:ext cx="7958137" cy="109537"/>
          </a:xfrm>
          <a:custGeom>
            <a:rect b="b" l="l" r="r" t="t"/>
            <a:pathLst>
              <a:path extrusionOk="0" h="1000" w="100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extrusionOk="0" h="1000" w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6" name="Google Shape;26;p16"/>
          <p:cNvCxnSpPr/>
          <p:nvPr/>
        </p:nvCxnSpPr>
        <p:spPr>
          <a:xfrm>
            <a:off x="609600" y="6172200"/>
            <a:ext cx="79248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7" name="Google Shape;27;p16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8" name="Google Shape;28;p1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9" name="Google Shape;29;p16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"/>
          <p:cNvSpPr txBox="1"/>
          <p:nvPr>
            <p:ph type="ctrTitle"/>
          </p:nvPr>
        </p:nvSpPr>
        <p:spPr>
          <a:xfrm>
            <a:off x="685800" y="990600"/>
            <a:ext cx="7772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Requirements - Interview</a:t>
            </a:r>
            <a:endParaRPr/>
          </a:p>
        </p:txBody>
      </p:sp>
      <p:sp>
        <p:nvSpPr>
          <p:cNvPr id="105" name="Google Shape;105;p1"/>
          <p:cNvSpPr txBox="1"/>
          <p:nvPr>
            <p:ph idx="1" type="subTitle"/>
          </p:nvPr>
        </p:nvSpPr>
        <p:spPr>
          <a:xfrm>
            <a:off x="762000" y="3352800"/>
            <a:ext cx="4114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Hoạt động trên lớp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Lam Quang Vu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Truong Phuoc Loc</a:t>
            </a:r>
            <a:endParaRPr/>
          </a:p>
        </p:txBody>
      </p:sp>
      <p:sp>
        <p:nvSpPr>
          <p:cNvPr id="106" name="Google Shape;106;p1"/>
          <p:cNvSpPr txBox="1"/>
          <p:nvPr/>
        </p:nvSpPr>
        <p:spPr>
          <a:xfrm>
            <a:off x="0" y="30003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</a:pPr>
            <a:r>
              <a:rPr b="0" i="0" lang="en-US" sz="3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Câu hỏi ôn tập</a:t>
            </a:r>
            <a:endParaRPr/>
          </a:p>
        </p:txBody>
      </p:sp>
      <p:sp>
        <p:nvSpPr>
          <p:cNvPr id="184" name="Google Shape;184;p10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Làm thế nào để đặt câu hỏi hiệu quả?</a:t>
            </a:r>
            <a:endParaRPr/>
          </a:p>
          <a:p>
            <a:pPr indent="-469900" lvl="0" marL="469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Những khó khăn khi lấy yêu cầu khách hàng là gì ?</a:t>
            </a:r>
            <a:endParaRPr/>
          </a:p>
          <a:p>
            <a:pPr indent="-469900" lvl="0" marL="469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Có thể lấy yêu cầu khách hàng thông qua những hình thức gì ?</a:t>
            </a:r>
            <a:endParaRPr/>
          </a:p>
        </p:txBody>
      </p:sp>
      <p:sp>
        <p:nvSpPr>
          <p:cNvPr id="185" name="Google Shape;185;p10"/>
          <p:cNvSpPr txBox="1"/>
          <p:nvPr/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*</a:t>
            </a:r>
            <a:endParaRPr/>
          </a:p>
        </p:txBody>
      </p:sp>
      <p:sp>
        <p:nvSpPr>
          <p:cNvPr id="186" name="Google Shape;186;p10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Requirement Management</a:t>
            </a:r>
            <a:endParaRPr/>
          </a:p>
        </p:txBody>
      </p:sp>
      <p:sp>
        <p:nvSpPr>
          <p:cNvPr id="187" name="Google Shape;187;p10"/>
          <p:cNvSpPr txBox="1"/>
          <p:nvPr/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</a:pPr>
            <a:r>
              <a:rPr b="0" i="0" lang="en-US" sz="3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Thông tin</a:t>
            </a:r>
            <a:endParaRPr/>
          </a:p>
        </p:txBody>
      </p:sp>
      <p:sp>
        <p:nvSpPr>
          <p:cNvPr id="193" name="Google Shape;193;p11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Yêu cầu chức năng</a:t>
            </a:r>
            <a:endParaRPr/>
          </a:p>
          <a:p>
            <a:pPr indent="-469900" lvl="0" marL="469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Yêu cầu phi chức năng</a:t>
            </a:r>
            <a:endParaRPr/>
          </a:p>
          <a:p>
            <a:pPr indent="-469900" lvl="0" marL="469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Các tính chất cần có của phần mềm</a:t>
            </a:r>
            <a:endParaRPr/>
          </a:p>
          <a:p>
            <a:pPr indent="-469900" lvl="0" marL="469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Kế hoạch thu thập thông tin để xây dựng yêu cầu</a:t>
            </a:r>
            <a:endParaRPr/>
          </a:p>
          <a:p>
            <a:pPr indent="-279400" lvl="0" marL="469900" rtl="0" algn="l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</a:pPr>
            <a:r>
              <a:rPr b="0" i="0" lang="en-US" sz="3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Checklist</a:t>
            </a:r>
            <a:endParaRPr/>
          </a:p>
        </p:txBody>
      </p:sp>
      <p:sp>
        <p:nvSpPr>
          <p:cNvPr id="199" name="Google Shape;199;p12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Đầy đủ các biên bản không ?</a:t>
            </a:r>
            <a:endParaRPr/>
          </a:p>
          <a:p>
            <a:pPr indent="-469900" lvl="0" marL="469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Các câu hỏi và trả lời có đúng sự thật không ?</a:t>
            </a:r>
            <a:endParaRPr/>
          </a:p>
          <a:p>
            <a:pPr indent="-469900" lvl="0" marL="469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Mô tả dự án có giống như mong đợi của nhóm không ?</a:t>
            </a:r>
            <a:endParaRPr/>
          </a:p>
          <a:p>
            <a:pPr indent="-469900" lvl="0" marL="469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Các ý kiến đóng góp về hình thức trình bày</a:t>
            </a:r>
            <a:endParaRPr/>
          </a:p>
          <a:p>
            <a:pPr indent="-469900" lvl="0" marL="469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Ký tên và ghi thông tin nhóm đánh giá lên bìa hồ sơ</a:t>
            </a:r>
            <a:endParaRPr/>
          </a:p>
        </p:txBody>
      </p:sp>
      <p:sp>
        <p:nvSpPr>
          <p:cNvPr id="200" name="Google Shape;200;p12"/>
          <p:cNvSpPr txBox="1"/>
          <p:nvPr/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*</a:t>
            </a:r>
            <a:endParaRPr/>
          </a:p>
        </p:txBody>
      </p:sp>
      <p:sp>
        <p:nvSpPr>
          <p:cNvPr id="201" name="Google Shape;201;p12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Requirement Management</a:t>
            </a:r>
            <a:endParaRPr/>
          </a:p>
        </p:txBody>
      </p:sp>
      <p:sp>
        <p:nvSpPr>
          <p:cNvPr id="202" name="Google Shape;202;p12"/>
          <p:cNvSpPr txBox="1"/>
          <p:nvPr/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70f353a92_13_0"/>
          <p:cNvSpPr txBox="1"/>
          <p:nvPr>
            <p:ph type="title"/>
          </p:nvPr>
        </p:nvSpPr>
        <p:spPr>
          <a:xfrm>
            <a:off x="574675" y="304800"/>
            <a:ext cx="8001000" cy="121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</a:pPr>
            <a:r>
              <a:rPr b="0" i="0" lang="en-US" sz="3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Danh sách kỹ thuật</a:t>
            </a:r>
            <a:endParaRPr/>
          </a:p>
        </p:txBody>
      </p:sp>
      <p:sp>
        <p:nvSpPr>
          <p:cNvPr id="208" name="Google Shape;208;g1170f353a92_13_0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9530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rial"/>
              <a:buAutoNum type="arabicParenR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Động não (BS) - b</a:t>
            </a:r>
            <a:r>
              <a:rPr lang="en-US" sz="2100"/>
              <a:t>iên bản, mindmap</a:t>
            </a:r>
            <a:endParaRPr sz="2700"/>
          </a:p>
          <a:p>
            <a:pPr indent="-495300" lvl="0" marL="5143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rial"/>
              <a:buAutoNum type="arabicParenR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Phỏng vấn (IT) - bi</a:t>
            </a:r>
            <a:r>
              <a:rPr lang="en-US" sz="2100"/>
              <a:t>ên bản (s) - tổng hợp lý kiến</a:t>
            </a:r>
            <a:endParaRPr sz="2700"/>
          </a:p>
          <a:p>
            <a:pPr indent="-495300" lvl="0" marL="5143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rial"/>
              <a:buAutoNum type="arabicParenR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Khảo sát (SV) - bi</a:t>
            </a:r>
            <a:r>
              <a:rPr lang="en-US" sz="2100"/>
              <a:t>ên bản tổng hợp và phân tích</a:t>
            </a:r>
            <a:endParaRPr sz="2700"/>
          </a:p>
          <a:p>
            <a:pPr indent="-495300" lvl="0" marL="5143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rial"/>
              <a:buAutoNum type="arabicParenR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Phỏng vấn theo nhóm (FG) </a:t>
            </a:r>
            <a:r>
              <a:rPr lang="en-US" sz="2100"/>
              <a:t>- biên bản (s) - tổng hợp lý kiến</a:t>
            </a:r>
            <a:endParaRPr sz="2700"/>
          </a:p>
          <a:p>
            <a:pPr indent="-501650" lvl="0" marL="5143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Arial"/>
              <a:buAutoNum type="arabicParenR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Hội thảo (WS) - </a:t>
            </a:r>
            <a:r>
              <a:rPr lang="en-US" sz="2300"/>
              <a:t>biên bản (s) - tổng hợp lý kiến</a:t>
            </a:r>
            <a:endParaRPr sz="2700"/>
          </a:p>
          <a:p>
            <a:pPr indent="-495300" lvl="0" marL="5143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rial"/>
              <a:buAutoNum type="arabicParenR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Quan sát (OB) - </a:t>
            </a:r>
            <a:r>
              <a:rPr lang="en-US" sz="2100"/>
              <a:t>bảng phân tích, vẽ, quy trình, hình ảnh</a:t>
            </a:r>
            <a:endParaRPr sz="2700"/>
          </a:p>
          <a:p>
            <a:pPr indent="-495300" lvl="0" marL="5143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rial"/>
              <a:buAutoNum type="arabicParenR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Đóng vai (RP) - bi</a:t>
            </a:r>
            <a:r>
              <a:rPr lang="en-US" sz="2100"/>
              <a:t>ên bản phân tích và đề xuất (trãi nghiệm)</a:t>
            </a:r>
            <a:endParaRPr sz="2700"/>
          </a:p>
          <a:p>
            <a:pPr indent="-495300" lvl="0" marL="5143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rial"/>
              <a:buAutoNum type="arabicParenR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Phân tích tài liệu (DR) -t</a:t>
            </a:r>
            <a:r>
              <a:rPr lang="en-US" sz="2100"/>
              <a:t>ổng hợp, phân tích, ref</a:t>
            </a:r>
            <a:endParaRPr sz="2700"/>
          </a:p>
          <a:p>
            <a:pPr indent="-495300" lvl="0" marL="5143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rial"/>
              <a:buAutoNum type="arabicParenR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Sử dụng nguyên mẫu (PT) - bi</a:t>
            </a:r>
            <a:r>
              <a:rPr lang="en-US" sz="2100"/>
              <a:t>ên bản đề xuất</a:t>
            </a:r>
            <a:endParaRPr sz="2700"/>
          </a:p>
          <a:p>
            <a:pPr indent="-495300" lvl="0" marL="5143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rial"/>
              <a:buAutoNum type="arabicParenR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Sắp xếp thẻ (CS)</a:t>
            </a:r>
            <a:endParaRPr sz="2700"/>
          </a:p>
          <a:p>
            <a:pPr indent="-361950" lvl="0" marL="5143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5143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5143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699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g1170f353a92_13_0"/>
          <p:cNvSpPr txBox="1"/>
          <p:nvPr/>
        </p:nvSpPr>
        <p:spPr>
          <a:xfrm>
            <a:off x="609600" y="6245225"/>
            <a:ext cx="19812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*</a:t>
            </a:r>
            <a:endParaRPr/>
          </a:p>
        </p:txBody>
      </p:sp>
      <p:sp>
        <p:nvSpPr>
          <p:cNvPr id="210" name="Google Shape;210;g1170f353a92_13_0"/>
          <p:cNvSpPr txBox="1"/>
          <p:nvPr/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Requirement Management</a:t>
            </a:r>
            <a:endParaRPr/>
          </a:p>
        </p:txBody>
      </p:sp>
      <p:sp>
        <p:nvSpPr>
          <p:cNvPr id="211" name="Google Shape;211;g1170f353a92_13_0"/>
          <p:cNvSpPr txBox="1"/>
          <p:nvPr/>
        </p:nvSpPr>
        <p:spPr>
          <a:xfrm>
            <a:off x="6553200" y="6245225"/>
            <a:ext cx="19812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170f353a92_13_86"/>
          <p:cNvSpPr txBox="1"/>
          <p:nvPr>
            <p:ph type="title"/>
          </p:nvPr>
        </p:nvSpPr>
        <p:spPr>
          <a:xfrm>
            <a:off x="574675" y="304800"/>
            <a:ext cx="8001000" cy="1215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Lưu ý</a:t>
            </a:r>
            <a:endParaRPr/>
          </a:p>
        </p:txBody>
      </p:sp>
      <p:sp>
        <p:nvSpPr>
          <p:cNvPr id="218" name="Google Shape;218;g1170f353a92_13_86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Đánh ID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Tổ chức lưu trữ</a:t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Doc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Hình ảnh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Video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Tập tin khác</a:t>
            </a:r>
            <a:endParaRPr/>
          </a:p>
        </p:txBody>
      </p:sp>
      <p:sp>
        <p:nvSpPr>
          <p:cNvPr id="219" name="Google Shape;219;g1170f353a92_13_86"/>
          <p:cNvSpPr txBox="1"/>
          <p:nvPr>
            <p:ph idx="12" type="sldNum"/>
          </p:nvPr>
        </p:nvSpPr>
        <p:spPr>
          <a:xfrm>
            <a:off x="6553200" y="6245225"/>
            <a:ext cx="1981200" cy="47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</a:pPr>
            <a:r>
              <a:rPr b="0" i="0" lang="en-US" sz="3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Mỗi nhóm</a:t>
            </a:r>
            <a:endParaRPr/>
          </a:p>
        </p:txBody>
      </p:sp>
      <p:sp>
        <p:nvSpPr>
          <p:cNvPr id="112" name="Google Shape;112;p2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b="1" i="0" lang="en-US" sz="3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Đặc tả yêu cầu của phần mềm</a:t>
            </a:r>
            <a:endParaRPr/>
          </a:p>
          <a:p>
            <a:pPr indent="-469900" lvl="0" marL="469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Bắt cặp chéo.</a:t>
            </a:r>
            <a:endParaRPr/>
          </a:p>
          <a:p>
            <a:pPr indent="-436562" lvl="1" marL="908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■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Phác thảo nội dung dự án (5 phút)</a:t>
            </a:r>
            <a:endParaRPr/>
          </a:p>
          <a:p>
            <a:pPr indent="-395287" lvl="2" marL="1304925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accent2"/>
              </a:buClr>
              <a:buSzPts val="2300"/>
              <a:buFont typeface="Noto Sans Symbols"/>
              <a:buChar char="□"/>
            </a:pPr>
            <a:r>
              <a:rPr b="0" i="0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Trình bày về dự án</a:t>
            </a:r>
            <a:endParaRPr/>
          </a:p>
          <a:p>
            <a:pPr indent="-436562" lvl="1" marL="908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■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Phỏng vấn (25 phút)</a:t>
            </a:r>
            <a:endParaRPr/>
          </a:p>
          <a:p>
            <a:pPr indent="-395287" lvl="2" marL="1304925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accent2"/>
              </a:buClr>
              <a:buSzPts val="2300"/>
              <a:buFont typeface="Noto Sans Symbols"/>
              <a:buChar char="□"/>
            </a:pPr>
            <a:r>
              <a:rPr b="0" i="0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Nhóm ra dự án – gửi file phác thảo cho nhóm</a:t>
            </a:r>
            <a:endParaRPr/>
          </a:p>
          <a:p>
            <a:pPr indent="-395287" lvl="2" marL="1304925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accent2"/>
              </a:buClr>
              <a:buSzPts val="2300"/>
              <a:buFont typeface="Noto Sans Symbols"/>
              <a:buChar char="□"/>
            </a:pPr>
            <a:r>
              <a:rPr b="0" i="0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Viết lại đặc tả yêu cầu sau buổi phỏng vấn</a:t>
            </a:r>
            <a:endParaRPr/>
          </a:p>
          <a:p>
            <a:pPr indent="-395287" lvl="2" marL="1304925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accent2"/>
              </a:buClr>
              <a:buSzPts val="2300"/>
              <a:buFont typeface="Noto Sans Symbols"/>
              <a:buChar char="□"/>
            </a:pPr>
            <a:r>
              <a:rPr b="0" i="0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Nộp biên bản của buổi thảo luận</a:t>
            </a:r>
            <a:endParaRPr/>
          </a:p>
        </p:txBody>
      </p:sp>
      <p:sp>
        <p:nvSpPr>
          <p:cNvPr id="113" name="Google Shape;113;p2"/>
          <p:cNvSpPr txBox="1"/>
          <p:nvPr/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*</a:t>
            </a:r>
            <a:endParaRPr/>
          </a:p>
        </p:txBody>
      </p:sp>
      <p:sp>
        <p:nvSpPr>
          <p:cNvPr id="114" name="Google Shape;114;p2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Requirement Management</a:t>
            </a:r>
            <a:endParaRPr/>
          </a:p>
        </p:txBody>
      </p:sp>
      <p:sp>
        <p:nvSpPr>
          <p:cNvPr id="115" name="Google Shape;115;p2"/>
          <p:cNvSpPr txBox="1"/>
          <p:nvPr/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</a:pPr>
            <a:r>
              <a:rPr b="0" i="0" lang="en-US" sz="3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Yêu cầu</a:t>
            </a:r>
            <a:endParaRPr/>
          </a:p>
        </p:txBody>
      </p:sp>
      <p:sp>
        <p:nvSpPr>
          <p:cNvPr id="121" name="Google Shape;121;p3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Ghi biên bản thảo luận</a:t>
            </a:r>
            <a:endParaRPr/>
          </a:p>
          <a:p>
            <a:pPr indent="-469900" lvl="0" marL="469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Quản lý thời gian</a:t>
            </a:r>
            <a:endParaRPr/>
          </a:p>
          <a:p>
            <a:pPr indent="-469900" lvl="0" marL="469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Giữ lại tất cả các ghi chú trong quá trình thảo luận</a:t>
            </a:r>
            <a:endParaRPr/>
          </a:p>
        </p:txBody>
      </p:sp>
      <p:sp>
        <p:nvSpPr>
          <p:cNvPr id="122" name="Google Shape;122;p3"/>
          <p:cNvSpPr txBox="1"/>
          <p:nvPr/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*</a:t>
            </a:r>
            <a:endParaRPr/>
          </a:p>
        </p:txBody>
      </p:sp>
      <p:sp>
        <p:nvSpPr>
          <p:cNvPr id="123" name="Google Shape;123;p3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Requirement Management</a:t>
            </a:r>
            <a:endParaRPr/>
          </a:p>
        </p:txBody>
      </p:sp>
      <p:sp>
        <p:nvSpPr>
          <p:cNvPr id="124" name="Google Shape;124;p3"/>
          <p:cNvSpPr txBox="1"/>
          <p:nvPr/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</a:pPr>
            <a:r>
              <a:rPr b="0" i="0" lang="en-US" sz="3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Sau khi thảo luận [BBHop]</a:t>
            </a:r>
            <a:endParaRPr/>
          </a:p>
        </p:txBody>
      </p:sp>
      <p:sp>
        <p:nvSpPr>
          <p:cNvPr id="130" name="Google Shape;130;p4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Biên bản họp</a:t>
            </a:r>
            <a:endParaRPr/>
          </a:p>
          <a:p>
            <a:pPr indent="-436562" lvl="1" marL="908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■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Gồm ai ? Vai trò gì ?</a:t>
            </a:r>
            <a:endParaRPr/>
          </a:p>
          <a:p>
            <a:pPr indent="-436562" lvl="1" marL="908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■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Có hiểu bản đặc tả/ bài toán không ?</a:t>
            </a:r>
            <a:endParaRPr/>
          </a:p>
          <a:p>
            <a:pPr indent="-436562" lvl="1" marL="908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■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Nhận xét gì về cách trình bày / trả lời ?</a:t>
            </a:r>
            <a:endParaRPr/>
          </a:p>
          <a:p>
            <a:pPr indent="-436562" lvl="1" marL="908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■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Câu hỏi thắc mắc là gì ?</a:t>
            </a:r>
            <a:endParaRPr/>
          </a:p>
        </p:txBody>
      </p:sp>
      <p:sp>
        <p:nvSpPr>
          <p:cNvPr id="131" name="Google Shape;131;p4"/>
          <p:cNvSpPr txBox="1"/>
          <p:nvPr/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*</a:t>
            </a:r>
            <a:endParaRPr/>
          </a:p>
        </p:txBody>
      </p:sp>
      <p:sp>
        <p:nvSpPr>
          <p:cNvPr id="132" name="Google Shape;132;p4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Requirement Management</a:t>
            </a:r>
            <a:endParaRPr/>
          </a:p>
        </p:txBody>
      </p:sp>
      <p:sp>
        <p:nvSpPr>
          <p:cNvPr id="133" name="Google Shape;133;p4"/>
          <p:cNvSpPr txBox="1"/>
          <p:nvPr/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</a:pPr>
            <a:r>
              <a:rPr b="0" i="0" lang="en-US" sz="3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Đánh giá hoạt động thảo luận [BBHop]</a:t>
            </a:r>
            <a:endParaRPr/>
          </a:p>
        </p:txBody>
      </p:sp>
      <p:sp>
        <p:nvSpPr>
          <p:cNvPr id="139" name="Google Shape;139;p5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Thể hiện</a:t>
            </a:r>
            <a:endParaRPr/>
          </a:p>
          <a:p>
            <a:pPr indent="-436562" lvl="1" marL="908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■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Có quản lý thời gian không ?</a:t>
            </a:r>
            <a:endParaRPr/>
          </a:p>
          <a:p>
            <a:pPr indent="-436562" lvl="1" marL="908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■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Có phân chia vài trò khi thảo luận không ?</a:t>
            </a:r>
            <a:endParaRPr/>
          </a:p>
          <a:p>
            <a:pPr indent="-436562" lvl="1" marL="908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■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Có thư ký ghi lại biên bản không ?</a:t>
            </a:r>
            <a:endParaRPr/>
          </a:p>
          <a:p>
            <a:pPr indent="-436562" lvl="1" marL="908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■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 là người có nhiều ý kiến nhất trong nhóm bạn ?</a:t>
            </a:r>
            <a:endParaRPr/>
          </a:p>
          <a:p>
            <a:pPr indent="-436562" lvl="1" marL="908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■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Có sử dụng phương tiện hỗ trợ nào không ?</a:t>
            </a:r>
            <a:endParaRPr/>
          </a:p>
          <a:p>
            <a:pPr indent="-304800" lvl="0" marL="469900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*</a:t>
            </a:r>
            <a:endParaRPr/>
          </a:p>
        </p:txBody>
      </p:sp>
      <p:sp>
        <p:nvSpPr>
          <p:cNvPr id="141" name="Google Shape;141;p5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Requirement Management</a:t>
            </a:r>
            <a:endParaRPr/>
          </a:p>
        </p:txBody>
      </p:sp>
      <p:sp>
        <p:nvSpPr>
          <p:cNvPr id="142" name="Google Shape;142;p5"/>
          <p:cNvSpPr txBox="1"/>
          <p:nvPr/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</a:pPr>
            <a:r>
              <a:rPr b="0" i="0" lang="en-US" sz="3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Sau khi phỏng vấn (người đi phỏng vấn) [BBPV]</a:t>
            </a:r>
            <a:endParaRPr/>
          </a:p>
        </p:txBody>
      </p:sp>
      <p:sp>
        <p:nvSpPr>
          <p:cNvPr id="148" name="Google Shape;148;p6"/>
          <p:cNvSpPr txBox="1"/>
          <p:nvPr>
            <p:ph idx="1" type="body"/>
          </p:nvPr>
        </p:nvSpPr>
        <p:spPr>
          <a:xfrm>
            <a:off x="566737" y="1600200"/>
            <a:ext cx="8001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□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DS câu hỏi và câu trả lời (nhập lại + bản scan note)</a:t>
            </a:r>
            <a:endParaRPr/>
          </a:p>
          <a:p>
            <a:pPr indent="-469900" lvl="0" marL="469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□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Khách hàng bạn đã hiểu rõ điều mình muốn chưa ?</a:t>
            </a:r>
            <a:endParaRPr/>
          </a:p>
          <a:p>
            <a:pPr indent="-469900" lvl="0" marL="469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□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Đã thật sự hiểu yêu cầu chưa ?</a:t>
            </a:r>
            <a:endParaRPr/>
          </a:p>
          <a:p>
            <a:pPr indent="-436562" lvl="1" marL="908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Có cần trao đổi thêm không/gặp lại/demo ?</a:t>
            </a:r>
            <a:endParaRPr/>
          </a:p>
          <a:p>
            <a:pPr indent="-395287" lvl="2" marL="13049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□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Nếu có thì có xin contact chưa ?</a:t>
            </a:r>
            <a:endParaRPr/>
          </a:p>
          <a:p>
            <a:pPr indent="-436562" lvl="1" marL="908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Có cần tham khảo, khảo sát các ứng dụng tương tự không ?</a:t>
            </a:r>
            <a:endParaRPr/>
          </a:p>
          <a:p>
            <a:pPr indent="-469900" lvl="0" marL="469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□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Có thể mô tả lại để thiết kế và phát triển không ?</a:t>
            </a:r>
            <a:endParaRPr/>
          </a:p>
          <a:p>
            <a:pPr indent="-436562" lvl="1" marL="908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Mục đích, mục tiêu của dự án là gì ?</a:t>
            </a:r>
            <a:endParaRPr/>
          </a:p>
          <a:p>
            <a:pPr indent="-436562" lvl="1" marL="908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Đặc tả bằng như thế nào, dùng công cụ gì ?</a:t>
            </a:r>
            <a:endParaRPr/>
          </a:p>
          <a:p>
            <a:pPr indent="-436562" lvl="1" marL="908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Cách trình bày thế nào ?</a:t>
            </a:r>
            <a:endParaRPr/>
          </a:p>
          <a:p>
            <a:pPr indent="-469900" lvl="0" marL="469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□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Bạn có nhận làm phần mềm này không ?</a:t>
            </a:r>
            <a:endParaRPr/>
          </a:p>
          <a:p>
            <a:pPr indent="-436562" lvl="1" marL="908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Tại sao ?</a:t>
            </a:r>
            <a:endParaRPr/>
          </a:p>
        </p:txBody>
      </p:sp>
      <p:sp>
        <p:nvSpPr>
          <p:cNvPr id="149" name="Google Shape;149;p6"/>
          <p:cNvSpPr txBox="1"/>
          <p:nvPr/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*</a:t>
            </a:r>
            <a:endParaRPr/>
          </a:p>
        </p:txBody>
      </p:sp>
      <p:sp>
        <p:nvSpPr>
          <p:cNvPr id="150" name="Google Shape;150;p6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Requirement Management Activity</a:t>
            </a:r>
            <a:endParaRPr/>
          </a:p>
        </p:txBody>
      </p:sp>
      <p:sp>
        <p:nvSpPr>
          <p:cNvPr id="151" name="Google Shape;151;p6"/>
          <p:cNvSpPr txBox="1"/>
          <p:nvPr/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</a:pPr>
            <a:r>
              <a:rPr b="0" i="0" lang="en-US" sz="3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Đánh giá [BBPV]</a:t>
            </a:r>
            <a:endParaRPr/>
          </a:p>
        </p:txBody>
      </p:sp>
      <p:sp>
        <p:nvSpPr>
          <p:cNvPr id="157" name="Google Shape;157;p7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□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Nhận xét</a:t>
            </a:r>
            <a:endParaRPr/>
          </a:p>
          <a:p>
            <a:pPr indent="-436562" lvl="1" marL="9080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Char char="■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Khó khăn gặp phải trong quá trình phỏng vấn là gì ?</a:t>
            </a:r>
            <a:endParaRPr/>
          </a:p>
          <a:p>
            <a:pPr indent="-436562" lvl="1" marL="9080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Char char="■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Những yêu cầu nào không khả thi 🡪 tại sao?</a:t>
            </a:r>
            <a:endParaRPr/>
          </a:p>
          <a:p>
            <a:pPr indent="-436562" lvl="1" marL="9080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Char char="■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Nếu muốn làm tốt hơn, bạn sẽ tổ chức buổi phỏng vấn thế nào?</a:t>
            </a:r>
            <a:endParaRPr/>
          </a:p>
          <a:p>
            <a:pPr indent="-395287" lvl="2" marL="1304925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□"/>
            </a:pP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Có thay đổi câu hỏi</a:t>
            </a:r>
            <a:endParaRPr/>
          </a:p>
          <a:p>
            <a:pPr indent="-395287" lvl="2" marL="1304925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□"/>
            </a:pP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Có cần chuẩn bị thêm phương tiện gì ko? (sản phẩm demo, ghi âm, chụp hình…)</a:t>
            </a:r>
            <a:endParaRPr/>
          </a:p>
          <a:p>
            <a:pPr indent="-469900" lvl="0" marL="469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□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Lưu ý: hồ sơ đặc tả được dùng để làm phần mềm sau này.</a:t>
            </a:r>
            <a:endParaRPr/>
          </a:p>
        </p:txBody>
      </p:sp>
      <p:sp>
        <p:nvSpPr>
          <p:cNvPr id="158" name="Google Shape;158;p7"/>
          <p:cNvSpPr txBox="1"/>
          <p:nvPr/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*</a:t>
            </a:r>
            <a:endParaRPr/>
          </a:p>
        </p:txBody>
      </p:sp>
      <p:sp>
        <p:nvSpPr>
          <p:cNvPr id="159" name="Google Shape;159;p7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Requirement Management</a:t>
            </a:r>
            <a:endParaRPr/>
          </a:p>
        </p:txBody>
      </p:sp>
      <p:sp>
        <p:nvSpPr>
          <p:cNvPr id="160" name="Google Shape;160;p7"/>
          <p:cNvSpPr txBox="1"/>
          <p:nvPr/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</a:pPr>
            <a:r>
              <a:rPr b="0" i="0" lang="en-US" sz="3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Sau khi PV (người được phỏng vấn)</a:t>
            </a:r>
            <a:br>
              <a:rPr b="0" i="0" lang="en-US" sz="3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[BBDPV]</a:t>
            </a:r>
            <a:endParaRPr/>
          </a:p>
        </p:txBody>
      </p:sp>
      <p:sp>
        <p:nvSpPr>
          <p:cNvPr id="166" name="Google Shape;166;p8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□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DS câu hỏi và câu trả lời </a:t>
            </a:r>
            <a:endParaRPr/>
          </a:p>
          <a:p>
            <a:pPr indent="-469900" lvl="0" marL="469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□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Có còn muốn thay đổi yêu cầu gì không ?</a:t>
            </a:r>
            <a:endParaRPr/>
          </a:p>
          <a:p>
            <a:pPr indent="-436562" lvl="1" marL="9080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Char char="■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Nếu có, liên hệ để thay đổi, contact ?</a:t>
            </a:r>
            <a:endParaRPr/>
          </a:p>
          <a:p>
            <a:pPr indent="-469900" lvl="0" marL="469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□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Bạn đã thật sự hiểu mình cần gì chưa ?</a:t>
            </a:r>
            <a:endParaRPr/>
          </a:p>
          <a:p>
            <a:pPr indent="-436562" lvl="1" marL="9080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Char char="■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🡪 Tại sao ?</a:t>
            </a:r>
            <a:endParaRPr/>
          </a:p>
          <a:p>
            <a:pPr indent="-436562" lvl="1" marL="9080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Char char="■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 🡪 Chứng minh !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69900" lvl="0" marL="469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□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Bạn có tin tưởng nhóm thực hiện có đủ khả năng thực hiện dự án do nhóm bạn đưa ra</a:t>
            </a:r>
            <a:endParaRPr/>
          </a:p>
          <a:p>
            <a:pPr indent="-436562" lvl="1" marL="9080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Char char="■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🡪 lý do từ chối ?</a:t>
            </a:r>
            <a:endParaRPr/>
          </a:p>
          <a:p>
            <a:pPr indent="-436562" lvl="1" marL="9080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Char char="■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 🡪 điều gì làm bạn tin tưởng?</a:t>
            </a:r>
            <a:endParaRPr/>
          </a:p>
        </p:txBody>
      </p:sp>
      <p:sp>
        <p:nvSpPr>
          <p:cNvPr id="167" name="Google Shape;167;p8"/>
          <p:cNvSpPr txBox="1"/>
          <p:nvPr/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*</a:t>
            </a:r>
            <a:endParaRPr/>
          </a:p>
        </p:txBody>
      </p:sp>
      <p:sp>
        <p:nvSpPr>
          <p:cNvPr id="168" name="Google Shape;168;p8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Requirement Management</a:t>
            </a:r>
            <a:endParaRPr/>
          </a:p>
        </p:txBody>
      </p:sp>
      <p:sp>
        <p:nvSpPr>
          <p:cNvPr id="169" name="Google Shape;169;p8"/>
          <p:cNvSpPr txBox="1"/>
          <p:nvPr/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</a:pPr>
            <a:r>
              <a:rPr b="0" i="0" lang="en-US" sz="3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Sưu liệu nộp</a:t>
            </a:r>
            <a:endParaRPr/>
          </a:p>
        </p:txBody>
      </p:sp>
      <p:sp>
        <p:nvSpPr>
          <p:cNvPr id="175" name="Google Shape;175;p9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□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[BBHop] Biên bản họp của nhóm.</a:t>
            </a:r>
            <a:endParaRPr/>
          </a:p>
          <a:p>
            <a:pPr indent="-469900" lvl="0" marL="469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□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 - Bảng mô tả dự án của nhóm đối tác- Business Vision</a:t>
            </a:r>
            <a:endParaRPr/>
          </a:p>
          <a:p>
            <a:pPr indent="-469900" lvl="0" marL="469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□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biên bản (Dev – Cus) [BBPV + BBDPV]</a:t>
            </a:r>
            <a:endParaRPr/>
          </a:p>
          <a:p>
            <a:pPr indent="-436562" lvl="1" marL="908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Bảng ds câu hỏi nháp soạn lúc thảo luận (chụp hoặc scan lại)</a:t>
            </a:r>
            <a:endParaRPr/>
          </a:p>
          <a:p>
            <a:pPr indent="-436562" lvl="1" marL="908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 request [rup_stkreq.dot]</a:t>
            </a:r>
            <a:endParaRPr/>
          </a:p>
          <a:p>
            <a:pPr indent="-469900" lvl="0" marL="469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□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Tất cả để trong một folder mã nhóm, có file check list liệt kê các tà liệu (readme.txt)</a:t>
            </a:r>
            <a:endParaRPr/>
          </a:p>
          <a:p>
            <a:pPr indent="-436562" lvl="1" marL="908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bản chuyển cho nhóm đối tác</a:t>
            </a:r>
            <a:endParaRPr/>
          </a:p>
          <a:p>
            <a:pPr indent="-436562" lvl="1" marL="908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bản nộp trên web moodle</a:t>
            </a:r>
            <a:endParaRPr/>
          </a:p>
        </p:txBody>
      </p:sp>
      <p:sp>
        <p:nvSpPr>
          <p:cNvPr id="176" name="Google Shape;176;p9"/>
          <p:cNvSpPr txBox="1"/>
          <p:nvPr/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*</a:t>
            </a:r>
            <a:endParaRPr/>
          </a:p>
        </p:txBody>
      </p:sp>
      <p:sp>
        <p:nvSpPr>
          <p:cNvPr id="177" name="Google Shape;177;p9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Requirement Management</a:t>
            </a:r>
            <a:endParaRPr/>
          </a:p>
        </p:txBody>
      </p:sp>
      <p:sp>
        <p:nvSpPr>
          <p:cNvPr id="178" name="Google Shape;178;p9"/>
          <p:cNvSpPr txBox="1"/>
          <p:nvPr/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2004-05-28T22:10:58Z</dcterms:created>
  <dc:creator>salsero</dc:creator>
</cp:coreProperties>
</file>