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FF84E8-772A-4423-8D16-F3A5E66751BF}">
  <a:tblStyle styleId="{66FF84E8-772A-4423-8D16-F3A5E66751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8aa79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8aa79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54d0cd9c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54d0cd9c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4d0cd9c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4d0cd9c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4d0cd9c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4d0cd9c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54d0cd9c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54d0cd9c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54d0cd9c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54d0cd9c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54d0cd9c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54d0cd9c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54d0cd9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54d0cd9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4d0cd9c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4d0cd9c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aa79831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aa79831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aa79831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aa79831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4d0cd9c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4d0cd9c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54d0cd9c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54d0cd9c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54d0cd9c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54d0cd9c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aa79831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aa79831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aa7983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8aa7983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4d0cd9c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4d0cd9c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54d0cd9c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54d0cd9c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4d0cd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4d0cd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aa79831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aa79831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4d0cd9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4d0cd9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aa79831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aa79831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aa79831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aa7983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446300" y="99150"/>
            <a:ext cx="1542900" cy="151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08675" y="155138"/>
            <a:ext cx="1152475" cy="1152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340221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402200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Rust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3147150" y="4268800"/>
            <a:ext cx="284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666666"/>
                </a:solidFill>
              </a:rPr>
              <a:t>Memorija i vlasništvo</a:t>
            </a:r>
            <a:endParaRPr b="1" i="1"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283125" y="2188450"/>
            <a:ext cx="8596800" cy="245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Pravila vlasništva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Svaka vrijednost u Rustu mora imati vlasnika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Mora biti točno jedan vlasnik za svaku varijablu u svakom trenutku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Kad vlasnik ode izvan scopea vrijednost se briše iz memorije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vlasnik je foo i validan je kroz ovu metodu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bar ovdje jos nije validan jer nije deklariran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"bar value"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vlasnik je bar i validan je u ovom scopeu</a:t>
            </a:r>
            <a:b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println!(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"value of bar is {}"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bar);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bar je validan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println!(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"value of foo is {}"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foo);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foo je validan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println!(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"value of foo is {}"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foo);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foo je validan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println!(</a:t>
            </a:r>
            <a:r>
              <a:rPr lang="en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"value of bar is {}"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bar);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bar nije validan jer je vec izasao iz scopea</a:t>
            </a:r>
            <a:b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Promjena vlasništva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Moguće je promijeniti vlasništvo - to je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se dogodi automatski kad dajemo neku varijablu kao argument funkciji ili kad dodijelimo vrijednost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primitivne tipove se događa copy, a ne move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" y="769025"/>
            <a:ext cx="6814076" cy="37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4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54775" y="6705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Dopuštaju da uzmemo vrijednost bez da uzimamo vlasništvo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354775" y="1204925"/>
            <a:ext cx="53553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s1 = 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::from(</a:t>
            </a:r>
            <a:r>
              <a:rPr lang="en" sz="12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len = calculate_length(&amp;s1);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length of '{}' is {}."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s1, len);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calculate_length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(s: &amp;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2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usize</a:t>
            </a: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s.len()</a:t>
            </a:r>
            <a:endParaRPr sz="12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675" y="2571746"/>
            <a:ext cx="4630676" cy="21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46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::from(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change(&amp;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(some_string: &amp;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some_string.push_str(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", world"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85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725950" y="1318725"/>
            <a:ext cx="3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Posuđivanje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61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Varijablu se može proslijediti preko vrijednosti ili preko reference (posuđivanje)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svakom trenutku postoji samo jedan vlasnik pojedinog resursa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Posuđivanjem se koristi resurs bez uzimanja vlasništva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 checker provjerava da sve reference pokazuju na validne objekte i da nitko ne krši pravila vlasništva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75" y="1078788"/>
            <a:ext cx="6858371" cy="3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782150" y="80175"/>
            <a:ext cx="6714300" cy="4917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This function takes ownership of the passed value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take_ownership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(value: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9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en" sz="9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println!(</a:t>
            </a:r>
            <a:r>
              <a:rPr lang="en" sz="9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"Destroying box that contains {}"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value);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This function borrows the value by reference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borrow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(reference: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i="1" lang="en" sz="9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println!(</a:t>
            </a:r>
            <a:r>
              <a:rPr lang="en" sz="9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"This is: {}"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reference);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boxed and a stacked variable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boxed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Box::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5_i32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stacked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6_i32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Borrow the contents of the box. Ownership is not taken,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so the contents can be borrowed again.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borrow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boxed);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borrow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stacked);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Take a reference to the data contained inside the box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ref_to_boxed: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i="1" lang="en" sz="9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boxed;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Error!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Can't destroy `boxed` while the inner value is borrowed later in scope.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take_ownership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(boxed);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Attempt to borrow `_ref_to_boxed` after inner value is destroyed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borrow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ref_to_boxed);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`_ref_to_boxed` goes out of scope and is no longer borrowed.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`boxed` can now give up ownership to `take_ownership` method and be destroyed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take_ownership</a:t>
            </a: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(boxed);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42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Primitivan string (string literal):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 = 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E908C"/>
                </a:solidFill>
                <a:latin typeface="Courier New"/>
                <a:ea typeface="Courier New"/>
                <a:cs typeface="Courier New"/>
                <a:sym typeface="Courier New"/>
              </a:rPr>
              <a:t>// with an explicit type annotation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hello: </a:t>
            </a:r>
            <a:r>
              <a:rPr lang="en" sz="1200">
                <a:solidFill>
                  <a:srgbClr val="4271AE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200">
                <a:solidFill>
                  <a:srgbClr val="B76514"/>
                </a:solidFill>
                <a:latin typeface="Courier New"/>
                <a:ea typeface="Courier New"/>
                <a:cs typeface="Courier New"/>
                <a:sym typeface="Courier New"/>
              </a:rPr>
              <a:t>'static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 = 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4511700" y="1152475"/>
            <a:ext cx="43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Složeni string:</a:t>
            </a:r>
            <a:endParaRPr/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hello = String::from(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hello.push(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ello.push_str(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"orld!"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len = story.len();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capacity = story.capacity();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 = 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E999F"/>
                </a:solidFill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"The first letter of s is {}"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s[</a:t>
            </a:r>
            <a:r>
              <a:rPr lang="en" sz="1200">
                <a:solidFill>
                  <a:srgbClr val="71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lang="en" sz="1200">
                <a:solidFill>
                  <a:srgbClr val="8E908C"/>
                </a:solidFill>
                <a:latin typeface="Courier New"/>
                <a:ea typeface="Courier New"/>
                <a:cs typeface="Courier New"/>
                <a:sym typeface="Courier New"/>
              </a:rPr>
              <a:t>// ERROR!!!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29148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::from(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hello = &amp;s[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world = &amp;s[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824" y="364050"/>
            <a:ext cx="3796800" cy="45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5" y="125875"/>
            <a:ext cx="81208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first_word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(s: &amp;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-&gt; &amp;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bytes = s.as_bytes();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(i, &amp;item)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bytes.iter().enumerate()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item == 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b' '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&amp;s[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..i];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&amp;s[..]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IpAddrKind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V4,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V6,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four = IpAddrKind::V4;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six = IpAddrKind::V6;</a:t>
            </a:r>
            <a:endParaRPr sz="14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446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498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98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Coin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Penny,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Nickel,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Dime,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Quarter,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98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value_in_cents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(coin: Coin) -&gt; </a:t>
            </a:r>
            <a:r>
              <a:rPr lang="en" sz="1498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98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coin {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Coin::Penny =&gt; </a:t>
            </a:r>
            <a:r>
              <a:rPr lang="en" sz="1498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Coin::Nickel =&gt; </a:t>
            </a:r>
            <a:r>
              <a:rPr lang="en" sz="1498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Coin::Dime =&gt; </a:t>
            </a:r>
            <a:r>
              <a:rPr lang="en" sz="1498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Coin::Quarter =&gt; </a:t>
            </a:r>
            <a:r>
              <a:rPr lang="en" sz="1498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98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54"/>
          </a:p>
        </p:txBody>
      </p:sp>
      <p:sp>
        <p:nvSpPr>
          <p:cNvPr id="199" name="Google Shape;199;p35"/>
          <p:cNvSpPr txBox="1"/>
          <p:nvPr/>
        </p:nvSpPr>
        <p:spPr>
          <a:xfrm>
            <a:off x="4772400" y="1895675"/>
            <a:ext cx="393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some_u8_value =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0u8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some_u8_value {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"one"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"three"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"five"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 sz="13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"seven"</a:t>
            </a: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_ =&gt; (),</a:t>
            </a:r>
            <a:endParaRPr sz="13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00"/>
          </a:p>
        </p:txBody>
      </p:sp>
      <p:sp>
        <p:nvSpPr>
          <p:cNvPr id="200" name="Google Shape;200;p35"/>
          <p:cNvSpPr/>
          <p:nvPr/>
        </p:nvSpPr>
        <p:spPr>
          <a:xfrm>
            <a:off x="5514675" y="3214700"/>
            <a:ext cx="1034100" cy="31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Zadatak: Igra pogadjanja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6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Napišite program koji generira slučajan broj i opetovano pita korisnika da pogađa o kojem se broju radi sve dok ne pogodi.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 kraju ispišite broj pokušaja koji je bio potreban da se pogodi.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Možete napraviti da korisnik na početku sam unosi granice između kojih se nalazi broj ili da je raspon brojeva fiksno zadan po vašem izboru.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Za dobivanje slučajnog broja od 1 do 100: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secret_number = rand::thread_rng().gen_range(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(treba na vrhu napisati: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rand::Rng;)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Cesto se koriste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Poredak kako su napisane nije bitan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varijable i funkcije koristi se snake case imenovanje: neka_funkcija()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Svakom parametru se mora napisati tip argumenta koji prima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629225" y="2724450"/>
            <a:ext cx="3132900" cy="1639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another_function();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another_function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"Another function."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290850" y="2965450"/>
            <a:ext cx="3641400" cy="1316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another_function(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another_function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(x: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Detaljnije o funkcijama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406800" cy="34164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another_function(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another_function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(x: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y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/>
          </a:p>
        </p:txBody>
      </p:sp>
      <p:sp>
        <p:nvSpPr>
          <p:cNvPr id="81" name="Google Shape;81;p17"/>
          <p:cNvSpPr txBox="1"/>
          <p:nvPr/>
        </p:nvSpPr>
        <p:spPr>
          <a:xfrm>
            <a:off x="4374625" y="1259350"/>
            <a:ext cx="3406800" cy="1639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 = plus_one(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x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plus_one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(x: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x +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374625" y="3025700"/>
            <a:ext cx="4103400" cy="1800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y = {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B85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    x +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B65611"/>
                </a:solidFill>
                <a:latin typeface="Consolas"/>
                <a:ea typeface="Consolas"/>
                <a:cs typeface="Consolas"/>
                <a:sym typeface="Consolas"/>
              </a:rPr>
              <a:t>println!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0AC39"/>
                </a:solidFill>
                <a:latin typeface="Consolas"/>
                <a:ea typeface="Consolas"/>
                <a:cs typeface="Consolas"/>
                <a:sym typeface="Consolas"/>
              </a:rPr>
              <a:t>"The value of y is: {}"</a:t>
            </a: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 sz="1050">
              <a:solidFill>
                <a:srgbClr val="6E6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E6B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Svojstva Rusta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406050"/>
            <a:ext cx="39999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Statically typed jezici: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Tip varijable je </a:t>
            </a:r>
            <a:r>
              <a:rPr b="1" lang="en"/>
              <a:t>poznat u vrijeme kompilacije</a:t>
            </a:r>
            <a:r>
              <a:rPr lang="en"/>
              <a:t> (prije izvršavanja)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Programer uvijek treba navesti tip varijable (Java, C, C++) ili postoji neki oblik zaključivanja o kojem se tipu radi - type inference (OCaml, Haskell, Scala, Kotlin) 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2492200"/>
            <a:ext cx="39999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Dynamically typed jezici: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Tip je povezan s </a:t>
            </a:r>
            <a:r>
              <a:rPr b="1" lang="en"/>
              <a:t>vrijednostima u vrijeme izvršavanja</a:t>
            </a:r>
            <a:r>
              <a:rPr lang="en"/>
              <a:t>, a ne s varijablama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Može se malo brže pisati kod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Npr.: Perl, Ruby, Python, PHP, JavaScript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57350" y="1219600"/>
            <a:ext cx="755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Statically typed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safe</a:t>
            </a:r>
            <a:r>
              <a:rPr lang="en"/>
              <a:t> -&gt; nema dangling pointere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 safe</a:t>
            </a:r>
            <a:r>
              <a:rPr lang="en"/>
              <a:t> -&gt; ako se kod izvršava u više threadova (dretvi) neće biti problema s dijeljenim resursima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Načini upravljanja memorijom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Ručno </a:t>
            </a:r>
            <a:r>
              <a:rPr lang="en">
                <a:solidFill>
                  <a:schemeClr val="dk1"/>
                </a:solidFill>
              </a:rPr>
              <a:t>- C i C++ (sami alocirate/dealocirate memoriju)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Garbage collection (GC)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Mark &amp; Sweep GC (Tracing GC) - JVM(Java/Scala/Groovy/Kotlin), C#, Ruby, JavaScript i Golang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GC broji reference - PHP, Perl i Python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Resource Acquisition is Initialization (RAII)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Alokacija memorije za objekt je vezana uz njegov lifetime (od konstrukcije do destrukcije)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Predstavljeno u C++u, koriste Ada i Rust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Automatic Reference Counting (ARC)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- feature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lang kompajlera, za Objective C i Swift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017725"/>
            <a:ext cx="7360060" cy="37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Dijelovi memorije procesa: stack i heap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427225" y="1330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{66FF84E8-772A-4423-8D16-F3A5E66751BF}</a:tableStyleId>
              </a:tblPr>
              <a:tblGrid>
                <a:gridCol w="4144775"/>
                <a:gridCol w="4144775"/>
              </a:tblGrid>
              <a:tr h="39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Stack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Heap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LIFO princip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Traži se slobodno mjesto potrebne vleičine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Podaci koji imaju poznatu fiksnu veličinu (okviri funkcija, primitivne vrijednosti, strukture i pokazivači na dinamički alocirane podatke)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Podaci čiju veličinu ne znamo prilikom kompajliranja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Operacije push i pop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Alociranje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Svaki thread ima svoj stack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Threadovi dijele heap</a:t>
                      </a:r>
                      <a:r>
                        <a:rPr lang="en"/>
                        <a:t>      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OS brine da se stack počisti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Rustov model vlasništva brine za heap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Vlaništvo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Glavni feature Rusta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Služi za upravljanje memorijom, garbage collection je nepotreban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 usporava izvršavanje programa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Kombinira RAII s modelom vlasništva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Kad vlasnik ode izvan scopea vrijednost koju je posjedovao se “droppa” i memorija se oslobađa, neovisno je li memorija bila na stacku ili heapu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