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E4D9B8-A395-4828-9877-C596CC21F464}">
  <a:tblStyle styleId="{00E4D9B8-A395-4828-9877-C596CC21F4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6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5.xml"/><Relationship Id="rId43" Type="http://schemas.openxmlformats.org/officeDocument/2006/relationships/font" Target="fonts/OpenSans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4da2ea8b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4da2ea8b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4da2ea8b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4da2ea8b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4da2ea8b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4da2ea8b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4da2ea8b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4da2ea8b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4da2ea8b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4da2ea8b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4da2ea8b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4da2ea8b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4da2ea8b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4da2ea8b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4da2ea8b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4da2ea8b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4da2ea8b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4da2ea8b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4da2ea8b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4da2ea8b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4da2ea8b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4da2ea8b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4da2ea8b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4da2ea8b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4da2ea8b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4da2ea8b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4da2ea8bf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4da2ea8b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4da2ea8bf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4da2ea8b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4da2ea8bf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4da2ea8bf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4da2ea8bf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4da2ea8bf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4da2ea8b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4da2ea8b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4da2ea8bf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4da2ea8bf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4da2ea8b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4da2ea8b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4da2ea8bf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4da2ea8bf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4da2ea8b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4da2ea8b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b4da2ea8bf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b4da2ea8bf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b4da2ea8bf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b4da2ea8b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4da2ea8bf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4da2ea8bf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b4da2ea8bf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b4da2ea8bf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4da2ea8b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4da2ea8b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4da2ea8b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4da2ea8b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4da2ea8b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4da2ea8b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4da2ea8b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4da2ea8b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4da2ea8b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4da2ea8b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4da2ea8b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4da2ea8b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4da2ea8b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4da2ea8b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08675" y="155138"/>
            <a:ext cx="1152475" cy="11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insights.stackoverflow.com/survey/2019" TargetMode="External"/><Relationship Id="rId4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open.kattis.com/problems/hello" TargetMode="External"/><Relationship Id="rId4" Type="http://schemas.openxmlformats.org/officeDocument/2006/relationships/hyperlink" Target="https://open.kattis.com/problems/timeloop" TargetMode="External"/><Relationship Id="rId5" Type="http://schemas.openxmlformats.org/officeDocument/2006/relationships/hyperlink" Target="https://open.kattis.com/problems/carrots" TargetMode="External"/><Relationship Id="rId6" Type="http://schemas.openxmlformats.org/officeDocument/2006/relationships/hyperlink" Target="https://open.kattis.com/problems/twostones" TargetMode="External"/><Relationship Id="rId7" Type="http://schemas.openxmlformats.org/officeDocument/2006/relationships/hyperlink" Target="https://open.kattis.com/problems/r2" TargetMode="External"/><Relationship Id="rId8" Type="http://schemas.openxmlformats.org/officeDocument/2006/relationships/hyperlink" Target="https://open.kattis.com/problems/quadran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"/>
            <a:ext cx="9144000" cy="340221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402200"/>
            <a:ext cx="8520600" cy="9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Rust</a:t>
            </a:r>
            <a:endParaRPr b="1"/>
          </a:p>
        </p:txBody>
      </p:sp>
      <p:sp>
        <p:nvSpPr>
          <p:cNvPr id="57" name="Google Shape;57;p13"/>
          <p:cNvSpPr txBox="1"/>
          <p:nvPr/>
        </p:nvSpPr>
        <p:spPr>
          <a:xfrm>
            <a:off x="3147150" y="4268800"/>
            <a:ext cx="2849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900">
                <a:solidFill>
                  <a:srgbClr val="666666"/>
                </a:solidFill>
              </a:rPr>
              <a:t>Uvod i osnovni koncepti</a:t>
            </a:r>
            <a:endParaRPr b="1" i="1" sz="19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Varijable: mut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Ako želimo da se varijabli može mijenjati vrijednost koristimo mut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 sz="14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50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4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4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4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mut</a:t>
            </a:r>
            <a:r>
              <a:rPr lang="en" sz="14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" sz="14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4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println!</a:t>
            </a:r>
            <a:r>
              <a:rPr lang="en" sz="14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5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"The value of x is: {}"</a:t>
            </a:r>
            <a:r>
              <a:rPr lang="en" sz="14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x);</a:t>
            </a:r>
            <a:endParaRPr sz="14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x = </a:t>
            </a:r>
            <a:r>
              <a:rPr lang="en" sz="14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4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println!</a:t>
            </a:r>
            <a:r>
              <a:rPr lang="en" sz="14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5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"The value of x is: {}"</a:t>
            </a:r>
            <a:r>
              <a:rPr lang="en" sz="14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x);</a:t>
            </a:r>
            <a:endParaRPr sz="14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1184825" y="2088525"/>
            <a:ext cx="388500" cy="314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Varijabla != konstanta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Konstante se nikad ne mogu mijenjati (mut se ne smije koristiti)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Umjesto let za deklariranje se koristi const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MAX_POINTS: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u32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100_000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Konstante mogu biti globalne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Konstante se mogu postaviti samo na konstantni izraz (ne mogu primiti vrijednost funkcije ili bilo koju vrijednost koju se ne zna prije nego se program pokrene)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Konstante su validne u cijelom okružju (scope-u) u kojem su deklarirane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Varijable: Shadowing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Zasjenimo staru varijablu novom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Različito od korištenja mut jer ovdje efektivno kreiramo novu varijablu preko stare i sada smijemo mijenjati i tip podataka (kod mut to ne radi)</a:t>
            </a:r>
            <a:endParaRPr/>
          </a:p>
        </p:txBody>
      </p:sp>
      <p:graphicFrame>
        <p:nvGraphicFramePr>
          <p:cNvPr id="130" name="Google Shape;130;p24"/>
          <p:cNvGraphicFramePr/>
          <p:nvPr/>
        </p:nvGraphicFramePr>
        <p:xfrm>
          <a:off x="825300" y="241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{00E4D9B8-A395-4828-9877-C596CC21F464}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 RADI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E6B5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>
                          <a:solidFill>
                            <a:srgbClr val="B85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n">
                          <a:solidFill>
                            <a:srgbClr val="6E6B5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spaces = </a:t>
                      </a:r>
                      <a:r>
                        <a:rPr lang="en">
                          <a:solidFill>
                            <a:srgbClr val="60AC3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  "</a:t>
                      </a:r>
                      <a:r>
                        <a:rPr lang="en">
                          <a:solidFill>
                            <a:srgbClr val="6E6B5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>
                        <a:solidFill>
                          <a:srgbClr val="6E6B5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E6B5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>
                          <a:solidFill>
                            <a:srgbClr val="B85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n">
                          <a:solidFill>
                            <a:srgbClr val="6E6B5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spaces = spaces.len();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E6B5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>
                          <a:solidFill>
                            <a:srgbClr val="B85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n">
                          <a:solidFill>
                            <a:srgbClr val="6E6B5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B85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mut</a:t>
                      </a:r>
                      <a:r>
                        <a:rPr lang="en">
                          <a:solidFill>
                            <a:srgbClr val="6E6B5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spaces = </a:t>
                      </a:r>
                      <a:r>
                        <a:rPr lang="en">
                          <a:solidFill>
                            <a:srgbClr val="60AC3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  "</a:t>
                      </a:r>
                      <a:r>
                        <a:rPr lang="en">
                          <a:solidFill>
                            <a:srgbClr val="6E6B5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>
                        <a:solidFill>
                          <a:srgbClr val="6E6B5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E6B5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spaces = spaces.len();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5550" y="3923750"/>
            <a:ext cx="1396750" cy="93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/>
          <p:nvPr/>
        </p:nvSpPr>
        <p:spPr>
          <a:xfrm>
            <a:off x="4644225" y="3500949"/>
            <a:ext cx="2590500" cy="789000"/>
          </a:xfrm>
          <a:prstGeom prst="wedgeEllipseCallout">
            <a:avLst>
              <a:gd fmla="val 57809" name="adj1"/>
              <a:gd fmla="val 6029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6E6B5E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error[E0308]: mismatched types</a:t>
            </a:r>
            <a:endParaRPr sz="2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Tipovi podataka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Boolean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Slozeni tipovi: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Imaju više vrijednosti u sebi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Primitivni složeni tipovi su: Tuple, Array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Integeri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74213"/>
            <a:ext cx="465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Signed su spremljeni u dvojnom komplementu, ako imaju n bitova imaju rasp</a:t>
            </a:r>
            <a:r>
              <a:rPr lang="en"/>
              <a:t>on od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(2</a:t>
            </a:r>
            <a:r>
              <a:rPr baseline="30000" lang="en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n - 1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) do 2</a:t>
            </a:r>
            <a:r>
              <a:rPr baseline="30000" lang="en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n - 1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- 1</a:t>
            </a:r>
            <a:r>
              <a:rPr lang="en">
                <a:solidFill>
                  <a:srgbClr val="666666"/>
                </a:solidFill>
              </a:rPr>
              <a:t> </a:t>
            </a:r>
            <a:r>
              <a:rPr lang="en"/>
              <a:t>uključivo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Integer overflow uzrokuje Panic ako se kod kompajlira u debug modeu, a za release mode se koristi complement wrapping (ako koristimo u8, 256 je 0, 257 je 1…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Isize i usize imaju 64 bita ako je 64-bitna arhitektura, 32 ako je 32-bitna</a:t>
            </a:r>
            <a:endParaRPr/>
          </a:p>
        </p:txBody>
      </p:sp>
      <p:graphicFrame>
        <p:nvGraphicFramePr>
          <p:cNvPr id="145" name="Google Shape;145;p26"/>
          <p:cNvGraphicFramePr/>
          <p:nvPr/>
        </p:nvGraphicFramePr>
        <p:xfrm>
          <a:off x="5183100" y="170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{00E4D9B8-A395-4828-9877-C596CC21F464}</a:tableStyleId>
              </a:tblPr>
              <a:tblGrid>
                <a:gridCol w="1750300"/>
                <a:gridCol w="786350"/>
                <a:gridCol w="953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Duljina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Signed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Unsigned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 bitova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 bitova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 bita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u32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 bita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u64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 bitova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u128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Ovisno o arhitekturi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usize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Floatovi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Tipovi f32 i f64 (precizniji)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Zapisani po IEEE-754 standardu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 sz="18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50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8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8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8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" sz="18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18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850">
                <a:solidFill>
                  <a:srgbClr val="AAAAAA"/>
                </a:solidFill>
                <a:latin typeface="Consolas"/>
                <a:ea typeface="Consolas"/>
                <a:cs typeface="Consolas"/>
                <a:sym typeface="Consolas"/>
              </a:rPr>
              <a:t>// f64</a:t>
            </a:r>
            <a:endParaRPr sz="18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8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y: </a:t>
            </a:r>
            <a:r>
              <a:rPr lang="en" sz="18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f32</a:t>
            </a:r>
            <a:r>
              <a:rPr lang="en" sz="18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8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18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850">
                <a:solidFill>
                  <a:srgbClr val="AAAAAA"/>
                </a:solidFill>
                <a:latin typeface="Consolas"/>
                <a:ea typeface="Consolas"/>
                <a:cs typeface="Consolas"/>
                <a:sym typeface="Consolas"/>
              </a:rPr>
              <a:t>// f32</a:t>
            </a:r>
            <a:endParaRPr sz="18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Numerički operatori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40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sum = </a:t>
            </a:r>
            <a:r>
              <a:rPr lang="en" sz="140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40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difference = </a:t>
            </a:r>
            <a:r>
              <a:rPr lang="en" sz="140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95.5</a:t>
            </a: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 sz="140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4.3</a:t>
            </a: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product = </a:t>
            </a:r>
            <a:r>
              <a:rPr lang="en" sz="140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140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quotient = </a:t>
            </a:r>
            <a:r>
              <a:rPr lang="en" sz="140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56.7</a:t>
            </a: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/ </a:t>
            </a:r>
            <a:r>
              <a:rPr lang="en" sz="140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32.2</a:t>
            </a: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remainder = </a:t>
            </a:r>
            <a:r>
              <a:rPr lang="en" sz="140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43</a:t>
            </a: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lang="en" sz="140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 sz="14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50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4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4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4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t = </a:t>
            </a:r>
            <a:r>
              <a:rPr lang="en" sz="14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4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4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f: </a:t>
            </a:r>
            <a:r>
              <a:rPr lang="en" sz="14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14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4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4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450">
                <a:solidFill>
                  <a:srgbClr val="AAAAAA"/>
                </a:solidFill>
                <a:latin typeface="Consolas"/>
                <a:ea typeface="Consolas"/>
                <a:cs typeface="Consolas"/>
                <a:sym typeface="Consolas"/>
              </a:rPr>
              <a:t>// s eksplicitnom anotacijom tipa</a:t>
            </a:r>
            <a:endParaRPr sz="14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40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c = </a:t>
            </a:r>
            <a:r>
              <a:rPr lang="en" sz="140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'z'</a:t>
            </a: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z = </a:t>
            </a:r>
            <a:r>
              <a:rPr lang="en" sz="140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'ℤ'</a:t>
            </a: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heart_eyed_cat = '😻';</a:t>
            </a:r>
            <a:endParaRPr sz="140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Pokriva Unicode, mnogo više od ASCII</a:t>
            </a:r>
            <a:endParaRPr sz="140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1152475"/>
            <a:ext cx="4186800" cy="11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Fiksne duljine jednom kad se odredi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Sadrži razne tipove podataka</a:t>
            </a:r>
            <a:endParaRPr/>
          </a:p>
        </p:txBody>
      </p:sp>
      <p:sp>
        <p:nvSpPr>
          <p:cNvPr id="176" name="Google Shape;176;p31"/>
          <p:cNvSpPr txBox="1"/>
          <p:nvPr/>
        </p:nvSpPr>
        <p:spPr>
          <a:xfrm>
            <a:off x="403650" y="2925275"/>
            <a:ext cx="40029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tup: (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i32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f64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) = (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500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6.4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77" name="Google Shape;177;p31"/>
          <p:cNvSpPr txBox="1"/>
          <p:nvPr/>
        </p:nvSpPr>
        <p:spPr>
          <a:xfrm>
            <a:off x="4873225" y="1573100"/>
            <a:ext cx="37218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tup = (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500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6.4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(x, y, z) = tup;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println!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"The value of y is: {}"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y);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78" name="Google Shape;178;p31"/>
          <p:cNvSpPr txBox="1"/>
          <p:nvPr/>
        </p:nvSpPr>
        <p:spPr>
          <a:xfrm>
            <a:off x="4873225" y="3132775"/>
            <a:ext cx="35880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x: (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i32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f64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) = (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500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6.4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five_hundred = x.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six_point_four = x.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one = x.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79" name="Google Shape;179;p31"/>
          <p:cNvSpPr txBox="1"/>
          <p:nvPr/>
        </p:nvSpPr>
        <p:spPr>
          <a:xfrm>
            <a:off x="461875" y="2557100"/>
            <a:ext cx="29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Zadavanje:</a:t>
            </a:r>
            <a:endParaRPr/>
          </a:p>
        </p:txBody>
      </p:sp>
      <p:sp>
        <p:nvSpPr>
          <p:cNvPr id="180" name="Google Shape;180;p31"/>
          <p:cNvSpPr txBox="1"/>
          <p:nvPr/>
        </p:nvSpPr>
        <p:spPr>
          <a:xfrm>
            <a:off x="4819675" y="1144675"/>
            <a:ext cx="256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načina pristupa: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Zanimljivosti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489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Pojavio se 2010.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Razvio ga je Mozilla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Maskota: rak Ferris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Rustacean = osoba koja rado koristi Rust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Najvoljeniji programski jezik od 2016. do danas (prema godišnjim anketama Stack Overflowa) 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14278" l="5971" r="5953" t="12423"/>
          <a:stretch/>
        </p:blipFill>
        <p:spPr>
          <a:xfrm>
            <a:off x="5355725" y="1709300"/>
            <a:ext cx="3435724" cy="285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Fiksne duljine (vektor se produljuje i skraćuje)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Ovo je korisno kad želimo držati podatke na stacku, a ne na heapu (bit će objasnjeno poslije)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a = [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    let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months = [</a:t>
            </a:r>
            <a:r>
              <a:rPr lang="en" sz="105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"January"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"February"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"March"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"April"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"May"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"June"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"July"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105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"August"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"September"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"October"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"November"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"December"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    let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aa: [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i32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] = [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    let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aaa = [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]; // kao let a = [3, 3, 3, 3, 3];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Pristup elementima arraya</a:t>
            </a:r>
            <a:endParaRPr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311700" y="1152475"/>
            <a:ext cx="2472900" cy="22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a = [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first = a[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second = a[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93" name="Google Shape;193;p33"/>
          <p:cNvSpPr txBox="1"/>
          <p:nvPr/>
        </p:nvSpPr>
        <p:spPr>
          <a:xfrm>
            <a:off x="2952050" y="1055988"/>
            <a:ext cx="4284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a = [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index =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element = a[index];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println!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"The value of element is: {}"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element);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225" y="2532851"/>
            <a:ext cx="1390074" cy="84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2575" y="1678300"/>
            <a:ext cx="1353851" cy="89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3"/>
          <p:cNvSpPr txBox="1"/>
          <p:nvPr/>
        </p:nvSpPr>
        <p:spPr>
          <a:xfrm>
            <a:off x="3047150" y="2571750"/>
            <a:ext cx="4960500" cy="2447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error: this operation will panic at runtime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 --&gt;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src/main.rs:5:19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|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5 |     let element = a[index];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|                   ^^^^^^^^ index out of bounds: the len is 5 but the index is 10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|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= note: `#[deny(unconditional_panic)]` on by default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error: aborting due to previous error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error: could not compile `arrays`.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To learn more, run the command again with --verbose.</a:t>
            </a:r>
            <a:endParaRPr/>
          </a:p>
        </p:txBody>
      </p:sp>
      <p:cxnSp>
        <p:nvCxnSpPr>
          <p:cNvPr id="197" name="Google Shape;197;p33"/>
          <p:cNvCxnSpPr/>
          <p:nvPr/>
        </p:nvCxnSpPr>
        <p:spPr>
          <a:xfrm>
            <a:off x="2769975" y="1117900"/>
            <a:ext cx="13500" cy="38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Funkcije</a:t>
            </a:r>
            <a:endParaRPr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311700" y="1152475"/>
            <a:ext cx="8520600" cy="1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Često se koriste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Poredak kako su napisane nije bitan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Za varijable i funkcije koristi se snake case imenovanje: neka_funkcija()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Svakom parametru se mora napisati tip argumenta koji prima</a:t>
            </a:r>
            <a:endParaRPr/>
          </a:p>
        </p:txBody>
      </p:sp>
      <p:sp>
        <p:nvSpPr>
          <p:cNvPr id="204" name="Google Shape;204;p34"/>
          <p:cNvSpPr txBox="1"/>
          <p:nvPr/>
        </p:nvSpPr>
        <p:spPr>
          <a:xfrm>
            <a:off x="629225" y="2724450"/>
            <a:ext cx="3132900" cy="1639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println!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"Hello, world!"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another_function();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another_function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println!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"Another function."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05" name="Google Shape;205;p34"/>
          <p:cNvSpPr txBox="1"/>
          <p:nvPr/>
        </p:nvSpPr>
        <p:spPr>
          <a:xfrm>
            <a:off x="4344400" y="423575"/>
            <a:ext cx="285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Detaljnije o funkcijama bit ce objasnjeno kasnije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206" name="Google Shape;206;p34"/>
          <p:cNvSpPr txBox="1"/>
          <p:nvPr/>
        </p:nvSpPr>
        <p:spPr>
          <a:xfrm>
            <a:off x="4290850" y="2965450"/>
            <a:ext cx="3641400" cy="13161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another_function(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another_function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(x: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i32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println!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"The value of x is: {}"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x);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Komentari</a:t>
            </a:r>
            <a:endParaRPr/>
          </a:p>
        </p:txBody>
      </p:sp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AAAAAA"/>
                </a:solidFill>
                <a:latin typeface="Consolas"/>
                <a:ea typeface="Consolas"/>
                <a:cs typeface="Consolas"/>
                <a:sym typeface="Consolas"/>
              </a:rPr>
              <a:t>// hello, world</a:t>
            </a:r>
            <a:endParaRPr sz="1550">
              <a:solidFill>
                <a:srgbClr val="AAAA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AAAA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 sz="15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50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5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5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5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lucky_number = </a:t>
            </a:r>
            <a:r>
              <a:rPr lang="en" sz="15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5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550">
                <a:solidFill>
                  <a:srgbClr val="AAAAAA"/>
                </a:solidFill>
                <a:latin typeface="Consolas"/>
                <a:ea typeface="Consolas"/>
                <a:cs typeface="Consolas"/>
                <a:sym typeface="Consolas"/>
              </a:rPr>
              <a:t>// I’m feeling lucky today</a:t>
            </a:r>
            <a:endParaRPr sz="15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50">
              <a:solidFill>
                <a:srgbClr val="AAAA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AAAAAA"/>
              </a:solidFill>
              <a:highlight>
                <a:srgbClr val="F1F1F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Kontrola toka: i</a:t>
            </a:r>
            <a:r>
              <a:rPr lang="en"/>
              <a:t>f</a:t>
            </a:r>
            <a:endParaRPr/>
          </a:p>
        </p:txBody>
      </p:sp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311700" y="1152475"/>
            <a:ext cx="4012500" cy="22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636"/>
              <a:buNone/>
            </a:pPr>
            <a:r>
              <a:rPr lang="en" sz="114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 sz="114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40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14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14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636"/>
              <a:buNone/>
            </a:pPr>
            <a:r>
              <a:rPr lang="en" sz="114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4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14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number = </a:t>
            </a:r>
            <a:r>
              <a:rPr lang="en" sz="114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4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4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636"/>
              <a:buNone/>
            </a:pPr>
            <a:r>
              <a:rPr lang="en" sz="114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4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4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number &lt; </a:t>
            </a:r>
            <a:r>
              <a:rPr lang="en" sz="114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14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4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636"/>
              <a:buNone/>
            </a:pPr>
            <a:r>
              <a:rPr lang="en" sz="114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4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println!</a:t>
            </a:r>
            <a:r>
              <a:rPr lang="en" sz="114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4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"condition was true"</a:t>
            </a:r>
            <a:r>
              <a:rPr lang="en" sz="114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4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636"/>
              <a:buNone/>
            </a:pPr>
            <a:r>
              <a:rPr lang="en" sz="114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lang="en" sz="114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14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4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636"/>
              <a:buNone/>
            </a:pPr>
            <a:r>
              <a:rPr lang="en" sz="114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4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println!</a:t>
            </a:r>
            <a:r>
              <a:rPr lang="en" sz="114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4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"condition was false"</a:t>
            </a:r>
            <a:r>
              <a:rPr lang="en" sz="114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4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636"/>
              <a:buNone/>
            </a:pPr>
            <a:r>
              <a:rPr lang="en" sz="114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14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SzPts val="636"/>
              <a:buNone/>
            </a:pPr>
            <a:r>
              <a:rPr lang="en" sz="114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55"/>
          </a:p>
        </p:txBody>
      </p:sp>
      <p:sp>
        <p:nvSpPr>
          <p:cNvPr id="219" name="Google Shape;219;p36"/>
          <p:cNvSpPr txBox="1"/>
          <p:nvPr/>
        </p:nvSpPr>
        <p:spPr>
          <a:xfrm>
            <a:off x="3748625" y="1025000"/>
            <a:ext cx="4999200" cy="24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 sz="11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1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1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1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number = </a:t>
            </a:r>
            <a:r>
              <a:rPr lang="en" sz="11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1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number % </a:t>
            </a:r>
            <a:r>
              <a:rPr lang="en" sz="11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1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" sz="11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println!</a:t>
            </a:r>
            <a:r>
              <a:rPr lang="en" sz="11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5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"number is divisible by 4"</a:t>
            </a:r>
            <a:r>
              <a:rPr lang="en" sz="11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lang="en" sz="11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1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number % </a:t>
            </a:r>
            <a:r>
              <a:rPr lang="en" sz="11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" sz="11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println!</a:t>
            </a:r>
            <a:r>
              <a:rPr lang="en" sz="11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5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"number is divisible by 3"</a:t>
            </a:r>
            <a:r>
              <a:rPr lang="en" sz="11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lang="en" sz="11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1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number % </a:t>
            </a:r>
            <a:r>
              <a:rPr lang="en" sz="11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" sz="11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println!</a:t>
            </a:r>
            <a:r>
              <a:rPr lang="en" sz="11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5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"number is divisible by 2"</a:t>
            </a:r>
            <a:r>
              <a:rPr lang="en" sz="11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lang="en" sz="11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1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println!</a:t>
            </a:r>
            <a:r>
              <a:rPr lang="en" sz="11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5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"number is not divisible by 4, 3, or 2"</a:t>
            </a:r>
            <a:r>
              <a:rPr lang="en" sz="11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1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za dodjelu vrijednosti</a:t>
            </a:r>
            <a:endParaRPr/>
          </a:p>
        </p:txBody>
      </p:sp>
      <p:sp>
        <p:nvSpPr>
          <p:cNvPr id="225" name="Google Shape;225;p37"/>
          <p:cNvSpPr txBox="1"/>
          <p:nvPr/>
        </p:nvSpPr>
        <p:spPr>
          <a:xfrm>
            <a:off x="378750" y="1338800"/>
            <a:ext cx="40125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condition =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number = </a:t>
            </a: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condition {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} </a:t>
            </a: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};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println!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"The value of number is: {}"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number);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26" name="Google Shape;226;p37"/>
          <p:cNvSpPr txBox="1"/>
          <p:nvPr/>
        </p:nvSpPr>
        <p:spPr>
          <a:xfrm>
            <a:off x="311700" y="3132775"/>
            <a:ext cx="39360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condition =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number = </a:t>
            </a: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condition {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} </a:t>
            </a: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" sz="105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"six"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};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println!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"The value of number is: {}"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number);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27" name="Google Shape;227;p37"/>
          <p:cNvSpPr/>
          <p:nvPr/>
        </p:nvSpPr>
        <p:spPr>
          <a:xfrm>
            <a:off x="4893300" y="2610650"/>
            <a:ext cx="2650800" cy="963900"/>
          </a:xfrm>
          <a:prstGeom prst="wedgeEllipseCallout">
            <a:avLst>
              <a:gd fmla="val 32577" name="adj1"/>
              <a:gd fmla="val 8403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error[E0308]: if and else have incompatible types</a:t>
            </a:r>
            <a:endParaRPr/>
          </a:p>
        </p:txBody>
      </p:sp>
      <p:pic>
        <p:nvPicPr>
          <p:cNvPr id="228" name="Google Shape;2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9850" y="3910375"/>
            <a:ext cx="1396750" cy="93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7"/>
          <p:cNvSpPr txBox="1"/>
          <p:nvPr/>
        </p:nvSpPr>
        <p:spPr>
          <a:xfrm>
            <a:off x="353350" y="1017725"/>
            <a:ext cx="252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</a:t>
            </a:r>
            <a:endParaRPr/>
          </a:p>
        </p:txBody>
      </p:sp>
      <p:sp>
        <p:nvSpPr>
          <p:cNvPr id="230" name="Google Shape;230;p37"/>
          <p:cNvSpPr txBox="1"/>
          <p:nvPr/>
        </p:nvSpPr>
        <p:spPr>
          <a:xfrm>
            <a:off x="353350" y="2644700"/>
            <a:ext cx="28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 RADI</a:t>
            </a:r>
            <a:endParaRPr/>
          </a:p>
        </p:txBody>
      </p:sp>
      <p:sp>
        <p:nvSpPr>
          <p:cNvPr id="231" name="Google Shape;231;p37"/>
          <p:cNvSpPr txBox="1"/>
          <p:nvPr/>
        </p:nvSpPr>
        <p:spPr>
          <a:xfrm>
            <a:off x="4893300" y="1614100"/>
            <a:ext cx="381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(Ka</a:t>
            </a:r>
            <a:r>
              <a:rPr lang="en"/>
              <a:t>o </a:t>
            </a:r>
            <a:r>
              <a:rPr lang="en">
                <a:solidFill>
                  <a:srgbClr val="38761D"/>
                </a:solidFill>
              </a:rPr>
              <a:t>number = (5 &lt; 6) ? 5 : 6;</a:t>
            </a:r>
            <a:r>
              <a:rPr lang="en"/>
              <a:t>  iz C++)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Petlje: loop</a:t>
            </a:r>
            <a:endParaRPr/>
          </a:p>
        </p:txBody>
      </p:sp>
      <p:sp>
        <p:nvSpPr>
          <p:cNvPr id="237" name="Google Shape;23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Beskonačna petlja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Izvršavanje se može prekinuti s Ctrl + 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 sz="14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50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4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4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loop</a:t>
            </a:r>
            <a:r>
              <a:rPr lang="en" sz="14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println!</a:t>
            </a:r>
            <a:r>
              <a:rPr lang="en" sz="14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5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"again!"</a:t>
            </a:r>
            <a:r>
              <a:rPr lang="en" sz="14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rgbClr val="6E6B5E"/>
              </a:solidFill>
              <a:highlight>
                <a:srgbClr val="F1F1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Petlje: loop</a:t>
            </a:r>
            <a:endParaRPr/>
          </a:p>
        </p:txBody>
      </p:sp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 sz="13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3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3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3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mut</a:t>
            </a:r>
            <a:r>
              <a:rPr lang="en" sz="13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counter = </a:t>
            </a:r>
            <a:r>
              <a:rPr lang="en" sz="13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3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result = </a:t>
            </a:r>
            <a:r>
              <a:rPr lang="en" sz="13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loop</a:t>
            </a:r>
            <a:r>
              <a:rPr lang="en" sz="13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    counter += </a:t>
            </a:r>
            <a:r>
              <a:rPr lang="en" sz="13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3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counter == </a:t>
            </a:r>
            <a:r>
              <a:rPr lang="en" sz="13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3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3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 sz="13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counter * </a:t>
            </a:r>
            <a:r>
              <a:rPr lang="en" sz="13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3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};</a:t>
            </a:r>
            <a:endParaRPr sz="13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println!</a:t>
            </a:r>
            <a:r>
              <a:rPr lang="en" sz="13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"The result is {}"</a:t>
            </a:r>
            <a:r>
              <a:rPr lang="en" sz="13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result);</a:t>
            </a:r>
            <a:endParaRPr sz="13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100"/>
          </a:p>
        </p:txBody>
      </p:sp>
      <p:sp>
        <p:nvSpPr>
          <p:cNvPr id="244" name="Google Shape;244;p39"/>
          <p:cNvSpPr txBox="1"/>
          <p:nvPr/>
        </p:nvSpPr>
        <p:spPr>
          <a:xfrm>
            <a:off x="4636250" y="1541850"/>
            <a:ext cx="3886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Iz loop se može izaći i pomoću break naredbe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Loop može vratiti vrijednost stavljenu nakon break u neku varijablu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Petlje: while</a:t>
            </a:r>
            <a:endParaRPr/>
          </a:p>
        </p:txBody>
      </p:sp>
      <p:sp>
        <p:nvSpPr>
          <p:cNvPr id="250" name="Google Shape;25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40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40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mut</a:t>
            </a: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number = </a:t>
            </a:r>
            <a:r>
              <a:rPr lang="en" sz="140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number != </a:t>
            </a:r>
            <a:r>
              <a:rPr lang="en" sz="140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0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println!</a:t>
            </a: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"{}!"</a:t>
            </a: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number);</a:t>
            </a:r>
            <a:endParaRPr sz="140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    number -= </a:t>
            </a:r>
            <a:r>
              <a:rPr lang="en" sz="140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println!</a:t>
            </a: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"LIFTOFF!!!"</a:t>
            </a: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en" sz="14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Petlje: for</a:t>
            </a:r>
            <a:endParaRPr/>
          </a:p>
        </p:txBody>
      </p:sp>
      <p:sp>
        <p:nvSpPr>
          <p:cNvPr id="256" name="Google Shape;256;p41"/>
          <p:cNvSpPr txBox="1"/>
          <p:nvPr>
            <p:ph idx="1" type="body"/>
          </p:nvPr>
        </p:nvSpPr>
        <p:spPr>
          <a:xfrm>
            <a:off x="311700" y="1681050"/>
            <a:ext cx="3478800" cy="18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854D4"/>
                </a:solidFill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n" sz="11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684E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1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6E6B5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B854D4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100">
                <a:solidFill>
                  <a:srgbClr val="B854D4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1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6561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en" sz="1100">
                <a:solidFill>
                  <a:srgbClr val="B6561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1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>
              <a:solidFill>
                <a:srgbClr val="6E6B5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B65611"/>
                </a:solidFill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n" sz="11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60AC39"/>
                </a:solidFill>
                <a:latin typeface="Courier New"/>
                <a:ea typeface="Courier New"/>
                <a:cs typeface="Courier New"/>
                <a:sym typeface="Courier New"/>
              </a:rPr>
              <a:t>"Hello {}"</a:t>
            </a:r>
            <a:r>
              <a:rPr lang="en" sz="11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, i);</a:t>
            </a:r>
            <a:endParaRPr sz="1100">
              <a:solidFill>
                <a:srgbClr val="6E6B5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>
              <a:solidFill>
                <a:srgbClr val="6E6B5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57" name="Google Shape;257;p41"/>
          <p:cNvSpPr txBox="1"/>
          <p:nvPr/>
        </p:nvSpPr>
        <p:spPr>
          <a:xfrm>
            <a:off x="4079475" y="1102850"/>
            <a:ext cx="36405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854D4"/>
                </a:solidFill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n" sz="13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6684E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3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300">
              <a:solidFill>
                <a:srgbClr val="6E6B5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00">
                <a:solidFill>
                  <a:srgbClr val="B854D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3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B854D4"/>
                </a:solidFill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n" sz="13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 sum = </a:t>
            </a:r>
            <a:r>
              <a:rPr lang="en" sz="1300">
                <a:solidFill>
                  <a:srgbClr val="B6561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6E6B5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00">
                <a:solidFill>
                  <a:srgbClr val="B854D4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3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300">
                <a:solidFill>
                  <a:srgbClr val="B854D4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3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B6561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en" sz="1300">
                <a:solidFill>
                  <a:srgbClr val="B6561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300">
              <a:solidFill>
                <a:srgbClr val="6E6B5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        sum += i;</a:t>
            </a:r>
            <a:endParaRPr sz="1300">
              <a:solidFill>
                <a:srgbClr val="6E6B5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300">
              <a:solidFill>
                <a:srgbClr val="6E6B5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00">
                <a:solidFill>
                  <a:srgbClr val="B65611"/>
                </a:solidFill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n" sz="13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60AC39"/>
                </a:solidFill>
                <a:latin typeface="Courier New"/>
                <a:ea typeface="Courier New"/>
                <a:cs typeface="Courier New"/>
                <a:sym typeface="Courier New"/>
              </a:rPr>
              <a:t>"sum is {}"</a:t>
            </a:r>
            <a:r>
              <a:rPr lang="en" sz="13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, sum);</a:t>
            </a:r>
            <a:endParaRPr sz="1300">
              <a:solidFill>
                <a:srgbClr val="6E6B5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/>
          </a:p>
        </p:txBody>
      </p:sp>
      <p:sp>
        <p:nvSpPr>
          <p:cNvPr id="258" name="Google Shape;258;p41"/>
          <p:cNvSpPr txBox="1"/>
          <p:nvPr/>
        </p:nvSpPr>
        <p:spPr>
          <a:xfrm>
            <a:off x="3961700" y="2983375"/>
            <a:ext cx="35976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854D4"/>
                </a:solidFill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n" sz="13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6684E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3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300">
              <a:solidFill>
                <a:srgbClr val="6E6B5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00">
                <a:solidFill>
                  <a:srgbClr val="B854D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3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B854D4"/>
                </a:solidFill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n" sz="13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 sum = </a:t>
            </a:r>
            <a:r>
              <a:rPr lang="en" sz="1300">
                <a:solidFill>
                  <a:srgbClr val="B65611"/>
                </a:solidFill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lang="en" sz="13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6E6B5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00">
                <a:solidFill>
                  <a:srgbClr val="B854D4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3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300">
                <a:solidFill>
                  <a:srgbClr val="B854D4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3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B6561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en" sz="1300">
                <a:solidFill>
                  <a:srgbClr val="B6561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300">
              <a:solidFill>
                <a:srgbClr val="6E6B5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        sum += i </a:t>
            </a:r>
            <a:r>
              <a:rPr lang="en" sz="1300">
                <a:solidFill>
                  <a:srgbClr val="B854D4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3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B65611"/>
                </a:solidFill>
                <a:latin typeface="Courier New"/>
                <a:ea typeface="Courier New"/>
                <a:cs typeface="Courier New"/>
                <a:sym typeface="Courier New"/>
              </a:rPr>
              <a:t>f64</a:t>
            </a:r>
            <a:r>
              <a:rPr lang="en" sz="13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6E6B5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300">
              <a:solidFill>
                <a:srgbClr val="6E6B5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00">
                <a:solidFill>
                  <a:srgbClr val="B65611"/>
                </a:solidFill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n" sz="13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60AC39"/>
                </a:solidFill>
                <a:latin typeface="Courier New"/>
                <a:ea typeface="Courier New"/>
                <a:cs typeface="Courier New"/>
                <a:sym typeface="Courier New"/>
              </a:rPr>
              <a:t>"sum is {}"</a:t>
            </a:r>
            <a:r>
              <a:rPr lang="en" sz="13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, sum);</a:t>
            </a:r>
            <a:endParaRPr sz="1300">
              <a:solidFill>
                <a:srgbClr val="6E6B5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/>
          </a:p>
        </p:txBody>
      </p:sp>
      <p:sp>
        <p:nvSpPr>
          <p:cNvPr id="259" name="Google Shape;259;p41"/>
          <p:cNvSpPr txBox="1"/>
          <p:nvPr/>
        </p:nvSpPr>
        <p:spPr>
          <a:xfrm>
            <a:off x="321225" y="1134975"/>
            <a:ext cx="25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OBIČAN FOR</a:t>
            </a:r>
            <a:endParaRPr/>
          </a:p>
        </p:txBody>
      </p:sp>
      <p:sp>
        <p:nvSpPr>
          <p:cNvPr id="260" name="Google Shape;260;p41"/>
          <p:cNvSpPr txBox="1"/>
          <p:nvPr/>
        </p:nvSpPr>
        <p:spPr>
          <a:xfrm>
            <a:off x="4207950" y="803050"/>
            <a:ext cx="19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ZBROJ INTEGERA</a:t>
            </a:r>
            <a:endParaRPr/>
          </a:p>
        </p:txBody>
      </p:sp>
      <p:sp>
        <p:nvSpPr>
          <p:cNvPr id="261" name="Google Shape;261;p41"/>
          <p:cNvSpPr txBox="1"/>
          <p:nvPr/>
        </p:nvSpPr>
        <p:spPr>
          <a:xfrm>
            <a:off x="4100875" y="2633975"/>
            <a:ext cx="32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CASTANJE U FLOAT</a:t>
            </a:r>
            <a:endParaRPr/>
          </a:p>
        </p:txBody>
      </p:sp>
      <p:sp>
        <p:nvSpPr>
          <p:cNvPr id="262" name="Google Shape;262;p41"/>
          <p:cNvSpPr txBox="1"/>
          <p:nvPr/>
        </p:nvSpPr>
        <p:spPr>
          <a:xfrm>
            <a:off x="393650" y="3497000"/>
            <a:ext cx="3000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 sz="12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50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2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number </a:t>
            </a:r>
            <a:r>
              <a:rPr lang="en" sz="12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2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..</a:t>
            </a:r>
            <a:r>
              <a:rPr lang="en" sz="12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).rev() {</a:t>
            </a:r>
            <a:endParaRPr sz="12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println!</a:t>
            </a:r>
            <a:r>
              <a:rPr lang="en" sz="12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5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"{}!"</a:t>
            </a:r>
            <a:r>
              <a:rPr lang="en" sz="12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number);</a:t>
            </a:r>
            <a:endParaRPr sz="12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println!</a:t>
            </a:r>
            <a:r>
              <a:rPr lang="en" sz="12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5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"LIFTOFF!!!"</a:t>
            </a:r>
            <a:r>
              <a:rPr lang="en" sz="12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/>
          </a:p>
        </p:txBody>
      </p:sp>
      <p:sp>
        <p:nvSpPr>
          <p:cNvPr id="263" name="Google Shape;263;p41"/>
          <p:cNvSpPr txBox="1"/>
          <p:nvPr/>
        </p:nvSpPr>
        <p:spPr>
          <a:xfrm>
            <a:off x="321225" y="3143850"/>
            <a:ext cx="19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ODBROJAVANJE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911075" y="404600"/>
            <a:ext cx="301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Najvoljeniji programski jezik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911075" y="1395000"/>
            <a:ext cx="33954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https://insights.stackoverflow.com/survey/2019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725" y="262700"/>
            <a:ext cx="4017959" cy="464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Petlje: for</a:t>
            </a:r>
            <a:endParaRPr/>
          </a:p>
        </p:txBody>
      </p:sp>
      <p:sp>
        <p:nvSpPr>
          <p:cNvPr id="269" name="Google Shape;269;p42"/>
          <p:cNvSpPr txBox="1"/>
          <p:nvPr>
            <p:ph idx="1" type="body"/>
          </p:nvPr>
        </p:nvSpPr>
        <p:spPr>
          <a:xfrm>
            <a:off x="311700" y="1152475"/>
            <a:ext cx="478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 sz="12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2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2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a = [</a:t>
            </a:r>
            <a:r>
              <a:rPr lang="en" sz="120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12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12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40</a:t>
            </a:r>
            <a:r>
              <a:rPr lang="en" sz="12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" sz="12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20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2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mut</a:t>
            </a:r>
            <a:r>
              <a:rPr lang="en" sz="12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index = </a:t>
            </a:r>
            <a:r>
              <a:rPr lang="en" sz="120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2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index &lt; </a:t>
            </a:r>
            <a:r>
              <a:rPr lang="en" sz="120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println!</a:t>
            </a:r>
            <a:r>
              <a:rPr lang="en" sz="12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"the value is: {}"</a:t>
            </a:r>
            <a:r>
              <a:rPr lang="en" sz="12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a[index]);</a:t>
            </a:r>
            <a:endParaRPr sz="120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    index += </a:t>
            </a:r>
            <a:r>
              <a:rPr lang="en" sz="120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/>
          </a:p>
        </p:txBody>
      </p:sp>
      <p:sp>
        <p:nvSpPr>
          <p:cNvPr id="270" name="Google Shape;270;p42"/>
          <p:cNvSpPr txBox="1"/>
          <p:nvPr/>
        </p:nvSpPr>
        <p:spPr>
          <a:xfrm>
            <a:off x="4618850" y="1445900"/>
            <a:ext cx="4110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 sz="12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2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2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a = [</a:t>
            </a:r>
            <a:r>
              <a:rPr lang="en" sz="120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12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12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40</a:t>
            </a:r>
            <a:r>
              <a:rPr lang="en" sz="12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" sz="12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20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element </a:t>
            </a:r>
            <a:r>
              <a:rPr lang="en" sz="120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a.iter() {</a:t>
            </a:r>
            <a:endParaRPr sz="120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println!</a:t>
            </a:r>
            <a:r>
              <a:rPr lang="en" sz="12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"the value is: {}"</a:t>
            </a:r>
            <a:r>
              <a:rPr lang="en" sz="12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element);</a:t>
            </a:r>
            <a:endParaRPr sz="120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/>
          </a:p>
        </p:txBody>
      </p:sp>
      <p:cxnSp>
        <p:nvCxnSpPr>
          <p:cNvPr id="271" name="Google Shape;271;p42"/>
          <p:cNvCxnSpPr/>
          <p:nvPr/>
        </p:nvCxnSpPr>
        <p:spPr>
          <a:xfrm>
            <a:off x="4471450" y="1231675"/>
            <a:ext cx="13500" cy="222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42"/>
          <p:cNvSpPr txBox="1"/>
          <p:nvPr/>
        </p:nvSpPr>
        <p:spPr>
          <a:xfrm>
            <a:off x="5127600" y="1124600"/>
            <a:ext cx="24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PROLAZAK KROZ NIZ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278" name="Google Shape;278;p43"/>
          <p:cNvSpPr txBox="1"/>
          <p:nvPr>
            <p:ph idx="1" type="body"/>
          </p:nvPr>
        </p:nvSpPr>
        <p:spPr>
          <a:xfrm>
            <a:off x="336600" y="1262225"/>
            <a:ext cx="8164800" cy="1589400"/>
          </a:xfrm>
          <a:prstGeom prst="rect">
            <a:avLst/>
          </a:prstGeom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06960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std::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io;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mut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input </a:t>
            </a:r>
            <a:r>
              <a:rPr lang="en" sz="1150">
                <a:solidFill>
                  <a:srgbClr val="6876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06960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String::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new();                        // stvaranje praznog stringa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6960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io::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stdin().read_line(</a:t>
            </a:r>
            <a:r>
              <a:rPr lang="en" sz="1150">
                <a:solidFill>
                  <a:srgbClr val="6876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mut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input).unwrap();           // ucitavanje stringa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n: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i32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68768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input.trim().parse().unwrap();           // citanje broja iz stringa</a:t>
            </a:r>
            <a:endParaRPr/>
          </a:p>
        </p:txBody>
      </p:sp>
      <p:sp>
        <p:nvSpPr>
          <p:cNvPr id="279" name="Google Shape;279;p43"/>
          <p:cNvSpPr txBox="1"/>
          <p:nvPr/>
        </p:nvSpPr>
        <p:spPr>
          <a:xfrm>
            <a:off x="336600" y="3106025"/>
            <a:ext cx="8164800" cy="14238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15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input = </a:t>
            </a:r>
            <a:r>
              <a:rPr lang="en" sz="1150">
                <a:solidFill>
                  <a:srgbClr val="718C00"/>
                </a:solidFill>
                <a:latin typeface="Consolas"/>
                <a:ea typeface="Consolas"/>
                <a:cs typeface="Consolas"/>
                <a:sym typeface="Consolas"/>
              </a:rPr>
              <a:t>"20,30,400,100,21,-1"</a:t>
            </a:r>
            <a:r>
              <a:rPr lang="en" sz="115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                   // string</a:t>
            </a:r>
            <a:endParaRPr sz="11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15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values : </a:t>
            </a:r>
            <a:r>
              <a:rPr lang="en" sz="1150">
                <a:solidFill>
                  <a:srgbClr val="F5871F"/>
                </a:solidFill>
                <a:latin typeface="Consolas"/>
                <a:ea typeface="Consolas"/>
                <a:cs typeface="Consolas"/>
                <a:sym typeface="Consolas"/>
              </a:rPr>
              <a:t>Vec</a:t>
            </a:r>
            <a:r>
              <a:rPr lang="en" sz="115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&lt;&amp;</a:t>
            </a:r>
            <a:r>
              <a:rPr lang="en" sz="1150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 sz="115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 = input.split(</a:t>
            </a:r>
            <a:r>
              <a:rPr lang="en" sz="1150">
                <a:solidFill>
                  <a:srgbClr val="718C00"/>
                </a:solidFill>
                <a:latin typeface="Consolas"/>
                <a:ea typeface="Consolas"/>
                <a:cs typeface="Consolas"/>
                <a:sym typeface="Consolas"/>
              </a:rPr>
              <a:t>","</a:t>
            </a:r>
            <a:r>
              <a:rPr lang="en" sz="115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).collect();  // razdvajanje stringa u vise njih po zarezu</a:t>
            </a:r>
            <a:endParaRPr sz="11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15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(i, s) </a:t>
            </a:r>
            <a:r>
              <a:rPr lang="en" sz="1150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15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values.iter().enumerate() {             // prolazak po stringovima</a:t>
            </a:r>
            <a:endParaRPr sz="11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50">
                <a:solidFill>
                  <a:srgbClr val="F5871F"/>
                </a:solidFill>
                <a:latin typeface="Consolas"/>
                <a:ea typeface="Consolas"/>
                <a:cs typeface="Consolas"/>
                <a:sym typeface="Consolas"/>
              </a:rPr>
              <a:t>println!</a:t>
            </a:r>
            <a:r>
              <a:rPr lang="en" sz="115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50">
                <a:solidFill>
                  <a:srgbClr val="718C00"/>
                </a:solidFill>
                <a:latin typeface="Consolas"/>
                <a:ea typeface="Consolas"/>
                <a:cs typeface="Consolas"/>
                <a:sym typeface="Consolas"/>
              </a:rPr>
              <a:t>"Value {} = {}"</a:t>
            </a:r>
            <a:r>
              <a:rPr lang="en" sz="115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i, s);</a:t>
            </a:r>
            <a:endParaRPr sz="11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5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979" y="0"/>
            <a:ext cx="615604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979" y="0"/>
            <a:ext cx="615604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Zadaci za vjezbu</a:t>
            </a:r>
            <a:endParaRPr/>
          </a:p>
        </p:txBody>
      </p:sp>
      <p:sp>
        <p:nvSpPr>
          <p:cNvPr id="299" name="Google Shape;299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https://open.kattis.com/problems/hello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https://open.kattis.com/problems/timeloop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https://open.kattis.com/problems/carrots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https://open.kattis.com/problems/twostones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https://open.kattis.com/problems/r2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https://open.kattis.com/problems/quadrant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Tko koristi Rust?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483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Timovi razvojnih programera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Low-level kod često ima suptilne bugove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Učenici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Npr. zainteresirani za operativne sustave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Tvrtke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Razni alati, web servisi, ugradbeni uređaji, tražilice, Internet of Things, strojno učenje, veliki dio Firefox web preglednika…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Ljudi koji trebaju brzinu i stabilnost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525" y="1685575"/>
            <a:ext cx="3691499" cy="2525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world!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 sz="2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50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2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2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println!</a:t>
            </a:r>
            <a:r>
              <a:rPr lang="en" sz="2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5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"Hello, world!"</a:t>
            </a:r>
            <a:r>
              <a:rPr lang="en" sz="2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"/>
            <a:ext cx="9144000" cy="340221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392025" y="32754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Rust koncepti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150850"/>
            <a:ext cx="3852000" cy="8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Siguran glede memorije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0"/>
            <a:ext cx="40756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2150850"/>
            <a:ext cx="3791700" cy="12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Trazi malo truda prilikom kodiranja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800" y="152400"/>
            <a:ext cx="4735800" cy="473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Varijable: nepromjenjive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72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Default: Varijablama se vrijednost ne može mijenjati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56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 sz="1856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56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856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856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56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56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856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" sz="1856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56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56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56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56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println!</a:t>
            </a:r>
            <a:r>
              <a:rPr lang="en" sz="1856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56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"The value of x is: {}"</a:t>
            </a:r>
            <a:r>
              <a:rPr lang="en" sz="1856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x);</a:t>
            </a:r>
            <a:endParaRPr sz="1856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56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x = </a:t>
            </a:r>
            <a:r>
              <a:rPr lang="en" sz="1856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856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56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56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56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println!</a:t>
            </a:r>
            <a:r>
              <a:rPr lang="en" sz="1856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56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"The value of x is: {}"</a:t>
            </a:r>
            <a:r>
              <a:rPr lang="en" sz="1856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x);</a:t>
            </a:r>
            <a:endParaRPr sz="1856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56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60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4476" y="3599900"/>
            <a:ext cx="2075575" cy="139634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/>
          <p:nvPr/>
        </p:nvSpPr>
        <p:spPr>
          <a:xfrm>
            <a:off x="4966950" y="1338800"/>
            <a:ext cx="3675000" cy="1847700"/>
          </a:xfrm>
          <a:prstGeom prst="wedgeEllipseCallout">
            <a:avLst>
              <a:gd fmla="val 15788" name="adj1"/>
              <a:gd fmla="val 7552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E6B5E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error[E0384]: cannot assign twice to immutable variable `x`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