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78" r:id="rId30"/>
    <p:sldId id="284" r:id="rId31"/>
    <p:sldId id="285" r:id="rId32"/>
    <p:sldId id="288" r:id="rId33"/>
    <p:sldId id="286" r:id="rId34"/>
    <p:sldId id="287" r:id="rId35"/>
    <p:sldId id="289" r:id="rId36"/>
    <p:sldId id="290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2" autoAdjust="0"/>
    <p:restoredTop sz="94660"/>
  </p:normalViewPr>
  <p:slideViewPr>
    <p:cSldViewPr>
      <p:cViewPr varScale="1">
        <p:scale>
          <a:sx n="127" d="100"/>
          <a:sy n="127" d="100"/>
        </p:scale>
        <p:origin x="159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0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9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14" y="0"/>
            <a:ext cx="9131186" cy="692696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u"/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32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4840" y="6478336"/>
            <a:ext cx="2133600" cy="365125"/>
          </a:xfrm>
        </p:spPr>
        <p:txBody>
          <a:bodyPr/>
          <a:lstStyle/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31840" y="6478336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60840" y="6478336"/>
            <a:ext cx="2133600" cy="365125"/>
          </a:xfrm>
        </p:spPr>
        <p:txBody>
          <a:bodyPr/>
          <a:lstStyle/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3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3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5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6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8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F725-2C51-420B-8E02-2B629DB05C81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C4B9-056A-401D-9E3F-AB8D69A2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0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AWT / Swing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6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이벤트의 종류 및 설명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7" y="1557560"/>
            <a:ext cx="8807206" cy="4247704"/>
          </a:xfrm>
        </p:spPr>
      </p:pic>
    </p:spTree>
    <p:extLst>
      <p:ext uri="{BB962C8B-B14F-4D97-AF65-F5344CB8AC3E}">
        <p14:creationId xmlns:p14="http://schemas.microsoft.com/office/powerpoint/2010/main" val="332931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컴포넌트별 이벤트 종류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2" y="836712"/>
            <a:ext cx="8687696" cy="5543848"/>
          </a:xfrm>
        </p:spPr>
      </p:pic>
    </p:spTree>
    <p:extLst>
      <p:ext uri="{BB962C8B-B14F-4D97-AF65-F5344CB8AC3E}">
        <p14:creationId xmlns:p14="http://schemas.microsoft.com/office/powerpoint/2010/main" val="59249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컴포넌트 이벤트 처리 </a:t>
            </a:r>
            <a:r>
              <a:rPr lang="en-US" altLang="ko-KR" smtClean="0"/>
              <a:t>3</a:t>
            </a:r>
            <a:r>
              <a:rPr lang="ko-KR" altLang="en-US" smtClean="0"/>
              <a:t>단계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97666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이벤트 소스 결정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하나의 윈도우에는 여러 개의 컴포넌트가 존재할 수 있으므로 실제로 이벤트가 발생되면 처리할 컴포넌트를 결정한다</a:t>
            </a:r>
            <a:r>
              <a:rPr lang="en-US" altLang="ko-KR" smtClean="0"/>
              <a:t>.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이벤트 리스너 작성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이벤트를 실제적으로 처리할 수 있도록 해당 이벤트를 처리 할 이벤트 리스너 인터페이스를 이용해서 이벤트 리스너 클래스를 작성한다</a:t>
            </a:r>
            <a:r>
              <a:rPr lang="en-US" altLang="ko-KR" smtClean="0"/>
              <a:t>.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이벤트 소스와 이벤트 리스너 연결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이벤트 리스너가 작성이되면 리스너와 이벤트 소스와 연결을 하여 이벤트 소스에서 실제적으로 이벤트가 발생이 되면 처리할 수 있도록 </a:t>
            </a:r>
            <a:r>
              <a:rPr lang="en-US" altLang="ko-KR" smtClean="0"/>
              <a:t>addXXXXListener()</a:t>
            </a:r>
            <a:r>
              <a:rPr lang="ko-KR" altLang="en-US" smtClean="0"/>
              <a:t>함수를 통해 연결을 시켜준다</a:t>
            </a:r>
            <a:r>
              <a:rPr lang="en-US" altLang="ko-KR" smtClean="0"/>
              <a:t>.  XXXX</a:t>
            </a:r>
            <a:r>
              <a:rPr lang="ko-KR" altLang="en-US" smtClean="0"/>
              <a:t>부분은 해당 컴포넌트에 붙일 수 있는 리스너 이름을 의미한다</a:t>
            </a:r>
            <a:r>
              <a:rPr lang="en-US" altLang="ko-KR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  </a:t>
            </a:r>
            <a:r>
              <a:rPr lang="ko-KR" altLang="en-US" smtClean="0"/>
              <a:t>예를 들어 버튼에 </a:t>
            </a:r>
            <a:r>
              <a:rPr lang="en-US" altLang="ko-KR" smtClean="0"/>
              <a:t>ActionEvent</a:t>
            </a:r>
            <a:r>
              <a:rPr lang="ko-KR" altLang="en-US" smtClean="0"/>
              <a:t>을 처리하기 위하여 버튼에다가 </a:t>
            </a:r>
            <a:r>
              <a:rPr lang="en-US" altLang="ko-KR" smtClean="0"/>
              <a:t>addActionListener</a:t>
            </a:r>
            <a:r>
              <a:rPr lang="ko-KR" altLang="en-US" smtClean="0"/>
              <a:t>를 붙이는 경우이다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4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컴포넌트 어댑터 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리스너가 인터페이스로 되어 있어 리스너에 선언되어 있는 추상메서드를 모두  오버라이드를 시켜야 사용이 가능하다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처리하지 않는 메서드까지도 오버라이드하여 처리를 해야하니 굉장히 번거로운 작업이라고 생각할 수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그래서 </a:t>
            </a:r>
            <a:r>
              <a:rPr lang="en-US" altLang="ko-KR" smtClean="0"/>
              <a:t>API</a:t>
            </a:r>
            <a:r>
              <a:rPr lang="ko-KR" altLang="en-US" smtClean="0"/>
              <a:t>에는 이러한 작업을 좀 더 쉽게 처리할 수 있도록 </a:t>
            </a:r>
            <a:r>
              <a:rPr lang="en-US" altLang="ko-KR" smtClean="0"/>
              <a:t>Adapter</a:t>
            </a:r>
            <a:r>
              <a:rPr lang="ko-KR" altLang="en-US" smtClean="0"/>
              <a:t>라는 클래스 가 존재한다</a:t>
            </a:r>
            <a:r>
              <a:rPr lang="en-US" altLang="ko-KR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Adapter </a:t>
            </a:r>
            <a:r>
              <a:rPr lang="ko-KR" altLang="en-US" smtClean="0"/>
              <a:t>클래스는 이벤트 리스너 인터페이스들 중에서 추상메서드가 </a:t>
            </a:r>
            <a:r>
              <a:rPr lang="en-US" altLang="ko-KR" smtClean="0"/>
              <a:t>2</a:t>
            </a:r>
            <a:r>
              <a:rPr lang="ko-KR" altLang="en-US" smtClean="0"/>
              <a:t>개이상 존재하는 인터페이스를 구현한 추상 클래스이다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인터페이스에 있는 모든 메서드를 빈</a:t>
            </a:r>
            <a:r>
              <a:rPr lang="en-US" altLang="ko-KR" smtClean="0"/>
              <a:t>(Empty) </a:t>
            </a:r>
            <a:r>
              <a:rPr lang="ko-KR" altLang="en-US" smtClean="0"/>
              <a:t>메서드로 재정의 하였기 때문에 인 터페이스를 구현하여 불필요한 메서드를 재정의하는 수고를 덜어준다</a:t>
            </a:r>
            <a:r>
              <a:rPr lang="en-US" altLang="ko-KR" smtClean="0"/>
              <a:t>.  Adapter </a:t>
            </a:r>
            <a:r>
              <a:rPr lang="ko-KR" altLang="en-US" smtClean="0"/>
              <a:t>클래스를 상속받은 클래스에서는 자신이 필요한 메서드만을 재정의 하면 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어뎁터 클래스의 종류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0" y="1557560"/>
            <a:ext cx="8396800" cy="4247704"/>
          </a:xfrm>
        </p:spPr>
      </p:pic>
    </p:spTree>
    <p:extLst>
      <p:ext uri="{BB962C8B-B14F-4D97-AF65-F5344CB8AC3E}">
        <p14:creationId xmlns:p14="http://schemas.microsoft.com/office/powerpoint/2010/main" val="251775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AWT - Label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536"/>
            <a:ext cx="9144000" cy="4247704"/>
          </a:xfrm>
        </p:spPr>
      </p:pic>
      <p:sp>
        <p:nvSpPr>
          <p:cNvPr id="5" name="직사각형 4"/>
          <p:cNvSpPr/>
          <p:nvPr/>
        </p:nvSpPr>
        <p:spPr>
          <a:xfrm>
            <a:off x="107504" y="8274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화면에 글자를 표시할 수 있다</a:t>
            </a:r>
            <a:r>
              <a:rPr lang="en-US" altLang="ko-KR" smtClean="0"/>
              <a:t>. </a:t>
            </a:r>
            <a:r>
              <a:rPr lang="ko-KR" altLang="en-US" smtClean="0"/>
              <a:t>주로 설명이나 메시지를 화면에 출력할때 사용한다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AWT – TextField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536"/>
            <a:ext cx="9144000" cy="5399832"/>
          </a:xfrm>
        </p:spPr>
      </p:pic>
      <p:sp>
        <p:nvSpPr>
          <p:cNvPr id="6" name="직사각형 5"/>
          <p:cNvSpPr/>
          <p:nvPr/>
        </p:nvSpPr>
        <p:spPr>
          <a:xfrm>
            <a:off x="107504" y="82742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사용자로부터 </a:t>
            </a:r>
            <a:r>
              <a:rPr lang="en-US" altLang="ko-KR" smtClean="0"/>
              <a:t>1</a:t>
            </a:r>
            <a:r>
              <a:rPr lang="ko-KR" altLang="en-US" smtClean="0"/>
              <a:t>줄의 값을 </a:t>
            </a:r>
            <a:r>
              <a:rPr lang="ko-KR" altLang="en-US"/>
              <a:t>입력받을수 있다</a:t>
            </a:r>
            <a:r>
              <a:rPr lang="en-US" altLang="ko-KR"/>
              <a:t>. </a:t>
            </a:r>
            <a:r>
              <a:rPr lang="ko-KR" altLang="en-US" smtClean="0"/>
              <a:t>편집가능하다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AWT – TextArea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827420"/>
            <a:ext cx="900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여러줄의 값을 입력받을수 있고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편집가능하다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화면보다 더 많은 자료를 넣을 수 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6752"/>
            <a:ext cx="9144002" cy="5545361"/>
          </a:xfrm>
        </p:spPr>
      </p:pic>
    </p:spTree>
    <p:extLst>
      <p:ext uri="{BB962C8B-B14F-4D97-AF65-F5344CB8AC3E}">
        <p14:creationId xmlns:p14="http://schemas.microsoft.com/office/powerpoint/2010/main" val="401404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AWT – Checkbox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827420"/>
            <a:ext cx="9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/>
              <a:t>Bolean</a:t>
            </a:r>
            <a:r>
              <a:rPr lang="ko-KR" altLang="en-US" sz="1600" smtClean="0"/>
              <a:t>과 같이 </a:t>
            </a:r>
            <a:r>
              <a:rPr lang="en-US" altLang="ko-KR" sz="1600" smtClean="0"/>
              <a:t>true/false</a:t>
            </a:r>
            <a:r>
              <a:rPr lang="ko-KR" altLang="en-US" sz="1600" smtClean="0"/>
              <a:t>와 같이 둘 중의 한 값을 가질 수 있다</a:t>
            </a:r>
            <a:r>
              <a:rPr lang="en-US" altLang="ko-KR" sz="1600" smtClean="0"/>
              <a:t>. CheckGroup</a:t>
            </a:r>
            <a:r>
              <a:rPr lang="ko-KR" altLang="en-US" sz="1600" smtClean="0"/>
              <a:t>을 이용하면 여러가지 값중에서 한 가지를 선택할 수 있는 </a:t>
            </a:r>
            <a:r>
              <a:rPr lang="en-US" altLang="ko-KR" sz="1600" smtClean="0"/>
              <a:t>radio button</a:t>
            </a:r>
            <a:r>
              <a:rPr lang="ko-KR" altLang="en-US" sz="1600" smtClean="0"/>
              <a:t>도 만들수 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24187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AWT – Choice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827420"/>
            <a:ext cx="900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여러 개의 </a:t>
            </a:r>
            <a:r>
              <a:rPr lang="en-US" altLang="ko-KR" sz="1600" smtClean="0"/>
              <a:t>item</a:t>
            </a:r>
            <a:r>
              <a:rPr lang="ko-KR" altLang="en-US" sz="1600" smtClean="0"/>
              <a:t>이 있는 목록을 보여주고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그 중에서 한가지를 선택한도록 한다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82"/>
            <a:ext cx="9144000" cy="4032498"/>
          </a:xfrm>
        </p:spPr>
      </p:pic>
    </p:spTree>
    <p:extLst>
      <p:ext uri="{BB962C8B-B14F-4D97-AF65-F5344CB8AC3E}">
        <p14:creationId xmlns:p14="http://schemas.microsoft.com/office/powerpoint/2010/main" val="73584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5" y="442086"/>
            <a:ext cx="8739490" cy="59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6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AWT – List -</a:t>
            </a:r>
            <a:r>
              <a:rPr lang="ko-KR" altLang="en-US" smtClean="0"/>
              <a:t>①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827420"/>
            <a:ext cx="900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Choice</a:t>
            </a:r>
            <a:r>
              <a:rPr lang="ko-KR" altLang="en-US" sz="1600" smtClean="0"/>
              <a:t>와 같으나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처음부터 모든 </a:t>
            </a:r>
            <a:r>
              <a:rPr lang="en-US" altLang="ko-KR" sz="1600" smtClean="0"/>
              <a:t>item</a:t>
            </a:r>
            <a:r>
              <a:rPr lang="ko-KR" altLang="en-US" sz="1600" smtClean="0"/>
              <a:t>을 보여주고 목록중의 하나나 여러 개를 선택할 수 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387"/>
            <a:ext cx="9144000" cy="5188313"/>
          </a:xfrm>
        </p:spPr>
      </p:pic>
    </p:spTree>
    <p:extLst>
      <p:ext uri="{BB962C8B-B14F-4D97-AF65-F5344CB8AC3E}">
        <p14:creationId xmlns:p14="http://schemas.microsoft.com/office/powerpoint/2010/main" val="243955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AWT – List -</a:t>
            </a:r>
            <a:r>
              <a:rPr lang="ko-KR" altLang="en-US"/>
              <a:t>②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827420"/>
            <a:ext cx="900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Choice</a:t>
            </a:r>
            <a:r>
              <a:rPr lang="ko-KR" altLang="en-US" sz="1600" smtClean="0"/>
              <a:t>와 같으나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처음부터 모든 </a:t>
            </a:r>
            <a:r>
              <a:rPr lang="en-US" altLang="ko-KR" sz="1600" smtClean="0"/>
              <a:t>item</a:t>
            </a:r>
            <a:r>
              <a:rPr lang="ko-KR" altLang="en-US" sz="1600" smtClean="0"/>
              <a:t>을 보여주고 목록중의 하나나 여러 개를 선택할 수 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766"/>
            <a:ext cx="9144000" cy="4320530"/>
          </a:xfrm>
        </p:spPr>
      </p:pic>
    </p:spTree>
    <p:extLst>
      <p:ext uri="{BB962C8B-B14F-4D97-AF65-F5344CB8AC3E}">
        <p14:creationId xmlns:p14="http://schemas.microsoft.com/office/powerpoint/2010/main" val="429272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Swing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25922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자바의 </a:t>
            </a:r>
            <a:r>
              <a:rPr lang="en-US" altLang="ko-KR" sz="1800" dirty="0"/>
              <a:t>JFC(Java Foundation Class)</a:t>
            </a:r>
            <a:r>
              <a:rPr lang="ko-KR" altLang="en-US" sz="1800" dirty="0"/>
              <a:t>는 </a:t>
            </a:r>
            <a:r>
              <a:rPr lang="en-US" altLang="ko-KR" sz="1800" dirty="0"/>
              <a:t>GUI </a:t>
            </a:r>
            <a:r>
              <a:rPr lang="ko-KR" altLang="en-US" sz="1800" dirty="0"/>
              <a:t>프로그래밍에 필요한 각종 </a:t>
            </a:r>
            <a:r>
              <a:rPr lang="ko-KR" altLang="en-US" sz="1800" dirty="0" err="1"/>
              <a:t>킷을</a:t>
            </a:r>
            <a:r>
              <a:rPr lang="ko-KR" altLang="en-US" sz="1800" dirty="0"/>
              <a:t> 모아놓은 것으로 현재는 </a:t>
            </a:r>
            <a:r>
              <a:rPr lang="en-US" altLang="ko-KR" sz="1800" dirty="0"/>
              <a:t>GUI</a:t>
            </a:r>
            <a:r>
              <a:rPr lang="ko-KR" altLang="en-US" sz="1800" dirty="0"/>
              <a:t>의 기능들을 구현할 수 있는 스윙</a:t>
            </a:r>
            <a:r>
              <a:rPr lang="en-US" altLang="ko-KR" sz="1800" dirty="0"/>
              <a:t>, 2D, </a:t>
            </a:r>
            <a:r>
              <a:rPr lang="en-US" altLang="ko-KR" sz="1800" dirty="0" err="1"/>
              <a:t>Drag&amp;Drop</a:t>
            </a:r>
            <a:r>
              <a:rPr lang="en-US" altLang="ko-KR" sz="1800" dirty="0"/>
              <a:t> </a:t>
            </a:r>
            <a:r>
              <a:rPr lang="ko-KR" altLang="en-US" sz="1800" dirty="0"/>
              <a:t>등을 </a:t>
            </a:r>
            <a:r>
              <a:rPr lang="ko-KR" altLang="en-US" sz="1800" dirty="0" smtClean="0"/>
              <a:t>지원한다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스윙을 </a:t>
            </a:r>
            <a:r>
              <a:rPr lang="ko-KR" altLang="en-US" sz="1800" dirty="0"/>
              <a:t>사용하는 방법은 </a:t>
            </a:r>
            <a:r>
              <a:rPr lang="en-US" altLang="ko-KR" sz="1800" dirty="0"/>
              <a:t>AWT</a:t>
            </a:r>
            <a:r>
              <a:rPr lang="ko-KR" altLang="en-US" sz="1800" dirty="0"/>
              <a:t>와 거의 유사하나 </a:t>
            </a:r>
            <a:r>
              <a:rPr lang="en-US" altLang="ko-KR" sz="1800" dirty="0"/>
              <a:t>AWT</a:t>
            </a:r>
            <a:r>
              <a:rPr lang="ko-KR" altLang="en-US" sz="1800" dirty="0"/>
              <a:t>보다는 많은 컴포넌트 및 기능을 지원하고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스윙은 </a:t>
            </a:r>
            <a:r>
              <a:rPr lang="en-US" altLang="ko-KR" sz="1800" dirty="0"/>
              <a:t>AWT</a:t>
            </a:r>
            <a:r>
              <a:rPr lang="ko-KR" altLang="en-US" sz="1800" dirty="0"/>
              <a:t>와 달리 자바 프로그래밍으로 </a:t>
            </a:r>
            <a:r>
              <a:rPr lang="ko-KR" altLang="en-US" sz="1800" dirty="0" smtClean="0"/>
              <a:t>자체적으로 </a:t>
            </a:r>
            <a:r>
              <a:rPr lang="ko-KR" altLang="en-US" sz="1800" dirty="0"/>
              <a:t>제작된 컴포넌트이므로 플랫폼에 관계없이 모양이 동일하게 사용할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9138642" cy="35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5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26642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1.</a:t>
            </a:r>
            <a:r>
              <a:rPr lang="ko-KR" altLang="en-US" sz="1800" dirty="0"/>
              <a:t> </a:t>
            </a:r>
            <a:r>
              <a:rPr lang="ko-KR" altLang="en-US" sz="1800" dirty="0" err="1"/>
              <a:t>룩앤필</a:t>
            </a:r>
            <a:r>
              <a:rPr lang="en-US" altLang="ko-KR" sz="1800" dirty="0"/>
              <a:t>(Look &amp; Feel)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스윙에서 </a:t>
            </a:r>
            <a:r>
              <a:rPr lang="ko-KR" altLang="en-US" sz="1800" dirty="0"/>
              <a:t>가장 획기적으로 바뀐 것 중에 하나가 컴포넌트의 </a:t>
            </a:r>
            <a:r>
              <a:rPr lang="ko-KR" altLang="en-US" sz="1800" dirty="0" smtClean="0"/>
              <a:t>화려함이다</a:t>
            </a:r>
            <a:r>
              <a:rPr lang="en-US" altLang="ko-KR" sz="1800" dirty="0"/>
              <a:t>. </a:t>
            </a:r>
            <a:r>
              <a:rPr lang="ko-KR" altLang="en-US" sz="1800" dirty="0"/>
              <a:t>이러한 외관</a:t>
            </a:r>
            <a:r>
              <a:rPr lang="en-US" altLang="ko-KR" sz="1800" dirty="0"/>
              <a:t>(Look &amp; Feel)</a:t>
            </a:r>
            <a:r>
              <a:rPr lang="ko-KR" altLang="en-US" sz="1800" dirty="0"/>
              <a:t>을 프로그램을 실행하는 도중에 </a:t>
            </a:r>
            <a:r>
              <a:rPr lang="ko-KR" altLang="en-US" sz="1800" dirty="0" err="1"/>
              <a:t>여러가지</a:t>
            </a:r>
            <a:r>
              <a:rPr lang="ko-KR" altLang="en-US" sz="1800" dirty="0"/>
              <a:t> 형태로 바꾸어 사용 할 수 있는 기능을 </a:t>
            </a:r>
            <a:r>
              <a:rPr lang="ko-KR" altLang="en-US" sz="1800" dirty="0" smtClean="0"/>
              <a:t>제공한다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/>
              <a:t>스윙은 순수한 자바로만 만들어졌기 때문에 어떤 플랫폼에서라도 동일한 </a:t>
            </a:r>
            <a:r>
              <a:rPr lang="ko-KR" altLang="en-US" sz="1800" dirty="0" err="1"/>
              <a:t>룩앤필</a:t>
            </a:r>
            <a:r>
              <a:rPr lang="en-US" altLang="ko-KR" sz="1800" dirty="0"/>
              <a:t>(Look &amp; Feel)</a:t>
            </a:r>
            <a:r>
              <a:rPr lang="ko-KR" altLang="en-US" sz="1800" dirty="0"/>
              <a:t>을 유지할 수가 </a:t>
            </a:r>
            <a:r>
              <a:rPr lang="ko-KR" altLang="en-US" sz="1800" dirty="0" smtClean="0"/>
              <a:t>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3429000"/>
            <a:ext cx="809413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2.</a:t>
            </a:r>
            <a:r>
              <a:rPr lang="ko-KR" altLang="en-US" sz="1800" dirty="0"/>
              <a:t> 경량의 컴포넌트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  AWT</a:t>
            </a:r>
            <a:r>
              <a:rPr lang="ko-KR" altLang="en-US" sz="1800" dirty="0"/>
              <a:t>에서 제공하는 컴포넌트들은 </a:t>
            </a:r>
            <a:r>
              <a:rPr lang="en-US" altLang="ko-KR" sz="1800" dirty="0"/>
              <a:t>JVM</a:t>
            </a:r>
            <a:r>
              <a:rPr lang="ko-KR" altLang="en-US" sz="1800" dirty="0"/>
              <a:t>이 기반으로 설치되어있는 </a:t>
            </a:r>
            <a:r>
              <a:rPr lang="ko-KR" altLang="en-US" sz="1800" dirty="0" err="1"/>
              <a:t>네이티브</a:t>
            </a:r>
            <a:r>
              <a:rPr lang="ko-KR" altLang="en-US" sz="1800" dirty="0"/>
              <a:t> 플랫폼에 의존하여 그 컴포넌트들을 그대로 가져다 사용하는 중량의 </a:t>
            </a:r>
            <a:r>
              <a:rPr lang="ko-KR" altLang="en-US" sz="1800" dirty="0" smtClean="0"/>
              <a:t>컴포넌트들이다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  </a:t>
            </a:r>
            <a:r>
              <a:rPr lang="ko-KR" altLang="en-US" sz="1800" dirty="0"/>
              <a:t>스윙은 순수 자바로 구현되어 있는 컴포넌트들이기 때문에 어떤 플랫폼을 사용하더라도 거기에 </a:t>
            </a:r>
            <a:r>
              <a:rPr lang="ko-KR" altLang="en-US" sz="1800" dirty="0" err="1"/>
              <a:t>의존하지않고</a:t>
            </a:r>
            <a:r>
              <a:rPr lang="ko-KR" altLang="en-US" sz="1800" dirty="0"/>
              <a:t> 독립적으로 사용할 수 있는 경량의 </a:t>
            </a:r>
            <a:r>
              <a:rPr lang="ko-KR" altLang="en-US" sz="1800" dirty="0" smtClean="0"/>
              <a:t>컴포넌트이다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3.</a:t>
            </a:r>
            <a:r>
              <a:rPr lang="ko-KR" altLang="en-US" sz="1800" dirty="0"/>
              <a:t> </a:t>
            </a:r>
            <a:r>
              <a:rPr lang="ko-KR" altLang="en-US" sz="1800" dirty="0" err="1"/>
              <a:t>더블버퍼링</a:t>
            </a:r>
            <a:endParaRPr lang="ko-KR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err="1"/>
              <a:t>더블버퍼링기능은</a:t>
            </a:r>
            <a:r>
              <a:rPr lang="ko-KR" altLang="en-US" sz="1800" dirty="0"/>
              <a:t> 그래픽의 성능을 향상시키기 위해 도입된 방식으로 </a:t>
            </a:r>
            <a:r>
              <a:rPr lang="en-US" altLang="ko-KR" sz="1800" dirty="0"/>
              <a:t>AWT</a:t>
            </a:r>
            <a:r>
              <a:rPr lang="ko-KR" altLang="en-US" sz="1800" dirty="0"/>
              <a:t>에서는 사용자에 의해 직접 구현해야 되지만 스윙에서는 자체적으로 </a:t>
            </a:r>
            <a:r>
              <a:rPr lang="ko-KR" altLang="en-US" sz="1800" dirty="0" err="1"/>
              <a:t>더블버퍼링</a:t>
            </a:r>
            <a:r>
              <a:rPr lang="ko-KR" altLang="en-US" sz="1800" dirty="0"/>
              <a:t> 기능을 </a:t>
            </a:r>
            <a:r>
              <a:rPr lang="ko-KR" altLang="en-US" sz="1800" dirty="0" smtClean="0"/>
              <a:t>제공한다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4.</a:t>
            </a:r>
            <a:r>
              <a:rPr lang="ko-KR" altLang="en-US" sz="1800" dirty="0"/>
              <a:t> </a:t>
            </a:r>
            <a:r>
              <a:rPr lang="en-US" altLang="ko-KR" sz="1800" dirty="0"/>
              <a:t>ToolTip(</a:t>
            </a:r>
            <a:r>
              <a:rPr lang="ko-KR" altLang="en-US" sz="1800" dirty="0"/>
              <a:t>풍선도움말</a:t>
            </a:r>
            <a:r>
              <a:rPr lang="en-US" altLang="ko-KR" sz="1800" dirty="0"/>
              <a:t>)</a:t>
            </a:r>
            <a:r>
              <a:rPr lang="ko-KR" altLang="en-US" sz="1800" dirty="0"/>
              <a:t>지원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스윙에서 제공하는 컴포넌트들은 풍선 도움말을 </a:t>
            </a:r>
            <a:r>
              <a:rPr lang="ko-KR" altLang="en-US" sz="1800" dirty="0" smtClean="0"/>
              <a:t>지원한다</a:t>
            </a:r>
            <a:r>
              <a:rPr lang="en-US" altLang="ko-KR" sz="1800" dirty="0"/>
              <a:t>. </a:t>
            </a:r>
            <a:r>
              <a:rPr lang="en-US" altLang="ko-KR" sz="1800" dirty="0" err="1" smtClean="0"/>
              <a:t>Javax.swing.Jcomponent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클래스의 </a:t>
            </a:r>
            <a:r>
              <a:rPr lang="ko-KR" altLang="en-US" sz="1800" dirty="0" err="1"/>
              <a:t>메서드에서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setToolTipText</a:t>
            </a:r>
            <a:r>
              <a:rPr lang="en-US" altLang="ko-KR" sz="1800" dirty="0"/>
              <a:t>(String text)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이용해서 마우스를 컴포넌트 위에 위치하게 되면 풍선도움말을 지원할 수 </a:t>
            </a:r>
            <a:r>
              <a:rPr lang="ko-KR" altLang="en-US" sz="1800" dirty="0" smtClean="0"/>
              <a:t>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69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2304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5-1.</a:t>
            </a:r>
            <a:r>
              <a:rPr lang="ko-KR" altLang="en-US" sz="1800" dirty="0"/>
              <a:t> </a:t>
            </a:r>
            <a:r>
              <a:rPr lang="en-US" altLang="ko-KR" sz="1800" dirty="0"/>
              <a:t>Delegate </a:t>
            </a:r>
            <a:r>
              <a:rPr lang="ko-KR" altLang="en-US" sz="1800" dirty="0"/>
              <a:t>모델</a:t>
            </a:r>
            <a:r>
              <a:rPr lang="en-US" altLang="ko-KR" sz="1800" dirty="0"/>
              <a:t>(MVC : Model-View-Controller) 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MVC</a:t>
            </a:r>
            <a:r>
              <a:rPr lang="ko-KR" altLang="en-US" sz="1800" dirty="0"/>
              <a:t>모델은 </a:t>
            </a:r>
            <a:r>
              <a:rPr lang="en-US" altLang="ko-KR" sz="1800" dirty="0"/>
              <a:t>3</a:t>
            </a:r>
            <a:r>
              <a:rPr lang="ko-KR" altLang="en-US" sz="1800" dirty="0"/>
              <a:t>가지로 구성되어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컴포넌트가 표현해야 하는 자료 구조를 추상화하고 </a:t>
            </a:r>
            <a:r>
              <a:rPr lang="ko-KR" altLang="en-US" sz="1800" dirty="0" err="1"/>
              <a:t>뷰</a:t>
            </a:r>
            <a:r>
              <a:rPr lang="ko-KR" altLang="en-US" sz="1800" dirty="0"/>
              <a:t> 에게 필요한 데이터를 제공하는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모델</a:t>
            </a:r>
            <a:r>
              <a:rPr lang="en-US" altLang="ko-KR" sz="1800" dirty="0"/>
              <a:t>(Model</a:t>
            </a:r>
            <a:r>
              <a:rPr lang="en-US" altLang="ko-KR" sz="1800" dirty="0" smtClean="0"/>
              <a:t>)’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모델로부터 전달 받은 데이터를 화면에 표시하는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뷰</a:t>
            </a:r>
            <a:r>
              <a:rPr lang="en-US" altLang="ko-KR" sz="1800" dirty="0"/>
              <a:t>(View</a:t>
            </a:r>
            <a:r>
              <a:rPr lang="en-US" altLang="ko-KR" sz="1800" dirty="0" smtClean="0"/>
              <a:t>)’, </a:t>
            </a:r>
            <a:r>
              <a:rPr lang="ko-KR" altLang="en-US" sz="1800" dirty="0" smtClean="0"/>
              <a:t>그리고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모델과 </a:t>
            </a:r>
            <a:r>
              <a:rPr lang="ko-KR" altLang="en-US" sz="1800" dirty="0" err="1"/>
              <a:t>뷰를</a:t>
            </a:r>
            <a:r>
              <a:rPr lang="ko-KR" altLang="en-US" sz="1800" dirty="0"/>
              <a:t> 제어하면서 이벤트를 처리해 </a:t>
            </a:r>
            <a:r>
              <a:rPr lang="ko-KR" altLang="en-US" sz="1800" dirty="0" err="1" smtClean="0"/>
              <a:t>주는것은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컨트롤러</a:t>
            </a:r>
            <a:r>
              <a:rPr lang="en-US" altLang="ko-KR" sz="1800" dirty="0"/>
              <a:t>(Controller</a:t>
            </a:r>
            <a:r>
              <a:rPr lang="en-US" altLang="ko-KR" sz="1800" dirty="0" smtClean="0"/>
              <a:t>)’ </a:t>
            </a:r>
            <a:r>
              <a:rPr lang="ko-KR" altLang="en-US" sz="1800" dirty="0"/>
              <a:t>가 담당을 </a:t>
            </a:r>
            <a:r>
              <a:rPr lang="ko-KR" altLang="en-US" sz="1800" dirty="0" smtClean="0"/>
              <a:t>한다</a:t>
            </a:r>
            <a:r>
              <a:rPr lang="en-US" altLang="ko-KR" sz="18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2" y="3212976"/>
            <a:ext cx="879529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5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5-2.</a:t>
            </a:r>
            <a:r>
              <a:rPr lang="ko-KR" altLang="en-US" sz="1800" dirty="0"/>
              <a:t> 실제적으로 스윙에 </a:t>
            </a:r>
            <a:r>
              <a:rPr lang="en-US" altLang="ko-KR" sz="1800" dirty="0"/>
              <a:t>MVC </a:t>
            </a:r>
            <a:r>
              <a:rPr lang="ko-KR" altLang="en-US" sz="1800" dirty="0"/>
              <a:t>모델을 적용했을 때의 구조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사용자가 컴포넌트에서 이벤트를 발생</a:t>
            </a:r>
            <a:r>
              <a:rPr lang="en-US" altLang="ko-KR" sz="1800" dirty="0"/>
              <a:t>(Controller)</a:t>
            </a:r>
            <a:r>
              <a:rPr lang="ko-KR" altLang="en-US" sz="1800" dirty="0"/>
              <a:t>시키게 되면 이벤트의 종류에 따라서 모델클래스 </a:t>
            </a:r>
            <a:r>
              <a:rPr lang="en-US" altLang="ko-KR" sz="1800" dirty="0"/>
              <a:t>(Model)</a:t>
            </a:r>
            <a:r>
              <a:rPr lang="ko-KR" altLang="en-US" sz="1800" dirty="0"/>
              <a:t>를 선정하게 된다</a:t>
            </a:r>
            <a:r>
              <a:rPr lang="en-US" altLang="ko-KR" sz="1800" dirty="0"/>
              <a:t>.  </a:t>
            </a:r>
            <a:r>
              <a:rPr lang="ko-KR" altLang="en-US" sz="1800" dirty="0"/>
              <a:t>선택된 모델클래스는 데이터를 처리하고 그 데이터를 다시 클라이언트에게 전송하여 출력</a:t>
            </a:r>
            <a:r>
              <a:rPr lang="en-US" altLang="ko-KR" sz="1800" dirty="0"/>
              <a:t>(View)</a:t>
            </a:r>
            <a:r>
              <a:rPr lang="ko-KR" altLang="en-US" sz="1800" dirty="0"/>
              <a:t>시킨다</a:t>
            </a:r>
            <a:r>
              <a:rPr lang="en-US" altLang="ko-KR" sz="1800" dirty="0"/>
              <a:t>.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792088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9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6.</a:t>
            </a:r>
            <a:r>
              <a:rPr lang="ko-KR" altLang="en-US" sz="1800" dirty="0"/>
              <a:t> 이미지 아이콘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ImageIcon</a:t>
            </a:r>
            <a:r>
              <a:rPr lang="en-US" altLang="ko-KR" sz="1800" dirty="0"/>
              <a:t>) </a:t>
            </a:r>
            <a:r>
              <a:rPr lang="ko-KR" altLang="en-US" sz="1800" dirty="0"/>
              <a:t>지원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텍스트뿐만 </a:t>
            </a:r>
            <a:r>
              <a:rPr lang="ko-KR" altLang="en-US" sz="1800" dirty="0"/>
              <a:t>아니라 이미지를 화면에 출력시켜주는 기능을 가지고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  </a:t>
            </a:r>
            <a:r>
              <a:rPr lang="ko-KR" altLang="en-US" sz="1800" dirty="0" smtClean="0"/>
              <a:t>자바 </a:t>
            </a:r>
            <a:r>
              <a:rPr lang="ko-KR" altLang="en-US" sz="1800" dirty="0"/>
              <a:t>플랫폼에서 지원하는 모든 그래픽을 사용하여 보여줄 수 있고 현재 사용할 수 있는 이미지 데이터 포맷은 </a:t>
            </a:r>
            <a:r>
              <a:rPr lang="en-US" altLang="ko-KR" sz="1800" dirty="0"/>
              <a:t>JPEG</a:t>
            </a:r>
            <a:r>
              <a:rPr lang="ko-KR" altLang="en-US" sz="1800" dirty="0"/>
              <a:t>와 </a:t>
            </a:r>
            <a:r>
              <a:rPr lang="en-US" altLang="ko-KR" sz="1800" dirty="0"/>
              <a:t>GIF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45024"/>
            <a:ext cx="73818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98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223224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7.</a:t>
            </a:r>
            <a:r>
              <a:rPr lang="ko-KR" altLang="en-US" sz="1600" dirty="0"/>
              <a:t> </a:t>
            </a:r>
            <a:r>
              <a:rPr lang="ko-KR" altLang="en-US" sz="1600" dirty="0" err="1"/>
              <a:t>보더</a:t>
            </a:r>
            <a:r>
              <a:rPr lang="en-US" altLang="ko-KR" sz="1600" dirty="0"/>
              <a:t>(Border) </a:t>
            </a:r>
            <a:r>
              <a:rPr lang="ko-KR" altLang="en-US" sz="1600" dirty="0"/>
              <a:t>지원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보더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Border)</a:t>
            </a:r>
            <a:r>
              <a:rPr lang="ko-KR" altLang="en-US" sz="1600" dirty="0"/>
              <a:t>란 컴포넌트의 경계선을 </a:t>
            </a:r>
            <a:r>
              <a:rPr lang="ko-KR" altLang="en-US" sz="1600" dirty="0" smtClean="0"/>
              <a:t>의미한다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컴포넌트들은 경계선</a:t>
            </a:r>
            <a:r>
              <a:rPr lang="en-US" altLang="ko-KR" sz="1600" dirty="0"/>
              <a:t>(Border)</a:t>
            </a:r>
            <a:r>
              <a:rPr lang="ko-KR" altLang="en-US" sz="1600" dirty="0"/>
              <a:t>이 존재하지 않지만 스윙부터는 이 경계선을 어떻게 보여줄지 를 결정할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  </a:t>
            </a:r>
            <a:r>
              <a:rPr lang="ko-KR" altLang="en-US" sz="1600" dirty="0"/>
              <a:t>스윙에서 제공하는 </a:t>
            </a:r>
            <a:r>
              <a:rPr lang="en-US" altLang="ko-KR" sz="1600" dirty="0"/>
              <a:t>Border</a:t>
            </a:r>
            <a:r>
              <a:rPr lang="ko-KR" altLang="en-US" sz="1600" dirty="0"/>
              <a:t>는 </a:t>
            </a:r>
            <a:r>
              <a:rPr lang="en-US" altLang="ko-KR" sz="1600" dirty="0"/>
              <a:t>8</a:t>
            </a:r>
            <a:r>
              <a:rPr lang="ko-KR" altLang="en-US" sz="1600" dirty="0"/>
              <a:t>가지가 있는데 서로 </a:t>
            </a:r>
            <a:r>
              <a:rPr lang="ko-KR" altLang="en-US" sz="1600" dirty="0" smtClean="0"/>
              <a:t>조합이 </a:t>
            </a:r>
            <a:r>
              <a:rPr lang="ko-KR" altLang="en-US" sz="1600" dirty="0"/>
              <a:t>가능하기 때문에 상당히 많은 형태가 존재한다고 말할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  </a:t>
            </a:r>
            <a:r>
              <a:rPr lang="ko-KR" altLang="en-US" sz="1600" dirty="0" err="1"/>
              <a:t>보더를</a:t>
            </a:r>
            <a:r>
              <a:rPr lang="ko-KR" altLang="en-US" sz="1600" dirty="0"/>
              <a:t> 지원해주는 패키지는 </a:t>
            </a:r>
            <a:r>
              <a:rPr lang="en-US" altLang="ko-KR" sz="1600" dirty="0" err="1"/>
              <a:t>javax.swing.border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패키지에 포함되어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2" y="2996952"/>
            <a:ext cx="860582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62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1052736"/>
            <a:ext cx="6772275" cy="563880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" y="692697"/>
            <a:ext cx="2830994" cy="3302826"/>
          </a:xfrm>
        </p:spPr>
      </p:pic>
    </p:spTree>
    <p:extLst>
      <p:ext uri="{BB962C8B-B14F-4D97-AF65-F5344CB8AC3E}">
        <p14:creationId xmlns:p14="http://schemas.microsoft.com/office/powerpoint/2010/main" val="379132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u"/>
            </a:pPr>
            <a:r>
              <a:rPr lang="en-US" altLang="ko-KR" smtClean="0"/>
              <a:t>AWT(Abstract Windowing Toolkit)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32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mtClean="0"/>
              <a:t>자바언어가 탄생한 </a:t>
            </a:r>
            <a:r>
              <a:rPr lang="en-US" altLang="ko-KR" sz="1800" smtClean="0"/>
              <a:t>1995</a:t>
            </a:r>
            <a:r>
              <a:rPr lang="ko-KR" altLang="en-US" sz="1800" smtClean="0"/>
              <a:t>년에는 인터넷이 활성화되지 않았기에 대부분의 클라이언트 애플리케이션은 운영체제가 제공하는 네이티브 </a:t>
            </a:r>
            <a:r>
              <a:rPr lang="en-US" altLang="ko-KR" sz="1800" smtClean="0"/>
              <a:t>UI </a:t>
            </a:r>
            <a:r>
              <a:rPr lang="ko-KR" altLang="en-US" sz="1800" smtClean="0"/>
              <a:t>컴포넌트를 이용하여 개발되었다</a:t>
            </a:r>
            <a:r>
              <a:rPr lang="en-US" altLang="ko-KR" sz="18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smtClean="0"/>
              <a:t>초창기 </a:t>
            </a:r>
            <a:r>
              <a:rPr lang="en-US" altLang="ko-KR" sz="1800" smtClean="0"/>
              <a:t>Java1.0</a:t>
            </a:r>
            <a:r>
              <a:rPr lang="ko-KR" altLang="en-US" sz="1800" smtClean="0"/>
              <a:t>에 포함된 </a:t>
            </a:r>
            <a:r>
              <a:rPr lang="en-US" altLang="ko-KR" sz="1800" smtClean="0"/>
              <a:t>AWT</a:t>
            </a:r>
            <a:r>
              <a:rPr lang="ko-KR" altLang="en-US" sz="1800" smtClean="0"/>
              <a:t>는 운영체제가 제공하는 네이티브 </a:t>
            </a:r>
            <a:r>
              <a:rPr lang="en-US" altLang="ko-KR" sz="1800" smtClean="0"/>
              <a:t>UI </a:t>
            </a:r>
            <a:r>
              <a:rPr lang="ko-KR" altLang="en-US" sz="1800" smtClean="0"/>
              <a:t>컴포넌트를 이용하는 자바 라이브러리였다</a:t>
            </a:r>
            <a:r>
              <a:rPr lang="en-US" altLang="ko-KR" sz="18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smtClean="0"/>
              <a:t>따라서 자바 애플리케이션이 실행되는 운영체제에 따라 </a:t>
            </a:r>
            <a:r>
              <a:rPr lang="en-US" altLang="ko-KR" sz="1800" smtClean="0"/>
              <a:t>UI</a:t>
            </a:r>
            <a:r>
              <a:rPr lang="ko-KR" altLang="en-US" sz="1800" smtClean="0"/>
              <a:t>의 모양이 서로 다르고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종류또한 제한적이었다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즉</a:t>
            </a:r>
            <a:r>
              <a:rPr lang="en-US" altLang="ko-KR" sz="1800" smtClean="0"/>
              <a:t>, AWT </a:t>
            </a:r>
            <a:r>
              <a:rPr lang="ko-KR" altLang="en-US" sz="1800" smtClean="0"/>
              <a:t>컴포넌트는 운영체제에 의존적이므로 </a:t>
            </a:r>
            <a:r>
              <a:rPr lang="en-US" altLang="ko-KR" sz="1800" smtClean="0"/>
              <a:t>OS</a:t>
            </a:r>
            <a:r>
              <a:rPr lang="ko-KR" altLang="en-US" sz="1800" smtClean="0"/>
              <a:t>환경에 따라 다르게 구현될 수 있다</a:t>
            </a:r>
            <a:r>
              <a:rPr lang="en-US" altLang="ko-KR" sz="18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smtClean="0"/>
              <a:t>AWT(Abstract Windowing Toolkit)</a:t>
            </a:r>
            <a:r>
              <a:rPr lang="ko-KR" altLang="en-US" sz="1800" smtClean="0"/>
              <a:t>는 자바가 처음 나왔을 때 함께 배포된 패키지로서 많은 </a:t>
            </a:r>
            <a:r>
              <a:rPr lang="en-US" altLang="ko-KR" sz="1800" smtClean="0"/>
              <a:t>GUI </a:t>
            </a:r>
            <a:r>
              <a:rPr lang="ko-KR" altLang="en-US" sz="1800" smtClean="0"/>
              <a:t>컴포넌트를 가지고 있었다</a:t>
            </a:r>
            <a:r>
              <a:rPr lang="en-US" altLang="ko-KR" sz="18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smtClean="0"/>
              <a:t>Frame, Window, Panel, Dialog, Button, Label, TextField, Checkbox, Choice </a:t>
            </a:r>
            <a:r>
              <a:rPr lang="ko-KR" altLang="en-US" sz="1800" smtClean="0"/>
              <a:t>등과 같은 </a:t>
            </a:r>
            <a:r>
              <a:rPr lang="en-US" altLang="ko-KR" sz="1800" smtClean="0"/>
              <a:t>AWT</a:t>
            </a:r>
            <a:r>
              <a:rPr lang="ko-KR" altLang="en-US" sz="1800" smtClean="0"/>
              <a:t>의 컴포넌트들은 중량 컴포넌트</a:t>
            </a:r>
            <a:r>
              <a:rPr lang="en-US" altLang="ko-KR" sz="1800" smtClean="0"/>
              <a:t>(heavy weingt component)</a:t>
            </a:r>
            <a:r>
              <a:rPr lang="ko-KR" altLang="en-US" sz="1800" smtClean="0"/>
              <a:t>로도 불린다</a:t>
            </a:r>
            <a:r>
              <a:rPr lang="en-US" altLang="ko-KR" sz="18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smtClean="0"/>
              <a:t>이 컴포넌트들은 운영체제</a:t>
            </a:r>
            <a:r>
              <a:rPr lang="en-US" altLang="ko-KR" sz="1800" smtClean="0"/>
              <a:t>(OS)</a:t>
            </a:r>
            <a:r>
              <a:rPr lang="ko-KR" altLang="en-US" sz="1800" smtClean="0"/>
              <a:t>의 도움을 받아 화면에 출력되는데</a:t>
            </a:r>
            <a:r>
              <a:rPr lang="en-US" altLang="ko-KR" sz="1800" smtClean="0"/>
              <a:t>, </a:t>
            </a:r>
            <a:r>
              <a:rPr lang="ko-KR" altLang="en-US" sz="1800" smtClean="0"/>
              <a:t>운영체제의 리소스를 많이 소모하여 운영체제에 부담을 많이 준다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24274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Swing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13681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스윙의 </a:t>
            </a:r>
            <a:r>
              <a:rPr lang="en-US" altLang="ko-KR" sz="1800" dirty="0" err="1"/>
              <a:t>JFrame</a:t>
            </a:r>
            <a:r>
              <a:rPr lang="ko-KR" altLang="en-US" sz="1800" dirty="0"/>
              <a:t>은 </a:t>
            </a:r>
            <a:r>
              <a:rPr lang="en-US" altLang="ko-KR" sz="1800" dirty="0"/>
              <a:t>AWT</a:t>
            </a:r>
            <a:r>
              <a:rPr lang="ko-KR" altLang="en-US" sz="1800" dirty="0"/>
              <a:t>의 </a:t>
            </a:r>
            <a:r>
              <a:rPr lang="en-US" altLang="ko-KR" sz="1800" dirty="0"/>
              <a:t>Frame</a:t>
            </a:r>
            <a:r>
              <a:rPr lang="ko-KR" altLang="en-US" sz="1800" dirty="0"/>
              <a:t>과 달리 좀 복잡한 구조로 </a:t>
            </a:r>
            <a:r>
              <a:rPr lang="ko-KR" altLang="en-US" sz="1800" dirty="0" smtClean="0"/>
              <a:t>되어있다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프레임자체로 </a:t>
            </a:r>
            <a:r>
              <a:rPr lang="ko-KR" altLang="en-US" sz="1800" dirty="0"/>
              <a:t>구성되어 있는 것이 아니라 그 안에 </a:t>
            </a:r>
            <a:r>
              <a:rPr lang="en-US" altLang="ko-KR" sz="1800" dirty="0"/>
              <a:t>4</a:t>
            </a:r>
            <a:r>
              <a:rPr lang="ko-KR" altLang="en-US" sz="1800" dirty="0"/>
              <a:t>개의 페인</a:t>
            </a:r>
            <a:r>
              <a:rPr lang="en-US" altLang="ko-KR" sz="1800" dirty="0"/>
              <a:t>(pane)</a:t>
            </a:r>
            <a:r>
              <a:rPr lang="ko-KR" altLang="en-US" sz="1800" dirty="0"/>
              <a:t>이 층으로 </a:t>
            </a:r>
            <a:r>
              <a:rPr lang="ko-KR" altLang="en-US" sz="1800" dirty="0" smtClean="0"/>
              <a:t>구성되어있다</a:t>
            </a:r>
            <a:r>
              <a:rPr lang="en-US" altLang="ko-KR" sz="1800" dirty="0" smtClean="0"/>
              <a:t>.(</a:t>
            </a:r>
            <a:r>
              <a:rPr lang="en-US" altLang="ko-KR" sz="1800" dirty="0" err="1" smtClean="0"/>
              <a:t>JFrame</a:t>
            </a:r>
            <a:r>
              <a:rPr lang="ko-KR" altLang="en-US" sz="1800" dirty="0"/>
              <a:t>의 내부 구조는 아래의 그림을 </a:t>
            </a:r>
            <a:r>
              <a:rPr lang="ko-KR" altLang="en-US" sz="1800" dirty="0" smtClean="0"/>
              <a:t>참조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7632848" cy="45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0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Swing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92697"/>
            <a:ext cx="9144000" cy="655272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sz="1800" b="1" dirty="0"/>
              <a:t>1. </a:t>
            </a:r>
            <a:r>
              <a:rPr lang="en-US" altLang="ko-KR" sz="1800" dirty="0" err="1"/>
              <a:t>JRootPane</a:t>
            </a:r>
            <a:endParaRPr lang="en-US" altLang="ko-KR" sz="1800" dirty="0"/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 smtClean="0"/>
              <a:t>  실질적인 </a:t>
            </a:r>
            <a:r>
              <a:rPr lang="ko-KR" altLang="en-US" sz="1800" dirty="0"/>
              <a:t>윈도우 기능을 수행하는 경량의 </a:t>
            </a:r>
            <a:r>
              <a:rPr lang="ko-KR" altLang="en-US" sz="1800" dirty="0" smtClean="0"/>
              <a:t>컨테이너이다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dirty="0"/>
              <a:t>  </a:t>
            </a:r>
            <a:r>
              <a:rPr lang="ko-KR" altLang="en-US" sz="1800" dirty="0"/>
              <a:t>이러한 구조를 사용하는 것은 모든 윈도우들의 동작이나 </a:t>
            </a:r>
            <a:r>
              <a:rPr lang="ko-KR" altLang="en-US" sz="1800" dirty="0" err="1"/>
              <a:t>사용방법등이</a:t>
            </a:r>
            <a:r>
              <a:rPr lang="ko-KR" altLang="en-US" sz="1800" dirty="0"/>
              <a:t> 같아지고 다른 컴포넌트들과 잘 조화가 될 수 있도록 도와주기 </a:t>
            </a:r>
            <a:r>
              <a:rPr lang="ko-KR" altLang="en-US" sz="1800" dirty="0" smtClean="0"/>
              <a:t>때문이다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dirty="0"/>
              <a:t>  </a:t>
            </a:r>
            <a:r>
              <a:rPr lang="en-US" altLang="ko-KR" sz="1800" dirty="0" err="1"/>
              <a:t>JRootPane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GlassPane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layeredPane</a:t>
            </a:r>
            <a:r>
              <a:rPr lang="ko-KR" altLang="en-US" sz="1800" dirty="0"/>
              <a:t>으로 구성되어 있고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layeredPane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JMenuBar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contentPane</a:t>
            </a:r>
            <a:r>
              <a:rPr lang="ko-KR" altLang="en-US" sz="1800" dirty="0"/>
              <a:t>을 포함합니다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dirty="0"/>
              <a:t>   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b="1" dirty="0"/>
              <a:t>2.</a:t>
            </a:r>
            <a:r>
              <a:rPr lang="ko-KR" altLang="en-US" sz="1800" dirty="0"/>
              <a:t> </a:t>
            </a:r>
            <a:r>
              <a:rPr lang="en-US" altLang="ko-KR" sz="1800" dirty="0" err="1"/>
              <a:t>layeredPane</a:t>
            </a:r>
            <a:r>
              <a:rPr lang="en-US" altLang="ko-KR" sz="1800" dirty="0"/>
              <a:t> 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 smtClean="0"/>
              <a:t>  루트 </a:t>
            </a:r>
            <a:r>
              <a:rPr lang="ko-KR" altLang="en-US" sz="1800" dirty="0" err="1"/>
              <a:t>페인에</a:t>
            </a:r>
            <a:r>
              <a:rPr lang="ko-KR" altLang="en-US" sz="1800" dirty="0"/>
              <a:t> 대해 </a:t>
            </a:r>
            <a:r>
              <a:rPr lang="ko-KR" altLang="en-US" sz="1800" dirty="0" err="1"/>
              <a:t>레이어를</a:t>
            </a:r>
            <a:r>
              <a:rPr lang="ko-KR" altLang="en-US" sz="1800" dirty="0"/>
              <a:t> 할 수 있도록 여러 층의 패널을 포함 할 수 있는 패널로 여러 컴포넌트들을 서로 오버랩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컴포넌트위에</a:t>
            </a:r>
            <a:r>
              <a:rPr lang="ko-KR" altLang="en-US" sz="1800" dirty="0"/>
              <a:t> 다른 컴포넌트를 붙이는 작업</a:t>
            </a:r>
            <a:r>
              <a:rPr lang="en-US" altLang="ko-KR" sz="1800" dirty="0"/>
              <a:t>) </a:t>
            </a:r>
            <a:r>
              <a:rPr lang="ko-KR" altLang="en-US" sz="1800" dirty="0"/>
              <a:t>할 수 있도록 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dirty="0"/>
              <a:t>  </a:t>
            </a:r>
            <a:r>
              <a:rPr lang="ko-KR" altLang="en-US" sz="1800" dirty="0"/>
              <a:t>윗부분은 </a:t>
            </a:r>
            <a:r>
              <a:rPr lang="en-US" altLang="ko-KR" sz="1800" dirty="0" err="1"/>
              <a:t>JMenuBar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아래부분은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contentPane</a:t>
            </a:r>
            <a:r>
              <a:rPr lang="ko-KR" altLang="en-US" sz="1800" dirty="0"/>
              <a:t>으로 이루어져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dirty="0" smtClean="0"/>
              <a:t>3. </a:t>
            </a:r>
            <a:r>
              <a:rPr lang="en-US" altLang="ko-KR" sz="1800" dirty="0" err="1" smtClean="0"/>
              <a:t>contentPane</a:t>
            </a:r>
            <a:endParaRPr lang="en-US" altLang="ko-KR" sz="1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dirty="0" smtClean="0"/>
              <a:t>  </a:t>
            </a:r>
            <a:r>
              <a:rPr lang="ko-KR" altLang="en-US" sz="1800" dirty="0"/>
              <a:t>일반적인 컴포넌트들을 가질 수 있는 </a:t>
            </a:r>
            <a:r>
              <a:rPr lang="ko-KR" altLang="en-US" sz="1800" dirty="0" smtClean="0"/>
              <a:t>패널이다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dirty="0"/>
              <a:t>  </a:t>
            </a:r>
            <a:r>
              <a:rPr lang="ko-KR" altLang="en-US" sz="1800" dirty="0"/>
              <a:t>프레임 객체의 </a:t>
            </a:r>
            <a:r>
              <a:rPr lang="en-US" altLang="ko-KR" sz="1800" dirty="0" err="1"/>
              <a:t>getContentPane</a:t>
            </a:r>
            <a:r>
              <a:rPr lang="en-US" altLang="ko-KR" sz="1800" dirty="0"/>
              <a:t>()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이용해서 얻을 수 </a:t>
            </a:r>
            <a:r>
              <a:rPr lang="ko-KR" altLang="en-US" sz="1800" dirty="0" smtClean="0"/>
              <a:t>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1" dirty="0" smtClean="0"/>
              <a:t>4.</a:t>
            </a:r>
            <a:r>
              <a:rPr lang="ko-KR" altLang="en-US" sz="1800" dirty="0"/>
              <a:t> </a:t>
            </a:r>
            <a:r>
              <a:rPr lang="en-US" altLang="ko-KR" sz="1800" dirty="0" err="1"/>
              <a:t>glassPane</a:t>
            </a:r>
            <a:endParaRPr lang="en-US" altLang="ko-KR" sz="1800" dirty="0"/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 smtClean="0"/>
              <a:t>  기본적으로 </a:t>
            </a:r>
            <a:r>
              <a:rPr lang="ko-KR" altLang="en-US" sz="1800" dirty="0"/>
              <a:t>숨겨진 상태로 되어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다른 패널 위에 존재하는 </a:t>
            </a:r>
            <a:r>
              <a:rPr lang="ko-KR" altLang="en-US" sz="1800" dirty="0" smtClean="0"/>
              <a:t>패널이다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주로 마우스 이벤트를 처리하기 위해 가장 먼저 루트 </a:t>
            </a:r>
            <a:r>
              <a:rPr lang="ko-KR" altLang="en-US" sz="1800" dirty="0" err="1"/>
              <a:t>페인에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추가된다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b="1" dirty="0" smtClean="0"/>
              <a:t>5.</a:t>
            </a:r>
            <a:r>
              <a:rPr lang="ko-KR" altLang="en-US" sz="1800" dirty="0"/>
              <a:t>  </a:t>
            </a:r>
            <a:r>
              <a:rPr lang="en-US" altLang="ko-KR" sz="1800" dirty="0" err="1"/>
              <a:t>JMenuBar</a:t>
            </a:r>
            <a:endParaRPr lang="en-US" altLang="ko-KR" sz="1800" dirty="0"/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 smtClean="0"/>
              <a:t>  윈도우의 </a:t>
            </a:r>
            <a:r>
              <a:rPr lang="ko-KR" altLang="en-US" sz="1800" dirty="0"/>
              <a:t>메뉴를 제공하는 역할로 생략이 가능한 선택항목이다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dirty="0"/>
              <a:t>  </a:t>
            </a:r>
            <a:r>
              <a:rPr lang="en-US" altLang="ko-KR" sz="1800" dirty="0" err="1"/>
              <a:t>JMenu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JmenuItem</a:t>
            </a:r>
            <a:r>
              <a:rPr lang="ko-KR" altLang="en-US" sz="1800" dirty="0"/>
              <a:t>등을 이용해서 메뉴를 구성하여 </a:t>
            </a:r>
            <a:r>
              <a:rPr lang="en-US" altLang="ko-KR" sz="1800" dirty="0" err="1"/>
              <a:t>setJMenuBar</a:t>
            </a:r>
            <a:r>
              <a:rPr lang="en-US" altLang="ko-KR" sz="1800" dirty="0"/>
              <a:t>()</a:t>
            </a:r>
            <a:r>
              <a:rPr lang="ko-KR" altLang="en-US" sz="1800" dirty="0" err="1"/>
              <a:t>메서드을</a:t>
            </a:r>
            <a:r>
              <a:rPr lang="ko-KR" altLang="en-US" sz="1800" dirty="0"/>
              <a:t> 이용해서 등록할 수 </a:t>
            </a:r>
            <a:r>
              <a:rPr lang="ko-KR" altLang="en-US" sz="1800" dirty="0" smtClean="0"/>
              <a:t>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1889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컴포넌트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r>
              <a:rPr lang="en-US" altLang="ko-KR" sz="1400" smtClean="0"/>
              <a:t>AbstractButton </a:t>
            </a:r>
            <a:r>
              <a:rPr lang="en-US" altLang="ko-KR" sz="1400"/>
              <a:t>: </a:t>
            </a:r>
            <a:r>
              <a:rPr lang="ko-KR" altLang="en-US" sz="1400"/>
              <a:t>버튼과 연관된 클래스들의 상위 추상 클래스</a:t>
            </a:r>
          </a:p>
          <a:p>
            <a:r>
              <a:rPr lang="en-US" altLang="ko-KR" sz="1400" smtClean="0"/>
              <a:t>ButtonGroup </a:t>
            </a:r>
            <a:r>
              <a:rPr lang="en-US" altLang="ko-KR" sz="1400"/>
              <a:t>: </a:t>
            </a:r>
            <a:r>
              <a:rPr lang="ko-KR" altLang="en-US" sz="1400"/>
              <a:t>버튼을 그룹화하기 위한 클래스</a:t>
            </a:r>
          </a:p>
          <a:p>
            <a:r>
              <a:rPr lang="en-US" altLang="ko-KR" sz="1400" smtClean="0"/>
              <a:t>ImageIcon </a:t>
            </a:r>
            <a:r>
              <a:rPr lang="en-US" altLang="ko-KR" sz="1400"/>
              <a:t>: </a:t>
            </a:r>
            <a:r>
              <a:rPr lang="ko-KR" altLang="en-US" sz="1400"/>
              <a:t>이미지를 아이콘으로 캡슐화 하여 제공하는 클래스</a:t>
            </a:r>
          </a:p>
          <a:p>
            <a:r>
              <a:rPr lang="en-US" altLang="ko-KR" sz="1400" smtClean="0"/>
              <a:t>JApplet </a:t>
            </a:r>
            <a:r>
              <a:rPr lang="en-US" altLang="ko-KR" sz="1400"/>
              <a:t>: </a:t>
            </a:r>
            <a:r>
              <a:rPr lang="ko-KR" altLang="en-US" sz="1400"/>
              <a:t>애플릿</a:t>
            </a:r>
            <a:r>
              <a:rPr lang="en-US" altLang="ko-KR" sz="1400"/>
              <a:t>(applet)</a:t>
            </a:r>
            <a:r>
              <a:rPr lang="ko-KR" altLang="en-US" sz="1400"/>
              <a:t>의 스윙 버전으로 </a:t>
            </a:r>
            <a:r>
              <a:rPr lang="en-US" altLang="ko-KR" sz="1400"/>
              <a:t>Applet </a:t>
            </a:r>
            <a:r>
              <a:rPr lang="ko-KR" altLang="en-US" sz="1400"/>
              <a:t>클래스로부터 상속된 클래스</a:t>
            </a:r>
          </a:p>
          <a:p>
            <a:r>
              <a:rPr lang="en-US" altLang="ko-KR" sz="1400" smtClean="0"/>
              <a:t>JButton </a:t>
            </a:r>
            <a:r>
              <a:rPr lang="en-US" altLang="ko-KR" sz="1400"/>
              <a:t>: </a:t>
            </a:r>
            <a:r>
              <a:rPr lang="ko-KR" altLang="en-US" sz="1400"/>
              <a:t>스윙에서 사용하는 버튼 클래스 </a:t>
            </a:r>
          </a:p>
          <a:p>
            <a:r>
              <a:rPr lang="en-US" altLang="ko-KR" sz="1400" smtClean="0"/>
              <a:t>JCheckBox </a:t>
            </a:r>
            <a:r>
              <a:rPr lang="en-US" altLang="ko-KR" sz="1400"/>
              <a:t>: </a:t>
            </a:r>
            <a:r>
              <a:rPr lang="ko-KR" altLang="en-US" sz="1400"/>
              <a:t>스윙에서 사용하는 체크 박스 클래스</a:t>
            </a:r>
          </a:p>
          <a:p>
            <a:r>
              <a:rPr lang="en-US" altLang="ko-KR" sz="1400" smtClean="0"/>
              <a:t>JCheckBoxMenuItem </a:t>
            </a:r>
            <a:r>
              <a:rPr lang="en-US" altLang="ko-KR" sz="1400"/>
              <a:t>: </a:t>
            </a:r>
            <a:r>
              <a:rPr lang="ko-KR" altLang="en-US" sz="1400"/>
              <a:t>스윙의 메뉴에서 사용하는 체크박스 클래스</a:t>
            </a:r>
          </a:p>
          <a:p>
            <a:r>
              <a:rPr lang="en-US" altLang="ko-KR" sz="1400" smtClean="0"/>
              <a:t>JComboBox </a:t>
            </a:r>
            <a:r>
              <a:rPr lang="en-US" altLang="ko-KR" sz="1400"/>
              <a:t>: </a:t>
            </a:r>
            <a:r>
              <a:rPr lang="ko-KR" altLang="en-US" sz="1400"/>
              <a:t>풀다운 리스트를 보여줄 수 있는 콤보 박스 클래스</a:t>
            </a:r>
          </a:p>
          <a:p>
            <a:r>
              <a:rPr lang="en-US" altLang="ko-KR" sz="1400" smtClean="0"/>
              <a:t>JComponent </a:t>
            </a:r>
            <a:r>
              <a:rPr lang="en-US" altLang="ko-KR" sz="1400"/>
              <a:t>: </a:t>
            </a:r>
            <a:r>
              <a:rPr lang="ko-KR" altLang="en-US" sz="1400"/>
              <a:t>모든 스윙 컴포넌트의 상위 클래스</a:t>
            </a:r>
          </a:p>
          <a:p>
            <a:r>
              <a:rPr lang="en-US" altLang="ko-KR" sz="1400" smtClean="0"/>
              <a:t>JLabel </a:t>
            </a:r>
            <a:r>
              <a:rPr lang="en-US" altLang="ko-KR" sz="1400"/>
              <a:t>: </a:t>
            </a:r>
            <a:r>
              <a:rPr lang="ko-KR" altLang="en-US" sz="1400"/>
              <a:t>스윙에서 사용하는 라벨 클래스</a:t>
            </a:r>
          </a:p>
          <a:p>
            <a:r>
              <a:rPr lang="en-US" altLang="ko-KR" sz="1400" smtClean="0"/>
              <a:t>JMenu </a:t>
            </a:r>
            <a:r>
              <a:rPr lang="en-US" altLang="ko-KR" sz="1400"/>
              <a:t>: </a:t>
            </a:r>
            <a:r>
              <a:rPr lang="ko-KR" altLang="en-US" sz="1400"/>
              <a:t>스윙의 메뉴에서 사용하는 메뉴 클래스</a:t>
            </a:r>
          </a:p>
          <a:p>
            <a:r>
              <a:rPr lang="en-US" altLang="ko-KR" sz="1400" smtClean="0"/>
              <a:t>JMenuBar </a:t>
            </a:r>
            <a:r>
              <a:rPr lang="en-US" altLang="ko-KR" sz="1400"/>
              <a:t>: </a:t>
            </a:r>
            <a:r>
              <a:rPr lang="ko-KR" altLang="en-US" sz="1400"/>
              <a:t>스윙의 메뉴 바를 만들기 위한 클래스</a:t>
            </a:r>
          </a:p>
          <a:p>
            <a:r>
              <a:rPr lang="en-US" altLang="ko-KR" sz="1400" smtClean="0"/>
              <a:t>JMenuItem </a:t>
            </a:r>
            <a:r>
              <a:rPr lang="en-US" altLang="ko-KR" sz="1400"/>
              <a:t>: </a:t>
            </a:r>
            <a:r>
              <a:rPr lang="ko-KR" altLang="en-US" sz="1400"/>
              <a:t>스윙에서 사용하는 메뉴관련 클래스의 상위 클래스</a:t>
            </a:r>
          </a:p>
          <a:p>
            <a:r>
              <a:rPr lang="en-US" altLang="ko-KR" sz="1400" smtClean="0"/>
              <a:t>JPanel </a:t>
            </a:r>
            <a:r>
              <a:rPr lang="en-US" altLang="ko-KR" sz="1400"/>
              <a:t>: </a:t>
            </a:r>
            <a:r>
              <a:rPr lang="ko-KR" altLang="en-US" sz="1400"/>
              <a:t>스윙에서 사용하는 패널 클래스</a:t>
            </a:r>
          </a:p>
          <a:p>
            <a:r>
              <a:rPr lang="en-US" altLang="ko-KR" sz="1400" smtClean="0"/>
              <a:t>JRadioButton </a:t>
            </a:r>
            <a:r>
              <a:rPr lang="en-US" altLang="ko-KR" sz="1400"/>
              <a:t>: </a:t>
            </a:r>
            <a:r>
              <a:rPr lang="ko-KR" altLang="en-US" sz="1400"/>
              <a:t>스윙에서 사용하는 라디오버튼 클래스</a:t>
            </a:r>
          </a:p>
          <a:p>
            <a:r>
              <a:rPr lang="en-US" altLang="ko-KR" sz="1400" smtClean="0"/>
              <a:t>JRadioButtonMenuItem </a:t>
            </a:r>
            <a:r>
              <a:rPr lang="en-US" altLang="ko-KR" sz="1400"/>
              <a:t>: </a:t>
            </a:r>
            <a:r>
              <a:rPr lang="ko-KR" altLang="en-US" sz="1400"/>
              <a:t>스윙의 메뉴에서 사용하는 라디오버튼 클래스</a:t>
            </a:r>
          </a:p>
          <a:p>
            <a:r>
              <a:rPr lang="en-US" altLang="ko-KR" sz="1400" smtClean="0"/>
              <a:t>JScrollPane </a:t>
            </a:r>
            <a:r>
              <a:rPr lang="en-US" altLang="ko-KR" sz="1400"/>
              <a:t>: </a:t>
            </a:r>
            <a:r>
              <a:rPr lang="ko-KR" altLang="en-US" sz="1400"/>
              <a:t>스크롤 윈도우를 나타내는 클래스</a:t>
            </a:r>
          </a:p>
          <a:p>
            <a:r>
              <a:rPr lang="en-US" altLang="ko-KR" sz="1400" smtClean="0"/>
              <a:t>JTabbedPane </a:t>
            </a:r>
            <a:r>
              <a:rPr lang="en-US" altLang="ko-KR" sz="1400"/>
              <a:t>: </a:t>
            </a:r>
            <a:r>
              <a:rPr lang="ko-KR" altLang="en-US" sz="1400"/>
              <a:t>그룹을 홀더 형태로 제공하는 윈도우를 나타내는 클래스</a:t>
            </a:r>
          </a:p>
          <a:p>
            <a:r>
              <a:rPr lang="en-US" altLang="ko-KR" sz="1400" smtClean="0"/>
              <a:t>JTable </a:t>
            </a:r>
            <a:r>
              <a:rPr lang="en-US" altLang="ko-KR" sz="1400"/>
              <a:t>: </a:t>
            </a:r>
            <a:r>
              <a:rPr lang="ko-KR" altLang="en-US" sz="1400"/>
              <a:t>데이터를 행과 열로 나타내는 클래스</a:t>
            </a:r>
          </a:p>
          <a:p>
            <a:r>
              <a:rPr lang="en-US" altLang="ko-KR" sz="1400" smtClean="0"/>
              <a:t>JTextArea </a:t>
            </a:r>
            <a:r>
              <a:rPr lang="en-US" altLang="ko-KR" sz="1400"/>
              <a:t>: </a:t>
            </a:r>
            <a:r>
              <a:rPr lang="ko-KR" altLang="en-US" sz="1400"/>
              <a:t>스윙에서 사용하는 텍스트 에리어 클래스</a:t>
            </a:r>
          </a:p>
          <a:p>
            <a:r>
              <a:rPr lang="en-US" altLang="ko-KR" sz="1400" smtClean="0"/>
              <a:t>JTextComponent </a:t>
            </a:r>
            <a:r>
              <a:rPr lang="en-US" altLang="ko-KR" sz="1400"/>
              <a:t>: </a:t>
            </a:r>
            <a:r>
              <a:rPr lang="ko-KR" altLang="en-US" sz="1400"/>
              <a:t>스윙에서 사용하는 텍스트 관련 클래스들의 상위 클래스</a:t>
            </a:r>
          </a:p>
          <a:p>
            <a:r>
              <a:rPr lang="en-US" altLang="ko-KR" sz="1400" smtClean="0"/>
              <a:t>JTextFeild </a:t>
            </a:r>
            <a:r>
              <a:rPr lang="en-US" altLang="ko-KR" sz="1400"/>
              <a:t>: </a:t>
            </a:r>
            <a:r>
              <a:rPr lang="ko-KR" altLang="en-US" sz="1400"/>
              <a:t>스윙에서 사용하는 텍스트 필드 클래스 </a:t>
            </a:r>
          </a:p>
          <a:p>
            <a:r>
              <a:rPr lang="en-US" altLang="ko-KR" sz="1400" smtClean="0"/>
              <a:t>JToggleButton </a:t>
            </a:r>
            <a:r>
              <a:rPr lang="en-US" altLang="ko-KR" sz="1400"/>
              <a:t>: JCheckBox </a:t>
            </a:r>
            <a:r>
              <a:rPr lang="ko-KR" altLang="en-US" sz="1400"/>
              <a:t>클래스와 </a:t>
            </a:r>
            <a:r>
              <a:rPr lang="en-US" altLang="ko-KR" sz="1400"/>
              <a:t>JRadioButton </a:t>
            </a:r>
            <a:r>
              <a:rPr lang="ko-KR" altLang="en-US" sz="1400"/>
              <a:t>클래스의 상위 클래스</a:t>
            </a:r>
          </a:p>
          <a:p>
            <a:r>
              <a:rPr lang="en-US" altLang="ko-KR" sz="1400" smtClean="0"/>
              <a:t>JTree </a:t>
            </a:r>
            <a:r>
              <a:rPr lang="en-US" altLang="ko-KR" sz="1400"/>
              <a:t>: </a:t>
            </a:r>
            <a:r>
              <a:rPr lang="ko-KR" altLang="en-US" sz="1400"/>
              <a:t>트리 형태를 나타내는 클래스</a:t>
            </a:r>
          </a:p>
          <a:p>
            <a:pPr marL="0" indent="0">
              <a:buNone/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72347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36"/>
            <a:ext cx="9144000" cy="6855248"/>
          </a:xfrm>
        </p:spPr>
      </p:pic>
    </p:spTree>
    <p:extLst>
      <p:ext uri="{BB962C8B-B14F-4D97-AF65-F5344CB8AC3E}">
        <p14:creationId xmlns:p14="http://schemas.microsoft.com/office/powerpoint/2010/main" val="2174991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이벤트 </a:t>
            </a:r>
            <a:r>
              <a:rPr lang="ko-KR" altLang="en-US" b="1" dirty="0" err="1"/>
              <a:t>리스너</a:t>
            </a:r>
            <a:r>
              <a:rPr lang="ko-KR" altLang="en-US" b="1" dirty="0"/>
              <a:t>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824536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 smtClean="0"/>
              <a:t>이벤트와 </a:t>
            </a:r>
            <a:r>
              <a:rPr lang="ko-KR" altLang="en-US" sz="2400" dirty="0"/>
              <a:t>이벤트 </a:t>
            </a:r>
            <a:r>
              <a:rPr lang="ko-KR" altLang="en-US" sz="2400" dirty="0" err="1"/>
              <a:t>리스너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선택</a:t>
            </a:r>
            <a:endParaRPr lang="en-US" altLang="ko-KR" sz="2400" dirty="0" smtClean="0"/>
          </a:p>
          <a:p>
            <a:pPr lvl="1" fontAlgn="base">
              <a:lnSpc>
                <a:spcPct val="150000"/>
              </a:lnSpc>
            </a:pPr>
            <a:r>
              <a:rPr lang="ko-KR" altLang="en-US" sz="2000" dirty="0" smtClean="0"/>
              <a:t>목적에 </a:t>
            </a:r>
            <a:r>
              <a:rPr lang="ko-KR" altLang="en-US" sz="2000" dirty="0"/>
              <a:t>필요한 이벤트와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인터페이스 선택</a:t>
            </a:r>
          </a:p>
          <a:p>
            <a:pPr fontAlgn="base">
              <a:lnSpc>
                <a:spcPct val="150000"/>
              </a:lnSpc>
            </a:pPr>
            <a:r>
              <a:rPr lang="ko-KR" altLang="en-US" sz="2400" dirty="0" smtClean="0"/>
              <a:t>이벤트 </a:t>
            </a:r>
            <a:r>
              <a:rPr lang="ko-KR" altLang="en-US" sz="2400" dirty="0" err="1"/>
              <a:t>리스너</a:t>
            </a:r>
            <a:r>
              <a:rPr lang="ko-KR" altLang="en-US" sz="2400" dirty="0"/>
              <a:t> 클래스 </a:t>
            </a:r>
            <a:r>
              <a:rPr lang="ko-KR" altLang="en-US" sz="2400" dirty="0" smtClean="0"/>
              <a:t>작성</a:t>
            </a:r>
            <a:endParaRPr lang="en-US" altLang="ko-KR" sz="2400" dirty="0" smtClean="0"/>
          </a:p>
          <a:p>
            <a:pPr lvl="1" fontAlgn="base">
              <a:lnSpc>
                <a:spcPct val="150000"/>
              </a:lnSpc>
            </a:pP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인터페이스를 상속받는 클래스를 작성하고 추상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모두 구현</a:t>
            </a:r>
          </a:p>
          <a:p>
            <a:pPr fontAlgn="base">
              <a:lnSpc>
                <a:spcPct val="150000"/>
              </a:lnSpc>
            </a:pPr>
            <a:r>
              <a:rPr lang="ko-KR" altLang="en-US" sz="2400" dirty="0" smtClean="0"/>
              <a:t>이벤트 </a:t>
            </a:r>
            <a:r>
              <a:rPr lang="ko-KR" altLang="en-US" sz="2400" dirty="0" err="1"/>
              <a:t>리스너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등록</a:t>
            </a:r>
            <a:endParaRPr lang="en-US" altLang="ko-KR" sz="2400" dirty="0" smtClean="0"/>
          </a:p>
          <a:p>
            <a:pPr lvl="1" fontAlgn="base">
              <a:lnSpc>
                <a:spcPct val="150000"/>
              </a:lnSpc>
            </a:pPr>
            <a:r>
              <a:rPr lang="ko-KR" altLang="en-US" sz="2000" dirty="0" smtClean="0"/>
              <a:t>이벤트를 </a:t>
            </a:r>
            <a:r>
              <a:rPr lang="ko-KR" altLang="en-US" sz="2000" dirty="0"/>
              <a:t>받을 </a:t>
            </a:r>
            <a:r>
              <a:rPr lang="en-US" altLang="ko-KR" sz="2000" dirty="0"/>
              <a:t>GUI </a:t>
            </a:r>
            <a:r>
              <a:rPr lang="ko-KR" altLang="en-US" sz="2000" dirty="0"/>
              <a:t>컴포넌트에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등록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463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Key </a:t>
            </a:r>
            <a:r>
              <a:rPr lang="ko-KR" altLang="en-US" b="1"/>
              <a:t>이벤트와 </a:t>
            </a:r>
            <a:r>
              <a:rPr lang="ko-KR" altLang="en-US" b="1" smtClean="0"/>
              <a:t>포커스 그리고 </a:t>
            </a:r>
            <a:r>
              <a:rPr lang="en-US" altLang="ko-KR" b="1" smtClean="0"/>
              <a:t>keyListener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4392488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/>
              <a:t>key</a:t>
            </a:r>
            <a:r>
              <a:rPr lang="ko-KR" altLang="en-US" b="1"/>
              <a:t>이벤트</a:t>
            </a:r>
            <a:r>
              <a:rPr lang="en-US" altLang="ko-KR" b="1"/>
              <a:t>: </a:t>
            </a:r>
            <a:endParaRPr lang="ko-KR" altLang="en-US"/>
          </a:p>
          <a:p>
            <a:pPr lvl="1" fontAlgn="base">
              <a:lnSpc>
                <a:spcPct val="150000"/>
              </a:lnSpc>
            </a:pPr>
            <a:r>
              <a:rPr lang="ko-KR" altLang="en-US" smtClean="0"/>
              <a:t>사용자가 </a:t>
            </a:r>
            <a:r>
              <a:rPr lang="ko-KR" altLang="en-US"/>
              <a:t>키를 입력할 때 발생하는 이벤트이다</a:t>
            </a:r>
            <a:r>
              <a:rPr lang="en-US" altLang="ko-KR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mtClean="0"/>
              <a:t>모든 </a:t>
            </a:r>
            <a:r>
              <a:rPr lang="ko-KR" altLang="en-US"/>
              <a:t>컴포넌트가 </a:t>
            </a:r>
            <a:r>
              <a:rPr lang="en-US" altLang="ko-KR"/>
              <a:t>key</a:t>
            </a:r>
            <a:r>
              <a:rPr lang="ko-KR" altLang="en-US"/>
              <a:t>이벤트를 받을 수 있다</a:t>
            </a:r>
            <a:r>
              <a:rPr lang="en-US" altLang="ko-KR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mtClean="0"/>
              <a:t>밑의 </a:t>
            </a:r>
            <a:r>
              <a:rPr lang="ko-KR" altLang="en-US"/>
              <a:t>두 코드를 통해 컴포넌트에 포커스를 줄 수 있다</a:t>
            </a:r>
            <a:r>
              <a:rPr lang="en-US" altLang="ko-KR"/>
              <a:t>.</a:t>
            </a:r>
          </a:p>
          <a:p>
            <a:pPr lvl="2" fontAlgn="base">
              <a:lnSpc>
                <a:spcPct val="150000"/>
              </a:lnSpc>
            </a:pPr>
            <a:r>
              <a:rPr lang="en-US" altLang="ko-KR"/>
              <a:t>component.setFocusable(true);</a:t>
            </a:r>
          </a:p>
          <a:p>
            <a:pPr lvl="2" fontAlgn="base">
              <a:lnSpc>
                <a:spcPct val="150000"/>
              </a:lnSpc>
            </a:pPr>
            <a:r>
              <a:rPr lang="en-US" altLang="ko-KR"/>
              <a:t>component.requestFouse</a:t>
            </a:r>
            <a:r>
              <a:rPr lang="en-US" altLang="ko-KR" smtClean="0"/>
              <a:t>();</a:t>
            </a:r>
            <a:endParaRPr lang="en-US" altLang="ko-KR"/>
          </a:p>
          <a:p>
            <a:pPr fontAlgn="base">
              <a:lnSpc>
                <a:spcPct val="150000"/>
              </a:lnSpc>
            </a:pPr>
            <a:r>
              <a:rPr lang="ko-KR" altLang="en-US" b="1" smtClean="0"/>
              <a:t>포커스</a:t>
            </a:r>
            <a:r>
              <a:rPr lang="en-US" altLang="ko-KR" b="1" smtClean="0"/>
              <a:t> </a:t>
            </a:r>
            <a:endParaRPr lang="ko-KR" altLang="en-US"/>
          </a:p>
          <a:p>
            <a:pPr lvl="1" fontAlgn="base">
              <a:lnSpc>
                <a:spcPct val="150000"/>
              </a:lnSpc>
            </a:pPr>
            <a:r>
              <a:rPr lang="ko-KR" altLang="en-US" smtClean="0"/>
              <a:t>포커스를 </a:t>
            </a:r>
            <a:r>
              <a:rPr lang="ko-KR" altLang="en-US"/>
              <a:t>가진 컴포넌트가 키 입력을 독점해 현재 포커스를 가진 컴포넌트에만 </a:t>
            </a:r>
            <a:r>
              <a:rPr lang="en-US" altLang="ko-KR"/>
              <a:t>key</a:t>
            </a:r>
            <a:r>
              <a:rPr lang="ko-KR" altLang="en-US"/>
              <a:t>이벤트가 발생한다</a:t>
            </a:r>
            <a:r>
              <a:rPr lang="en-US" altLang="ko-KR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mtClean="0"/>
              <a:t>키 </a:t>
            </a:r>
            <a:r>
              <a:rPr lang="ko-KR" altLang="en-US"/>
              <a:t>입력 독점권을 </a:t>
            </a:r>
            <a:r>
              <a:rPr lang="ko-KR" altLang="en-US" smtClean="0"/>
              <a:t>뜻한다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5085184"/>
            <a:ext cx="799288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59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가상키와 입력된 키의 판별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2448272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/>
              <a:t>KeyEvent.getKeyChar</a:t>
            </a:r>
            <a:r>
              <a:rPr lang="en-US" altLang="ko-KR" smtClean="0"/>
              <a:t>()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mtClean="0"/>
              <a:t>입력된 </a:t>
            </a:r>
            <a:r>
              <a:rPr lang="ko-KR" altLang="en-US"/>
              <a:t>키의 유니코드 값을 리턴한다</a:t>
            </a:r>
            <a:r>
              <a:rPr lang="en-US" altLang="ko-KR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/>
              <a:t>KeyEvent.getKeyCode</a:t>
            </a:r>
            <a:r>
              <a:rPr lang="en-US" altLang="ko-KR" smtClean="0"/>
              <a:t>()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mtClean="0"/>
              <a:t>모든 </a:t>
            </a:r>
            <a:r>
              <a:rPr lang="ko-KR" altLang="en-US"/>
              <a:t>키에 대해 정수형의 키 코드값을 리턴한다</a:t>
            </a:r>
            <a:r>
              <a:rPr lang="en-US" altLang="ko-KR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/>
              <a:t>입력된 키를 판별하기 위해서는 가상 키값을 비교해야한다</a:t>
            </a:r>
            <a:r>
              <a:rPr lang="en-US" altLang="ko-KR" smtClean="0"/>
              <a:t>.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960"/>
            <a:ext cx="8280920" cy="36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6216" y="2029940"/>
            <a:ext cx="230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Enter </a:t>
            </a:r>
            <a:r>
              <a:rPr lang="ko-KR" altLang="en-US" smtClean="0"/>
              <a:t>키 </a:t>
            </a:r>
            <a:r>
              <a:rPr lang="en-US" altLang="ko-KR" smtClean="0"/>
              <a:t>: VK_ENTER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mtClean="0"/>
              <a:t>스윙</a:t>
            </a:r>
            <a:r>
              <a:rPr lang="en-US" altLang="ko-KR" smtClean="0"/>
              <a:t>(Swing)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스윙은 </a:t>
            </a:r>
            <a:r>
              <a:rPr lang="en-US" altLang="ko-KR" smtClean="0"/>
              <a:t>AWT</a:t>
            </a:r>
            <a:r>
              <a:rPr lang="ko-KR" altLang="en-US" smtClean="0"/>
              <a:t>기술을 기반으로 작성된 라이브러리로 </a:t>
            </a:r>
            <a:r>
              <a:rPr lang="en-US" altLang="ko-KR" smtClean="0"/>
              <a:t>AWT</a:t>
            </a:r>
            <a:r>
              <a:rPr lang="ko-KR" altLang="en-US" smtClean="0"/>
              <a:t>와는 달리 순수하게 자바 언어로 작성되었다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스윙 컴포넌트는 경량 컴포넌트</a:t>
            </a:r>
            <a:r>
              <a:rPr lang="en-US" altLang="ko-KR" smtClean="0"/>
              <a:t>(light weight component)</a:t>
            </a:r>
            <a:r>
              <a:rPr lang="ko-KR" altLang="en-US" smtClean="0"/>
              <a:t>라고도 불리며</a:t>
            </a:r>
            <a:r>
              <a:rPr lang="en-US" altLang="ko-KR" smtClean="0"/>
              <a:t>, </a:t>
            </a:r>
            <a:r>
              <a:rPr lang="ko-KR" altLang="en-US" smtClean="0"/>
              <a:t>운영체제에 도움을 받지 않고 구현되기 때문에 운영체제와 관계없이 항상 동일하게 작동하며 동일한 모양으로 그려진다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스윙 컴포넌트의 이름은 </a:t>
            </a:r>
            <a:r>
              <a:rPr lang="en-US" altLang="ko-KR" smtClean="0"/>
              <a:t>AWT </a:t>
            </a:r>
            <a:r>
              <a:rPr lang="ko-KR" altLang="en-US" smtClean="0"/>
              <a:t>컴포넌트와 구분하기 위해 모두 대문자 </a:t>
            </a:r>
            <a:r>
              <a:rPr lang="en-US" altLang="ko-KR" smtClean="0"/>
              <a:t>‘J’</a:t>
            </a:r>
            <a:r>
              <a:rPr lang="ko-KR" altLang="en-US" smtClean="0"/>
              <a:t>로 시작한다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0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en-US" altLang="ko-KR" smtClean="0"/>
              <a:t>AWT </a:t>
            </a:r>
            <a:r>
              <a:rPr lang="ko-KR" altLang="en-US" smtClean="0"/>
              <a:t>구현순서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Container : </a:t>
            </a:r>
            <a:r>
              <a:rPr lang="ko-KR" altLang="en-US" smtClean="0"/>
              <a:t>프로그램의 창의 역할을 한다</a:t>
            </a:r>
            <a:r>
              <a:rPr lang="en-US" altLang="ko-KR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한개 이상의 컨테이너위에 컴포넌트들이 올려질영역이다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ex) Frame, Panel, Dialog </a:t>
            </a:r>
            <a:r>
              <a:rPr lang="ko-KR" altLang="en-US" smtClean="0"/>
              <a:t>등</a:t>
            </a:r>
            <a:r>
              <a:rPr lang="en-US" altLang="ko-KR" smtClean="0"/>
              <a:t>…</a:t>
            </a:r>
            <a:endParaRPr lang="ko-KR" altLang="en-US" smtClean="0"/>
          </a:p>
          <a:p>
            <a:pPr>
              <a:lnSpc>
                <a:spcPct val="150000"/>
              </a:lnSpc>
            </a:pPr>
            <a:endParaRPr lang="ko-KR" altLang="en-US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Component : </a:t>
            </a:r>
            <a:r>
              <a:rPr lang="ko-KR" altLang="en-US" smtClean="0"/>
              <a:t>실제로 </a:t>
            </a:r>
            <a:r>
              <a:rPr lang="en-US" altLang="ko-KR" smtClean="0"/>
              <a:t>Container </a:t>
            </a:r>
            <a:r>
              <a:rPr lang="ko-KR" altLang="en-US" smtClean="0"/>
              <a:t>위에 올려져서 화면 구성을 담당하는 요소들이다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ex) Button, TextField, CheckBox </a:t>
            </a:r>
            <a:r>
              <a:rPr lang="ko-KR" altLang="en-US" smtClean="0"/>
              <a:t>등</a:t>
            </a:r>
            <a:r>
              <a:rPr lang="en-US" altLang="ko-KR" smtClean="0"/>
              <a:t>…</a:t>
            </a:r>
            <a:endParaRPr lang="ko-KR" altLang="en-US" smtClean="0"/>
          </a:p>
          <a:p>
            <a:pPr>
              <a:lnSpc>
                <a:spcPct val="150000"/>
              </a:lnSpc>
            </a:pPr>
            <a:endParaRPr lang="ko-KR" altLang="en-US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Event : </a:t>
            </a:r>
            <a:r>
              <a:rPr lang="ko-KR" altLang="en-US" smtClean="0"/>
              <a:t>컴포넌트에서 구현되는 비즈니스 로직</a:t>
            </a:r>
          </a:p>
          <a:p>
            <a:pPr>
              <a:lnSpc>
                <a:spcPct val="150000"/>
              </a:lnSpc>
            </a:pPr>
            <a:endParaRPr lang="ko-KR" altLang="en-US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※ </a:t>
            </a:r>
            <a:r>
              <a:rPr lang="ko-KR" altLang="en-US" smtClean="0"/>
              <a:t>반듯이 </a:t>
            </a:r>
            <a:r>
              <a:rPr lang="en-US" altLang="ko-KR" smtClean="0"/>
              <a:t>Container</a:t>
            </a:r>
            <a:r>
              <a:rPr lang="ko-KR" altLang="en-US" smtClean="0"/>
              <a:t>가 제일 밑에 깔리고 그 위에 </a:t>
            </a:r>
            <a:r>
              <a:rPr lang="en-US" altLang="ko-KR" smtClean="0"/>
              <a:t>Component</a:t>
            </a:r>
            <a:r>
              <a:rPr lang="ko-KR" altLang="en-US" smtClean="0"/>
              <a:t>가 올라와야한다</a:t>
            </a:r>
            <a:r>
              <a:rPr lang="en-US" altLang="ko-KR" smtClean="0"/>
              <a:t>. </a:t>
            </a:r>
            <a:r>
              <a:rPr lang="ko-KR" altLang="en-US" smtClean="0"/>
              <a:t>반대로 구현하면 컴포넌트들이 컨테이너에 가려서 안보인다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0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mtClean="0"/>
              <a:t>이벤트란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1764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이벤트</a:t>
            </a:r>
            <a:r>
              <a:rPr lang="en-US" altLang="ko-KR" smtClean="0"/>
              <a:t>(Event)</a:t>
            </a:r>
            <a:r>
              <a:rPr lang="ko-KR" altLang="en-US" smtClean="0"/>
              <a:t>라는 것은 윈도우 프로그래밍에서 어떤 특정한 행동이 발생한 그 자체를 의미한다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예를 들어 메뉴를 선택했다는가</a:t>
            </a:r>
            <a:r>
              <a:rPr lang="en-US" altLang="ko-KR" smtClean="0"/>
              <a:t>, </a:t>
            </a:r>
            <a:r>
              <a:rPr lang="ko-KR" altLang="en-US" smtClean="0"/>
              <a:t>아니면 마우스를 클릭하거나</a:t>
            </a:r>
            <a:r>
              <a:rPr lang="en-US" altLang="ko-KR" smtClean="0"/>
              <a:t>, </a:t>
            </a:r>
            <a:r>
              <a:rPr lang="ko-KR" altLang="en-US" smtClean="0"/>
              <a:t>윈도우의 크기를 조절하거나 등의 행위를 뜻하는 것이다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이런한 방식의 프로그래밍을 이벤트 중심의 프로그래밍이라고 하는데 윈도우 프로그래밍에서 중요한 개념 중에 하나이다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이벤트 소스</a:t>
            </a:r>
            <a:r>
              <a:rPr lang="en-US" altLang="ko-KR" smtClean="0"/>
              <a:t>(Event Source)</a:t>
            </a:r>
            <a:r>
              <a:rPr lang="ko-KR" altLang="en-US" smtClean="0"/>
              <a:t>는 이벤트가 발생할 수 있는 대상을 의미하고 그 대상으로부터 이벤트가 발생하면 발생된 이벤트를 처리해서 결과를 낼 수 있도록 해주는 것을 이벤트 핸들러</a:t>
            </a:r>
            <a:r>
              <a:rPr lang="en-US" altLang="ko-KR" smtClean="0"/>
              <a:t>(Event Handler)</a:t>
            </a:r>
            <a:r>
              <a:rPr lang="ko-KR" altLang="en-US" smtClean="0"/>
              <a:t>라고 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9160"/>
            <a:ext cx="7200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en-US" altLang="ko-KR" smtClean="0"/>
              <a:t>Java</a:t>
            </a:r>
            <a:r>
              <a:rPr lang="ko-KR" altLang="en-US" smtClean="0"/>
              <a:t>에서의 이벤트 처리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1" y="1124744"/>
            <a:ext cx="8688738" cy="4679750"/>
          </a:xfrm>
        </p:spPr>
      </p:pic>
    </p:spTree>
    <p:extLst>
      <p:ext uri="{BB962C8B-B14F-4D97-AF65-F5344CB8AC3E}">
        <p14:creationId xmlns:p14="http://schemas.microsoft.com/office/powerpoint/2010/main" val="236096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이벤트 </a:t>
            </a:r>
            <a:r>
              <a:rPr lang="en-US" altLang="ko-KR" smtClean="0"/>
              <a:t>3</a:t>
            </a:r>
            <a:r>
              <a:rPr lang="ko-KR" altLang="en-US" smtClean="0"/>
              <a:t>대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32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이벤트 소스</a:t>
            </a:r>
            <a:r>
              <a:rPr lang="en-US" altLang="ko-KR" smtClean="0"/>
              <a:t>(Event Source)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이벤트 소스는 이벤트가 발생되는 컴포넌트를 말한다</a:t>
            </a:r>
            <a:r>
              <a:rPr lang="en-US" altLang="ko-KR" smtClean="0"/>
              <a:t>. 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버튼</a:t>
            </a:r>
            <a:r>
              <a:rPr lang="en-US" altLang="ko-KR" smtClean="0"/>
              <a:t>, </a:t>
            </a:r>
            <a:r>
              <a:rPr lang="ko-KR" altLang="en-US" smtClean="0"/>
              <a:t>체크박스</a:t>
            </a:r>
            <a:r>
              <a:rPr lang="en-US" altLang="ko-KR" smtClean="0"/>
              <a:t>, </a:t>
            </a:r>
            <a:r>
              <a:rPr lang="ko-KR" altLang="en-US" smtClean="0"/>
              <a:t>리스트</a:t>
            </a:r>
            <a:r>
              <a:rPr lang="en-US" altLang="ko-KR" smtClean="0"/>
              <a:t>, </a:t>
            </a:r>
            <a:r>
              <a:rPr lang="ko-KR" altLang="en-US" smtClean="0"/>
              <a:t>프레임</a:t>
            </a:r>
            <a:r>
              <a:rPr lang="en-US" altLang="ko-KR" smtClean="0"/>
              <a:t>, </a:t>
            </a:r>
            <a:r>
              <a:rPr lang="ko-KR" altLang="en-US" smtClean="0"/>
              <a:t>마우스 등과 같은 컴포넌트들이 이벤트 소스이다</a:t>
            </a:r>
            <a:r>
              <a:rPr lang="en-US" altLang="ko-KR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이벤트 리스너</a:t>
            </a:r>
            <a:r>
              <a:rPr lang="en-US" altLang="ko-KR" smtClean="0"/>
              <a:t>(Event Listener)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이벤트 소스에서 이벤트가 발생하는지를 검사하고 있다가 이벤트가 발생이 되면 실제적으로 이벤트를 처리할 수 있도록 만든 인터페이스이다</a:t>
            </a:r>
            <a:r>
              <a:rPr lang="en-US" altLang="ko-KR" smtClean="0"/>
              <a:t>.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이벤트 핸들러</a:t>
            </a:r>
            <a:r>
              <a:rPr lang="en-US" altLang="ko-KR" smtClean="0"/>
              <a:t>(Event Handler)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이벤트 리스너에 전달된 이벤트를 실제로 처리할 수 있도록 이벤트 리스너에 포함되어있는 메서드로</a:t>
            </a:r>
            <a:r>
              <a:rPr lang="en-US" altLang="ko-KR" smtClean="0"/>
              <a:t>,</a:t>
            </a:r>
            <a:r>
              <a:rPr lang="ko-KR" altLang="en-US" smtClean="0"/>
              <a:t> 발생된 이벤트 객체를 받아와서 실제적으로 처리해주는 기능을 가지고 있다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2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클래스의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모든 이벤트 클래스는 </a:t>
            </a:r>
            <a:r>
              <a:rPr lang="en-US" altLang="ko-KR" smtClean="0"/>
              <a:t>java.util.EventObject </a:t>
            </a:r>
            <a:r>
              <a:rPr lang="ko-KR" altLang="en-US" smtClean="0"/>
              <a:t>클래스로부터 상속을 받고있으며</a:t>
            </a:r>
            <a:r>
              <a:rPr lang="en-US" altLang="ko-KR" smtClean="0"/>
              <a:t>,</a:t>
            </a:r>
            <a:r>
              <a:rPr lang="ko-KR" altLang="en-US" smtClean="0"/>
              <a:t> 이 클래스에는 이벤트를 발생시킨 객체를 알려주는 </a:t>
            </a:r>
            <a:r>
              <a:rPr lang="en-US" altLang="ko-KR" smtClean="0"/>
              <a:t>getSource() </a:t>
            </a:r>
            <a:r>
              <a:rPr lang="ko-KR" altLang="en-US" smtClean="0"/>
              <a:t>메서드가 존재한다</a:t>
            </a:r>
            <a:r>
              <a:rPr lang="en-US" altLang="ko-KR" smtClean="0"/>
              <a:t>.  </a:t>
            </a:r>
            <a:r>
              <a:rPr lang="ko-KR" altLang="en-US" smtClean="0"/>
              <a:t>이 메서드는 여러 이벤트가 발생할 때 이벤트를 발생시키는 객체를 구별할 목적으로 사용한다</a:t>
            </a:r>
            <a:r>
              <a:rPr lang="en-US" altLang="ko-KR" smtClean="0"/>
              <a:t>.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84" y="2683888"/>
            <a:ext cx="7498632" cy="40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5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1852</Words>
  <Application>Microsoft Office PowerPoint</Application>
  <PresentationFormat>화면 슬라이드 쇼(4:3)</PresentationFormat>
  <Paragraphs>180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AWT / Swing</vt:lpstr>
      <vt:lpstr>PowerPoint 프레젠테이션</vt:lpstr>
      <vt:lpstr>AWT(Abstract Windowing Toolkit)란?</vt:lpstr>
      <vt:lpstr>스윙(Swing)</vt:lpstr>
      <vt:lpstr>AWT 구현순서</vt:lpstr>
      <vt:lpstr>이벤트란?</vt:lpstr>
      <vt:lpstr>Java에서의 이벤트 처리</vt:lpstr>
      <vt:lpstr>자바 이벤트 3대 속성</vt:lpstr>
      <vt:lpstr>이벤트 클래스의 구조</vt:lpstr>
      <vt:lpstr>이벤트의 종류 및 설명</vt:lpstr>
      <vt:lpstr>컴포넌트별 이벤트 종류</vt:lpstr>
      <vt:lpstr>컴포넌트 이벤트 처리 3단계</vt:lpstr>
      <vt:lpstr>컴포넌트 어댑터 클래스</vt:lpstr>
      <vt:lpstr>어뎁터 클래스의 종류</vt:lpstr>
      <vt:lpstr>AWT - Label</vt:lpstr>
      <vt:lpstr>AWT – TextField</vt:lpstr>
      <vt:lpstr>AWT – TextArea</vt:lpstr>
      <vt:lpstr>AWT – Checkbox</vt:lpstr>
      <vt:lpstr>AWT – Choice</vt:lpstr>
      <vt:lpstr>AWT – List -①</vt:lpstr>
      <vt:lpstr>AWT – List -②</vt:lpstr>
      <vt:lpstr>Swing 이란?</vt:lpstr>
      <vt:lpstr>Swing의 특징</vt:lpstr>
      <vt:lpstr>Swing의 특징</vt:lpstr>
      <vt:lpstr>Swing의 특징</vt:lpstr>
      <vt:lpstr>Swing의 특징</vt:lpstr>
      <vt:lpstr>Swing의 특징</vt:lpstr>
      <vt:lpstr>Swing의 특징</vt:lpstr>
      <vt:lpstr>Swing의 구조</vt:lpstr>
      <vt:lpstr>Swing의 구조</vt:lpstr>
      <vt:lpstr>Swing 컨테이너</vt:lpstr>
      <vt:lpstr>스윙 컴포넌트</vt:lpstr>
      <vt:lpstr>PowerPoint 프레젠테이션</vt:lpstr>
      <vt:lpstr>이벤트 리스너 작성</vt:lpstr>
      <vt:lpstr>Key 이벤트와 포커스 그리고 keyListener</vt:lpstr>
      <vt:lpstr>가상키와 입력된 키의 판별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</dc:title>
  <dc:creator>green</dc:creator>
  <cp:lastModifiedBy>green</cp:lastModifiedBy>
  <cp:revision>26</cp:revision>
  <dcterms:created xsi:type="dcterms:W3CDTF">2019-08-01T15:54:42Z</dcterms:created>
  <dcterms:modified xsi:type="dcterms:W3CDTF">2020-10-12T00:57:38Z</dcterms:modified>
</cp:coreProperties>
</file>