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9" r:id="rId2"/>
    <p:sldId id="257" r:id="rId3"/>
    <p:sldId id="261" r:id="rId4"/>
    <p:sldId id="278" r:id="rId5"/>
    <p:sldId id="266" r:id="rId6"/>
    <p:sldId id="279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28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14A"/>
    <a:srgbClr val="5A9DF0"/>
    <a:srgbClr val="39C76F"/>
    <a:srgbClr val="9933FF"/>
    <a:srgbClr val="FFCCFF"/>
    <a:srgbClr val="F1EEF6"/>
    <a:srgbClr val="FFFCB4"/>
    <a:srgbClr val="F9F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60C268-6B36-5941-91F7-44F94BADA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BC67E-652D-A540-89AF-DAA8E0EE3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DA872-9356-C34E-BE9B-D9FE53F8CC09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0F8B8-D11B-C347-9E4C-6711D29CB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69502-CA30-BD48-BFC6-4098A67302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A1657-59D7-D540-820F-C8EC4350F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320E-94E2-4CE9-8164-C4DC4DC243FC}" type="datetimeFigureOut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7425B-02E8-4DE1-A695-702AC8097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1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5598-33FA-48F0-871B-01B852FD9CE7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E896-0F26-498E-B0F5-278F6487F659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7FB6-9C3F-487B-A73E-3F32FA026D25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E8A5-7210-4FA0-BBEB-23D1FD2ECAA7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A0B6-AF56-49AF-95FD-68896E2F1992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75F3-848D-4C5A-819A-DFEA3D21B7B0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AC0B-723F-4786-A1F6-9410187CE6DF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7733-2C15-49C9-B972-2D5431EB5DBD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FE0-BAED-4A17-B2C6-3B5BEBCF6380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78E6-370D-42CC-AB86-31CC7A5C77AD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9821-1A29-43F8-85E6-D29160207B50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F8D4-158C-42DC-9C27-1B9CBAD474A2}" type="datetime1">
              <a:rPr lang="ko-KR" altLang="en-US" smtClean="0"/>
              <a:t>2018. 12. 14.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&#46988;&#45796;_&#45824;&#49688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람다식</a:t>
            </a:r>
            <a:b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(lambda expressions)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6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함수형 인터페이스 예</a:t>
            </a:r>
            <a:endParaRPr lang="en-US" altLang="ko-KR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978010" y="1752598"/>
            <a:ext cx="7537340" cy="3945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interface Predicate&lt;T&gt; {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r>
              <a:rPr lang="en-US" altLang="ko-KR" dirty="0">
                <a:solidFill>
                  <a:schemeClr val="tx1"/>
                </a:solidFill>
              </a:rPr>
              <a:t> test(T t); }    	// </a:t>
            </a:r>
            <a:r>
              <a:rPr lang="en-US" altLang="ko-KR" dirty="0" err="1">
                <a:solidFill>
                  <a:schemeClr val="tx1"/>
                </a:solidFill>
              </a:rPr>
              <a:t>java.util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interface Runnable { void run(); }    		// </a:t>
            </a:r>
            <a:r>
              <a:rPr lang="en-US" altLang="ko-KR" dirty="0" err="1">
                <a:solidFill>
                  <a:schemeClr val="tx1"/>
                </a:solidFill>
              </a:rPr>
              <a:t>java.lang.Runnable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interface </a:t>
            </a:r>
            <a:r>
              <a:rPr lang="en-US" altLang="ko-KR" dirty="0">
                <a:solidFill>
                  <a:srgbClr val="5A9DF0"/>
                </a:solidFill>
              </a:rPr>
              <a:t>ActionListener</a:t>
            </a:r>
            <a:r>
              <a:rPr lang="en-US" altLang="ko-KR" dirty="0">
                <a:solidFill>
                  <a:schemeClr val="tx1"/>
                </a:solidFill>
              </a:rPr>
              <a:t> extends Event Listener {	// </a:t>
            </a:r>
            <a:r>
              <a:rPr lang="en-US" altLang="ko-KR" dirty="0" err="1">
                <a:solidFill>
                  <a:schemeClr val="tx1"/>
                </a:solidFill>
              </a:rPr>
              <a:t>java.awt.event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void </a:t>
            </a:r>
            <a:r>
              <a:rPr lang="en-US" altLang="ko-KR" dirty="0" err="1">
                <a:solidFill>
                  <a:schemeClr val="tx1"/>
                </a:solidFill>
              </a:rPr>
              <a:t>actionPerformed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ActionEvent</a:t>
            </a:r>
            <a:r>
              <a:rPr lang="en-US" altLang="ko-KR" dirty="0">
                <a:solidFill>
                  <a:schemeClr val="tx1"/>
                </a:solidFill>
              </a:rPr>
              <a:t> e);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btn.addActionListener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	(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ActionEvent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e ) -&gt; {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Syso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(“The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btn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is Pressed”);});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interface Callable&lt;V&gt; { V call(); }    		// </a:t>
            </a:r>
            <a:r>
              <a:rPr lang="en-US" altLang="ko-KR" dirty="0" err="1">
                <a:solidFill>
                  <a:schemeClr val="tx1"/>
                </a:solidFill>
              </a:rPr>
              <a:t>java.util.concurrent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interface </a:t>
            </a:r>
            <a:r>
              <a:rPr lang="en-US" altLang="ko-KR" dirty="0" err="1">
                <a:solidFill>
                  <a:schemeClr val="tx1"/>
                </a:solidFill>
              </a:rPr>
              <a:t>PrivilegedAction</a:t>
            </a:r>
            <a:r>
              <a:rPr lang="en-US" altLang="ko-KR" dirty="0">
                <a:solidFill>
                  <a:schemeClr val="tx1"/>
                </a:solidFill>
              </a:rPr>
              <a:t>&lt;V&gt; { T run(); }     	// </a:t>
            </a:r>
            <a:r>
              <a:rPr lang="en-US" altLang="ko-KR" dirty="0" err="1">
                <a:solidFill>
                  <a:schemeClr val="tx1"/>
                </a:solidFill>
              </a:rPr>
              <a:t>java.security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9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함수형 인터페이스와 </a:t>
            </a:r>
            <a:r>
              <a:rPr lang="ko-KR" altLang="en-US" sz="3200" b="1" dirty="0" err="1"/>
              <a:t>람다식의</a:t>
            </a:r>
            <a:r>
              <a:rPr lang="ko-KR" altLang="en-US" sz="3200" b="1" dirty="0"/>
              <a:t> 매칭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디스크립터</a:t>
            </a:r>
            <a:r>
              <a:rPr lang="en-US" altLang="ko-KR" dirty="0"/>
              <a:t>(function descriptor)</a:t>
            </a:r>
          </a:p>
          <a:p>
            <a:pPr lvl="1"/>
            <a:r>
              <a:rPr lang="ko-KR" altLang="en-US" dirty="0" err="1"/>
              <a:t>람다식의</a:t>
            </a:r>
            <a:r>
              <a:rPr lang="ko-KR" altLang="en-US" dirty="0"/>
              <a:t> </a:t>
            </a:r>
            <a:r>
              <a:rPr lang="ko-KR" altLang="en-US" dirty="0" err="1"/>
              <a:t>시그너처</a:t>
            </a:r>
            <a:r>
              <a:rPr lang="ko-KR" altLang="en-US" dirty="0"/>
              <a:t> 또는</a:t>
            </a:r>
            <a:endParaRPr lang="en-US" altLang="ko-KR" dirty="0"/>
          </a:p>
          <a:p>
            <a:pPr lvl="1"/>
            <a:r>
              <a:rPr lang="ko-KR" altLang="en-US" dirty="0"/>
              <a:t>함수형 인터페이스</a:t>
            </a:r>
            <a:r>
              <a:rPr lang="en-US" altLang="ko-KR" dirty="0"/>
              <a:t>(</a:t>
            </a:r>
            <a:r>
              <a:rPr lang="ko-KR" altLang="en-US" dirty="0"/>
              <a:t>의 추상 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시그너처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03330" y="3267278"/>
            <a:ext cx="7537340" cy="2575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아래 </a:t>
            </a:r>
            <a:r>
              <a:rPr lang="ko-KR" altLang="en-US" dirty="0" err="1">
                <a:solidFill>
                  <a:schemeClr val="tx1"/>
                </a:solidFill>
              </a:rPr>
              <a:t>람다식의</a:t>
            </a:r>
            <a:r>
              <a:rPr lang="ko-KR" altLang="en-US" dirty="0">
                <a:solidFill>
                  <a:schemeClr val="tx1"/>
                </a:solidFill>
              </a:rPr>
              <a:t> 함수 </a:t>
            </a:r>
            <a:r>
              <a:rPr lang="ko-KR" altLang="en-US" dirty="0" err="1">
                <a:solidFill>
                  <a:schemeClr val="tx1"/>
                </a:solidFill>
              </a:rPr>
              <a:t>디스크립터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() -&gt;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() -&gt; {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(“hello”); 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// Runnable </a:t>
            </a:r>
            <a:r>
              <a:rPr lang="ko-KR" altLang="en-US" dirty="0">
                <a:solidFill>
                  <a:schemeClr val="tx1"/>
                </a:solidFill>
              </a:rPr>
              <a:t>인터페이스의 함수 </a:t>
            </a:r>
            <a:r>
              <a:rPr lang="ko-KR" altLang="en-US" dirty="0" err="1">
                <a:solidFill>
                  <a:schemeClr val="tx1"/>
                </a:solidFill>
              </a:rPr>
              <a:t>디스크립터</a:t>
            </a:r>
            <a:r>
              <a:rPr lang="en-US" altLang="ko-KR" dirty="0">
                <a:solidFill>
                  <a:schemeClr val="tx1"/>
                </a:solidFill>
              </a:rPr>
              <a:t>: () -&gt;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interface Runnable { void run(); }    // </a:t>
            </a:r>
            <a:r>
              <a:rPr lang="en-US" altLang="ko-KR" dirty="0" err="1">
                <a:solidFill>
                  <a:schemeClr val="tx1"/>
                </a:solidFill>
              </a:rPr>
              <a:t>java.lang.Runnable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두 </a:t>
            </a:r>
            <a:r>
              <a:rPr lang="ko-KR" altLang="en-US" dirty="0" err="1">
                <a:solidFill>
                  <a:schemeClr val="tx1"/>
                </a:solidFill>
              </a:rPr>
              <a:t>디스크립터가</a:t>
            </a:r>
            <a:r>
              <a:rPr lang="ko-KR" altLang="en-US" dirty="0">
                <a:solidFill>
                  <a:schemeClr val="tx1"/>
                </a:solidFill>
              </a:rPr>
              <a:t> 일치하기 때문에 아래 문장을 작성할 수 있음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Runnable r    =     () -&gt; {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(“hello”); 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5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함수형 인터페이스 활용 사례</a:t>
            </a:r>
            <a:r>
              <a:rPr lang="en-US" altLang="ko-KR" sz="3200" b="1" dirty="0"/>
              <a:t>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ko-KR" dirty="0" err="1"/>
              <a:t>java.util.function.Predicate</a:t>
            </a:r>
            <a:r>
              <a:rPr lang="en-US" altLang="ko-KR" dirty="0"/>
              <a:t> </a:t>
            </a:r>
            <a:r>
              <a:rPr lang="ko-KR" altLang="en-US" dirty="0"/>
              <a:t>함수 인터페이스</a:t>
            </a:r>
            <a:endParaRPr lang="en-US" altLang="ko-KR" dirty="0"/>
          </a:p>
          <a:p>
            <a:pPr lvl="1"/>
            <a:r>
              <a:rPr lang="ko-KR" altLang="en-US" dirty="0"/>
              <a:t>함수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: T-&gt;</a:t>
            </a:r>
            <a:r>
              <a:rPr lang="en-US" altLang="ko-KR" dirty="0" err="1"/>
              <a:t>boolean</a:t>
            </a:r>
            <a:r>
              <a:rPr lang="en-US" altLang="ko-KR" dirty="0"/>
              <a:t>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03330" y="2590367"/>
            <a:ext cx="7537340" cy="3948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Predicate&lt;String&gt; </a:t>
            </a:r>
            <a:r>
              <a:rPr lang="en-US" altLang="ko-KR" dirty="0" err="1">
                <a:solidFill>
                  <a:schemeClr val="tx1"/>
                </a:solidFill>
              </a:rPr>
              <a:t>nonEmptyPred</a:t>
            </a:r>
            <a:r>
              <a:rPr lang="en-US" altLang="ko-KR" dirty="0">
                <a:solidFill>
                  <a:schemeClr val="tx1"/>
                </a:solidFill>
              </a:rPr>
              <a:t> = (String s) -&gt; !</a:t>
            </a:r>
            <a:r>
              <a:rPr lang="en-US" altLang="ko-KR" dirty="0" err="1">
                <a:solidFill>
                  <a:schemeClr val="tx1"/>
                </a:solidFill>
              </a:rPr>
              <a:t>s.isEmpty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List&lt;String&gt; list = </a:t>
            </a:r>
            <a:r>
              <a:rPr lang="en-US" altLang="ko-KR" dirty="0" err="1">
                <a:solidFill>
                  <a:schemeClr val="tx1"/>
                </a:solidFill>
              </a:rPr>
              <a:t>Arrays.asList</a:t>
            </a:r>
            <a:r>
              <a:rPr lang="en-US" altLang="ko-KR" dirty="0">
                <a:solidFill>
                  <a:schemeClr val="tx1"/>
                </a:solidFill>
              </a:rPr>
              <a:t>(“Hello”, “”, “”, “World”, “”, “!!”);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List&lt;String&gt; </a:t>
            </a:r>
            <a:r>
              <a:rPr lang="en-US" altLang="ko-KR" dirty="0" err="1">
                <a:solidFill>
                  <a:schemeClr val="tx1"/>
                </a:solidFill>
              </a:rPr>
              <a:t>nonEmptyList</a:t>
            </a:r>
            <a:r>
              <a:rPr lang="en-US" altLang="ko-KR" dirty="0">
                <a:solidFill>
                  <a:schemeClr val="tx1"/>
                </a:solidFill>
              </a:rPr>
              <a:t> = filter(list, </a:t>
            </a:r>
            <a:r>
              <a:rPr lang="en-US" altLang="ko-KR" dirty="0" err="1">
                <a:solidFill>
                  <a:schemeClr val="tx1"/>
                </a:solidFill>
              </a:rPr>
              <a:t>nonEmptyPred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nonEmptyList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public static &lt;T&gt; List&lt;T&gt; filter(List&lt;T&gt; list, Predicate&lt;T&gt; p)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List&lt;T&gt; results = new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ArrayList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&lt;&gt;();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for (T s : list)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   if 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p.test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(s))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results.add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(s);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return results;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8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함수형 인터페이스 활용 사례</a:t>
            </a:r>
            <a:r>
              <a:rPr lang="en-US" altLang="ko-KR" sz="3200" b="1" dirty="0"/>
              <a:t>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java.util.function.Consumer</a:t>
            </a:r>
            <a:r>
              <a:rPr lang="en-US" altLang="ko-KR" dirty="0"/>
              <a:t> </a:t>
            </a:r>
            <a:r>
              <a:rPr lang="ko-KR" altLang="en-US" dirty="0"/>
              <a:t>함수 인터페이스</a:t>
            </a:r>
            <a:endParaRPr lang="en-US" altLang="ko-KR" dirty="0"/>
          </a:p>
          <a:p>
            <a:pPr lvl="1"/>
            <a:r>
              <a:rPr lang="ko-KR" altLang="en-US" dirty="0"/>
              <a:t>함수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: T-&gt;void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03330" y="2750127"/>
            <a:ext cx="7537340" cy="306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List&lt;Integer&gt; list = </a:t>
            </a:r>
            <a:r>
              <a:rPr lang="en-US" altLang="ko-KR" dirty="0" err="1">
                <a:solidFill>
                  <a:schemeClr val="tx1"/>
                </a:solidFill>
              </a:rPr>
              <a:t>Arrays.asList</a:t>
            </a:r>
            <a:r>
              <a:rPr lang="en-US" altLang="ko-KR" dirty="0">
                <a:solidFill>
                  <a:schemeClr val="tx1"/>
                </a:solidFill>
              </a:rPr>
              <a:t>(1, 3, 5, 7, 9);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forEach</a:t>
            </a:r>
            <a:r>
              <a:rPr lang="en-US" altLang="ko-KR" dirty="0">
                <a:solidFill>
                  <a:schemeClr val="tx1"/>
                </a:solidFill>
              </a:rPr>
              <a:t>(list, (Integer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-&gt;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public static &lt;T&gt; void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forEach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(List&lt;T&gt; list, Consumer&lt;T&gt; c)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for (T e : list)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c.accept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(e);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5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함수형 인터페이스 활용 사례</a:t>
            </a:r>
            <a:r>
              <a:rPr lang="en-US" altLang="ko-KR" sz="3200" b="1" dirty="0"/>
              <a:t>3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java.util.function.Function</a:t>
            </a:r>
            <a:r>
              <a:rPr lang="en-US" altLang="ko-KR" dirty="0"/>
              <a:t> </a:t>
            </a:r>
            <a:r>
              <a:rPr lang="ko-KR" altLang="en-US" dirty="0"/>
              <a:t>함수 인터페이스</a:t>
            </a:r>
            <a:endParaRPr lang="en-US" altLang="ko-KR" dirty="0"/>
          </a:p>
          <a:p>
            <a:pPr lvl="1"/>
            <a:r>
              <a:rPr lang="ko-KR" altLang="en-US" dirty="0"/>
              <a:t>함수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: T-&gt;R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03330" y="3013363"/>
            <a:ext cx="7537340" cy="351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args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List&lt;String&gt; list = </a:t>
            </a:r>
            <a:r>
              <a:rPr lang="en-US" altLang="ko-KR" dirty="0" err="1">
                <a:solidFill>
                  <a:schemeClr val="tx1"/>
                </a:solidFill>
              </a:rPr>
              <a:t>Arrays.asList</a:t>
            </a:r>
            <a:r>
              <a:rPr lang="en-US" altLang="ko-KR" dirty="0">
                <a:solidFill>
                  <a:schemeClr val="tx1"/>
                </a:solidFill>
              </a:rPr>
              <a:t>(“lambdas”, “8”, “in”, “action”);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forEach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map ( list, (String s) -&gt; </a:t>
            </a:r>
            <a:r>
              <a:rPr lang="en-US" altLang="ko-KR" dirty="0" err="1">
                <a:solidFill>
                  <a:schemeClr val="tx1"/>
                </a:solidFill>
              </a:rPr>
              <a:t>s.length</a:t>
            </a:r>
            <a:r>
              <a:rPr lang="en-US" altLang="ko-KR" dirty="0">
                <a:solidFill>
                  <a:schemeClr val="tx1"/>
                </a:solidFill>
              </a:rPr>
              <a:t>()),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(Integer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-&gt;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public static &lt;T,R&gt; List&lt;R&gt; map(List&lt;T&gt; list, Function&lt;T,R&gt; f)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List&lt;R&gt; result = new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ArrayList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&lt;&gt;();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for (T e : list)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result.add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f.apply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(e));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return result;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5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Java 8</a:t>
            </a:r>
            <a:r>
              <a:rPr lang="ko-KR" altLang="en-US" sz="3200" b="1" dirty="0"/>
              <a:t>의 대표적 함수형 인터페이스</a:t>
            </a:r>
            <a:endParaRPr lang="en-US" altLang="ko-KR" sz="32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96556"/>
              </p:ext>
            </p:extLst>
          </p:nvPr>
        </p:nvGraphicFramePr>
        <p:xfrm>
          <a:off x="346365" y="2306189"/>
          <a:ext cx="8319652" cy="331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913">
                  <a:extLst>
                    <a:ext uri="{9D8B030D-6E8A-4147-A177-3AD203B41FA5}">
                      <a16:colId xmlns:a16="http://schemas.microsoft.com/office/drawing/2014/main" val="421391040"/>
                    </a:ext>
                  </a:extLst>
                </a:gridCol>
                <a:gridCol w="2079913">
                  <a:extLst>
                    <a:ext uri="{9D8B030D-6E8A-4147-A177-3AD203B41FA5}">
                      <a16:colId xmlns:a16="http://schemas.microsoft.com/office/drawing/2014/main" val="804005751"/>
                    </a:ext>
                  </a:extLst>
                </a:gridCol>
                <a:gridCol w="2079913">
                  <a:extLst>
                    <a:ext uri="{9D8B030D-6E8A-4147-A177-3AD203B41FA5}">
                      <a16:colId xmlns:a16="http://schemas.microsoft.com/office/drawing/2014/main" val="3168662504"/>
                    </a:ext>
                  </a:extLst>
                </a:gridCol>
                <a:gridCol w="2079913">
                  <a:extLst>
                    <a:ext uri="{9D8B030D-6E8A-4147-A177-3AD203B41FA5}">
                      <a16:colId xmlns:a16="http://schemas.microsoft.com/office/drawing/2014/main" val="2929677287"/>
                    </a:ext>
                  </a:extLst>
                </a:gridCol>
              </a:tblGrid>
              <a:tr h="566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함수형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디스크립터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함수형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디스크립터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658126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Predicate&lt;T&gt;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T-&gt;Boolean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UnaryOperator</a:t>
                      </a:r>
                      <a:r>
                        <a:rPr lang="en-US" altLang="ko-KR" dirty="0"/>
                        <a:t>&lt;T&gt;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T-&gt;T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58425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Consumer&lt;T&gt;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T-&gt;void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BinaryOperator</a:t>
                      </a:r>
                      <a:r>
                        <a:rPr lang="en-US" altLang="ko-KR" dirty="0"/>
                        <a:t>&lt;T&gt;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(T,T)-&gt;T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27154"/>
                  </a:ext>
                </a:extLst>
              </a:tr>
              <a:tr h="5387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Function&lt;T,R&gt;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T-&gt;</a:t>
                      </a:r>
                      <a:r>
                        <a:rPr lang="en-US" altLang="ko-KR" dirty="0" err="1"/>
                        <a:t>Retrun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BiPredicate</a:t>
                      </a:r>
                      <a:r>
                        <a:rPr lang="en-US" altLang="ko-KR" dirty="0"/>
                        <a:t>&lt;L,R&gt;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(L,R)-&gt;</a:t>
                      </a:r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685015"/>
                  </a:ext>
                </a:extLst>
              </a:tr>
              <a:tr h="5387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Supplier&lt;T&gt;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()-&gt;T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BiConsumer</a:t>
                      </a:r>
                      <a:r>
                        <a:rPr lang="en-US" altLang="ko-KR" dirty="0"/>
                        <a:t>&lt;T,U&gt;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(T,U)-&gt;void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193618"/>
                  </a:ext>
                </a:extLst>
              </a:tr>
              <a:tr h="5387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BiFunction</a:t>
                      </a:r>
                      <a:r>
                        <a:rPr lang="en-US" altLang="ko-KR" dirty="0"/>
                        <a:t>&lt;T,U,R&gt;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(T,U)-&gt;R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751940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>
                <a:solidFill>
                  <a:srgbClr val="E7514A"/>
                </a:solidFill>
              </a:rPr>
              <a:t>메소드</a:t>
            </a:r>
            <a:r>
              <a:rPr lang="ko-KR" altLang="en-US" sz="3200" b="1" dirty="0">
                <a:solidFill>
                  <a:srgbClr val="E7514A"/>
                </a:solidFill>
              </a:rPr>
              <a:t> 레퍼런스</a:t>
            </a:r>
            <a:r>
              <a:rPr lang="en-US" altLang="ko-KR" sz="3200" b="1" dirty="0">
                <a:solidFill>
                  <a:srgbClr val="E7514A"/>
                </a:solidFill>
              </a:rPr>
              <a:t> – </a:t>
            </a:r>
            <a:r>
              <a:rPr lang="en-US" altLang="ko-KR" sz="2400" b="1" dirty="0">
                <a:solidFill>
                  <a:srgbClr val="E7514A"/>
                </a:solidFill>
              </a:rPr>
              <a:t>(</a:t>
            </a:r>
            <a:r>
              <a:rPr lang="ko-KR" altLang="en-US" sz="2400" b="1" dirty="0" err="1">
                <a:solidFill>
                  <a:srgbClr val="E7514A"/>
                </a:solidFill>
              </a:rPr>
              <a:t>람다식은</a:t>
            </a:r>
            <a:r>
              <a:rPr lang="ko-KR" altLang="en-US" sz="2400" b="1" dirty="0">
                <a:solidFill>
                  <a:srgbClr val="E7514A"/>
                </a:solidFill>
              </a:rPr>
              <a:t> 객체</a:t>
            </a:r>
            <a:r>
              <a:rPr lang="en-US" altLang="ko-KR" sz="2400" b="1" dirty="0">
                <a:solidFill>
                  <a:srgbClr val="E7514A"/>
                </a:solidFill>
              </a:rPr>
              <a:t>)</a:t>
            </a:r>
            <a:endParaRPr lang="en-US" altLang="ko-KR" sz="3200" b="1" dirty="0">
              <a:solidFill>
                <a:srgbClr val="E7514A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정의를 람다처럼 사용하는 방법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가독성을</a:t>
            </a:r>
            <a:r>
              <a:rPr lang="ko-KR" altLang="en-US" dirty="0"/>
              <a:t> 높이는 장점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908737" y="2930236"/>
            <a:ext cx="7537340" cy="2104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inventory.sort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rgbClr val="FF0000"/>
                </a:solidFill>
              </a:rPr>
              <a:t>(Apple a1, Apple a2) -&gt; a1.getWeight().</a:t>
            </a:r>
            <a:r>
              <a:rPr lang="en-US" altLang="ko-KR" dirty="0" err="1">
                <a:solidFill>
                  <a:srgbClr val="FF0000"/>
                </a:solidFill>
              </a:rPr>
              <a:t>compareTo</a:t>
            </a:r>
            <a:r>
              <a:rPr lang="en-US" altLang="ko-KR" dirty="0">
                <a:solidFill>
                  <a:srgbClr val="FF0000"/>
                </a:solidFill>
              </a:rPr>
              <a:t>(a2.getWeight())</a:t>
            </a:r>
            <a:r>
              <a:rPr lang="en-US" altLang="ko-KR" dirty="0">
                <a:solidFill>
                  <a:schemeClr val="tx1"/>
                </a:solidFill>
              </a:rPr>
              <a:t>  );</a:t>
            </a: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  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inventory.sort</a:t>
            </a:r>
            <a:r>
              <a:rPr lang="en-US" altLang="ko-KR" dirty="0">
                <a:solidFill>
                  <a:schemeClr val="tx1"/>
                </a:solidFill>
              </a:rPr>
              <a:t>(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comparing( Apple</a:t>
            </a:r>
            <a:r>
              <a:rPr lang="en-US" altLang="ko-KR" dirty="0">
                <a:solidFill>
                  <a:srgbClr val="5A9DF0"/>
                </a:solidFill>
              </a:rPr>
              <a:t>::</a:t>
            </a:r>
            <a:r>
              <a:rPr lang="en-US" altLang="ko-KR" dirty="0" err="1">
                <a:solidFill>
                  <a:srgbClr val="FF0000"/>
                </a:solidFill>
              </a:rPr>
              <a:t>getWeight</a:t>
            </a:r>
            <a:r>
              <a:rPr lang="en-US" altLang="ko-KR" dirty="0">
                <a:solidFill>
                  <a:srgbClr val="FF0000"/>
                </a:solidFill>
              </a:rPr>
              <a:t>  )</a:t>
            </a:r>
            <a:r>
              <a:rPr lang="en-US" altLang="ko-KR" dirty="0">
                <a:solidFill>
                  <a:schemeClr val="tx1"/>
                </a:solidFill>
              </a:rPr>
              <a:t>   );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4080164" y="3809999"/>
            <a:ext cx="2265218" cy="554182"/>
          </a:xfrm>
          <a:prstGeom prst="wedgeRectCallout">
            <a:avLst>
              <a:gd name="adj1" fmla="val -42142"/>
              <a:gd name="adj2" fmla="val 883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ko-KR" altLang="en-US" dirty="0">
                <a:solidFill>
                  <a:schemeClr val="tx1"/>
                </a:solidFill>
              </a:rPr>
              <a:t> 레퍼런스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Apple::</a:t>
            </a:r>
            <a:r>
              <a:rPr lang="en-US" altLang="ko-KR" dirty="0" err="1">
                <a:solidFill>
                  <a:schemeClr val="tx1"/>
                </a:solidFill>
              </a:rPr>
              <a:t>getWeight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737" y="5277822"/>
            <a:ext cx="753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 err="1"/>
              <a:t>java.util.Comparator</a:t>
            </a:r>
            <a:r>
              <a:rPr lang="en-US" altLang="ko-KR" dirty="0"/>
              <a:t>&lt;T&gt; </a:t>
            </a:r>
            <a:r>
              <a:rPr lang="ko-KR" altLang="en-US" dirty="0"/>
              <a:t>인터페이스의 </a:t>
            </a:r>
            <a:r>
              <a:rPr lang="en-US" altLang="ko-KR" dirty="0"/>
              <a:t>comparing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/>
              <a:t>                  static &lt;T,U extends Comparable&lt;? super U&gt;&gt;</a:t>
            </a:r>
          </a:p>
          <a:p>
            <a:r>
              <a:rPr lang="en-US" altLang="ko-KR" dirty="0"/>
              <a:t>                            comparing( Function&lt;? super T, ? extends U&gt; </a:t>
            </a:r>
            <a:r>
              <a:rPr lang="en-US" altLang="ko-KR" dirty="0" err="1"/>
              <a:t>keyExtractor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2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/>
              <a:t>메소드</a:t>
            </a:r>
            <a:r>
              <a:rPr lang="ko-KR" altLang="en-US" sz="3200" b="1" dirty="0"/>
              <a:t> 레퍼런스</a:t>
            </a:r>
            <a:endParaRPr lang="en-US" altLang="ko-KR" sz="32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73509"/>
              </p:ext>
            </p:extLst>
          </p:nvPr>
        </p:nvGraphicFramePr>
        <p:xfrm>
          <a:off x="413039" y="2216729"/>
          <a:ext cx="8317922" cy="4127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7670">
                  <a:extLst>
                    <a:ext uri="{9D8B030D-6E8A-4147-A177-3AD203B41FA5}">
                      <a16:colId xmlns:a16="http://schemas.microsoft.com/office/drawing/2014/main" val="2763295700"/>
                    </a:ext>
                  </a:extLst>
                </a:gridCol>
                <a:gridCol w="3750252">
                  <a:extLst>
                    <a:ext uri="{9D8B030D-6E8A-4147-A177-3AD203B41FA5}">
                      <a16:colId xmlns:a16="http://schemas.microsoft.com/office/drawing/2014/main" val="656603827"/>
                    </a:ext>
                  </a:extLst>
                </a:gridCol>
              </a:tblGrid>
              <a:tr h="47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람다식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메소드</a:t>
                      </a:r>
                      <a:r>
                        <a:rPr lang="ko-KR" altLang="en-US" dirty="0"/>
                        <a:t> 레퍼런스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131580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(Apple a) -&gt; </a:t>
                      </a:r>
                      <a:r>
                        <a:rPr lang="en-US" altLang="ko-KR" dirty="0" err="1"/>
                        <a:t>a.getWeight</a:t>
                      </a:r>
                      <a:r>
                        <a:rPr lang="en-US" altLang="ko-KR" dirty="0"/>
                        <a:t>() *</a:t>
                      </a:r>
                      <a:r>
                        <a:rPr lang="ko-KR" altLang="en-US" sz="1400" dirty="0" err="1"/>
                        <a:t>호출객체만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Apple::</a:t>
                      </a:r>
                      <a:r>
                        <a:rPr lang="en-US" altLang="ko-KR" dirty="0" err="1"/>
                        <a:t>getWeight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   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467944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() -&gt; </a:t>
                      </a:r>
                      <a:r>
                        <a:rPr lang="en-US" altLang="ko-KR" dirty="0" err="1"/>
                        <a:t>Thread.currentThread</a:t>
                      </a:r>
                      <a:r>
                        <a:rPr lang="en-US" altLang="ko-KR" dirty="0"/>
                        <a:t>().</a:t>
                      </a:r>
                      <a:r>
                        <a:rPr lang="en-US" altLang="ko-KR" dirty="0" err="1"/>
                        <a:t>dumpStack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Thread.currentThread</a:t>
                      </a:r>
                      <a:r>
                        <a:rPr lang="en-US" altLang="ko-KR" dirty="0"/>
                        <a:t>()::</a:t>
                      </a:r>
                      <a:r>
                        <a:rPr lang="en-US" altLang="ko-KR" dirty="0" err="1"/>
                        <a:t>dumpStack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118328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str,i</a:t>
                      </a:r>
                      <a:r>
                        <a:rPr lang="en-US" altLang="ko-KR" dirty="0"/>
                        <a:t>)</a:t>
                      </a:r>
                      <a:r>
                        <a:rPr lang="en-US" altLang="ko-KR" baseline="0" dirty="0"/>
                        <a:t> -&gt; </a:t>
                      </a:r>
                      <a:r>
                        <a:rPr lang="en-US" altLang="ko-KR" baseline="0" dirty="0" err="1"/>
                        <a:t>str.substring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) *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ko-KR" altLang="en-US" sz="1400" baseline="0" dirty="0" err="1"/>
                        <a:t>호출객체와</a:t>
                      </a:r>
                      <a:r>
                        <a:rPr lang="ko-KR" altLang="en-US" sz="1400" baseline="0" dirty="0"/>
                        <a:t> 인자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String::substring    – Class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635112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(String s) -&gt; </a:t>
                      </a:r>
                      <a:r>
                        <a:rPr lang="en-US" altLang="ko-KR" dirty="0" err="1"/>
                        <a:t>System.out.println</a:t>
                      </a:r>
                      <a:r>
                        <a:rPr lang="en-US" altLang="ko-KR" dirty="0"/>
                        <a:t>(s) *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400" dirty="0"/>
                        <a:t>인자만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rgbClr val="E7514A"/>
                          </a:solidFill>
                        </a:rPr>
                        <a:t>System.out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println</a:t>
                      </a:r>
                      <a:r>
                        <a:rPr lang="en-US" altLang="ko-KR" dirty="0"/>
                        <a:t>    – object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37731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Supplier&lt;Apple&gt; s =  </a:t>
                      </a:r>
                      <a:r>
                        <a:rPr lang="en-US" altLang="ko-KR" dirty="0"/>
                        <a:t>() -&gt; new Apple()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… = </a:t>
                      </a:r>
                      <a:r>
                        <a:rPr lang="en-US" altLang="ko-KR" dirty="0"/>
                        <a:t>Apple::new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669935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Function&lt;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Integer,Apple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&gt; f =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l" latinLnBrk="1"/>
                      <a:r>
                        <a:rPr lang="en-US" altLang="ko-KR" dirty="0"/>
                        <a:t>          (weight)</a:t>
                      </a:r>
                      <a:r>
                        <a:rPr lang="en-US" altLang="ko-KR" baseline="0" dirty="0"/>
                        <a:t> -&gt; new Apple(weight)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… = </a:t>
                      </a:r>
                      <a:r>
                        <a:rPr lang="en-US" altLang="ko-KR" dirty="0"/>
                        <a:t>Apple::new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043449"/>
                  </a:ext>
                </a:extLst>
              </a:tr>
              <a:tr h="474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BiFunction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String,Integer,Apple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&gt; bf =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l" latinLnBrk="1"/>
                      <a:r>
                        <a:rPr lang="en-US" altLang="ko-KR" dirty="0"/>
                        <a:t>          (</a:t>
                      </a:r>
                      <a:r>
                        <a:rPr lang="en-US" altLang="ko-KR" dirty="0" err="1"/>
                        <a:t>color,weight</a:t>
                      </a:r>
                      <a:r>
                        <a:rPr lang="en-US" altLang="ko-KR" dirty="0"/>
                        <a:t>)-&gt;new</a:t>
                      </a:r>
                      <a:r>
                        <a:rPr lang="en-US" altLang="ko-KR" baseline="0" dirty="0"/>
                        <a:t> Apple(</a:t>
                      </a:r>
                      <a:r>
                        <a:rPr lang="en-US" altLang="ko-KR" baseline="0" dirty="0" err="1"/>
                        <a:t>color,weight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… = </a:t>
                      </a:r>
                      <a:r>
                        <a:rPr lang="en-US" altLang="ko-KR" dirty="0"/>
                        <a:t>Apple::new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65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0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/>
              <a:t>메소드</a:t>
            </a:r>
            <a:r>
              <a:rPr lang="ko-KR" altLang="en-US" sz="3200" b="1" dirty="0"/>
              <a:t> 레퍼런스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Quiz.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90346"/>
              </p:ext>
            </p:extLst>
          </p:nvPr>
        </p:nvGraphicFramePr>
        <p:xfrm>
          <a:off x="346364" y="2680855"/>
          <a:ext cx="8317922" cy="1926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8961">
                  <a:extLst>
                    <a:ext uri="{9D8B030D-6E8A-4147-A177-3AD203B41FA5}">
                      <a16:colId xmlns:a16="http://schemas.microsoft.com/office/drawing/2014/main" val="2763295700"/>
                    </a:ext>
                  </a:extLst>
                </a:gridCol>
                <a:gridCol w="4158961">
                  <a:extLst>
                    <a:ext uri="{9D8B030D-6E8A-4147-A177-3AD203B41FA5}">
                      <a16:colId xmlns:a16="http://schemas.microsoft.com/office/drawing/2014/main" val="656603827"/>
                    </a:ext>
                  </a:extLst>
                </a:gridCol>
              </a:tblGrid>
              <a:tr h="642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람다식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메소드</a:t>
                      </a:r>
                      <a:r>
                        <a:rPr lang="ko-KR" altLang="en-US" dirty="0"/>
                        <a:t> 레퍼런스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131580"/>
                  </a:ext>
                </a:extLst>
              </a:tr>
              <a:tr h="6423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(String</a:t>
                      </a:r>
                      <a:r>
                        <a:rPr lang="en-US" altLang="ko-KR" baseline="0" dirty="0"/>
                        <a:t> s) -&gt; </a:t>
                      </a:r>
                      <a:r>
                        <a:rPr lang="en-US" altLang="ko-KR" baseline="0" dirty="0" err="1"/>
                        <a:t>Integer.parseInt</a:t>
                      </a:r>
                      <a:r>
                        <a:rPr lang="en-US" altLang="ko-KR" baseline="0" dirty="0"/>
                        <a:t>(s)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467944"/>
                  </a:ext>
                </a:extLst>
              </a:tr>
              <a:tr h="6423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(list, element) -&gt; </a:t>
                      </a:r>
                      <a:r>
                        <a:rPr lang="en-US" altLang="ko-KR" dirty="0" err="1"/>
                        <a:t>list.contains</a:t>
                      </a:r>
                      <a:r>
                        <a:rPr lang="en-US" altLang="ko-KR" dirty="0"/>
                        <a:t>(element)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11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3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람다 표현식을 조합</a:t>
            </a:r>
            <a:r>
              <a:rPr lang="en-US" altLang="ko-KR" sz="3200" b="1" dirty="0"/>
              <a:t>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Comparator </a:t>
            </a:r>
            <a:r>
              <a:rPr lang="ko-KR" altLang="en-US" dirty="0"/>
              <a:t>응용</a:t>
            </a:r>
            <a:r>
              <a:rPr lang="en-US" altLang="ko-KR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3330" y="2459183"/>
            <a:ext cx="7537340" cy="292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무게의 역순으로 정렬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inventory.sort</a:t>
            </a:r>
            <a:r>
              <a:rPr lang="en-US" altLang="ko-KR" dirty="0">
                <a:solidFill>
                  <a:schemeClr val="tx1"/>
                </a:solidFill>
              </a:rPr>
              <a:t>(  </a:t>
            </a:r>
            <a:r>
              <a:rPr lang="en-US" altLang="ko-KR" dirty="0" err="1">
                <a:solidFill>
                  <a:srgbClr val="FF0000"/>
                </a:solidFill>
              </a:rPr>
              <a:t>Comparator.comparing</a:t>
            </a:r>
            <a:r>
              <a:rPr lang="en-US" altLang="ko-KR" dirty="0">
                <a:solidFill>
                  <a:srgbClr val="FF0000"/>
                </a:solidFill>
              </a:rPr>
              <a:t>(Apple::</a:t>
            </a:r>
            <a:r>
              <a:rPr lang="en-US" altLang="ko-KR" dirty="0" err="1">
                <a:solidFill>
                  <a:srgbClr val="FF0000"/>
                </a:solidFill>
              </a:rPr>
              <a:t>getWeight</a:t>
            </a:r>
            <a:r>
              <a:rPr lang="en-US" altLang="ko-KR" dirty="0">
                <a:solidFill>
                  <a:srgbClr val="FF0000"/>
                </a:solidFill>
              </a:rPr>
              <a:t>).reversed() </a:t>
            </a:r>
            <a:r>
              <a:rPr lang="en-US" altLang="ko-KR" dirty="0">
                <a:solidFill>
                  <a:schemeClr val="tx1"/>
                </a:solidFill>
              </a:rPr>
              <a:t> 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여러 기준을 연결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inventory.sort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Comparator.comparing</a:t>
            </a:r>
            <a:r>
              <a:rPr lang="en-US" altLang="ko-KR" dirty="0">
                <a:solidFill>
                  <a:srgbClr val="FF0000"/>
                </a:solidFill>
              </a:rPr>
              <a:t>(Apple::</a:t>
            </a:r>
            <a:r>
              <a:rPr lang="en-US" altLang="ko-KR" dirty="0" err="1">
                <a:solidFill>
                  <a:srgbClr val="FF0000"/>
                </a:solidFill>
              </a:rPr>
              <a:t>getWeight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rgbClr val="FF0000"/>
                </a:solidFill>
              </a:rPr>
              <a:t>. reversed()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.</a:t>
            </a:r>
            <a:r>
              <a:rPr lang="en-US" altLang="ko-KR" dirty="0" err="1">
                <a:solidFill>
                  <a:srgbClr val="FF0000"/>
                </a:solidFill>
              </a:rPr>
              <a:t>thenComparing</a:t>
            </a:r>
            <a:r>
              <a:rPr lang="en-US" altLang="ko-KR" dirty="0">
                <a:solidFill>
                  <a:srgbClr val="FF0000"/>
                </a:solidFill>
              </a:rPr>
              <a:t>(Apple::</a:t>
            </a:r>
            <a:r>
              <a:rPr lang="en-US" altLang="ko-KR" dirty="0" err="1">
                <a:solidFill>
                  <a:srgbClr val="FF0000"/>
                </a:solidFill>
              </a:rPr>
              <a:t>getCountry</a:t>
            </a:r>
            <a:r>
              <a:rPr lang="en-US" altLang="ko-KR" dirty="0">
                <a:solidFill>
                  <a:srgbClr val="FF0000"/>
                </a:solidFill>
              </a:rPr>
              <a:t>)  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48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람다계산법</a:t>
            </a:r>
            <a:r>
              <a:rPr lang="en-US" altLang="ko-KR" dirty="0"/>
              <a:t>: </a:t>
            </a:r>
            <a:r>
              <a:rPr lang="ko-KR" altLang="en-US" dirty="0" err="1"/>
              <a:t>람다식의</a:t>
            </a:r>
            <a:r>
              <a:rPr lang="ko-KR" altLang="en-US" dirty="0"/>
              <a:t> 기원</a:t>
            </a:r>
            <a:endParaRPr lang="en-US" altLang="ko-KR" dirty="0"/>
          </a:p>
          <a:p>
            <a:r>
              <a:rPr lang="en-US" altLang="ko-KR" dirty="0">
                <a:solidFill>
                  <a:srgbClr val="E7514A"/>
                </a:solidFill>
              </a:rPr>
              <a:t>Java</a:t>
            </a:r>
            <a:r>
              <a:rPr lang="ko-KR" altLang="en-US" dirty="0">
                <a:solidFill>
                  <a:srgbClr val="E7514A"/>
                </a:solidFill>
              </a:rPr>
              <a:t>의 </a:t>
            </a:r>
            <a:r>
              <a:rPr lang="ko-KR" altLang="en-US" dirty="0" err="1">
                <a:solidFill>
                  <a:srgbClr val="E7514A"/>
                </a:solidFill>
              </a:rPr>
              <a:t>람다식</a:t>
            </a:r>
            <a:endParaRPr lang="en-US" altLang="ko-KR" dirty="0">
              <a:solidFill>
                <a:srgbClr val="E7514A"/>
              </a:solidFill>
            </a:endParaRPr>
          </a:p>
          <a:p>
            <a:r>
              <a:rPr lang="ko-KR" altLang="en-US" dirty="0"/>
              <a:t>함수형 인터페이스</a:t>
            </a:r>
            <a:endParaRPr lang="en-US" altLang="ko-KR" dirty="0"/>
          </a:p>
          <a:p>
            <a:r>
              <a:rPr lang="ko-KR" altLang="en-US" dirty="0" err="1">
                <a:solidFill>
                  <a:srgbClr val="E7514A"/>
                </a:solidFill>
              </a:rPr>
              <a:t>메소드</a:t>
            </a:r>
            <a:r>
              <a:rPr lang="ko-KR" altLang="en-US" dirty="0">
                <a:solidFill>
                  <a:srgbClr val="E7514A"/>
                </a:solidFill>
              </a:rPr>
              <a:t> 레퍼런스</a:t>
            </a:r>
            <a:endParaRPr lang="en-US" altLang="ko-KR" dirty="0">
              <a:solidFill>
                <a:srgbClr val="E7514A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1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람다 표현식을 조합</a:t>
            </a:r>
            <a:r>
              <a:rPr lang="en-US" altLang="ko-KR" sz="3200" b="1" dirty="0"/>
              <a:t>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Predicate </a:t>
            </a:r>
            <a:r>
              <a:rPr lang="ko-KR" altLang="en-US" dirty="0"/>
              <a:t>응용</a:t>
            </a:r>
            <a:r>
              <a:rPr lang="en-US" altLang="ko-KR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3330" y="2459182"/>
            <a:ext cx="7537340" cy="4262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//</a:t>
            </a:r>
            <a:r>
              <a:rPr lang="ko-KR" altLang="en-US" dirty="0">
                <a:solidFill>
                  <a:schemeClr val="tx1"/>
                </a:solidFill>
              </a:rPr>
              <a:t>빨간 사과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Predicate&lt;Apple&gt; </a:t>
            </a:r>
            <a:r>
              <a:rPr lang="en-US" altLang="ko-KR" dirty="0" err="1">
                <a:solidFill>
                  <a:schemeClr val="tx1"/>
                </a:solidFill>
              </a:rPr>
              <a:t>redApple</a:t>
            </a:r>
            <a:r>
              <a:rPr lang="en-US" altLang="ko-KR" dirty="0">
                <a:solidFill>
                  <a:schemeClr val="tx1"/>
                </a:solidFill>
              </a:rPr>
              <a:t> = (Apple a) -&gt; “</a:t>
            </a:r>
            <a:r>
              <a:rPr lang="en-US" altLang="ko-KR" dirty="0" err="1">
                <a:solidFill>
                  <a:schemeClr val="tx1"/>
                </a:solidFill>
              </a:rPr>
              <a:t>red”.equals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a.getColor</a:t>
            </a:r>
            <a:r>
              <a:rPr lang="en-US" altLang="ko-KR" dirty="0">
                <a:solidFill>
                  <a:schemeClr val="tx1"/>
                </a:solidFill>
              </a:rPr>
              <a:t>());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빨간 색이 아닌 사과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Predicate&lt;Apple&gt; </a:t>
            </a:r>
            <a:r>
              <a:rPr lang="en-US" altLang="ko-KR" dirty="0" err="1">
                <a:solidFill>
                  <a:schemeClr val="tx1"/>
                </a:solidFill>
              </a:rPr>
              <a:t>notRedApple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redApple.negate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빨간 색이고 무거운</a:t>
            </a:r>
            <a:r>
              <a:rPr lang="en-US" altLang="ko-KR" dirty="0">
                <a:solidFill>
                  <a:schemeClr val="tx1"/>
                </a:solidFill>
              </a:rPr>
              <a:t>(150</a:t>
            </a:r>
            <a:r>
              <a:rPr lang="ko-KR" altLang="en-US" dirty="0">
                <a:solidFill>
                  <a:schemeClr val="tx1"/>
                </a:solidFill>
              </a:rPr>
              <a:t>이상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사과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Predicate&lt;Apple&gt; </a:t>
            </a:r>
            <a:r>
              <a:rPr lang="en-US" altLang="ko-KR" dirty="0" err="1">
                <a:solidFill>
                  <a:schemeClr val="tx1"/>
                </a:solidFill>
              </a:rPr>
              <a:t>redAndHeavyApple</a:t>
            </a:r>
            <a:r>
              <a:rPr lang="en-US" altLang="ko-KR" dirty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redApple.and</a:t>
            </a:r>
            <a:r>
              <a:rPr lang="en-US" altLang="ko-KR" dirty="0">
                <a:solidFill>
                  <a:srgbClr val="FF0000"/>
                </a:solidFill>
              </a:rPr>
              <a:t>(a -&gt; </a:t>
            </a:r>
            <a:r>
              <a:rPr lang="en-US" altLang="ko-KR" dirty="0" err="1">
                <a:solidFill>
                  <a:srgbClr val="FF0000"/>
                </a:solidFill>
              </a:rPr>
              <a:t>a.getWeight</a:t>
            </a:r>
            <a:r>
              <a:rPr lang="en-US" altLang="ko-KR" dirty="0">
                <a:solidFill>
                  <a:srgbClr val="FF0000"/>
                </a:solidFill>
              </a:rPr>
              <a:t>() &gt; 150)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빨간 색이고 무거운</a:t>
            </a:r>
            <a:r>
              <a:rPr lang="en-US" altLang="ko-KR" dirty="0">
                <a:solidFill>
                  <a:schemeClr val="tx1"/>
                </a:solidFill>
              </a:rPr>
              <a:t>(150</a:t>
            </a:r>
            <a:r>
              <a:rPr lang="ko-KR" altLang="en-US" dirty="0">
                <a:solidFill>
                  <a:schemeClr val="tx1"/>
                </a:solidFill>
              </a:rPr>
              <a:t>이상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사과 또는 그냥 녹색 사과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Predicate&lt;Apple&gt; </a:t>
            </a:r>
            <a:r>
              <a:rPr lang="en-US" altLang="ko-KR" dirty="0" err="1">
                <a:solidFill>
                  <a:schemeClr val="tx1"/>
                </a:solidFill>
              </a:rPr>
              <a:t>redAndHeavyOrGreen</a:t>
            </a:r>
            <a:r>
              <a:rPr lang="en-US" altLang="ko-KR" dirty="0">
                <a:solidFill>
                  <a:schemeClr val="tx1"/>
                </a:solidFill>
              </a:rPr>
              <a:t> =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rgbClr val="FF0000"/>
                </a:solidFill>
              </a:rPr>
              <a:t>redApple.and</a:t>
            </a:r>
            <a:r>
              <a:rPr lang="en-US" altLang="ko-KR" dirty="0">
                <a:solidFill>
                  <a:srgbClr val="FF0000"/>
                </a:solidFill>
              </a:rPr>
              <a:t>(a -&gt; </a:t>
            </a:r>
            <a:r>
              <a:rPr lang="en-US" altLang="ko-KR" dirty="0" err="1">
                <a:solidFill>
                  <a:srgbClr val="FF0000"/>
                </a:solidFill>
              </a:rPr>
              <a:t>a.getWeight</a:t>
            </a:r>
            <a:r>
              <a:rPr lang="en-US" altLang="ko-KR" dirty="0">
                <a:solidFill>
                  <a:srgbClr val="FF0000"/>
                </a:solidFill>
              </a:rPr>
              <a:t>() &gt; 150)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.or(a -&gt; “</a:t>
            </a:r>
            <a:r>
              <a:rPr lang="en-US" altLang="ko-KR" dirty="0" err="1">
                <a:solidFill>
                  <a:srgbClr val="FF0000"/>
                </a:solidFill>
              </a:rPr>
              <a:t>green”.equals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a.getColor</a:t>
            </a:r>
            <a:r>
              <a:rPr lang="en-US" altLang="ko-KR" dirty="0">
                <a:solidFill>
                  <a:srgbClr val="FF0000"/>
                </a:solidFill>
              </a:rPr>
              <a:t>()))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6549" y="4153599"/>
            <a:ext cx="3623481" cy="738664"/>
          </a:xfrm>
          <a:prstGeom prst="wedgeRectCallout">
            <a:avLst>
              <a:gd name="adj1" fmla="val -53295"/>
              <a:gd name="adj2" fmla="val 725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람다식의</a:t>
            </a:r>
            <a:r>
              <a:rPr lang="ko-KR" altLang="en-US" sz="1400" dirty="0"/>
              <a:t> 인자 </a:t>
            </a:r>
            <a:r>
              <a:rPr lang="en-US" altLang="ko-KR" sz="1400" dirty="0"/>
              <a:t>(Apple a)</a:t>
            </a:r>
            <a:r>
              <a:rPr lang="ko-KR" altLang="en-US" sz="1400" dirty="0"/>
              <a:t>를 타입 없이 </a:t>
            </a:r>
            <a:r>
              <a:rPr lang="en-US" altLang="ko-KR" sz="1400" dirty="0"/>
              <a:t>a</a:t>
            </a:r>
            <a:r>
              <a:rPr lang="ko-KR" altLang="en-US" sz="1400" dirty="0"/>
              <a:t>라고 작성하면 그 타입 </a:t>
            </a:r>
            <a:r>
              <a:rPr lang="en-US" altLang="ko-KR" sz="1400" dirty="0"/>
              <a:t>Apple</a:t>
            </a:r>
            <a:r>
              <a:rPr lang="ko-KR" altLang="en-US" sz="1400" dirty="0"/>
              <a:t>을 자동으로 유추함</a:t>
            </a:r>
            <a:endParaRPr lang="en-US" altLang="ko-KR" sz="1400" dirty="0"/>
          </a:p>
          <a:p>
            <a:r>
              <a:rPr lang="en-US" altLang="ko-KR" sz="1400" dirty="0"/>
              <a:t>          a -&gt; expr   </a:t>
            </a:r>
            <a:r>
              <a:rPr lang="en-US" altLang="ko-KR" sz="1400" dirty="0">
                <a:sym typeface="Wingdings" panose="05000000000000000000" pitchFamily="2" charset="2"/>
              </a:rPr>
              <a:t>   (Apple a) -&gt; expr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733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람다 표현식을 조합</a:t>
            </a:r>
            <a:r>
              <a:rPr lang="en-US" altLang="ko-KR" sz="3200" b="1" dirty="0"/>
              <a:t>3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dirty="0"/>
              <a:t>응용</a:t>
            </a:r>
            <a:r>
              <a:rPr lang="en-US" altLang="ko-KR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3330" y="2459183"/>
            <a:ext cx="7537340" cy="3361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result;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Function&lt;</a:t>
            </a:r>
            <a:r>
              <a:rPr lang="en-US" altLang="ko-KR" dirty="0" err="1">
                <a:solidFill>
                  <a:schemeClr val="tx1"/>
                </a:solidFill>
              </a:rPr>
              <a:t>Integer,Integer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en-US" altLang="ko-KR" dirty="0" err="1">
                <a:solidFill>
                  <a:schemeClr val="tx1"/>
                </a:solidFill>
              </a:rPr>
              <a:t>addone</a:t>
            </a:r>
            <a:r>
              <a:rPr lang="en-US" altLang="ko-KR" dirty="0">
                <a:solidFill>
                  <a:schemeClr val="tx1"/>
                </a:solidFill>
              </a:rPr>
              <a:t> = x -&gt; x + 1;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Function&lt;</a:t>
            </a:r>
            <a:r>
              <a:rPr lang="en-US" altLang="ko-KR" dirty="0" err="1">
                <a:solidFill>
                  <a:schemeClr val="tx1"/>
                </a:solidFill>
              </a:rPr>
              <a:t>Integer,Integer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en-US" altLang="ko-KR" dirty="0" err="1">
                <a:solidFill>
                  <a:schemeClr val="tx1"/>
                </a:solidFill>
              </a:rPr>
              <a:t>multwo</a:t>
            </a:r>
            <a:r>
              <a:rPr lang="en-US" altLang="ko-KR" dirty="0">
                <a:solidFill>
                  <a:schemeClr val="tx1"/>
                </a:solidFill>
              </a:rPr>
              <a:t> = x -&gt; x * 2;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Function&lt;</a:t>
            </a:r>
            <a:r>
              <a:rPr lang="en-US" altLang="ko-KR" dirty="0" err="1">
                <a:solidFill>
                  <a:schemeClr val="tx1"/>
                </a:solidFill>
              </a:rPr>
              <a:t>Integer,Integer</a:t>
            </a:r>
            <a:r>
              <a:rPr lang="en-US" altLang="ko-KR" dirty="0">
                <a:solidFill>
                  <a:schemeClr val="tx1"/>
                </a:solidFill>
              </a:rPr>
              <a:t>&gt; h = </a:t>
            </a:r>
            <a:r>
              <a:rPr lang="en-US" altLang="ko-KR" dirty="0" err="1">
                <a:solidFill>
                  <a:schemeClr val="tx1"/>
                </a:solidFill>
              </a:rPr>
              <a:t>addone.andThen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multwo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result = </a:t>
            </a:r>
            <a:r>
              <a:rPr lang="en-US" altLang="ko-KR" dirty="0" err="1">
                <a:solidFill>
                  <a:schemeClr val="tx1"/>
                </a:solidFill>
              </a:rPr>
              <a:t>h.apply</a:t>
            </a:r>
            <a:r>
              <a:rPr lang="en-US" altLang="ko-KR" dirty="0">
                <a:solidFill>
                  <a:schemeClr val="tx1"/>
                </a:solidFill>
              </a:rPr>
              <a:t>(1);    // result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4 == (1 + 1) * 2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Function&lt;</a:t>
            </a:r>
            <a:r>
              <a:rPr lang="en-US" altLang="ko-KR" dirty="0" err="1">
                <a:solidFill>
                  <a:schemeClr val="tx1"/>
                </a:solidFill>
              </a:rPr>
              <a:t>Integer,Integer</a:t>
            </a:r>
            <a:r>
              <a:rPr lang="en-US" altLang="ko-KR" dirty="0">
                <a:solidFill>
                  <a:schemeClr val="tx1"/>
                </a:solidFill>
              </a:rPr>
              <a:t>&gt; g = </a:t>
            </a:r>
            <a:r>
              <a:rPr lang="en-US" altLang="ko-KR" dirty="0" err="1">
                <a:solidFill>
                  <a:schemeClr val="tx1"/>
                </a:solidFill>
              </a:rPr>
              <a:t>addone.compose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multwo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result = </a:t>
            </a:r>
            <a:r>
              <a:rPr lang="en-US" altLang="ko-KR" dirty="0" err="1">
                <a:solidFill>
                  <a:schemeClr val="tx1"/>
                </a:solidFill>
              </a:rPr>
              <a:t>g.apply</a:t>
            </a:r>
            <a:r>
              <a:rPr lang="en-US" altLang="ko-KR" dirty="0">
                <a:solidFill>
                  <a:schemeClr val="tx1"/>
                </a:solidFill>
              </a:rPr>
              <a:t>(1);   // </a:t>
            </a:r>
            <a:r>
              <a:rPr lang="en-US" altLang="ko-KR" dirty="0" err="1">
                <a:solidFill>
                  <a:schemeClr val="tx1"/>
                </a:solidFill>
              </a:rPr>
              <a:t>resul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3 == (1 * 2) + 2</a:t>
            </a:r>
          </a:p>
        </p:txBody>
      </p:sp>
    </p:spTree>
    <p:extLst>
      <p:ext uri="{BB962C8B-B14F-4D97-AF65-F5344CB8AC3E}">
        <p14:creationId xmlns:p14="http://schemas.microsoft.com/office/powerpoint/2010/main" val="373129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참고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 액션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(Java 8 in Action)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Raoul-Gabriel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Urma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Mario Fusco, </a:t>
            </a:r>
            <a:r>
              <a:rPr lang="en-US" altLang="ko-KR" dirty="0">
                <a:solidFill>
                  <a:srgbClr val="E7514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Alan Mycroft</a:t>
            </a:r>
          </a:p>
          <a:p>
            <a:pPr lvl="1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한빛미디어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(Manning Publications)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장 람다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(4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~7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장 스트림에서 </a:t>
            </a:r>
            <a:r>
              <a:rPr lang="ko-KR" altLang="en-US" dirty="0" err="1"/>
              <a:t>람다식을</a:t>
            </a:r>
            <a:r>
              <a:rPr lang="ko-KR" altLang="en-US" dirty="0"/>
              <a:t> 활용하는 설명을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ko-KR" altLang="en-US" dirty="0" err="1"/>
              <a:t>추가해야함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람다 계산법</a:t>
            </a:r>
            <a:r>
              <a:rPr lang="en-US" altLang="ko-KR" sz="3200" b="1" dirty="0"/>
              <a:t>: </a:t>
            </a:r>
            <a:r>
              <a:rPr lang="ko-KR" altLang="en-US" sz="3200" b="1" dirty="0" err="1"/>
              <a:t>람다식의</a:t>
            </a:r>
            <a:r>
              <a:rPr lang="ko-KR" altLang="en-US" sz="3200" b="1" dirty="0"/>
              <a:t> 기원</a:t>
            </a:r>
            <a:endParaRPr lang="en-US" altLang="ko-KR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47928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ko-KR" altLang="en-US" dirty="0"/>
                  <a:t>람다 계산법 </a:t>
                </a:r>
                <a:r>
                  <a:rPr lang="en-US" altLang="ko-KR" dirty="0"/>
                  <a:t>(lambda calculus)</a:t>
                </a:r>
              </a:p>
              <a:p>
                <a:pPr lvl="1"/>
                <a:r>
                  <a:rPr lang="ko-KR" altLang="en-US" dirty="0" err="1"/>
                  <a:t>알론조</a:t>
                </a:r>
                <a:r>
                  <a:rPr lang="ko-KR" altLang="en-US" dirty="0"/>
                  <a:t> 처치</a:t>
                </a:r>
                <a:r>
                  <a:rPr lang="en-US" altLang="ko-KR" dirty="0"/>
                  <a:t>, Alonzo Church</a:t>
                </a:r>
              </a:p>
              <a:p>
                <a:pPr lvl="1"/>
                <a:r>
                  <a:rPr lang="ko-KR" altLang="en-US" dirty="0"/>
                  <a:t>함수 정의 </a:t>
                </a:r>
                <a:r>
                  <a:rPr lang="en-US" altLang="ko-KR" dirty="0"/>
                  <a:t>(function abstraction)</a:t>
                </a:r>
                <a:r>
                  <a:rPr lang="ko-KR" altLang="en-US" dirty="0"/>
                  <a:t>와 함수 호출 </a:t>
                </a:r>
                <a:r>
                  <a:rPr lang="en-US" altLang="ko-KR" dirty="0"/>
                  <a:t>(function application)</a:t>
                </a:r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1+2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고차원 함수</a:t>
                </a:r>
                <a:r>
                  <a:rPr lang="en-US" altLang="ko-KR" dirty="0"/>
                  <a:t>(higher-order function)</a:t>
                </a:r>
              </a:p>
              <a:p>
                <a:pPr lvl="2"/>
                <a:r>
                  <a:rPr lang="ko-KR" altLang="en-US" dirty="0"/>
                  <a:t>함수를 인자로 전달하거나 리턴 값으로 반환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배열이나 리스트와 같은 자료 구조에 함수를 저장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(1+2)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이름없는 함수</a:t>
                </a:r>
                <a:r>
                  <a:rPr lang="en-US" altLang="ko-KR" dirty="0"/>
                  <a:t>(Anonymous function) 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47928"/>
                <a:ext cx="7886700" cy="4351338"/>
              </a:xfrm>
              <a:blipFill>
                <a:blip r:embed="rId2"/>
                <a:stretch>
                  <a:fillRect l="-1447" t="-2624" r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916428" y="2310497"/>
            <a:ext cx="413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https://ko.wikipedia.org/wiki/</a:t>
            </a:r>
            <a:r>
              <a:rPr lang="ko-KR" altLang="en-US" dirty="0">
                <a:hlinkClick r:id="rId3"/>
              </a:rPr>
              <a:t>람다</a:t>
            </a:r>
            <a:r>
              <a:rPr lang="en-US" altLang="ko-KR" dirty="0">
                <a:hlinkClick r:id="rId3"/>
              </a:rPr>
              <a:t>_</a:t>
            </a:r>
            <a:r>
              <a:rPr lang="ko-KR" altLang="en-US" dirty="0">
                <a:hlinkClick r:id="rId3"/>
              </a:rPr>
              <a:t>대수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7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람다 계산법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계속</a:t>
            </a:r>
            <a:r>
              <a:rPr lang="en-US" altLang="ko-KR" sz="3200" b="1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15885"/>
            <a:ext cx="7886700" cy="4261077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5A9D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함수형 언어</a:t>
            </a:r>
            <a:r>
              <a:rPr lang="en-US" altLang="ko-KR" dirty="0">
                <a:solidFill>
                  <a:srgbClr val="5A9D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(Functional Language)</a:t>
            </a:r>
            <a:r>
              <a:rPr lang="ko-KR" altLang="en-US" dirty="0">
                <a:solidFill>
                  <a:srgbClr val="5A9D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기초</a:t>
            </a:r>
            <a:endParaRPr lang="en-US" altLang="ko-KR" dirty="0">
              <a:solidFill>
                <a:srgbClr val="5A9DF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Haskell, Scheme,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O’Caml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LISP,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Elm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solidFill>
                  <a:srgbClr val="39C76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Elm</a:t>
            </a:r>
            <a:r>
              <a:rPr lang="en-US" altLang="ko-KR" sz="1800" dirty="0">
                <a:solidFill>
                  <a:srgbClr val="39C76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800" dirty="0">
                <a:solidFill>
                  <a:srgbClr val="39C76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웹프로그래밍언어</a:t>
            </a:r>
            <a:r>
              <a:rPr lang="en-US" altLang="ko-KR" sz="1800" dirty="0">
                <a:solidFill>
                  <a:srgbClr val="39C76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800" dirty="0">
                <a:solidFill>
                  <a:srgbClr val="39C76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800" dirty="0" err="1">
                <a:solidFill>
                  <a:srgbClr val="39C76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함수형언어</a:t>
            </a:r>
            <a:r>
              <a:rPr lang="en-US" altLang="ko-KR" sz="1800" dirty="0">
                <a:solidFill>
                  <a:srgbClr val="39C76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함수형 언어 학습 권장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비함수형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언어에도 람다 개념을 도입하는 추세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C++11(2011), Java8(2014), C#3.0(2007)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JavaScript(ES2015)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간결한 프로그램을 작성하고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병렬화 프로그램 구성에 장점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2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Java</a:t>
            </a:r>
            <a:r>
              <a:rPr lang="ko-KR" altLang="en-US" sz="3200" b="1" dirty="0"/>
              <a:t>의 </a:t>
            </a:r>
            <a:r>
              <a:rPr lang="ko-KR" altLang="en-US" sz="3200" b="1" dirty="0" err="1"/>
              <a:t>람다식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(</a:t>
            </a:r>
            <a:r>
              <a:rPr lang="ko-KR" altLang="en-US" sz="2800" b="1" dirty="0" err="1">
                <a:solidFill>
                  <a:srgbClr val="E7514A"/>
                </a:solidFill>
              </a:rPr>
              <a:t>람다식</a:t>
            </a:r>
            <a:r>
              <a:rPr lang="ko-KR" altLang="en-US" sz="2800" b="1" dirty="0">
                <a:solidFill>
                  <a:srgbClr val="E7514A"/>
                </a:solidFill>
              </a:rPr>
              <a:t> </a:t>
            </a:r>
            <a:r>
              <a:rPr lang="en-US" altLang="ko-KR" sz="2800" b="1" dirty="0">
                <a:solidFill>
                  <a:srgbClr val="E7514A"/>
                </a:solidFill>
              </a:rPr>
              <a:t>=</a:t>
            </a:r>
            <a:r>
              <a:rPr lang="ko-KR" altLang="en-US" sz="2800" b="1" dirty="0">
                <a:solidFill>
                  <a:srgbClr val="E7514A"/>
                </a:solidFill>
              </a:rPr>
              <a:t> 함수</a:t>
            </a:r>
            <a:r>
              <a:rPr lang="en-US" altLang="ko-KR" sz="3200" b="1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 구문</a:t>
            </a:r>
            <a:endParaRPr lang="en-US" altLang="ko-KR" dirty="0"/>
          </a:p>
          <a:p>
            <a:pPr lvl="1"/>
            <a:r>
              <a:rPr lang="en-US" altLang="ko-KR" dirty="0"/>
              <a:t>(parameter list) -&gt; function body</a:t>
            </a:r>
          </a:p>
          <a:p>
            <a:pPr lvl="1"/>
            <a:r>
              <a:rPr lang="en-US" altLang="ko-KR" dirty="0"/>
              <a:t>function body ::= expression | { statements; }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010" y="4094922"/>
            <a:ext cx="7537340" cy="1971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() -&gt; {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(“hello”); 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(Apple a) -&gt; “</a:t>
            </a:r>
            <a:r>
              <a:rPr lang="en-US" altLang="ko-KR" dirty="0" err="1">
                <a:solidFill>
                  <a:schemeClr val="tx1"/>
                </a:solidFill>
              </a:rPr>
              <a:t>green”.equals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a.getColor</a:t>
            </a:r>
            <a:r>
              <a:rPr lang="en-US" altLang="ko-KR" dirty="0">
                <a:solidFill>
                  <a:schemeClr val="tx1"/>
                </a:solidFill>
              </a:rPr>
              <a:t>())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--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return </a:t>
            </a:r>
            <a:r>
              <a:rPr lang="ko-KR" altLang="en-US" sz="1400" dirty="0">
                <a:solidFill>
                  <a:schemeClr val="tx1"/>
                </a:solidFill>
              </a:rPr>
              <a:t>생략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(Apple a1, Apple a2) -&gt; a1.getWeight().</a:t>
            </a:r>
            <a:r>
              <a:rPr lang="en-US" altLang="ko-KR" dirty="0" err="1">
                <a:solidFill>
                  <a:schemeClr val="tx1"/>
                </a:solidFill>
              </a:rPr>
              <a:t>compareTo</a:t>
            </a:r>
            <a:r>
              <a:rPr lang="en-US" altLang="ko-KR" dirty="0">
                <a:solidFill>
                  <a:schemeClr val="tx1"/>
                </a:solidFill>
              </a:rPr>
              <a:t>(a2.getWeight())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5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Java</a:t>
            </a:r>
            <a:r>
              <a:rPr lang="ko-KR" altLang="en-US" sz="3200" b="1" dirty="0"/>
              <a:t>의 </a:t>
            </a:r>
            <a:r>
              <a:rPr lang="ko-KR" altLang="en-US" sz="3200" b="1" dirty="0" err="1"/>
              <a:t>람다식</a:t>
            </a:r>
            <a:r>
              <a:rPr lang="ko-KR" altLang="en-US" sz="3200" b="1" dirty="0"/>
              <a:t> 예제</a:t>
            </a:r>
            <a:r>
              <a:rPr lang="en-US" altLang="ko-KR" sz="3200" b="1" dirty="0"/>
              <a:t>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8010" y="2107096"/>
            <a:ext cx="7537340" cy="3959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 err="1">
                <a:solidFill>
                  <a:schemeClr val="tx1"/>
                </a:solidFill>
              </a:rPr>
              <a:t>람다식을</a:t>
            </a:r>
            <a:r>
              <a:rPr lang="ko-KR" altLang="en-US" dirty="0">
                <a:solidFill>
                  <a:schemeClr val="tx1"/>
                </a:solidFill>
              </a:rPr>
              <a:t> 사용한 코드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Runnable r = </a:t>
            </a:r>
            <a:r>
              <a:rPr lang="en-US" altLang="ko-KR" dirty="0">
                <a:solidFill>
                  <a:srgbClr val="FF0000"/>
                </a:solidFill>
              </a:rPr>
              <a:t>() -&gt; { </a:t>
            </a:r>
            <a:r>
              <a:rPr lang="en-US" altLang="ko-KR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dirty="0">
                <a:solidFill>
                  <a:srgbClr val="FF0000"/>
                </a:solidFill>
              </a:rPr>
              <a:t>(“hello”); 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new Thread(r).start();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 err="1">
                <a:solidFill>
                  <a:schemeClr val="tx1"/>
                </a:solidFill>
              </a:rPr>
              <a:t>람다식을</a:t>
            </a:r>
            <a:r>
              <a:rPr lang="ko-KR" altLang="en-US" dirty="0">
                <a:solidFill>
                  <a:schemeClr val="tx1"/>
                </a:solidFill>
              </a:rPr>
              <a:t> 사용하지 않은 코드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new Thread(new Runnable()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public void run()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(“hello”);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}).start();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1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Java</a:t>
            </a:r>
            <a:r>
              <a:rPr lang="ko-KR" altLang="en-US" sz="3200" b="1" dirty="0"/>
              <a:t>의 </a:t>
            </a:r>
            <a:r>
              <a:rPr lang="ko-KR" altLang="en-US" sz="3200" b="1" dirty="0" err="1"/>
              <a:t>람다식</a:t>
            </a:r>
            <a:r>
              <a:rPr lang="ko-KR" altLang="en-US" sz="3200" b="1" dirty="0"/>
              <a:t> 예제</a:t>
            </a:r>
            <a:r>
              <a:rPr lang="en-US" altLang="ko-KR" sz="3200" b="1" dirty="0"/>
              <a:t>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8010" y="1476004"/>
            <a:ext cx="7537340" cy="4638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List&lt;Apple&gt; inventory = </a:t>
            </a:r>
            <a:r>
              <a:rPr lang="en-US" altLang="ko-KR" dirty="0" err="1">
                <a:solidFill>
                  <a:schemeClr val="tx1"/>
                </a:solidFill>
              </a:rPr>
              <a:t>Arrays.asList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new Apple(80,“green”), new Apple(155, “green”), new Apple(120, “red”));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List&lt;Apple&gt; </a:t>
            </a:r>
            <a:r>
              <a:rPr lang="en-US" altLang="ko-KR" dirty="0" err="1">
                <a:solidFill>
                  <a:schemeClr val="tx1"/>
                </a:solidFill>
              </a:rPr>
              <a:t>greenApples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filter( inventory, </a:t>
            </a:r>
            <a:r>
              <a:rPr lang="en-US" altLang="ko-KR" dirty="0">
                <a:solidFill>
                  <a:srgbClr val="5A9DF0"/>
                </a:solidFill>
              </a:rPr>
              <a:t>(Apple a)</a:t>
            </a:r>
            <a:r>
              <a:rPr lang="en-US" altLang="ko-KR" dirty="0">
                <a:solidFill>
                  <a:srgbClr val="FF0000"/>
                </a:solidFill>
              </a:rPr>
              <a:t> -&gt; “</a:t>
            </a:r>
            <a:r>
              <a:rPr lang="en-US" altLang="ko-KR" dirty="0" err="1">
                <a:solidFill>
                  <a:srgbClr val="FF0000"/>
                </a:solidFill>
              </a:rPr>
              <a:t>green”.equals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a.getColor</a:t>
            </a:r>
            <a:r>
              <a:rPr lang="en-US" altLang="ko-KR" dirty="0">
                <a:solidFill>
                  <a:srgbClr val="FF0000"/>
                </a:solidFill>
              </a:rPr>
              <a:t>()) 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public static List&lt;Apple&gt; filter(List&lt;Apple&gt; inventory, </a:t>
            </a:r>
            <a:r>
              <a:rPr lang="en-US" altLang="ko-KR" dirty="0" err="1">
                <a:solidFill>
                  <a:schemeClr val="tx1"/>
                </a:solidFill>
              </a:rPr>
              <a:t>ApplePredicate</a:t>
            </a:r>
            <a:r>
              <a:rPr lang="en-US" altLang="ko-KR" dirty="0">
                <a:solidFill>
                  <a:schemeClr val="tx1"/>
                </a:solidFill>
              </a:rPr>
              <a:t> p)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List&lt;Apple&gt; result = new </a:t>
            </a:r>
            <a:r>
              <a:rPr lang="en-US" altLang="ko-KR" dirty="0" err="1">
                <a:solidFill>
                  <a:schemeClr val="tx1"/>
                </a:solidFill>
              </a:rPr>
              <a:t>ArrayList</a:t>
            </a:r>
            <a:r>
              <a:rPr lang="en-US" altLang="ko-KR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for (Apple </a:t>
            </a:r>
            <a:r>
              <a:rPr lang="en-US" altLang="ko-KR" dirty="0" err="1">
                <a:solidFill>
                  <a:schemeClr val="tx1"/>
                </a:solidFill>
              </a:rPr>
              <a:t>apple</a:t>
            </a:r>
            <a:r>
              <a:rPr lang="en-US" altLang="ko-KR" dirty="0">
                <a:solidFill>
                  <a:schemeClr val="tx1"/>
                </a:solidFill>
              </a:rPr>
              <a:t> : inventory)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if (</a:t>
            </a:r>
            <a:r>
              <a:rPr lang="en-US" altLang="ko-KR" dirty="0" err="1">
                <a:solidFill>
                  <a:schemeClr val="tx1"/>
                </a:solidFill>
              </a:rPr>
              <a:t>p.test</a:t>
            </a:r>
            <a:r>
              <a:rPr lang="en-US" altLang="ko-KR" dirty="0">
                <a:solidFill>
                  <a:schemeClr val="tx1"/>
                </a:solidFill>
              </a:rPr>
              <a:t>(apple)) </a:t>
            </a:r>
            <a:r>
              <a:rPr lang="en-US" altLang="ko-KR" dirty="0" err="1">
                <a:solidFill>
                  <a:schemeClr val="tx1"/>
                </a:solidFill>
              </a:rPr>
              <a:t>result.add</a:t>
            </a:r>
            <a:r>
              <a:rPr lang="en-US" altLang="ko-KR" dirty="0">
                <a:solidFill>
                  <a:schemeClr val="tx1"/>
                </a:solidFill>
              </a:rPr>
              <a:t>(apple);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return result;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5A9DF0"/>
                </a:solidFill>
              </a:rPr>
              <a:t>interface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ApplePredicate</a:t>
            </a:r>
            <a:r>
              <a:rPr lang="en-US" altLang="ko-KR" dirty="0">
                <a:solidFill>
                  <a:schemeClr val="tx1"/>
                </a:solidFill>
              </a:rPr>
              <a:t> {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함수가 하나만 선언된 인터페이스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public </a:t>
            </a:r>
            <a:r>
              <a:rPr lang="en-US" altLang="ko-KR" dirty="0">
                <a:solidFill>
                  <a:srgbClr val="5A9DF0"/>
                </a:solidFill>
              </a:rPr>
              <a:t>Boolean</a:t>
            </a:r>
            <a:r>
              <a:rPr lang="en-US" altLang="ko-KR" dirty="0">
                <a:solidFill>
                  <a:schemeClr val="tx1"/>
                </a:solidFill>
              </a:rPr>
              <a:t> test</a:t>
            </a:r>
            <a:r>
              <a:rPr lang="en-US" altLang="ko-KR" dirty="0">
                <a:solidFill>
                  <a:srgbClr val="5A9DF0"/>
                </a:solidFill>
              </a:rPr>
              <a:t>(Apple a)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908" y="6376946"/>
            <a:ext cx="792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스트림 라이브러리를 사용하면 </a:t>
            </a:r>
            <a:r>
              <a:rPr lang="en-US" altLang="ko-KR" dirty="0"/>
              <a:t>filter</a:t>
            </a:r>
            <a:r>
              <a:rPr lang="ko-KR" altLang="en-US" dirty="0"/>
              <a:t>와 </a:t>
            </a:r>
            <a:r>
              <a:rPr lang="en-US" altLang="ko-KR" dirty="0" err="1"/>
              <a:t>ApplePredicate</a:t>
            </a:r>
            <a:r>
              <a:rPr lang="ko-KR" altLang="en-US" dirty="0"/>
              <a:t>을 대체할 수 있음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0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Java</a:t>
            </a:r>
            <a:r>
              <a:rPr lang="ko-KR" altLang="en-US" sz="3200" b="1" dirty="0"/>
              <a:t>의 </a:t>
            </a:r>
            <a:r>
              <a:rPr lang="ko-KR" altLang="en-US" sz="3200" b="1" dirty="0" err="1"/>
              <a:t>람다식</a:t>
            </a:r>
            <a:r>
              <a:rPr lang="ko-KR" altLang="en-US" sz="3200" b="1" dirty="0"/>
              <a:t> 예제</a:t>
            </a:r>
            <a:r>
              <a:rPr lang="en-US" altLang="ko-KR" sz="3200" b="1" dirty="0"/>
              <a:t>3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8010" y="2016692"/>
            <a:ext cx="7537340" cy="3790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List&lt;Apple&gt; inventory = </a:t>
            </a:r>
            <a:r>
              <a:rPr lang="en-US" altLang="ko-KR" dirty="0" err="1">
                <a:solidFill>
                  <a:schemeClr val="tx1"/>
                </a:solidFill>
              </a:rPr>
              <a:t>Arrays.asList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new Apple(80,“green”), new Apple(155, “green”), new Apple(120, “red”));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inventory.sort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en-US" altLang="ko-KR" dirty="0">
                <a:solidFill>
                  <a:srgbClr val="FF0000"/>
                </a:solidFill>
              </a:rPr>
              <a:t>(Apple a1, Apple a2) -&gt; a1.getWeight().</a:t>
            </a:r>
            <a:r>
              <a:rPr lang="en-US" altLang="ko-KR" dirty="0" err="1">
                <a:solidFill>
                  <a:srgbClr val="5A9DF0"/>
                </a:solidFill>
              </a:rPr>
              <a:t>compareTo</a:t>
            </a:r>
            <a:r>
              <a:rPr lang="en-US" altLang="ko-KR" dirty="0">
                <a:solidFill>
                  <a:srgbClr val="FF0000"/>
                </a:solidFill>
              </a:rPr>
              <a:t>(a2.getWeight())</a:t>
            </a:r>
            <a:r>
              <a:rPr lang="en-US" altLang="ko-KR" dirty="0">
                <a:solidFill>
                  <a:schemeClr val="tx1"/>
                </a:solidFill>
              </a:rPr>
              <a:t> 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interface Comparator&lt;T&gt; {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rgbClr val="39C76F"/>
                </a:solidFill>
              </a:rPr>
              <a:t>함수가 하나인 인터페이스 </a:t>
            </a:r>
            <a:r>
              <a:rPr lang="en-US" altLang="ko-KR" sz="1600" dirty="0">
                <a:solidFill>
                  <a:srgbClr val="39C76F"/>
                </a:solidFill>
              </a:rPr>
              <a:t>--</a:t>
            </a:r>
            <a:r>
              <a:rPr lang="ko-KR" altLang="en-US" sz="1600" dirty="0">
                <a:solidFill>
                  <a:srgbClr val="39C76F"/>
                </a:solidFill>
              </a:rPr>
              <a:t> </a:t>
            </a:r>
            <a:r>
              <a:rPr lang="ko-KR" altLang="en-US" sz="1600" dirty="0" err="1">
                <a:solidFill>
                  <a:srgbClr val="39C76F"/>
                </a:solidFill>
              </a:rPr>
              <a:t>람다식</a:t>
            </a:r>
            <a:r>
              <a:rPr lang="ko-KR" altLang="en-US" sz="1600" dirty="0">
                <a:solidFill>
                  <a:srgbClr val="39C76F"/>
                </a:solidFill>
              </a:rPr>
              <a:t> 전달 가능</a:t>
            </a:r>
            <a:endParaRPr lang="en-US" altLang="ko-KR" dirty="0">
              <a:solidFill>
                <a:srgbClr val="39C76F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compare(T o1, T o2);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3207" y="4186649"/>
            <a:ext cx="492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List&lt;E&gt;.sort( </a:t>
            </a:r>
            <a:r>
              <a:rPr lang="en-US" altLang="ko-KR" dirty="0" err="1"/>
              <a:t>Compartor</a:t>
            </a:r>
            <a:r>
              <a:rPr lang="en-US" altLang="ko-KR" dirty="0"/>
              <a:t>&lt;? super E&gt; c 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1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err="1"/>
              <a:t>람다식의</a:t>
            </a:r>
            <a:r>
              <a:rPr lang="ko-KR" altLang="en-US" sz="3200" b="1" dirty="0"/>
              <a:t> 의미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함수형 인터페이스 문맥에서 </a:t>
            </a:r>
            <a:r>
              <a:rPr lang="ko-KR" altLang="en-US" dirty="0" err="1"/>
              <a:t>람다식을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함수형 인터페이스</a:t>
            </a:r>
            <a:r>
              <a:rPr lang="en-US" altLang="ko-KR" dirty="0"/>
              <a:t>(functional interface)</a:t>
            </a:r>
          </a:p>
          <a:p>
            <a:pPr lvl="1"/>
            <a:r>
              <a:rPr lang="ko-KR" altLang="en-US" dirty="0"/>
              <a:t>추상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포함한 인터페이스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람다식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함수형 인터페이스의 인스턴스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978010" y="3941618"/>
            <a:ext cx="7537340" cy="706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interface Predicate&lt;T&gt; {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r>
              <a:rPr lang="en-US" altLang="ko-KR" dirty="0">
                <a:solidFill>
                  <a:schemeClr val="tx1"/>
                </a:solidFill>
              </a:rPr>
              <a:t> test(T t); }    // </a:t>
            </a:r>
            <a:r>
              <a:rPr lang="en-US" altLang="ko-KR" dirty="0" err="1">
                <a:solidFill>
                  <a:schemeClr val="tx1"/>
                </a:solidFill>
              </a:rPr>
              <a:t>java.util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5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1982</TotalTime>
  <Words>1759</Words>
  <Application>Microsoft Macintosh PowerPoint</Application>
  <PresentationFormat>On-screen Show (4:3)</PresentationFormat>
  <Paragraphs>296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맑은 고딕</vt:lpstr>
      <vt:lpstr>Arial</vt:lpstr>
      <vt:lpstr>Calibri</vt:lpstr>
      <vt:lpstr>Calibri Light</vt:lpstr>
      <vt:lpstr>Cambria Math</vt:lpstr>
      <vt:lpstr>Office 테마</vt:lpstr>
      <vt:lpstr>Java: 람다식 (lambda expressions)</vt:lpstr>
      <vt:lpstr>목차</vt:lpstr>
      <vt:lpstr>람다 계산법: 람다식의 기원</vt:lpstr>
      <vt:lpstr>람다 계산법 (계속)</vt:lpstr>
      <vt:lpstr>Java의 람다식 (람다식 = 함수)</vt:lpstr>
      <vt:lpstr>Java의 람다식 예제1</vt:lpstr>
      <vt:lpstr>Java의 람다식 예제2</vt:lpstr>
      <vt:lpstr>Java의 람다식 예제3</vt:lpstr>
      <vt:lpstr>람다식의 의미</vt:lpstr>
      <vt:lpstr>함수형 인터페이스 예</vt:lpstr>
      <vt:lpstr>함수형 인터페이스와 람다식의 매칭</vt:lpstr>
      <vt:lpstr>함수형 인터페이스 활용 사례1</vt:lpstr>
      <vt:lpstr>함수형 인터페이스 활용 사례2</vt:lpstr>
      <vt:lpstr>함수형 인터페이스 활용 사례3</vt:lpstr>
      <vt:lpstr>Java 8의 대표적 함수형 인터페이스</vt:lpstr>
      <vt:lpstr>메소드 레퍼런스 – (람다식은 객체)</vt:lpstr>
      <vt:lpstr>메소드 레퍼런스</vt:lpstr>
      <vt:lpstr>메소드 레퍼런스</vt:lpstr>
      <vt:lpstr>람다 표현식을 조합1</vt:lpstr>
      <vt:lpstr>람다 표현식을 조합2</vt:lpstr>
      <vt:lpstr>람다 표현식을 조합3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 게임</dc:title>
  <dc:creator>Kwanghoon Choi</dc:creator>
  <cp:lastModifiedBy>오중균</cp:lastModifiedBy>
  <cp:revision>379</cp:revision>
  <cp:lastPrinted>2018-12-13T16:22:21Z</cp:lastPrinted>
  <dcterms:created xsi:type="dcterms:W3CDTF">2018-03-12T02:58:32Z</dcterms:created>
  <dcterms:modified xsi:type="dcterms:W3CDTF">2018-12-13T16:23:34Z</dcterms:modified>
</cp:coreProperties>
</file>