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6"/>
  </p:notesMasterIdLst>
  <p:sldIdLst>
    <p:sldId id="475" r:id="rId2"/>
    <p:sldId id="484" r:id="rId3"/>
    <p:sldId id="485" r:id="rId4"/>
    <p:sldId id="486" r:id="rId5"/>
    <p:sldId id="487" r:id="rId6"/>
    <p:sldId id="488" r:id="rId7"/>
    <p:sldId id="489" r:id="rId8"/>
    <p:sldId id="481" r:id="rId9"/>
    <p:sldId id="483" r:id="rId10"/>
    <p:sldId id="490" r:id="rId11"/>
    <p:sldId id="491" r:id="rId12"/>
    <p:sldId id="492" r:id="rId13"/>
    <p:sldId id="493" r:id="rId14"/>
    <p:sldId id="468" r:id="rId15"/>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varScale="1">
        <p:scale>
          <a:sx n="85" d="100"/>
          <a:sy n="85" d="100"/>
        </p:scale>
        <p:origin x="816" y="62"/>
      </p:cViewPr>
      <p:guideLst>
        <p:guide orient="horz" pos="2160"/>
        <p:guide pos="3817"/>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11/8/2023</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11/8/2023</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11/8/2023</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11/8/2023</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11/8/2023</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11/8/2023</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11/8/2023</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11/8/2023</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11/8/2023</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11/8/2023</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11/8/2023</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11/8/2023</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11/8/2023</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8565"/>
            <a:ext cx="10515600" cy="1072124"/>
          </a:xfrm>
        </p:spPr>
        <p:txBody>
          <a:bodyPr/>
          <a:lstStyle/>
          <a:p>
            <a:pPr algn="ctr"/>
            <a:r>
              <a:rPr lang="en-US" altLang="en-US" sz="2800" b="1" dirty="0">
                <a:solidFill>
                  <a:schemeClr val="accent1">
                    <a:lumMod val="75000"/>
                  </a:schemeClr>
                </a:solidFill>
                <a:latin typeface="Times New Roman" panose="02020603050405020304" pitchFamily="18" charset="0"/>
                <a:cs typeface="Times New Roman" panose="02020603050405020304" pitchFamily="18" charset="0"/>
              </a:rPr>
              <a:t>PIP-103: PROFESSIONAL PRACTICE-III (PROJECT)</a:t>
            </a:r>
            <a:br>
              <a:rPr lang="en-IN" sz="2800" b="1" dirty="0">
                <a:solidFill>
                  <a:srgbClr val="FF0000"/>
                </a:solidFill>
                <a:latin typeface="Times New Roman" panose="02020603050405020304" pitchFamily="18"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Good Works Connect- Corporate Social Responsibility Web Portal</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7176" y="1586753"/>
            <a:ext cx="10636624" cy="3702424"/>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of the requirements for the PIP-103: PROFESSIONAL PRACTICE-III (INTERNSHIP)</a:t>
            </a: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r>
              <a:rPr lang="en-US" sz="2400" b="1" dirty="0">
                <a:solidFill>
                  <a:schemeClr val="accent6">
                    <a:lumMod val="75000"/>
                  </a:schemeClr>
                </a:solidFill>
                <a:latin typeface="Times New Roman" panose="02020603050405020304" pitchFamily="18" charset="0"/>
                <a:cs typeface="Times New Roman" panose="02020603050405020304" pitchFamily="18" charset="0"/>
              </a:rPr>
              <a:t>by</a:t>
            </a:r>
            <a:endParaRPr lang="en-US" sz="20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endParaRPr lang="en-IN" sz="2400" b="1" dirty="0">
              <a:solidFill>
                <a:srgbClr val="C00000"/>
              </a:solidFill>
              <a:latin typeface="Times New Roman" panose="02020603050405020304" pitchFamily="18" charset="0"/>
              <a:cs typeface="Times New Roman" panose="02020603050405020304" pitchFamily="18" charset="0"/>
            </a:endParaRP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Mr. </a:t>
            </a:r>
            <a:r>
              <a:rPr lang="en-IN" sz="2400" b="1" dirty="0" err="1">
                <a:solidFill>
                  <a:srgbClr val="C00000"/>
                </a:solidFill>
                <a:latin typeface="Times New Roman" panose="02020603050405020304" pitchFamily="18" charset="0"/>
                <a:cs typeface="Times New Roman" panose="02020603050405020304" pitchFamily="18" charset="0"/>
              </a:rPr>
              <a:t>Pajany</a:t>
            </a:r>
            <a:r>
              <a:rPr lang="en-IN" sz="2400" b="1" dirty="0">
                <a:solidFill>
                  <a:srgbClr val="C00000"/>
                </a:solidFill>
                <a:latin typeface="Times New Roman" panose="02020603050405020304" pitchFamily="18" charset="0"/>
                <a:cs typeface="Times New Roman" panose="02020603050405020304" pitchFamily="18" charset="0"/>
              </a:rPr>
              <a:t> M</a:t>
            </a:r>
            <a:br>
              <a:rPr lang="en-IN" sz="1800" b="1" dirty="0">
                <a:solidFill>
                  <a:srgbClr val="C00000"/>
                </a:solidFill>
                <a:latin typeface="Times New Roman" panose="02020603050405020304" pitchFamily="18" charset="0"/>
                <a:cs typeface="Times New Roman" panose="02020603050405020304" pitchFamily="18" charset="0"/>
              </a:rPr>
            </a:br>
            <a:r>
              <a:rPr lang="en-IN" sz="1600" b="1" dirty="0">
                <a:solidFill>
                  <a:srgbClr val="C00000"/>
                </a:solidFill>
                <a:latin typeface="Times New Roman" panose="02020603050405020304" pitchFamily="18" charset="0"/>
                <a:cs typeface="Times New Roman" panose="02020603050405020304" pitchFamily="18" charset="0"/>
              </a:rPr>
              <a:t>Assistant Professor </a:t>
            </a:r>
            <a:r>
              <a:rPr lang="en-US" sz="1800" b="1" dirty="0">
                <a:solidFill>
                  <a:srgbClr val="C00000"/>
                </a:solidFill>
                <a:latin typeface="Times New Roman" panose="02020603050405020304" pitchFamily="18" charset="0"/>
                <a:cs typeface="Times New Roman" panose="02020603050405020304" pitchFamily="18" charset="0"/>
              </a:rPr>
              <a:t>Department of Computer Science &amp; 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br>
              <a:rPr lang="en-IN" b="1" dirty="0">
                <a:solidFill>
                  <a:srgbClr val="C00000"/>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70526103"/>
              </p:ext>
            </p:extLst>
          </p:nvPr>
        </p:nvGraphicFramePr>
        <p:xfrm>
          <a:off x="2097742" y="2148137"/>
          <a:ext cx="8005482" cy="2643891"/>
        </p:xfrm>
        <a:graphic>
          <a:graphicData uri="http://schemas.openxmlformats.org/drawingml/2006/table">
            <a:tbl>
              <a:tblPr firstRow="1" bandRow="1">
                <a:tableStyleId>{5C22544A-7EE6-4342-B048-85BDC9FD1C3A}</a:tableStyleId>
              </a:tblPr>
              <a:tblGrid>
                <a:gridCol w="4256955">
                  <a:extLst>
                    <a:ext uri="{9D8B030D-6E8A-4147-A177-3AD203B41FA5}">
                      <a16:colId xmlns:a16="http://schemas.microsoft.com/office/drawing/2014/main" val="2689928737"/>
                    </a:ext>
                  </a:extLst>
                </a:gridCol>
                <a:gridCol w="3748527">
                  <a:extLst>
                    <a:ext uri="{9D8B030D-6E8A-4147-A177-3AD203B41FA5}">
                      <a16:colId xmlns:a16="http://schemas.microsoft.com/office/drawing/2014/main" val="3965538731"/>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   Name                                                        Roll Number </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906531">
                <a:tc>
                  <a:txBody>
                    <a:bodyPr/>
                    <a:lstStyle/>
                    <a:p>
                      <a:pPr algn="ctr"/>
                      <a:r>
                        <a:rPr lang="en-US" b="1" dirty="0" err="1">
                          <a:latin typeface="Times New Roman" panose="02020603050405020304" pitchFamily="18" charset="0"/>
                          <a:cs typeface="Times New Roman" panose="02020603050405020304" pitchFamily="18" charset="0"/>
                        </a:rPr>
                        <a:t>Alavalapati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veera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bharath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kumar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reddy</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20201COD0033</a:t>
                      </a:r>
                    </a:p>
                  </a:txBody>
                  <a:tcPr/>
                </a:tc>
                <a:extLst>
                  <a:ext uri="{0D108BD9-81ED-4DB2-BD59-A6C34878D82A}">
                    <a16:rowId xmlns:a16="http://schemas.microsoft.com/office/drawing/2014/main" val="673540802"/>
                  </a:ext>
                </a:extLst>
              </a:tr>
              <a:tr h="362613">
                <a:tc>
                  <a:txBody>
                    <a:bodyPr/>
                    <a:lstStyle/>
                    <a:p>
                      <a:pPr algn="ctr"/>
                      <a:r>
                        <a:rPr lang="en-US" b="1" dirty="0">
                          <a:latin typeface="Times New Roman" panose="02020603050405020304" pitchFamily="18" charset="0"/>
                          <a:cs typeface="Times New Roman" panose="02020603050405020304" pitchFamily="18" charset="0"/>
                        </a:rPr>
                        <a:t>Uday </a:t>
                      </a:r>
                      <a:r>
                        <a:rPr lang="en-US" b="1" dirty="0" err="1">
                          <a:latin typeface="Times New Roman" panose="02020603050405020304" pitchFamily="18" charset="0"/>
                          <a:cs typeface="Times New Roman" panose="02020603050405020304" pitchFamily="18" charset="0"/>
                        </a:rPr>
                        <a:t>kumar</a:t>
                      </a:r>
                      <a:r>
                        <a:rPr lang="en-US" b="1" dirty="0">
                          <a:latin typeface="Times New Roman" panose="02020603050405020304" pitchFamily="18" charset="0"/>
                          <a:cs typeface="Times New Roman" panose="02020603050405020304" pitchFamily="18" charset="0"/>
                        </a:rPr>
                        <a:t> S</a:t>
                      </a:r>
                    </a:p>
                  </a:txBody>
                  <a:tcPr/>
                </a:tc>
                <a:tc>
                  <a:txBody>
                    <a:bodyPr/>
                    <a:lstStyle/>
                    <a:p>
                      <a:pPr algn="ctr"/>
                      <a:r>
                        <a:rPr lang="en-US" dirty="0">
                          <a:latin typeface="Times New Roman" panose="02020603050405020304" pitchFamily="18" charset="0"/>
                          <a:cs typeface="Times New Roman" panose="02020603050405020304" pitchFamily="18" charset="0"/>
                        </a:rPr>
                        <a:t>20201COD0034</a:t>
                      </a:r>
                    </a:p>
                  </a:txBody>
                  <a:tcPr/>
                </a:tc>
                <a:extLst>
                  <a:ext uri="{0D108BD9-81ED-4DB2-BD59-A6C34878D82A}">
                    <a16:rowId xmlns:a16="http://schemas.microsoft.com/office/drawing/2014/main" val="1825509489"/>
                  </a:ext>
                </a:extLst>
              </a:tr>
              <a:tr h="5751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err="1">
                          <a:latin typeface="Times New Roman" panose="02020603050405020304" pitchFamily="18" charset="0"/>
                          <a:cs typeface="Times New Roman" panose="02020603050405020304" pitchFamily="18" charset="0"/>
                        </a:rPr>
                        <a:t>Boggadi</a:t>
                      </a:r>
                      <a:r>
                        <a:rPr lang="en-US" b="1" dirty="0">
                          <a:latin typeface="Times New Roman" panose="02020603050405020304" pitchFamily="18" charset="0"/>
                          <a:cs typeface="Times New Roman" panose="02020603050405020304" pitchFamily="18" charset="0"/>
                        </a:rPr>
                        <a:t> raja </a:t>
                      </a:r>
                      <a:r>
                        <a:rPr lang="en-US" b="1" dirty="0" err="1">
                          <a:latin typeface="Times New Roman" panose="02020603050405020304" pitchFamily="18" charset="0"/>
                          <a:cs typeface="Times New Roman" panose="02020603050405020304" pitchFamily="18" charset="0"/>
                        </a:rPr>
                        <a:t>reddy</a:t>
                      </a: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20201COD0027</a:t>
                      </a:r>
                    </a:p>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613">
                <a:tc>
                  <a:txBody>
                    <a:bodyPr/>
                    <a:lstStyle/>
                    <a:p>
                      <a:pPr algn="ctr"/>
                      <a:r>
                        <a:rPr lang="en-US" b="1" dirty="0" err="1">
                          <a:latin typeface="Times New Roman" panose="02020603050405020304" pitchFamily="18" charset="0"/>
                          <a:cs typeface="Times New Roman" panose="02020603050405020304" pitchFamily="18" charset="0"/>
                        </a:rPr>
                        <a:t>Dodda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jagaeesh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reddy</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20201COD0041</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A705-242C-B3FA-EDE8-71D87A3E69CD}"/>
              </a:ext>
            </a:extLst>
          </p:cNvPr>
          <p:cNvSpPr>
            <a:spLocks noGrp="1"/>
          </p:cNvSpPr>
          <p:nvPr>
            <p:ph type="title"/>
          </p:nvPr>
        </p:nvSpPr>
        <p:spPr>
          <a:xfrm>
            <a:off x="152400" y="136526"/>
            <a:ext cx="11125200" cy="1222470"/>
          </a:xfrm>
        </p:spPr>
        <p:txBody>
          <a:bodyPr/>
          <a:lstStyle/>
          <a:p>
            <a:r>
              <a:rPr lang="en-IN" b="1" dirty="0"/>
              <a:t>Architecture Diagram</a:t>
            </a:r>
            <a:endParaRPr lang="en-IN" dirty="0"/>
          </a:p>
        </p:txBody>
      </p:sp>
      <p:sp>
        <p:nvSpPr>
          <p:cNvPr id="4" name="Slide Number Placeholder 3">
            <a:extLst>
              <a:ext uri="{FF2B5EF4-FFF2-40B4-BE49-F238E27FC236}">
                <a16:creationId xmlns:a16="http://schemas.microsoft.com/office/drawing/2014/main" id="{3CE5287A-FDCB-7A88-D55E-5BAADB9C45C5}"/>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pic>
        <p:nvPicPr>
          <p:cNvPr id="5" name="Content Placeholder 4">
            <a:extLst>
              <a:ext uri="{FF2B5EF4-FFF2-40B4-BE49-F238E27FC236}">
                <a16:creationId xmlns:a16="http://schemas.microsoft.com/office/drawing/2014/main" id="{A2A62FCA-0004-CA03-AF65-A937CDB79F01}"/>
              </a:ext>
            </a:extLst>
          </p:cNvPr>
          <p:cNvPicPr>
            <a:picLocks noGrp="1"/>
          </p:cNvPicPr>
          <p:nvPr>
            <p:ph idx="1"/>
          </p:nvPr>
        </p:nvPicPr>
        <p:blipFill>
          <a:blip r:embed="rId2"/>
          <a:stretch>
            <a:fillRect/>
          </a:stretch>
        </p:blipFill>
        <p:spPr>
          <a:xfrm>
            <a:off x="2492188" y="1358995"/>
            <a:ext cx="8080571" cy="3975005"/>
          </a:xfrm>
          <a:prstGeom prst="rect">
            <a:avLst/>
          </a:prstGeom>
        </p:spPr>
      </p:pic>
    </p:spTree>
    <p:extLst>
      <p:ext uri="{BB962C8B-B14F-4D97-AF65-F5344CB8AC3E}">
        <p14:creationId xmlns:p14="http://schemas.microsoft.com/office/powerpoint/2010/main" val="154145501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17F3-8224-6BB2-368F-48C29AC7F268}"/>
              </a:ext>
            </a:extLst>
          </p:cNvPr>
          <p:cNvSpPr>
            <a:spLocks noGrp="1"/>
          </p:cNvSpPr>
          <p:nvPr>
            <p:ph type="title"/>
          </p:nvPr>
        </p:nvSpPr>
        <p:spPr>
          <a:xfrm>
            <a:off x="349624" y="62754"/>
            <a:ext cx="11004176" cy="699246"/>
          </a:xfrm>
        </p:spPr>
        <p:txBody>
          <a:bodyPr/>
          <a:lstStyle/>
          <a:p>
            <a:r>
              <a:rPr lang="en-US" b="1" dirty="0"/>
              <a:t>Modules</a:t>
            </a:r>
            <a:endParaRPr lang="en-IN" dirty="0"/>
          </a:p>
        </p:txBody>
      </p:sp>
      <p:sp>
        <p:nvSpPr>
          <p:cNvPr id="3" name="Content Placeholder 2">
            <a:extLst>
              <a:ext uri="{FF2B5EF4-FFF2-40B4-BE49-F238E27FC236}">
                <a16:creationId xmlns:a16="http://schemas.microsoft.com/office/drawing/2014/main" id="{C291550B-8BF9-41A2-18CA-4AD4DFDED21E}"/>
              </a:ext>
            </a:extLst>
          </p:cNvPr>
          <p:cNvSpPr>
            <a:spLocks noGrp="1"/>
          </p:cNvSpPr>
          <p:nvPr>
            <p:ph idx="1"/>
          </p:nvPr>
        </p:nvSpPr>
        <p:spPr>
          <a:xfrm>
            <a:off x="349624" y="762000"/>
            <a:ext cx="11004176" cy="5414963"/>
          </a:xfrm>
        </p:spPr>
        <p:txBody>
          <a:bodyPr/>
          <a:lstStyle/>
          <a:p>
            <a:r>
              <a:rPr lang="en-IN" sz="1600" dirty="0"/>
              <a:t>A. </a:t>
            </a:r>
            <a:r>
              <a:rPr lang="en-IN" sz="1600" b="1" dirty="0"/>
              <a:t>Signup Procedure:</a:t>
            </a:r>
            <a:endParaRPr lang="en-US" sz="1600" dirty="0"/>
          </a:p>
          <a:p>
            <a:r>
              <a:rPr lang="en-IN" sz="1600" dirty="0"/>
              <a:t>       a. Login creation and store the login details in webserver.</a:t>
            </a:r>
            <a:endParaRPr lang="en-US" sz="1600" dirty="0"/>
          </a:p>
          <a:p>
            <a:endParaRPr lang="en-US" sz="1600" dirty="0"/>
          </a:p>
          <a:p>
            <a:r>
              <a:rPr lang="en-IN" sz="1600" dirty="0"/>
              <a:t>B. </a:t>
            </a:r>
            <a:r>
              <a:rPr lang="en-IN" sz="1600" b="1" dirty="0"/>
              <a:t>Authentication: login access for users (corporate, people and communities)</a:t>
            </a:r>
            <a:endParaRPr lang="en-US" sz="1600" dirty="0"/>
          </a:p>
          <a:p>
            <a:r>
              <a:rPr lang="en-IN" sz="1600" dirty="0"/>
              <a:t>       a. Authentication using username and password</a:t>
            </a:r>
            <a:endParaRPr lang="en-US" sz="1600" dirty="0"/>
          </a:p>
          <a:p>
            <a:r>
              <a:rPr lang="en-IN" sz="1600" dirty="0"/>
              <a:t>       b. Forgot password support</a:t>
            </a:r>
            <a:endParaRPr lang="en-US" sz="1600" dirty="0"/>
          </a:p>
          <a:p>
            <a:pPr marL="0" indent="0">
              <a:buNone/>
            </a:pPr>
            <a:r>
              <a:rPr lang="en-IN" sz="1600" dirty="0"/>
              <a:t>     </a:t>
            </a:r>
            <a:endParaRPr lang="en-US" sz="1600" dirty="0"/>
          </a:p>
          <a:p>
            <a:r>
              <a:rPr lang="en-IN" sz="1600" dirty="0"/>
              <a:t>C. </a:t>
            </a:r>
            <a:r>
              <a:rPr lang="en-IN" sz="1600" b="1" dirty="0"/>
              <a:t>Portal Options</a:t>
            </a:r>
            <a:endParaRPr lang="en-US" sz="1600" dirty="0"/>
          </a:p>
          <a:p>
            <a:r>
              <a:rPr lang="en-IN" sz="1600" dirty="0"/>
              <a:t>      a. Add CSR Activities</a:t>
            </a:r>
            <a:endParaRPr lang="en-US" sz="1600" dirty="0"/>
          </a:p>
          <a:p>
            <a:r>
              <a:rPr lang="en-IN" sz="1600" dirty="0"/>
              <a:t>      b. View CSR Activities</a:t>
            </a:r>
            <a:endParaRPr lang="en-US" sz="1600" dirty="0"/>
          </a:p>
          <a:p>
            <a:r>
              <a:rPr lang="en-IN" sz="1600" dirty="0"/>
              <a:t>      c. Participate in Activities</a:t>
            </a:r>
            <a:endParaRPr lang="en-US" sz="1600" dirty="0"/>
          </a:p>
          <a:p>
            <a:r>
              <a:rPr lang="en-IN" sz="1600" dirty="0"/>
              <a:t>      d. View CSR Reports</a:t>
            </a:r>
            <a:endParaRPr lang="en-US" sz="1600" dirty="0"/>
          </a:p>
          <a:p>
            <a:r>
              <a:rPr lang="en-IN" sz="1600" dirty="0"/>
              <a:t>      e. Donation to communities: charity, non-profit organization</a:t>
            </a:r>
            <a:endParaRPr lang="en-US" sz="1600" dirty="0"/>
          </a:p>
          <a:p>
            <a:r>
              <a:rPr lang="en-IN" sz="1600" dirty="0"/>
              <a:t>      f. Employment Enhancing Program </a:t>
            </a:r>
            <a:endParaRPr lang="en-US" sz="1600" dirty="0"/>
          </a:p>
          <a:p>
            <a:endParaRPr lang="en-IN" dirty="0"/>
          </a:p>
        </p:txBody>
      </p:sp>
      <p:sp>
        <p:nvSpPr>
          <p:cNvPr id="4" name="Slide Number Placeholder 3">
            <a:extLst>
              <a:ext uri="{FF2B5EF4-FFF2-40B4-BE49-F238E27FC236}">
                <a16:creationId xmlns:a16="http://schemas.microsoft.com/office/drawing/2014/main" id="{7CDE5F54-C98C-60FD-A4B5-A9134DCB18A4}"/>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1604514378"/>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B85D-0E58-CBF9-105E-994F28B536D3}"/>
              </a:ext>
            </a:extLst>
          </p:cNvPr>
          <p:cNvSpPr>
            <a:spLocks noGrp="1"/>
          </p:cNvSpPr>
          <p:nvPr>
            <p:ph type="title"/>
          </p:nvPr>
        </p:nvSpPr>
        <p:spPr>
          <a:xfrm>
            <a:off x="259976" y="136525"/>
            <a:ext cx="11093824" cy="1010957"/>
          </a:xfrm>
        </p:spPr>
        <p:txBody>
          <a:bodyPr/>
          <a:lstStyle/>
          <a:p>
            <a:r>
              <a:rPr lang="en-IN" b="1" dirty="0"/>
              <a:t>Hardware and Software Details</a:t>
            </a:r>
            <a:endParaRPr lang="en-IN" dirty="0"/>
          </a:p>
        </p:txBody>
      </p:sp>
      <p:sp>
        <p:nvSpPr>
          <p:cNvPr id="3" name="Content Placeholder 2">
            <a:extLst>
              <a:ext uri="{FF2B5EF4-FFF2-40B4-BE49-F238E27FC236}">
                <a16:creationId xmlns:a16="http://schemas.microsoft.com/office/drawing/2014/main" id="{B12CE4C0-9F94-927D-EA74-7F40FEC64E71}"/>
              </a:ext>
            </a:extLst>
          </p:cNvPr>
          <p:cNvSpPr>
            <a:spLocks noGrp="1"/>
          </p:cNvSpPr>
          <p:nvPr>
            <p:ph idx="1"/>
          </p:nvPr>
        </p:nvSpPr>
        <p:spPr>
          <a:xfrm>
            <a:off x="259976" y="1219200"/>
            <a:ext cx="11093824" cy="4957763"/>
          </a:xfrm>
        </p:spPr>
        <p:txBody>
          <a:bodyPr/>
          <a:lstStyle/>
          <a:p>
            <a:r>
              <a:rPr lang="en-IN" sz="2000" b="1" dirty="0"/>
              <a:t>Hardware Details:</a:t>
            </a:r>
            <a:endParaRPr lang="en-US" sz="2000" dirty="0"/>
          </a:p>
          <a:p>
            <a:r>
              <a:rPr lang="en-IN" sz="2000" b="1" dirty="0"/>
              <a:t>Operating System:</a:t>
            </a:r>
            <a:r>
              <a:rPr lang="en-IN" sz="2000" dirty="0"/>
              <a:t> Windows OS 8/10, </a:t>
            </a:r>
            <a:endParaRPr lang="en-US" sz="2000" dirty="0"/>
          </a:p>
          <a:p>
            <a:r>
              <a:rPr lang="en-IN" sz="2000" b="1" dirty="0"/>
              <a:t>RAM:</a:t>
            </a:r>
            <a:r>
              <a:rPr lang="en-IN" sz="2000" dirty="0"/>
              <a:t> 8GB</a:t>
            </a:r>
            <a:endParaRPr lang="en-US" sz="2000" dirty="0"/>
          </a:p>
          <a:p>
            <a:r>
              <a:rPr lang="en-IN" sz="2000" b="1" dirty="0"/>
              <a:t>Processor:</a:t>
            </a:r>
            <a:r>
              <a:rPr lang="en-IN" sz="2000" dirty="0"/>
              <a:t> Intel I5/I7 </a:t>
            </a:r>
            <a:endParaRPr lang="en-US" sz="2000" dirty="0"/>
          </a:p>
          <a:p>
            <a:r>
              <a:rPr lang="en-IN" sz="2000" dirty="0"/>
              <a:t> </a:t>
            </a:r>
            <a:endParaRPr lang="en-US" sz="2000" dirty="0"/>
          </a:p>
          <a:p>
            <a:r>
              <a:rPr lang="en-IN" sz="2000" b="1" dirty="0"/>
              <a:t>Software Requirements:</a:t>
            </a:r>
            <a:endParaRPr lang="en-US" sz="2000" dirty="0"/>
          </a:p>
          <a:p>
            <a:r>
              <a:rPr lang="en-IN" sz="2000" b="1" dirty="0"/>
              <a:t>Front End:</a:t>
            </a:r>
            <a:r>
              <a:rPr lang="en-IN" sz="2000" dirty="0"/>
              <a:t> HTML, CSS, Java Script, </a:t>
            </a:r>
            <a:r>
              <a:rPr lang="en-IN" sz="2000" dirty="0" err="1"/>
              <a:t>JQuery</a:t>
            </a:r>
            <a:endParaRPr lang="en-US" sz="2000" dirty="0"/>
          </a:p>
          <a:p>
            <a:r>
              <a:rPr lang="en-IN" sz="2000" b="1" dirty="0"/>
              <a:t>Frame work:</a:t>
            </a:r>
            <a:r>
              <a:rPr lang="en-IN" sz="2000" dirty="0"/>
              <a:t> </a:t>
            </a:r>
            <a:r>
              <a:rPr lang="en-IN" sz="2000" dirty="0" err="1"/>
              <a:t>Bootstarp</a:t>
            </a:r>
            <a:r>
              <a:rPr lang="en-IN" sz="2000" dirty="0"/>
              <a:t> for Responsive Deign</a:t>
            </a:r>
            <a:endParaRPr lang="en-US" sz="2000" dirty="0"/>
          </a:p>
          <a:p>
            <a:r>
              <a:rPr lang="en-IN" sz="2000" b="1" dirty="0"/>
              <a:t>Backend:</a:t>
            </a:r>
            <a:r>
              <a:rPr lang="en-IN" sz="2000" dirty="0"/>
              <a:t> </a:t>
            </a:r>
            <a:r>
              <a:rPr lang="en-IN" sz="2000" dirty="0" err="1"/>
              <a:t>PhP</a:t>
            </a:r>
            <a:r>
              <a:rPr lang="en-IN" sz="2000" dirty="0"/>
              <a:t>, </a:t>
            </a:r>
            <a:r>
              <a:rPr lang="en-IN" sz="2000" dirty="0" err="1"/>
              <a:t>Javascript</a:t>
            </a:r>
            <a:endParaRPr lang="en-US" sz="2000" dirty="0"/>
          </a:p>
          <a:p>
            <a:r>
              <a:rPr lang="en-IN" sz="2000" b="1" dirty="0"/>
              <a:t>Database:</a:t>
            </a:r>
            <a:r>
              <a:rPr lang="en-IN" sz="2000" dirty="0"/>
              <a:t> </a:t>
            </a:r>
            <a:r>
              <a:rPr lang="en-IN" sz="2000" dirty="0" err="1"/>
              <a:t>MySql</a:t>
            </a:r>
            <a:endParaRPr lang="en-US" sz="2000" dirty="0"/>
          </a:p>
          <a:p>
            <a:r>
              <a:rPr lang="en-IN" sz="2000" b="1" dirty="0"/>
              <a:t>Software:</a:t>
            </a:r>
            <a:r>
              <a:rPr lang="en-IN" sz="2000" dirty="0"/>
              <a:t> Sublime Text Editor</a:t>
            </a:r>
            <a:endParaRPr lang="en-US" sz="2000" dirty="0"/>
          </a:p>
          <a:p>
            <a:pPr marL="0" indent="0">
              <a:buNone/>
            </a:pPr>
            <a:endParaRPr lang="en-IN" dirty="0"/>
          </a:p>
        </p:txBody>
      </p:sp>
      <p:sp>
        <p:nvSpPr>
          <p:cNvPr id="4" name="Slide Number Placeholder 3">
            <a:extLst>
              <a:ext uri="{FF2B5EF4-FFF2-40B4-BE49-F238E27FC236}">
                <a16:creationId xmlns:a16="http://schemas.microsoft.com/office/drawing/2014/main" id="{A2CE1D79-84A5-3598-6F1B-97112C4C7D9A}"/>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295244108"/>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B8E0-3742-1298-64F3-13B0C721F211}"/>
              </a:ext>
            </a:extLst>
          </p:cNvPr>
          <p:cNvSpPr>
            <a:spLocks noGrp="1"/>
          </p:cNvSpPr>
          <p:nvPr>
            <p:ph type="title"/>
          </p:nvPr>
        </p:nvSpPr>
        <p:spPr>
          <a:xfrm>
            <a:off x="367553" y="-152399"/>
            <a:ext cx="10986247" cy="1843088"/>
          </a:xfrm>
        </p:spPr>
        <p:txBody>
          <a:bodyPr/>
          <a:lstStyle/>
          <a:p>
            <a:r>
              <a:rPr lang="en-IN" b="1" dirty="0"/>
              <a:t>References</a:t>
            </a:r>
            <a:endParaRPr lang="en-IN" dirty="0"/>
          </a:p>
        </p:txBody>
      </p:sp>
      <p:sp>
        <p:nvSpPr>
          <p:cNvPr id="3" name="Content Placeholder 2">
            <a:extLst>
              <a:ext uri="{FF2B5EF4-FFF2-40B4-BE49-F238E27FC236}">
                <a16:creationId xmlns:a16="http://schemas.microsoft.com/office/drawing/2014/main" id="{BB35FE48-F468-702E-80C9-2AF6F09F9E7B}"/>
              </a:ext>
            </a:extLst>
          </p:cNvPr>
          <p:cNvSpPr>
            <a:spLocks noGrp="1"/>
          </p:cNvSpPr>
          <p:nvPr>
            <p:ph idx="1"/>
          </p:nvPr>
        </p:nvSpPr>
        <p:spPr>
          <a:xfrm>
            <a:off x="367553" y="1192306"/>
            <a:ext cx="10986247" cy="4984657"/>
          </a:xfrm>
        </p:spPr>
        <p:txBody>
          <a:bodyPr/>
          <a:lstStyle/>
          <a:p>
            <a:r>
              <a:rPr lang="en-IN" sz="1600" dirty="0"/>
              <a:t>Responsibility for Sustainable Environmental Performance: Mediating Roles of Environmental Strategy and Environmental Outcomes, </a:t>
            </a:r>
            <a:r>
              <a:rPr lang="en-IN" sz="1600" dirty="0" err="1"/>
              <a:t>Xiaodong</a:t>
            </a:r>
            <a:r>
              <a:rPr lang="en-IN" sz="1600" dirty="0"/>
              <a:t> Wang1 and Weijun Bian1,2, 1 School of Humanities and Social </a:t>
            </a:r>
            <a:r>
              <a:rPr lang="en-IN" sz="1600" dirty="0" err="1"/>
              <a:t>Scienc</a:t>
            </a:r>
            <a:r>
              <a:rPr lang="en-IN" sz="1600" dirty="0"/>
              <a:t>[1] Corporate Social Responsibility Practices – A Study Of Select Large-Scale Companies, </a:t>
            </a:r>
            <a:r>
              <a:rPr lang="en-IN" sz="1600" dirty="0" err="1"/>
              <a:t>Dr.</a:t>
            </a:r>
            <a:r>
              <a:rPr lang="en-IN" sz="1600" dirty="0"/>
              <a:t> Vrushali Rajaram Kadam, International journal Of Multidisciplinary Educational Research Issn:2277-7881; Impact Factor :6.514(2020); </a:t>
            </a:r>
            <a:r>
              <a:rPr lang="en-IN" sz="1600" dirty="0" err="1"/>
              <a:t>Ic</a:t>
            </a:r>
            <a:r>
              <a:rPr lang="en-IN" sz="1600" dirty="0"/>
              <a:t> Value:5.16; Isi Value:2.286 Peer Reviewed And Refereed Journal: Volume:10, Issue:1(6), January :2021</a:t>
            </a:r>
            <a:endParaRPr lang="en-US" sz="1600" dirty="0"/>
          </a:p>
          <a:p>
            <a:r>
              <a:rPr lang="en-IN" sz="1600" dirty="0"/>
              <a:t>[2] Nadia </a:t>
            </a:r>
            <a:r>
              <a:rPr lang="en-IN" sz="1600" dirty="0" err="1"/>
              <a:t>Reckmann</a:t>
            </a:r>
            <a:r>
              <a:rPr lang="en-IN" sz="1600" dirty="0"/>
              <a:t>, Contributing Writer, Updated Feb 22, 2023, Businesses that practice corporate social responsibility aim to improve their communities, the economy or the environment. </a:t>
            </a:r>
            <a:endParaRPr lang="en-US" sz="1600" dirty="0"/>
          </a:p>
          <a:p>
            <a:r>
              <a:rPr lang="en-IN" sz="1600" dirty="0"/>
              <a:t>[3] Corporate Social Responsibility (CSR): A Literature Review Hussam Al </a:t>
            </a:r>
            <a:r>
              <a:rPr lang="en-IN" sz="1600" dirty="0" err="1"/>
              <a:t>Halbusia</a:t>
            </a:r>
            <a:r>
              <a:rPr lang="en-IN" sz="1600" dirty="0"/>
              <a:t>*&amp; </a:t>
            </a:r>
            <a:r>
              <a:rPr lang="en-IN" sz="1600" dirty="0" err="1"/>
              <a:t>Shehnaz</a:t>
            </a:r>
            <a:r>
              <a:rPr lang="en-IN" sz="1600" dirty="0"/>
              <a:t> </a:t>
            </a:r>
            <a:r>
              <a:rPr lang="en-IN" sz="1600" dirty="0" err="1"/>
              <a:t>Tehseenb</a:t>
            </a:r>
            <a:r>
              <a:rPr lang="en-IN" sz="1600" dirty="0"/>
              <a:t>, Malaysian Journal of Business and Economics Vol. 4, No. 2, 2017, 30 – 48 ISSN 2289-6856 (Print), 2289-8018 (Online)</a:t>
            </a:r>
            <a:endParaRPr lang="en-US" sz="1600" dirty="0"/>
          </a:p>
          <a:p>
            <a:r>
              <a:rPr lang="en-IN" sz="1600" dirty="0"/>
              <a:t>[4] "CORPORATE SOCIAL RESPONSIBILITY (CSR) IN INDIA- ISSUES AND </a:t>
            </a:r>
            <a:r>
              <a:rPr lang="en-IN" sz="1600" dirty="0" err="1"/>
              <a:t>CHALLENGES",Mr</a:t>
            </a:r>
            <a:r>
              <a:rPr lang="en-IN" sz="1600" dirty="0"/>
              <a:t>. Ravindra </a:t>
            </a:r>
            <a:r>
              <a:rPr lang="en-IN" sz="1600" dirty="0" err="1"/>
              <a:t>Kumar,Research</a:t>
            </a:r>
            <a:r>
              <a:rPr lang="en-IN" sz="1600" dirty="0"/>
              <a:t> Scholar, Ms. Preeti </a:t>
            </a:r>
            <a:r>
              <a:rPr lang="en-IN" sz="1600" dirty="0" err="1"/>
              <a:t>Ruhela</a:t>
            </a:r>
            <a:r>
              <a:rPr lang="en-IN" sz="1600" dirty="0"/>
              <a:t> , Research </a:t>
            </a:r>
            <a:r>
              <a:rPr lang="en-IN" sz="1600" dirty="0" err="1"/>
              <a:t>Scholar,Palarch’s</a:t>
            </a:r>
            <a:r>
              <a:rPr lang="en-IN" sz="1600" dirty="0"/>
              <a:t> Journal of Archaeology Of Egypt/Egyptology 18(4). ISSN 1567-214x, PJAEE, 18(4) (2021)</a:t>
            </a:r>
            <a:endParaRPr lang="en-US" sz="1600" dirty="0"/>
          </a:p>
          <a:p>
            <a:r>
              <a:rPr lang="en-IN" sz="1600" dirty="0"/>
              <a:t>[5] </a:t>
            </a:r>
            <a:r>
              <a:rPr lang="en-IN" sz="1600" dirty="0" err="1"/>
              <a:t>Analyzing</a:t>
            </a:r>
            <a:r>
              <a:rPr lang="en-IN" sz="1600" dirty="0"/>
              <a:t> the Role of Corporate Social es, Xi’an </a:t>
            </a:r>
            <a:r>
              <a:rPr lang="en-IN" sz="1600" dirty="0" err="1"/>
              <a:t>Jiaotong</a:t>
            </a:r>
            <a:r>
              <a:rPr lang="en-IN" sz="1600" dirty="0"/>
              <a:t> University, Xi’an, China, 2 School of Literature and </a:t>
            </a:r>
            <a:r>
              <a:rPr lang="en-IN" sz="1600" dirty="0" err="1"/>
              <a:t>Business,Xi’an</a:t>
            </a:r>
            <a:r>
              <a:rPr lang="en-IN" sz="1600" dirty="0"/>
              <a:t> </a:t>
            </a:r>
            <a:r>
              <a:rPr lang="en-IN" sz="1600" dirty="0" err="1"/>
              <a:t>Siyuan</a:t>
            </a:r>
            <a:r>
              <a:rPr lang="en-IN" sz="1600" dirty="0"/>
              <a:t> University, Xi’an, China, Jun 2022, Volume 13, </a:t>
            </a:r>
            <a:r>
              <a:rPr lang="en-IN" sz="1600" dirty="0" err="1"/>
              <a:t>Artical</a:t>
            </a:r>
            <a:r>
              <a:rPr lang="en-IN" sz="1600" dirty="0"/>
              <a:t> 906610.</a:t>
            </a:r>
            <a:endParaRPr lang="en-US" sz="1600" dirty="0"/>
          </a:p>
          <a:p>
            <a:endParaRPr lang="en-IN" dirty="0"/>
          </a:p>
        </p:txBody>
      </p:sp>
      <p:sp>
        <p:nvSpPr>
          <p:cNvPr id="4" name="Slide Number Placeholder 3">
            <a:extLst>
              <a:ext uri="{FF2B5EF4-FFF2-40B4-BE49-F238E27FC236}">
                <a16:creationId xmlns:a16="http://schemas.microsoft.com/office/drawing/2014/main" id="{7B0FCA57-23F7-8969-ECD7-6AF4972DF819}"/>
              </a:ext>
            </a:extLst>
          </p:cNvPr>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74585670"/>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24EF-0C89-B517-3DAB-8AD4EA824CC8}"/>
              </a:ext>
            </a:extLst>
          </p:cNvPr>
          <p:cNvSpPr>
            <a:spLocks noGrp="1"/>
          </p:cNvSpPr>
          <p:nvPr>
            <p:ph type="title"/>
          </p:nvPr>
        </p:nvSpPr>
        <p:spPr>
          <a:xfrm>
            <a:off x="313764" y="995082"/>
            <a:ext cx="12021669" cy="695606"/>
          </a:xfrm>
        </p:spPr>
        <p:txBody>
          <a:bodyPr/>
          <a:lstStyle/>
          <a:p>
            <a:r>
              <a:rPr lang="en-IN" b="1" dirty="0"/>
              <a:t>Project Title:</a:t>
            </a:r>
            <a:br>
              <a:rPr lang="en-IN" b="1" dirty="0"/>
            </a:br>
            <a:br>
              <a:rPr lang="en-IN" dirty="0"/>
            </a:br>
            <a:endParaRPr lang="en-IN" dirty="0"/>
          </a:p>
        </p:txBody>
      </p:sp>
      <p:sp>
        <p:nvSpPr>
          <p:cNvPr id="3" name="Content Placeholder 2">
            <a:extLst>
              <a:ext uri="{FF2B5EF4-FFF2-40B4-BE49-F238E27FC236}">
                <a16:creationId xmlns:a16="http://schemas.microsoft.com/office/drawing/2014/main" id="{97DAED9F-A84F-CF58-EB00-451677652D91}"/>
              </a:ext>
            </a:extLst>
          </p:cNvPr>
          <p:cNvSpPr>
            <a:spLocks noGrp="1"/>
          </p:cNvSpPr>
          <p:nvPr>
            <p:ph idx="1"/>
          </p:nvPr>
        </p:nvSpPr>
        <p:spPr>
          <a:xfrm>
            <a:off x="313763" y="995082"/>
            <a:ext cx="11456895" cy="5181881"/>
          </a:xfrm>
        </p:spPr>
        <p:txBody>
          <a:bodyPr/>
          <a:lstStyle/>
          <a:p>
            <a:r>
              <a:rPr lang="en-US" dirty="0">
                <a:latin typeface="Times New Roman" panose="02020603050405020304" pitchFamily="18" charset="0"/>
                <a:cs typeface="Times New Roman" panose="02020603050405020304" pitchFamily="18" charset="0"/>
              </a:rPr>
              <a:t>Good Works Connect - CSR:- This name implies that the website is a place where people can connect with others who are doing good works and get inspired.</a:t>
            </a:r>
          </a:p>
          <a:p>
            <a:r>
              <a:rPr lang="en-IN" sz="2000" b="1" dirty="0"/>
              <a:t>Abstract:</a:t>
            </a:r>
            <a:r>
              <a:rPr lang="en-US" sz="2000" b="1" dirty="0"/>
              <a:t>-</a:t>
            </a:r>
          </a:p>
          <a:p>
            <a:pPr marL="0" indent="0">
              <a:buNone/>
            </a:pPr>
            <a:r>
              <a:rPr lang="en-IN" sz="2000" dirty="0"/>
              <a:t>Corporate Social Responsibility (CSR) is the idea that a company should play a positive role in the community by consider the environmental and social impact. CSR can be beneficial to a company in several ways. The first is by improving its brand image. When customers or clients see evidence that a business is socially responsible, they tend to respond positively. Some examples of CSR components are encouraging charity, volunteer work, supporting local communities, improving labour policies, engaging in wildlife conservation initiatives, ensuring diversity and equality in the workplace, investing in non-profit organizations, and guaranteeing ethically sourced materials.  In this project we aim to design a common CSR portal to connect many organizations in a single platform, through the common platform it will be easy for the people or communities to use the CSR initiative effectively.</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7EF86DF0-CC80-19EB-989F-10D251537E2E}"/>
              </a:ext>
            </a:extLst>
          </p:cNvPr>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3769293900"/>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570E-4F27-E54D-74FC-04037D93DFF1}"/>
              </a:ext>
            </a:extLst>
          </p:cNvPr>
          <p:cNvSpPr>
            <a:spLocks noGrp="1"/>
          </p:cNvSpPr>
          <p:nvPr>
            <p:ph type="ctrTitle"/>
          </p:nvPr>
        </p:nvSpPr>
        <p:spPr>
          <a:xfrm>
            <a:off x="259976" y="-1255059"/>
            <a:ext cx="6580096" cy="2554941"/>
          </a:xfrm>
        </p:spPr>
        <p:txBody>
          <a:bodyPr/>
          <a:lstStyle/>
          <a:p>
            <a:pPr algn="l"/>
            <a:r>
              <a:rPr lang="en-IN"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Literature Survey:</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Subtitle 2">
            <a:extLst>
              <a:ext uri="{FF2B5EF4-FFF2-40B4-BE49-F238E27FC236}">
                <a16:creationId xmlns:a16="http://schemas.microsoft.com/office/drawing/2014/main" id="{EBB5473E-9D54-44AE-2D65-E224BEAF55B2}"/>
              </a:ext>
            </a:extLst>
          </p:cNvPr>
          <p:cNvSpPr>
            <a:spLocks noGrp="1"/>
          </p:cNvSpPr>
          <p:nvPr>
            <p:ph type="subTitle" idx="1"/>
          </p:nvPr>
        </p:nvSpPr>
        <p:spPr>
          <a:xfrm>
            <a:off x="726141" y="986118"/>
            <a:ext cx="11205883" cy="4271682"/>
          </a:xfrm>
        </p:spPr>
        <p:txBody>
          <a:bodyPr/>
          <a:lstStyle/>
          <a:p>
            <a:pPr algn="l">
              <a:lnSpc>
                <a:spcPct val="150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Corporate Social Responsibility Practices – A Study Of Select Large-Scale Companies,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Vrushali Rajaram Kadam, International journal Of Multidisciplinary Educational Research Issn:2277-7881; Impact Factor :6.514(2020);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Ic</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Value:5.16; Isi Value:2.286 Peer Reviewed And Refereed Journal: Volume:10, Issue:1(6), January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present globalized scene the concept of Corporate Social Responsibility (CSR) cannot be ignored by the corporate world. Taking into consideration the changing market scenario, firms have to alter their work culture according to the market demands. Indian firms are not at all lagging behind in this initiative and some are already proceeding with it. Corporate Social Responsibility refers to the activities of the company that meet the needs and welfare of the society. Under the new Companies Bill, the section states that large companies have to spend two percent of their average net profits on CSR activities. The aim of this Bill is to make the companies discharge their social commitment towards their stakeholders like customers, government and mainly the community at large. Alongside enhance the economic development of the company. This research paper seeks to explain the importance of corporate social responsibility in today’s global era. It also gives a picture about the CSR focus areas in which the large-scale companies are carrying out their activities more intensively.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8221794"/>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8468-AF33-491C-1B59-4FBCBC010E42}"/>
              </a:ext>
            </a:extLst>
          </p:cNvPr>
          <p:cNvSpPr>
            <a:spLocks noGrp="1"/>
          </p:cNvSpPr>
          <p:nvPr>
            <p:ph type="ctrTitle"/>
          </p:nvPr>
        </p:nvSpPr>
        <p:spPr>
          <a:xfrm>
            <a:off x="304799" y="282388"/>
            <a:ext cx="11089342" cy="1259541"/>
          </a:xfrm>
        </p:spPr>
        <p:txBody>
          <a:bodyPr/>
          <a:lstStyle/>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Nadia </a:t>
            </a:r>
            <a:r>
              <a:rPr lang="en-IN" sz="2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Reckmann</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Contributing Writer, Updated Feb 22, 2023, Businesses that practice corporate social responsibility aim to improve their communities, the economy or the environment.</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Subtitle 2">
            <a:extLst>
              <a:ext uri="{FF2B5EF4-FFF2-40B4-BE49-F238E27FC236}">
                <a16:creationId xmlns:a16="http://schemas.microsoft.com/office/drawing/2014/main" id="{0D982218-6D6E-FEC6-4433-33F7CC2E87A9}"/>
              </a:ext>
            </a:extLst>
          </p:cNvPr>
          <p:cNvSpPr>
            <a:spLocks noGrp="1"/>
          </p:cNvSpPr>
          <p:nvPr>
            <p:ph type="subTitle" idx="1"/>
          </p:nvPr>
        </p:nvSpPr>
        <p:spPr>
          <a:xfrm>
            <a:off x="555812" y="1541929"/>
            <a:ext cx="10112188" cy="4087906"/>
          </a:xfrm>
        </p:spPr>
        <p:txBody>
          <a:bodyPr/>
          <a:lstStyle/>
          <a:p>
            <a:pPr marL="342900" lvl="0" indent="-342900" algn="l">
              <a:lnSpc>
                <a:spcPct val="150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Corporate social responsibility, or CSR, is a form of self-regulation that reflects a business’s accountability and commitment to contributing to the well-being of communities and society through various environmental and social measures.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CSR plays a crucial role in a company’s brand perception; attractiveness to customers, employees, and investors; talent retention; and overall business success.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50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company can implement four types of CSR efforts: environmental initiatives, charity work, ethical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labor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practices and volunteer projects.</a:t>
            </a:r>
            <a:r>
              <a:rPr lang="en-IN" sz="1800" dirty="0">
                <a:solidFill>
                  <a:srgbClr val="2D2D2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2D2D2D"/>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42636948"/>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708B-5DEB-4216-84BE-3B9424FB8722}"/>
              </a:ext>
            </a:extLst>
          </p:cNvPr>
          <p:cNvSpPr>
            <a:spLocks noGrp="1"/>
          </p:cNvSpPr>
          <p:nvPr>
            <p:ph type="ctrTitle"/>
          </p:nvPr>
        </p:nvSpPr>
        <p:spPr>
          <a:xfrm>
            <a:off x="277906" y="385481"/>
            <a:ext cx="11196916" cy="2223247"/>
          </a:xfrm>
        </p:spPr>
        <p:txBody>
          <a:bodyPr/>
          <a:lstStyle/>
          <a:p>
            <a:b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Corporate Social Responsibility (CSR): A Literature Review Hussam Al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Halbusia</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*&amp;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Shehnaz</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Tehseenb</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Malaysian Journal of Business and Economics Vol. 4, No. 2, 2017, 30 – 48 ISSN 2289-6856 (Print), 2289-8018 (Online)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01C3E20F-C832-5D2B-0934-CB5471071A64}"/>
              </a:ext>
            </a:extLst>
          </p:cNvPr>
          <p:cNvSpPr>
            <a:spLocks noGrp="1"/>
          </p:cNvSpPr>
          <p:nvPr>
            <p:ph type="subTitle" idx="1"/>
          </p:nvPr>
        </p:nvSpPr>
        <p:spPr>
          <a:xfrm>
            <a:off x="502025" y="1945342"/>
            <a:ext cx="11196916" cy="4356846"/>
          </a:xfrm>
        </p:spPr>
        <p:txBody>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paper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amis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to give an overview on the topic and impact of the corporate social responsibility on employee’s attitudes and behaviours (CSR), it can be noticed that different scholars still continue to look at the concept of CSR from different perspectives. In 1970, Milton Friedman was the first scholar who wrote an article regarding the responsibilities of corporations. After that academicians started to look at the concept of CSR in more details, and made a move from the general debates discussing about the legitimacy of CSR to other perspectives to get deeper understanding about the concept of CSR. But, most of the researches that have been conducted with regard to CSR were mainly focused on macro perspective with their great emphasis on the relationship between CSR initiatives and financial performance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28931711"/>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E584-15E2-A7B5-87DF-4DD7FCBC41B9}"/>
              </a:ext>
            </a:extLst>
          </p:cNvPr>
          <p:cNvSpPr>
            <a:spLocks noGrp="1"/>
          </p:cNvSpPr>
          <p:nvPr>
            <p:ph type="title"/>
          </p:nvPr>
        </p:nvSpPr>
        <p:spPr/>
        <p:txBody>
          <a:bodyPr/>
          <a:lstStyle/>
          <a:p>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"CORPORATE SOCIAL RESPONSIBILITY (CSR) IN INDIA- ISSUES AND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CHALLENGES",Mr</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Ravindra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Kumar,Research</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Scholar, Ms. Preeti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Ruhela</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Research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Scholar,Palarch’s</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Journal of Archaeology Of Egypt/Egyptology 18(4). ISSN 1567-214x, PJAEE, 18(4) (2021)</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E0DAA15-7C6F-79A1-AFB7-DA11CE34A599}"/>
              </a:ext>
            </a:extLst>
          </p:cNvPr>
          <p:cNvSpPr>
            <a:spLocks noGrp="1"/>
          </p:cNvSpPr>
          <p:nvPr>
            <p:ph idx="1"/>
          </p:nvPr>
        </p:nvSpPr>
        <p:spPr>
          <a:xfrm>
            <a:off x="546847" y="1237129"/>
            <a:ext cx="10806953" cy="4939834"/>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CSR as a significant subject of public policy has been occupying a vital place in the Indian corporate scenario, as it has build up sustainable relationship with the society at large with the increasing socio-regulatory forces. The theory of Social responsibility says that an organization or individual, has an obligation to act to benefit society at large. Social responsibility is the duty of every individual or organization has to perform so as to maintain a balance between the economy and the ecosystem. The first reference of the term corporate social responsibility was mentioned in the publication ‘Social Responsibilities of Business’ by William. Bowen in 1953. In India, there has been a persistent close business involvement in societal issues for national development, known as social duty or charity donations, philanthropy, and service to community, industrial welfare, now particularly termed as CSR. All the economic enterprise presumes Human resource as the backbone. The main purpose of this research will be to investigate the attitudes towards Corporate Social Responsibility (CSR) among India’s future business leaders. In India companies like Tata &amp; Nestle are practicing the Corporate Social Responsibility (CSR) for decades, long before CSR become a popular basis. In spite of having such good illustrious examples; In India Corporate Social Responsibility (CSR) is in an extremely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risining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stage. Many large companies are undertaking these Corporate Social Responsibility (CSR) activities superficially and promoting/ highlighting the activities in Media. This research paper bases on the finding &amp; reviewing of the issues and challenges faced by Corporate Social Responsibility (CSR) activities in India.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05C8351-7436-F265-3F66-A5FBE6631803}"/>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875900363"/>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4F7B-2BF0-B54B-EEFE-A89A47F62AAE}"/>
              </a:ext>
            </a:extLst>
          </p:cNvPr>
          <p:cNvSpPr>
            <a:spLocks noGrp="1"/>
          </p:cNvSpPr>
          <p:nvPr>
            <p:ph type="title"/>
          </p:nvPr>
        </p:nvSpPr>
        <p:spPr/>
        <p:txBody>
          <a:bodyPr/>
          <a:lstStyle/>
          <a:p>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Role of Corporate Social Responsibility for Sustainable Environmental Performance: Mediating Roles of Environmental Strategy and Environmental Outcomes,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Xiaodong</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Wang1 and Weijun Bian1,2, 1 School of Humanities and Social Sciences, Xi’an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Jiaotong</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University, Xi’an, China, 2 School of Literature and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Business,Xi’an</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Siyuan</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University, Xi’an, China, Jun 2022, Volume 13,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Artical</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906610.</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0A2BA13-DB21-25F6-08AF-72621A8B7BA3}"/>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study examines the relationship between corporate social responsibility (CSR) and environmental performance, utilizing data from 415 small and medium-sized enterprises (SMEs) in China as a case study. We found that CSR has a direct and significant impact on environmental performance (EP) and is positively correlated to environmental strategy (ES) and environmental outcomes (EO), both of which improve environmental performance, i.e., they serve as a significant mediating factor between CSR and environmental performance. Our study will help general managers and policy maker of SMEs, provides a beneficial model for managing CSR, ES, and EO to achieve sustainable environmental performance. Specifically, it can assist general managers of SMEs in strengthening their internal resources such as CSR, ES, and EO in order to improve long-term environmental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82E3F77-C8A4-8208-F54E-8441FFBAB2DA}"/>
              </a:ext>
            </a:extLst>
          </p:cNvPr>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444723525"/>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latin typeface="Times New Roman" panose="02020603050405020304" pitchFamily="18" charset="0"/>
                <a:cs typeface="Times New Roman" panose="02020603050405020304" pitchFamily="18" charset="0"/>
              </a:rPr>
              <a:t>Aims &amp; Objectives</a:t>
            </a:r>
          </a:p>
        </p:txBody>
      </p:sp>
      <p:sp>
        <p:nvSpPr>
          <p:cNvPr id="3" name="Content Placeholder 2"/>
          <p:cNvSpPr>
            <a:spLocks noGrp="1"/>
          </p:cNvSpPr>
          <p:nvPr>
            <p:ph idx="1"/>
          </p:nvPr>
        </p:nvSpPr>
        <p:spPr>
          <a:xfrm>
            <a:off x="838200" y="1184367"/>
            <a:ext cx="10515600" cy="4058194"/>
          </a:xfrm>
        </p:spPr>
        <p:txBody>
          <a:bodyPr/>
          <a:lstStyle/>
          <a:p>
            <a:pPr marL="342900" lvl="0" indent="-342900" algn="just" fontAlgn="base">
              <a:lnSpc>
                <a:spcPct val="10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create a common web portal to connect corporate and various organization to enhance CSR activities.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provide research, training, practice, capacity building, standard setting, activities rating, monitoring, recognition and related support in the field of CSR.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facilitate exchange of experiences and ideas between various stakeholders for developing a framework for strengthening of CSR activities.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facilitate any other assistance directly or indirectly for activities which seek to promote CSR practices.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establish a database of credible implementing outfits with whom the corporate entities as well as the donor organisations can collaborate and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conduct activities relating to public health, environment and employment enhancing.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8178-3766-E4C3-F4AC-D4B63451A9F4}"/>
              </a:ext>
            </a:extLst>
          </p:cNvPr>
          <p:cNvSpPr>
            <a:spLocks noGrp="1"/>
          </p:cNvSpPr>
          <p:nvPr>
            <p:ph type="title"/>
          </p:nvPr>
        </p:nvSpPr>
        <p:spPr>
          <a:xfrm>
            <a:off x="376518" y="71719"/>
            <a:ext cx="10977282" cy="1618970"/>
          </a:xfrm>
        </p:spPr>
        <p:txBody>
          <a:bodyPr/>
          <a:lstStyle/>
          <a:p>
            <a:r>
              <a:rPr lang="en-IN" sz="4000" b="1" dirty="0"/>
              <a:t>Proposed Method</a:t>
            </a:r>
          </a:p>
        </p:txBody>
      </p:sp>
      <p:sp>
        <p:nvSpPr>
          <p:cNvPr id="3" name="Content Placeholder 2">
            <a:extLst>
              <a:ext uri="{FF2B5EF4-FFF2-40B4-BE49-F238E27FC236}">
                <a16:creationId xmlns:a16="http://schemas.microsoft.com/office/drawing/2014/main" id="{4F432317-12A8-6E78-D368-F87B13CF1F19}"/>
              </a:ext>
            </a:extLst>
          </p:cNvPr>
          <p:cNvSpPr>
            <a:spLocks noGrp="1"/>
          </p:cNvSpPr>
          <p:nvPr>
            <p:ph idx="1"/>
          </p:nvPr>
        </p:nvSpPr>
        <p:spPr>
          <a:xfrm>
            <a:off x="295835" y="1362635"/>
            <a:ext cx="11057965" cy="4814328"/>
          </a:xfrm>
        </p:spPr>
        <p:txBody>
          <a:bodyPr/>
          <a:lstStyle/>
          <a:p>
            <a:pPr lvl="0"/>
            <a:r>
              <a:rPr lang="en-IN" sz="2400" dirty="0"/>
              <a:t>Creating a responsive web portal through suitable dashboards for user and admin access.</a:t>
            </a:r>
            <a:endParaRPr lang="en-US" sz="2400" dirty="0"/>
          </a:p>
          <a:p>
            <a:pPr lvl="0"/>
            <a:r>
              <a:rPr lang="en-IN" sz="2400" dirty="0"/>
              <a:t>Developing a CSR Web Portal using scripts like HTML, CSS, Bootstrap, </a:t>
            </a:r>
            <a:r>
              <a:rPr lang="en-IN" sz="2400" dirty="0" err="1"/>
              <a:t>Jquery</a:t>
            </a:r>
            <a:r>
              <a:rPr lang="en-IN" sz="2400" dirty="0"/>
              <a:t>, Java Scripts Technologies, </a:t>
            </a:r>
            <a:r>
              <a:rPr lang="en-IN" sz="2400" dirty="0" err="1"/>
              <a:t>Php</a:t>
            </a:r>
            <a:r>
              <a:rPr lang="en-IN" sz="2400" dirty="0"/>
              <a:t> and </a:t>
            </a:r>
            <a:r>
              <a:rPr lang="en-IN" sz="2400" dirty="0" err="1"/>
              <a:t>Mysql</a:t>
            </a:r>
            <a:r>
              <a:rPr lang="en-IN" sz="2400" dirty="0"/>
              <a:t> database.</a:t>
            </a:r>
            <a:endParaRPr lang="en-US" sz="2400" dirty="0"/>
          </a:p>
          <a:p>
            <a:pPr lvl="0"/>
            <a:r>
              <a:rPr lang="en-IN" sz="2400" dirty="0"/>
              <a:t>Create a modules for CSS activities: adding users to the portal, register corporate to the portal, adding events of CSR, register for activities, common discussion, view information and other activities.</a:t>
            </a:r>
            <a:endParaRPr lang="en-US" sz="2400" dirty="0"/>
          </a:p>
          <a:p>
            <a:pPr lvl="0"/>
            <a:r>
              <a:rPr lang="en-IN" sz="2400" dirty="0"/>
              <a:t>Creating suitable database to store different categories of data and writing </a:t>
            </a:r>
            <a:r>
              <a:rPr lang="en-IN" sz="2400" dirty="0" err="1"/>
              <a:t>sql</a:t>
            </a:r>
            <a:r>
              <a:rPr lang="en-IN" sz="2400" dirty="0"/>
              <a:t> queries for easy access.</a:t>
            </a:r>
            <a:endParaRPr lang="en-US" sz="2400" dirty="0"/>
          </a:p>
          <a:p>
            <a:pPr lvl="0"/>
            <a:r>
              <a:rPr lang="en-IN" sz="2400" dirty="0"/>
              <a:t>Ensure testing of the portal through software testing standards.</a:t>
            </a:r>
            <a:endParaRPr lang="en-US" sz="2400" dirty="0"/>
          </a:p>
          <a:p>
            <a:endParaRPr lang="en-IN" dirty="0"/>
          </a:p>
        </p:txBody>
      </p:sp>
      <p:sp>
        <p:nvSpPr>
          <p:cNvPr id="4" name="Slide Number Placeholder 3">
            <a:extLst>
              <a:ext uri="{FF2B5EF4-FFF2-40B4-BE49-F238E27FC236}">
                <a16:creationId xmlns:a16="http://schemas.microsoft.com/office/drawing/2014/main" id="{90A48DD1-C85F-3B91-C997-1ABBDF7E62A3}"/>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16232989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7946</TotalTime>
  <Words>2068</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PIP-103: PROFESSIONAL PRACTICE-III (PROJECT) Review-1 Presentation  Good Works Connect- Corporate Social Responsibility Web Portal  </vt:lpstr>
      <vt:lpstr>Project Title:  </vt:lpstr>
      <vt:lpstr>Literature Survey: </vt:lpstr>
      <vt:lpstr>  [2] Nadia Reckmann, Contributing Writer, Updated Feb 22, 2023, Businesses that practice corporate social responsibility aim to improve their communities, the economy or the environment. </vt:lpstr>
      <vt:lpstr>    [3] Corporate Social Responsibility (CSR): A Literature Review Hussam Al Halbusia*&amp; Shehnaz Tehseenb, Malaysian Journal of Business and Economics Vol. 4, No. 2, 2017, 30 – 48 ISSN 2289-6856 (Print), 2289-8018 (Online) </vt:lpstr>
      <vt:lpstr>[4] "CORPORATE SOCIAL RESPONSIBILITY (CSR) IN INDIA- ISSUES AND CHALLENGES",Mr. Ravindra Kumar,Research Scholar, Ms. Preeti Ruhela , Research Scholar,Palarch’s Journal of Archaeology Of Egypt/Egyptology 18(4). ISSN 1567-214x, PJAEE, 18(4) (2021) </vt:lpstr>
      <vt:lpstr>[5] Analyzing the Role of Corporate Social Responsibility for Sustainable Environmental Performance: Mediating Roles of Environmental Strategy and Environmental Outcomes, Xiaodong Wang1 and Weijun Bian1,2, 1 School of Humanities and Social Sciences, Xi’an Jiaotong University, Xi’an, China, 2 School of Literature and Business,Xi’an Siyuan University, Xi’an, China, Jun 2022, Volume 13, Artical 906610. </vt:lpstr>
      <vt:lpstr>Aims &amp; Objectives</vt:lpstr>
      <vt:lpstr>Proposed Method</vt:lpstr>
      <vt:lpstr>Architecture Diagram</vt:lpstr>
      <vt:lpstr>Modules</vt:lpstr>
      <vt:lpstr>Hardware and Software Details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Navya Gowda</cp:lastModifiedBy>
  <cp:revision>905</cp:revision>
  <cp:lastPrinted>2018-07-24T06:37:20Z</cp:lastPrinted>
  <dcterms:created xsi:type="dcterms:W3CDTF">2018-06-07T04:06:17Z</dcterms:created>
  <dcterms:modified xsi:type="dcterms:W3CDTF">2023-11-08T13:51:43Z</dcterms:modified>
</cp:coreProperties>
</file>