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5143500" type="screen16x9"/>
  <p:notesSz cx="6858000" cy="9144000"/>
  <p:embeddedFontLst>
    <p:embeddedFont>
      <p:font typeface="Kaushan Script" panose="03060602040705080205" pitchFamily="66" charset="0"/>
      <p:regular r:id="rId16"/>
    </p:embeddedFont>
    <p:embeddedFont>
      <p:font typeface="Lato" panose="020F0502020204030203" pitchFamily="34" charset="77"/>
      <p:regular r:id="rId17"/>
      <p:bold r:id="rId18"/>
      <p:italic r:id="rId19"/>
      <p:boldItalic r:id="rId20"/>
    </p:embeddedFont>
    <p:embeddedFont>
      <p:font typeface="Oswald" pitchFamily="2" charset="77"/>
      <p:regular r:id="rId21"/>
      <p:bold r:id="rId22"/>
    </p:embeddedFont>
    <p:embeddedFont>
      <p:font typeface="Playfair Display"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ad44ed67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1ad44ed67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ad44ed6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ad44ed6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1ad44ed67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1ad44ed6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afa749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afa749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e9f924c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e9f924c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df641f757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df641f75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1ae8df692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1ae8df692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de9f924ce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de9f924c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ad44ed67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ad44ed67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ad44ed67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ad44ed67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ad44ed67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1ad44ed67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ad44ed67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ad44ed67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846400" y="400575"/>
            <a:ext cx="7893000" cy="1853700"/>
          </a:xfrm>
          <a:prstGeom prst="rect">
            <a:avLst/>
          </a:prstGeom>
        </p:spPr>
        <p:txBody>
          <a:bodyPr spcFirstLastPara="1" wrap="square" lIns="91425" tIns="91425" rIns="91425" bIns="91425" anchor="b" anchorCtr="0">
            <a:noAutofit/>
          </a:bodyPr>
          <a:lstStyle/>
          <a:p>
            <a:pPr marL="0" lvl="0" indent="0" algn="l" rtl="0">
              <a:spcBef>
                <a:spcPts val="1000"/>
              </a:spcBef>
              <a:spcAft>
                <a:spcPts val="0"/>
              </a:spcAft>
              <a:buNone/>
            </a:pPr>
            <a:r>
              <a:rPr lang="en" dirty="0">
                <a:latin typeface="Kaushan Script"/>
                <a:ea typeface="Kaushan Script"/>
                <a:cs typeface="Kaushan Script"/>
                <a:sym typeface="Kaushan Script"/>
              </a:rPr>
              <a:t>Blackjack:</a:t>
            </a:r>
            <a:endParaRPr dirty="0">
              <a:latin typeface="Kaushan Script"/>
              <a:ea typeface="Kaushan Script"/>
              <a:cs typeface="Kaushan Script"/>
              <a:sym typeface="Kaushan Script"/>
            </a:endParaRPr>
          </a:p>
          <a:p>
            <a:pPr marL="0" lvl="0" indent="0" algn="l" rtl="0">
              <a:spcBef>
                <a:spcPts val="1000"/>
              </a:spcBef>
              <a:spcAft>
                <a:spcPts val="0"/>
              </a:spcAft>
              <a:buNone/>
            </a:pPr>
            <a:r>
              <a:rPr lang="en" dirty="0">
                <a:latin typeface="Kaushan Script"/>
                <a:ea typeface="Kaushan Script"/>
                <a:cs typeface="Kaushan Script"/>
                <a:sym typeface="Kaushan Script"/>
              </a:rPr>
              <a:t>			</a:t>
            </a:r>
            <a:endParaRPr sz="6000" dirty="0">
              <a:solidFill>
                <a:srgbClr val="000000"/>
              </a:solidFill>
              <a:latin typeface="Kaushan Script"/>
              <a:ea typeface="Kaushan Script"/>
              <a:cs typeface="Kaushan Script"/>
              <a:sym typeface="Kaushan Script"/>
            </a:endParaRPr>
          </a:p>
        </p:txBody>
      </p:sp>
      <p:sp>
        <p:nvSpPr>
          <p:cNvPr id="69" name="Google Shape;69;p13"/>
          <p:cNvSpPr txBox="1">
            <a:spLocks noGrp="1"/>
          </p:cNvSpPr>
          <p:nvPr>
            <p:ph type="subTitle" idx="1"/>
          </p:nvPr>
        </p:nvSpPr>
        <p:spPr>
          <a:xfrm>
            <a:off x="625500" y="4460475"/>
            <a:ext cx="7893000" cy="743100"/>
          </a:xfrm>
          <a:prstGeom prst="rect">
            <a:avLst/>
          </a:prstGeom>
        </p:spPr>
        <p:txBody>
          <a:bodyPr spcFirstLastPara="1" wrap="square" lIns="91425" tIns="91425" rIns="91425" bIns="91425" anchor="b" anchorCtr="0">
            <a:noAutofit/>
          </a:bodyPr>
          <a:lstStyle/>
          <a:p>
            <a:pPr marL="0" lvl="0" indent="0" algn="l" rtl="0">
              <a:spcBef>
                <a:spcPts val="1000"/>
              </a:spcBef>
              <a:spcAft>
                <a:spcPts val="0"/>
              </a:spcAft>
              <a:buNone/>
            </a:pPr>
            <a:r>
              <a:rPr lang="en">
                <a:solidFill>
                  <a:schemeClr val="dk1"/>
                </a:solidFill>
                <a:latin typeface="Oswald"/>
                <a:ea typeface="Oswald"/>
                <a:cs typeface="Oswald"/>
                <a:sym typeface="Oswald"/>
              </a:rPr>
              <a:t>Aryan Kumar, Chidvi Doddi, Frankie Luu, Western Han, Shravani Manda</a:t>
            </a:r>
            <a:endParaRPr>
              <a:solidFill>
                <a:schemeClr val="dk1"/>
              </a:solidFill>
              <a:latin typeface="Oswald"/>
              <a:ea typeface="Oswald"/>
              <a:cs typeface="Oswald"/>
              <a:sym typeface="Oswald"/>
            </a:endParaRPr>
          </a:p>
          <a:p>
            <a:pPr marL="0" lvl="0" indent="0" algn="l" rtl="0">
              <a:spcBef>
                <a:spcPts val="1000"/>
              </a:spcBef>
              <a:spcAft>
                <a:spcPts val="0"/>
              </a:spcAft>
              <a:buNone/>
            </a:pPr>
            <a:endParaRPr>
              <a:solidFill>
                <a:schemeClr val="dk1"/>
              </a:solidFill>
              <a:latin typeface="Oswald"/>
              <a:ea typeface="Oswald"/>
              <a:cs typeface="Oswald"/>
              <a:sym typeface="Oswald"/>
            </a:endParaRPr>
          </a:p>
        </p:txBody>
      </p:sp>
      <p:pic>
        <p:nvPicPr>
          <p:cNvPr id="70" name="Google Shape;70;p13" descr="Image result for blackjack"/>
          <p:cNvPicPr preferRelativeResize="0"/>
          <p:nvPr/>
        </p:nvPicPr>
        <p:blipFill>
          <a:blip r:embed="rId3">
            <a:alphaModFix amt="67000"/>
          </a:blip>
          <a:stretch>
            <a:fillRect/>
          </a:stretch>
        </p:blipFill>
        <p:spPr>
          <a:xfrm>
            <a:off x="1857650" y="1496038"/>
            <a:ext cx="5083775" cy="2151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Abstraction</a:t>
            </a:r>
            <a:endParaRPr/>
          </a:p>
          <a:p>
            <a:pPr marL="0" lvl="0" indent="0" algn="l" rtl="0">
              <a:spcBef>
                <a:spcPts val="0"/>
              </a:spcBef>
              <a:spcAft>
                <a:spcPts val="0"/>
              </a:spcAft>
              <a:buNone/>
            </a:pPr>
            <a:endParaRPr/>
          </a:p>
        </p:txBody>
      </p:sp>
      <p:sp>
        <p:nvSpPr>
          <p:cNvPr id="132" name="Google Shape;132;p22"/>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133" name="Google Shape;133;p22"/>
          <p:cNvPicPr preferRelativeResize="0"/>
          <p:nvPr/>
        </p:nvPicPr>
        <p:blipFill>
          <a:blip r:embed="rId3">
            <a:alphaModFix/>
          </a:blip>
          <a:stretch>
            <a:fillRect/>
          </a:stretch>
        </p:blipFill>
        <p:spPr>
          <a:xfrm>
            <a:off x="311707" y="1417800"/>
            <a:ext cx="5095150" cy="1329175"/>
          </a:xfrm>
          <a:prstGeom prst="rect">
            <a:avLst/>
          </a:prstGeom>
          <a:noFill/>
          <a:ln>
            <a:noFill/>
          </a:ln>
        </p:spPr>
      </p:pic>
      <p:sp>
        <p:nvSpPr>
          <p:cNvPr id="134" name="Google Shape;134;p22"/>
          <p:cNvSpPr txBox="1"/>
          <p:nvPr/>
        </p:nvSpPr>
        <p:spPr>
          <a:xfrm>
            <a:off x="248700" y="2882625"/>
            <a:ext cx="8738400" cy="20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This class uses the other classes and the methods to execute the gameplay of blackjack. It takes the big task of playing blackjack and breaks it down into the smaller tasks of player declaration, deck creation and card creation. </a:t>
            </a:r>
            <a:endParaRPr>
              <a:solidFill>
                <a:srgbClr val="F3F3F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Loops</a:t>
            </a:r>
            <a:endParaRPr/>
          </a:p>
        </p:txBody>
      </p:sp>
      <p:sp>
        <p:nvSpPr>
          <p:cNvPr id="140" name="Google Shape;140;p23"/>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1" name="Google Shape;141;p23"/>
          <p:cNvPicPr preferRelativeResize="0"/>
          <p:nvPr/>
        </p:nvPicPr>
        <p:blipFill>
          <a:blip r:embed="rId3">
            <a:alphaModFix/>
          </a:blip>
          <a:stretch>
            <a:fillRect/>
          </a:stretch>
        </p:blipFill>
        <p:spPr>
          <a:xfrm>
            <a:off x="311700" y="3796054"/>
            <a:ext cx="5927872" cy="772650"/>
          </a:xfrm>
          <a:prstGeom prst="rect">
            <a:avLst/>
          </a:prstGeom>
          <a:noFill/>
          <a:ln>
            <a:noFill/>
          </a:ln>
        </p:spPr>
      </p:pic>
      <p:pic>
        <p:nvPicPr>
          <p:cNvPr id="142" name="Google Shape;142;p23"/>
          <p:cNvPicPr preferRelativeResize="0"/>
          <p:nvPr/>
        </p:nvPicPr>
        <p:blipFill>
          <a:blip r:embed="rId4">
            <a:alphaModFix/>
          </a:blip>
          <a:stretch>
            <a:fillRect/>
          </a:stretch>
        </p:blipFill>
        <p:spPr>
          <a:xfrm>
            <a:off x="311700" y="1417800"/>
            <a:ext cx="4457700" cy="2340620"/>
          </a:xfrm>
          <a:prstGeom prst="rect">
            <a:avLst/>
          </a:prstGeom>
          <a:noFill/>
          <a:ln>
            <a:noFill/>
          </a:ln>
        </p:spPr>
      </p:pic>
      <p:sp>
        <p:nvSpPr>
          <p:cNvPr id="143" name="Google Shape;143;p23"/>
          <p:cNvSpPr txBox="1"/>
          <p:nvPr/>
        </p:nvSpPr>
        <p:spPr>
          <a:xfrm>
            <a:off x="5186550" y="1538750"/>
            <a:ext cx="3518700" cy="21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We used the for loops to repeat segments of code over and over instead of calling the same segment of code multiple times. A while loop is used to repeat a part of code until we have an initial condition met.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Conditionals</a:t>
            </a:r>
            <a:endParaRPr/>
          </a:p>
        </p:txBody>
      </p:sp>
      <p:sp>
        <p:nvSpPr>
          <p:cNvPr id="149" name="Google Shape;149;p24"/>
          <p:cNvSpPr txBox="1">
            <a:spLocks noGrp="1"/>
          </p:cNvSpPr>
          <p:nvPr>
            <p:ph type="body" idx="1"/>
          </p:nvPr>
        </p:nvSpPr>
        <p:spPr>
          <a:xfrm>
            <a:off x="311700" y="1417800"/>
            <a:ext cx="5275500" cy="31509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1600"/>
              </a:spcAft>
              <a:buNone/>
            </a:pPr>
            <a:r>
              <a:rPr lang="en"/>
              <a:t>H                        </a:t>
            </a:r>
            <a:endParaRPr/>
          </a:p>
        </p:txBody>
      </p:sp>
      <p:pic>
        <p:nvPicPr>
          <p:cNvPr id="150" name="Google Shape;150;p24"/>
          <p:cNvPicPr preferRelativeResize="0"/>
          <p:nvPr/>
        </p:nvPicPr>
        <p:blipFill>
          <a:blip r:embed="rId3">
            <a:alphaModFix/>
          </a:blip>
          <a:stretch>
            <a:fillRect/>
          </a:stretch>
        </p:blipFill>
        <p:spPr>
          <a:xfrm>
            <a:off x="311688" y="1417800"/>
            <a:ext cx="1838325" cy="857250"/>
          </a:xfrm>
          <a:prstGeom prst="rect">
            <a:avLst/>
          </a:prstGeom>
          <a:noFill/>
          <a:ln>
            <a:noFill/>
          </a:ln>
        </p:spPr>
      </p:pic>
      <p:pic>
        <p:nvPicPr>
          <p:cNvPr id="151" name="Google Shape;151;p24"/>
          <p:cNvPicPr preferRelativeResize="0"/>
          <p:nvPr/>
        </p:nvPicPr>
        <p:blipFill>
          <a:blip r:embed="rId4">
            <a:alphaModFix/>
          </a:blip>
          <a:stretch>
            <a:fillRect/>
          </a:stretch>
        </p:blipFill>
        <p:spPr>
          <a:xfrm>
            <a:off x="311688" y="2314100"/>
            <a:ext cx="4295775" cy="1495425"/>
          </a:xfrm>
          <a:prstGeom prst="rect">
            <a:avLst/>
          </a:prstGeom>
          <a:noFill/>
          <a:ln>
            <a:noFill/>
          </a:ln>
        </p:spPr>
      </p:pic>
      <p:pic>
        <p:nvPicPr>
          <p:cNvPr id="152" name="Google Shape;152;p24"/>
          <p:cNvPicPr preferRelativeResize="0"/>
          <p:nvPr/>
        </p:nvPicPr>
        <p:blipFill>
          <a:blip r:embed="rId5">
            <a:alphaModFix/>
          </a:blip>
          <a:stretch>
            <a:fillRect/>
          </a:stretch>
        </p:blipFill>
        <p:spPr>
          <a:xfrm>
            <a:off x="311711" y="3848600"/>
            <a:ext cx="5204614" cy="645000"/>
          </a:xfrm>
          <a:prstGeom prst="rect">
            <a:avLst/>
          </a:prstGeom>
          <a:noFill/>
          <a:ln>
            <a:noFill/>
          </a:ln>
        </p:spPr>
      </p:pic>
      <p:sp>
        <p:nvSpPr>
          <p:cNvPr id="153" name="Google Shape;153;p24"/>
          <p:cNvSpPr txBox="1"/>
          <p:nvPr/>
        </p:nvSpPr>
        <p:spPr>
          <a:xfrm>
            <a:off x="5860750" y="1017725"/>
            <a:ext cx="2925600" cy="3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This segment uses conditionals to provide alternate ways when an action is made. It is used to keep the flow of the game, BlackJack.</a:t>
            </a:r>
            <a:endParaRPr>
              <a:solidFill>
                <a:srgbClr val="F3F3F3"/>
              </a:solidFill>
            </a:endParaRPr>
          </a:p>
          <a:p>
            <a:pPr marL="0" lvl="0" indent="0" algn="l" rtl="0">
              <a:spcBef>
                <a:spcPts val="0"/>
              </a:spcBef>
              <a:spcAft>
                <a:spcPts val="0"/>
              </a:spcAft>
              <a:buNone/>
            </a:pPr>
            <a:endParaRPr>
              <a:solidFill>
                <a:srgbClr val="F3F3F3"/>
              </a:solidFill>
            </a:endParaRPr>
          </a:p>
          <a:p>
            <a:pPr marL="0" lvl="0" indent="0" algn="l" rtl="0">
              <a:spcBef>
                <a:spcPts val="0"/>
              </a:spcBef>
              <a:spcAft>
                <a:spcPts val="0"/>
              </a:spcAft>
              <a:buNone/>
            </a:pPr>
            <a:endParaRPr>
              <a:solidFill>
                <a:srgbClr val="F3F3F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3540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FOR LISTENING</a:t>
            </a:r>
            <a:endParaRPr/>
          </a:p>
        </p:txBody>
      </p:sp>
      <p:pic>
        <p:nvPicPr>
          <p:cNvPr id="165" name="Google Shape;165;p26" descr="Image result for blackjack memes"/>
          <p:cNvPicPr preferRelativeResize="0"/>
          <p:nvPr/>
        </p:nvPicPr>
        <p:blipFill>
          <a:blip r:embed="rId3">
            <a:alphaModFix/>
          </a:blip>
          <a:stretch>
            <a:fillRect/>
          </a:stretch>
        </p:blipFill>
        <p:spPr>
          <a:xfrm>
            <a:off x="3072413" y="1101900"/>
            <a:ext cx="2999175" cy="354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the game</a:t>
            </a:r>
            <a:endParaRPr/>
          </a:p>
        </p:txBody>
      </p:sp>
      <p:sp>
        <p:nvSpPr>
          <p:cNvPr id="76" name="Google Shape;76;p14"/>
          <p:cNvSpPr txBox="1">
            <a:spLocks noGrp="1"/>
          </p:cNvSpPr>
          <p:nvPr>
            <p:ph type="body" idx="1"/>
          </p:nvPr>
        </p:nvSpPr>
        <p:spPr>
          <a:xfrm>
            <a:off x="311700" y="1134675"/>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Kaushan Script"/>
                <a:ea typeface="Kaushan Script"/>
                <a:cs typeface="Kaushan Script"/>
                <a:sym typeface="Kaushan Script"/>
              </a:rPr>
              <a:t>BlackJack</a:t>
            </a:r>
            <a:endParaRPr sz="2000">
              <a:latin typeface="Kaushan Script"/>
              <a:ea typeface="Kaushan Script"/>
              <a:cs typeface="Kaushan Script"/>
              <a:sym typeface="Kaushan Script"/>
            </a:endParaRPr>
          </a:p>
          <a:p>
            <a:pPr marL="457200" lvl="0" indent="-355600" algn="l" rtl="0">
              <a:spcBef>
                <a:spcPts val="1600"/>
              </a:spcBef>
              <a:spcAft>
                <a:spcPts val="0"/>
              </a:spcAft>
              <a:buSzPts val="2000"/>
              <a:buFont typeface="Arial"/>
              <a:buChar char="●"/>
            </a:pPr>
            <a:r>
              <a:rPr lang="en" sz="2000">
                <a:latin typeface="Arial"/>
                <a:ea typeface="Arial"/>
                <a:cs typeface="Arial"/>
                <a:sym typeface="Arial"/>
              </a:rPr>
              <a:t>Your goal is to get 21 points or as close as possible without going over 21</a:t>
            </a:r>
            <a:endParaRPr sz="2000">
              <a:latin typeface="Arial"/>
              <a:ea typeface="Arial"/>
              <a:cs typeface="Arial"/>
              <a:sym typeface="Arial"/>
            </a:endParaRPr>
          </a:p>
          <a:p>
            <a:pPr marL="914400" lvl="1" indent="-355600" algn="l" rtl="0">
              <a:spcBef>
                <a:spcPts val="0"/>
              </a:spcBef>
              <a:spcAft>
                <a:spcPts val="0"/>
              </a:spcAft>
              <a:buSzPts val="2000"/>
              <a:buFont typeface="Arial"/>
              <a:buChar char="○"/>
            </a:pPr>
            <a:r>
              <a:rPr lang="en" sz="2000">
                <a:latin typeface="Arial"/>
                <a:ea typeface="Arial"/>
                <a:cs typeface="Arial"/>
                <a:sym typeface="Arial"/>
              </a:rPr>
              <a:t>If your total point is below you can “hit” to get another card or stay with the amount you already have</a:t>
            </a:r>
            <a:endParaRPr sz="2000">
              <a:latin typeface="Arial"/>
              <a:ea typeface="Arial"/>
              <a:cs typeface="Arial"/>
              <a:sym typeface="Arial"/>
            </a:endParaRPr>
          </a:p>
          <a:p>
            <a:pPr marL="1371600" lvl="2" indent="-355600" algn="l" rtl="0">
              <a:spcBef>
                <a:spcPts val="0"/>
              </a:spcBef>
              <a:spcAft>
                <a:spcPts val="0"/>
              </a:spcAft>
              <a:buSzPts val="2000"/>
              <a:buFont typeface="Arial"/>
              <a:buChar char="■"/>
            </a:pPr>
            <a:r>
              <a:rPr lang="en" sz="2000">
                <a:latin typeface="Arial"/>
                <a:ea typeface="Arial"/>
                <a:cs typeface="Arial"/>
                <a:sym typeface="Arial"/>
              </a:rPr>
              <a:t>If your total point is over 21, you lose</a:t>
            </a:r>
            <a:endParaRPr sz="2000">
              <a:latin typeface="Arial"/>
              <a:ea typeface="Arial"/>
              <a:cs typeface="Arial"/>
              <a:sym typeface="Arial"/>
            </a:endParaRPr>
          </a:p>
          <a:p>
            <a:pPr marL="1371600" lvl="2" indent="-355600" algn="l" rtl="0">
              <a:spcBef>
                <a:spcPts val="0"/>
              </a:spcBef>
              <a:spcAft>
                <a:spcPts val="0"/>
              </a:spcAft>
              <a:buSzPts val="2000"/>
              <a:buFont typeface="Arial"/>
              <a:buChar char="■"/>
            </a:pPr>
            <a:r>
              <a:rPr lang="en" sz="2000">
                <a:latin typeface="Arial"/>
                <a:ea typeface="Arial"/>
                <a:cs typeface="Arial"/>
                <a:sym typeface="Arial"/>
              </a:rPr>
              <a:t>If your total point is still below 21, you can hit to get another card</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All face cards = 10 pts</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 Ace = 1 pt</a:t>
            </a:r>
            <a:endParaRPr sz="2000">
              <a:latin typeface="Arial"/>
              <a:ea typeface="Arial"/>
              <a:cs typeface="Arial"/>
              <a:sym typeface="Arial"/>
            </a:endParaRPr>
          </a:p>
          <a:p>
            <a:pPr marL="914400" lvl="0" indent="0" algn="l" rtl="0">
              <a:spcBef>
                <a:spcPts val="1600"/>
              </a:spcBef>
              <a:spcAft>
                <a:spcPts val="0"/>
              </a:spcAft>
              <a:buNone/>
            </a:pPr>
            <a:endParaRPr>
              <a:latin typeface="Kaushan Script"/>
              <a:ea typeface="Kaushan Script"/>
              <a:cs typeface="Kaushan Script"/>
              <a:sym typeface="Kaushan Script"/>
            </a:endParaRPr>
          </a:p>
          <a:p>
            <a:pPr marL="457200" lvl="0" indent="0" algn="l" rtl="0">
              <a:spcBef>
                <a:spcPts val="1600"/>
              </a:spcBef>
              <a:spcAft>
                <a:spcPts val="0"/>
              </a:spcAft>
              <a:buNone/>
            </a:pPr>
            <a:endParaRPr>
              <a:latin typeface="Kaushan Script"/>
              <a:ea typeface="Kaushan Script"/>
              <a:cs typeface="Kaushan Script"/>
              <a:sym typeface="Kaushan Script"/>
            </a:endParaRPr>
          </a:p>
          <a:p>
            <a:pPr marL="0" lvl="0" indent="0" algn="l" rtl="0">
              <a:spcBef>
                <a:spcPts val="1600"/>
              </a:spcBef>
              <a:spcAft>
                <a:spcPts val="1600"/>
              </a:spcAft>
              <a:buNone/>
            </a:pPr>
            <a:endParaRPr>
              <a:latin typeface="Kaushan Script"/>
              <a:ea typeface="Kaushan Script"/>
              <a:cs typeface="Kaushan Script"/>
              <a:sym typeface="Kaushan Script"/>
            </a:endParaRPr>
          </a:p>
        </p:txBody>
      </p:sp>
      <p:pic>
        <p:nvPicPr>
          <p:cNvPr id="77" name="Google Shape;77;p14" descr="Image result for blackjack"/>
          <p:cNvPicPr preferRelativeResize="0"/>
          <p:nvPr/>
        </p:nvPicPr>
        <p:blipFill>
          <a:blip r:embed="rId3">
            <a:alphaModFix/>
          </a:blip>
          <a:stretch>
            <a:fillRect/>
          </a:stretch>
        </p:blipFill>
        <p:spPr>
          <a:xfrm>
            <a:off x="7356950" y="46800"/>
            <a:ext cx="1729675" cy="118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Manual </a:t>
            </a:r>
            <a:endParaRPr/>
          </a:p>
        </p:txBody>
      </p:sp>
      <p:sp>
        <p:nvSpPr>
          <p:cNvPr id="83" name="Google Shape;83;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   </a:t>
            </a:r>
            <a:r>
              <a:rPr lang="en" sz="2000">
                <a:latin typeface="Arial"/>
                <a:ea typeface="Arial"/>
                <a:cs typeface="Arial"/>
                <a:sym typeface="Arial"/>
              </a:rPr>
              <a:t>The game will start you with $10,000 and you need to make a bet on the next round against the computer. Each round starts with you getting two cards and the computer getting two cards. The goal is to get the sum of your cards closest to 21 without going over. You can ask for another card if your total is under 21 by typing H(hit/add another card to hand) or S( to stay). If the sum of your cards is closer to 21 (than the sum of the computer’s cards), your bet is added to your total. If you don’t get closer or go over 21, then the bet is subtracted.</a:t>
            </a:r>
            <a:endParaRPr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Rules</a:t>
            </a:r>
            <a:endParaRPr/>
          </a:p>
        </p:txBody>
      </p:sp>
      <p:sp>
        <p:nvSpPr>
          <p:cNvPr id="89" name="Google Shape;89;p1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You start with two cards press H or S if you want another card added to your hand.</a:t>
            </a:r>
            <a:endParaRPr/>
          </a:p>
          <a:p>
            <a:pPr marL="457200" lvl="0" indent="-342900" algn="l" rtl="0">
              <a:spcBef>
                <a:spcPts val="0"/>
              </a:spcBef>
              <a:spcAft>
                <a:spcPts val="0"/>
              </a:spcAft>
              <a:buSzPts val="1800"/>
              <a:buAutoNum type="arabicPeriod"/>
            </a:pPr>
            <a:r>
              <a:rPr lang="en"/>
              <a:t>You can then make a bet as long as it is less than your total amount of money</a:t>
            </a:r>
            <a:endParaRPr/>
          </a:p>
          <a:p>
            <a:pPr marL="457200" lvl="0" indent="-342900" algn="l" rtl="0">
              <a:spcBef>
                <a:spcPts val="0"/>
              </a:spcBef>
              <a:spcAft>
                <a:spcPts val="0"/>
              </a:spcAft>
              <a:buSzPts val="1800"/>
              <a:buAutoNum type="arabicPeriod"/>
            </a:pPr>
            <a:r>
              <a:rPr lang="en"/>
              <a:t>Make sure to add the cards in your hand because you don’t want to go over 21.</a:t>
            </a:r>
            <a:endParaRPr/>
          </a:p>
          <a:p>
            <a:pPr marL="457200" lvl="0" indent="-342900" algn="l" rtl="0">
              <a:spcBef>
                <a:spcPts val="0"/>
              </a:spcBef>
              <a:spcAft>
                <a:spcPts val="0"/>
              </a:spcAft>
              <a:buSzPts val="1800"/>
              <a:buAutoNum type="arabicPeriod"/>
            </a:pPr>
            <a:r>
              <a:rPr lang="en"/>
              <a:t>If you chose S you have the option of doubling your bet</a:t>
            </a:r>
            <a:endParaRPr/>
          </a:p>
          <a:p>
            <a:pPr marL="457200" lvl="0" indent="-342900" algn="l" rtl="0">
              <a:spcBef>
                <a:spcPts val="0"/>
              </a:spcBef>
              <a:spcAft>
                <a:spcPts val="0"/>
              </a:spcAft>
              <a:buSzPts val="1800"/>
              <a:buAutoNum type="arabicPeriod"/>
            </a:pPr>
            <a:r>
              <a:rPr lang="en"/>
              <a:t>If your hand total is more than the CPU’s while staying under 21 then your get the money that you bet added to your total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372725"/>
            <a:ext cx="8588100" cy="9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Concepts of Programing (Screenshots provided):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5" name="Google Shape;95;p17"/>
          <p:cNvSpPr txBox="1">
            <a:spLocks noGrp="1"/>
          </p:cNvSpPr>
          <p:nvPr>
            <p:ph type="body" idx="1"/>
          </p:nvPr>
        </p:nvSpPr>
        <p:spPr>
          <a:xfrm>
            <a:off x="311700" y="1594900"/>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Lists</a:t>
            </a:r>
            <a:endParaRPr sz="1400"/>
          </a:p>
          <a:p>
            <a:pPr marL="0" lvl="0" indent="0" algn="l" rtl="0">
              <a:spcBef>
                <a:spcPts val="1600"/>
              </a:spcBef>
              <a:spcAft>
                <a:spcPts val="0"/>
              </a:spcAft>
              <a:buNone/>
            </a:pPr>
            <a:r>
              <a:rPr lang="en" sz="1400"/>
              <a:t>Iterator</a:t>
            </a:r>
            <a:endParaRPr sz="1400"/>
          </a:p>
          <a:p>
            <a:pPr marL="0" lvl="0" indent="0" algn="l" rtl="0">
              <a:spcBef>
                <a:spcPts val="1600"/>
              </a:spcBef>
              <a:spcAft>
                <a:spcPts val="0"/>
              </a:spcAft>
              <a:buNone/>
            </a:pPr>
            <a:r>
              <a:rPr lang="en" sz="1400"/>
              <a:t>Inheritance</a:t>
            </a:r>
            <a:endParaRPr sz="1400"/>
          </a:p>
          <a:p>
            <a:pPr marL="0" lvl="0" indent="0" algn="l" rtl="0">
              <a:spcBef>
                <a:spcPts val="1600"/>
              </a:spcBef>
              <a:spcAft>
                <a:spcPts val="0"/>
              </a:spcAft>
              <a:buNone/>
            </a:pPr>
            <a:r>
              <a:rPr lang="en" sz="1400"/>
              <a:t>Recursion</a:t>
            </a:r>
            <a:endParaRPr sz="1400"/>
          </a:p>
          <a:p>
            <a:pPr marL="0" lvl="0" indent="0" algn="l" rtl="0">
              <a:spcBef>
                <a:spcPts val="1600"/>
              </a:spcBef>
              <a:spcAft>
                <a:spcPts val="0"/>
              </a:spcAft>
              <a:buNone/>
            </a:pPr>
            <a:r>
              <a:rPr lang="en" sz="1400"/>
              <a:t>Abstraction </a:t>
            </a:r>
            <a:endParaRPr sz="1400"/>
          </a:p>
          <a:p>
            <a:pPr marL="0" lvl="0" indent="0" algn="l" rtl="0">
              <a:spcBef>
                <a:spcPts val="1600"/>
              </a:spcBef>
              <a:spcAft>
                <a:spcPts val="0"/>
              </a:spcAft>
              <a:buNone/>
            </a:pPr>
            <a:r>
              <a:rPr lang="en" sz="1400"/>
              <a:t>Loops</a:t>
            </a:r>
            <a:endParaRPr sz="1400"/>
          </a:p>
          <a:p>
            <a:pPr marL="0" lvl="0" indent="0" algn="l" rtl="0">
              <a:spcBef>
                <a:spcPts val="1600"/>
              </a:spcBef>
              <a:spcAft>
                <a:spcPts val="1600"/>
              </a:spcAft>
              <a:buNone/>
            </a:pPr>
            <a:r>
              <a:rPr lang="en" sz="1400"/>
              <a:t>Conditionals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Lists</a:t>
            </a:r>
            <a:endParaRPr/>
          </a:p>
        </p:txBody>
      </p:sp>
      <p:sp>
        <p:nvSpPr>
          <p:cNvPr id="101" name="Google Shape;101;p18"/>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02" name="Google Shape;102;p18"/>
          <p:cNvSpPr txBox="1"/>
          <p:nvPr/>
        </p:nvSpPr>
        <p:spPr>
          <a:xfrm>
            <a:off x="456450" y="1990700"/>
            <a:ext cx="8231100" cy="23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This list is used when creating the deck. We combine this with the iterator in the next slide to fill the deck up with cards of each suit and number.</a:t>
            </a:r>
            <a:endParaRPr sz="1800">
              <a:solidFill>
                <a:srgbClr val="FFFFFF"/>
              </a:solidFill>
            </a:endParaRPr>
          </a:p>
          <a:p>
            <a:pPr marL="0" lvl="0" indent="0" algn="l" rtl="0">
              <a:spcBef>
                <a:spcPts val="0"/>
              </a:spcBef>
              <a:spcAft>
                <a:spcPts val="0"/>
              </a:spcAft>
              <a:buNone/>
            </a:pPr>
            <a:r>
              <a:rPr lang="en" sz="2400">
                <a:solidFill>
                  <a:srgbClr val="FFFFFF"/>
                </a:solidFill>
              </a:rPr>
              <a:t> </a:t>
            </a:r>
            <a:endParaRPr sz="2400">
              <a:solidFill>
                <a:srgbClr val="FFFFFF"/>
              </a:solidFill>
            </a:endParaRPr>
          </a:p>
        </p:txBody>
      </p:sp>
      <p:pic>
        <p:nvPicPr>
          <p:cNvPr id="103" name="Google Shape;103;p18"/>
          <p:cNvPicPr preferRelativeResize="0"/>
          <p:nvPr/>
        </p:nvPicPr>
        <p:blipFill>
          <a:blip r:embed="rId3">
            <a:alphaModFix/>
          </a:blip>
          <a:stretch>
            <a:fillRect/>
          </a:stretch>
        </p:blipFill>
        <p:spPr>
          <a:xfrm>
            <a:off x="360025" y="1531175"/>
            <a:ext cx="7893000" cy="27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Iterator </a:t>
            </a:r>
            <a:endParaRPr/>
          </a:p>
        </p:txBody>
      </p:sp>
      <p:pic>
        <p:nvPicPr>
          <p:cNvPr id="109" name="Google Shape;109;p19"/>
          <p:cNvPicPr preferRelativeResize="0"/>
          <p:nvPr/>
        </p:nvPicPr>
        <p:blipFill>
          <a:blip r:embed="rId3">
            <a:alphaModFix/>
          </a:blip>
          <a:stretch>
            <a:fillRect/>
          </a:stretch>
        </p:blipFill>
        <p:spPr>
          <a:xfrm>
            <a:off x="311675" y="1387325"/>
            <a:ext cx="5787340" cy="3130425"/>
          </a:xfrm>
          <a:prstGeom prst="rect">
            <a:avLst/>
          </a:prstGeom>
          <a:noFill/>
          <a:ln>
            <a:noFill/>
          </a:ln>
        </p:spPr>
      </p:pic>
      <p:sp>
        <p:nvSpPr>
          <p:cNvPr id="110" name="Google Shape;110;p19"/>
          <p:cNvSpPr txBox="1"/>
          <p:nvPr/>
        </p:nvSpPr>
        <p:spPr>
          <a:xfrm>
            <a:off x="6200525" y="1415650"/>
            <a:ext cx="2812500" cy="333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We used iterators so we can easily iterate through all the elements of a List, which we have mentioned in the previous slide.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Inheritance </a:t>
            </a:r>
            <a:endParaRPr/>
          </a:p>
        </p:txBody>
      </p:sp>
      <p:sp>
        <p:nvSpPr>
          <p:cNvPr id="116" name="Google Shape;116;p20"/>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7" name="Google Shape;117;p20"/>
          <p:cNvSpPr txBox="1"/>
          <p:nvPr/>
        </p:nvSpPr>
        <p:spPr>
          <a:xfrm>
            <a:off x="430425" y="2988175"/>
            <a:ext cx="6069000" cy="187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3F3F3"/>
              </a:solidFill>
            </a:endParaRPr>
          </a:p>
          <a:p>
            <a:pPr marL="0" lvl="0" indent="0" algn="l" rtl="0">
              <a:spcBef>
                <a:spcPts val="0"/>
              </a:spcBef>
              <a:spcAft>
                <a:spcPts val="0"/>
              </a:spcAft>
              <a:buNone/>
            </a:pPr>
            <a:r>
              <a:rPr lang="en">
                <a:solidFill>
                  <a:srgbClr val="F3F3F3"/>
                </a:solidFill>
              </a:rPr>
              <a:t>We used inheritance to make it easier for the subclass, Deck, to access the instances and methods from the superclass, Card. Basically, now code reuse can be easier. </a:t>
            </a:r>
            <a:endParaRPr>
              <a:solidFill>
                <a:srgbClr val="F3F3F3"/>
              </a:solidFill>
            </a:endParaRPr>
          </a:p>
          <a:p>
            <a:pPr marL="0" lvl="0" indent="0" algn="l" rtl="0">
              <a:spcBef>
                <a:spcPts val="0"/>
              </a:spcBef>
              <a:spcAft>
                <a:spcPts val="0"/>
              </a:spcAft>
              <a:buNone/>
            </a:pPr>
            <a:endParaRPr>
              <a:solidFill>
                <a:srgbClr val="F3F3F3"/>
              </a:solidFill>
            </a:endParaRPr>
          </a:p>
          <a:p>
            <a:pPr marL="0" lvl="0" indent="0" algn="l" rtl="0">
              <a:spcBef>
                <a:spcPts val="0"/>
              </a:spcBef>
              <a:spcAft>
                <a:spcPts val="0"/>
              </a:spcAft>
              <a:buNone/>
            </a:pPr>
            <a:endParaRPr>
              <a:solidFill>
                <a:srgbClr val="F3F3F3"/>
              </a:solidFill>
            </a:endParaRPr>
          </a:p>
        </p:txBody>
      </p:sp>
      <p:pic>
        <p:nvPicPr>
          <p:cNvPr id="118" name="Google Shape;118;p20"/>
          <p:cNvPicPr preferRelativeResize="0"/>
          <p:nvPr/>
        </p:nvPicPr>
        <p:blipFill>
          <a:blip r:embed="rId3">
            <a:alphaModFix/>
          </a:blip>
          <a:stretch>
            <a:fillRect/>
          </a:stretch>
        </p:blipFill>
        <p:spPr>
          <a:xfrm>
            <a:off x="311700" y="1417800"/>
            <a:ext cx="6972775" cy="166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Recursion </a:t>
            </a:r>
            <a:endParaRPr/>
          </a:p>
        </p:txBody>
      </p:sp>
      <p:sp>
        <p:nvSpPr>
          <p:cNvPr id="124" name="Google Shape;124;p21"/>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5" name="Google Shape;125;p21"/>
          <p:cNvPicPr preferRelativeResize="0"/>
          <p:nvPr/>
        </p:nvPicPr>
        <p:blipFill>
          <a:blip r:embed="rId3">
            <a:alphaModFix/>
          </a:blip>
          <a:stretch>
            <a:fillRect/>
          </a:stretch>
        </p:blipFill>
        <p:spPr>
          <a:xfrm>
            <a:off x="248679" y="1414450"/>
            <a:ext cx="4655034" cy="3150900"/>
          </a:xfrm>
          <a:prstGeom prst="rect">
            <a:avLst/>
          </a:prstGeom>
          <a:noFill/>
          <a:ln>
            <a:noFill/>
          </a:ln>
        </p:spPr>
      </p:pic>
      <p:sp>
        <p:nvSpPr>
          <p:cNvPr id="126" name="Google Shape;126;p21"/>
          <p:cNvSpPr txBox="1"/>
          <p:nvPr/>
        </p:nvSpPr>
        <p:spPr>
          <a:xfrm>
            <a:off x="5068175" y="1463425"/>
            <a:ext cx="3636900" cy="31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Initially we used this code to add up the total cards in the user’s hand but after multiple trials we realized that using a for loop had a faster runtime so we changed our code to not include recursion. </a:t>
            </a:r>
            <a:endParaRPr>
              <a:solidFill>
                <a:srgbClr val="F3F3F3"/>
              </a:solidFill>
            </a:endParaRPr>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592</Words>
  <Application>Microsoft Macintosh PowerPoint</Application>
  <PresentationFormat>On-screen Show (16:9)</PresentationFormat>
  <Paragraphs>46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Oswald</vt:lpstr>
      <vt:lpstr>Playfair Display</vt:lpstr>
      <vt:lpstr>Kaushan Script</vt:lpstr>
      <vt:lpstr>Lato</vt:lpstr>
      <vt:lpstr>Blue &amp; Gold</vt:lpstr>
      <vt:lpstr>Blackjack:    </vt:lpstr>
      <vt:lpstr>About the game</vt:lpstr>
      <vt:lpstr>User Manual </vt:lpstr>
      <vt:lpstr>Rules</vt:lpstr>
      <vt:lpstr>Concepts of Programing (Screenshots provided):  </vt:lpstr>
      <vt:lpstr>Lists</vt:lpstr>
      <vt:lpstr>Iterator </vt:lpstr>
      <vt:lpstr>Inheritance </vt:lpstr>
      <vt:lpstr>Recursion </vt:lpstr>
      <vt:lpstr>Abstraction </vt:lpstr>
      <vt:lpstr>Loops</vt:lpstr>
      <vt:lpstr>Conditionals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Blackjack:    </dc:title>
  <cp:lastModifiedBy>Microsoft Office User</cp:lastModifiedBy>
  <cp:revision>2</cp:revision>
  <dcterms:modified xsi:type="dcterms:W3CDTF">2021-01-24T05:22:41Z</dcterms:modified>
</cp:coreProperties>
</file>