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433" r:id="rId3"/>
    <p:sldId id="296" r:id="rId4"/>
    <p:sldId id="302" r:id="rId5"/>
    <p:sldId id="303" r:id="rId6"/>
    <p:sldId id="387" r:id="rId7"/>
    <p:sldId id="386" r:id="rId8"/>
    <p:sldId id="304" r:id="rId9"/>
    <p:sldId id="305" r:id="rId10"/>
    <p:sldId id="358" r:id="rId11"/>
    <p:sldId id="388" r:id="rId12"/>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306" r:id="rId31"/>
    <p:sldId id="307" r:id="rId32"/>
    <p:sldId id="308" r:id="rId33"/>
    <p:sldId id="359" r:id="rId34"/>
    <p:sldId id="360" r:id="rId35"/>
    <p:sldId id="361" r:id="rId36"/>
    <p:sldId id="362" r:id="rId37"/>
    <p:sldId id="363" r:id="rId38"/>
    <p:sldId id="364" r:id="rId39"/>
    <p:sldId id="365" r:id="rId40"/>
    <p:sldId id="334" r:id="rId41"/>
    <p:sldId id="309" r:id="rId42"/>
    <p:sldId id="335" r:id="rId43"/>
    <p:sldId id="336" r:id="rId44"/>
    <p:sldId id="337" r:id="rId45"/>
    <p:sldId id="385" r:id="rId46"/>
    <p:sldId id="354" r:id="rId47"/>
  </p:sldIdLst>
  <p:sldSz cx="9144000" cy="6858000" type="screen4x3"/>
  <p:notesSz cx="6858000" cy="9144000"/>
  <p:defaultTextStyle>
    <a:defPPr>
      <a:defRPr lang="zh-CN"/>
    </a:defPPr>
    <a:lvl1pPr marL="0" lvl="0"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howGuides="1">
      <p:cViewPr varScale="1">
        <p:scale>
          <a:sx n="77" d="100"/>
          <a:sy n="77" d="100"/>
        </p:scale>
        <p:origin x="-306" y="-84"/>
      </p:cViewPr>
      <p:guideLst>
        <p:guide orient="horz" pos="216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4210" name="页眉占位符 94209"/>
          <p:cNvSpPr>
            <a:spLocks noGrp="1"/>
          </p:cNvSpPr>
          <p:nvPr>
            <p:ph type="hdr" sz="quarter"/>
          </p:nvPr>
        </p:nvSpPr>
        <p:spPr>
          <a:xfrm>
            <a:off x="0" y="0"/>
            <a:ext cx="2971800" cy="457200"/>
          </a:xfrm>
          <a:prstGeom prst="rect">
            <a:avLst/>
          </a:prstGeom>
          <a:noFill/>
          <a:ln w="9525">
            <a:noFill/>
          </a:ln>
        </p:spPr>
        <p:txBody>
          <a:bodyPr/>
          <a:p>
            <a:pPr lvl="0"/>
            <a:endParaRPr lang="zh-CN" altLang="en-US" sz="1200" b="0" dirty="0"/>
          </a:p>
        </p:txBody>
      </p:sp>
      <p:sp>
        <p:nvSpPr>
          <p:cNvPr id="94211" name="日期占位符 94210"/>
          <p:cNvSpPr>
            <a:spLocks noGrp="1"/>
          </p:cNvSpPr>
          <p:nvPr>
            <p:ph type="dt" idx="1"/>
          </p:nvPr>
        </p:nvSpPr>
        <p:spPr>
          <a:xfrm>
            <a:off x="3884613" y="0"/>
            <a:ext cx="2971800" cy="457200"/>
          </a:xfrm>
          <a:prstGeom prst="rect">
            <a:avLst/>
          </a:prstGeom>
          <a:noFill/>
          <a:ln w="9525">
            <a:noFill/>
          </a:ln>
        </p:spPr>
        <p:txBody>
          <a:bodyPr/>
          <a:p>
            <a:pPr lvl="0" algn="r"/>
            <a:endParaRPr lang="zh-CN" altLang="en-US" sz="1200" b="0" dirty="0"/>
          </a:p>
        </p:txBody>
      </p:sp>
      <p:sp>
        <p:nvSpPr>
          <p:cNvPr id="94212" name="幻灯片图像占位符 9421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94213" name="文本占位符 94212"/>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4214" name="页脚占位符 94213"/>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b="0" dirty="0"/>
          </a:p>
        </p:txBody>
      </p:sp>
      <p:sp>
        <p:nvSpPr>
          <p:cNvPr id="94215" name="灯片编号占位符 9421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幻灯片图像占位符 220161"/>
          <p:cNvSpPr>
            <a:spLocks noRot="1" noTextEdit="1"/>
          </p:cNvSpPr>
          <p:nvPr>
            <p:ph type="sldImg"/>
          </p:nvPr>
        </p:nvSpPr>
        <p:spPr>
          <a:ln/>
        </p:spPr>
      </p:sp>
      <p:sp>
        <p:nvSpPr>
          <p:cNvPr id="220163" name="文本占位符 220162"/>
          <p:cNvSpPr>
            <a:spLocks noGrp="1"/>
          </p:cNvSpPr>
          <p:nvPr>
            <p:ph type="body" idx="1"/>
          </p:nvPr>
        </p:nvSpPr>
        <p:spPr>
          <a:xfrm>
            <a:off x="914400" y="4343400"/>
            <a:ext cx="5029200" cy="4114800"/>
          </a:xfrm>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幻灯片图像占位符 222209"/>
          <p:cNvSpPr>
            <a:spLocks noRot="1" noTextEdit="1"/>
          </p:cNvSpPr>
          <p:nvPr>
            <p:ph type="sldImg"/>
          </p:nvPr>
        </p:nvSpPr>
        <p:spPr>
          <a:ln/>
        </p:spPr>
      </p:sp>
      <p:sp>
        <p:nvSpPr>
          <p:cNvPr id="222211" name="文本占位符 222210"/>
          <p:cNvSpPr>
            <a:spLocks noGrp="1"/>
          </p:cNvSpPr>
          <p:nvPr>
            <p:ph type="body" idx="1"/>
          </p:nvPr>
        </p:nvSpPr>
        <p:spPr>
          <a:xfrm>
            <a:off x="914400" y="4343400"/>
            <a:ext cx="5029200" cy="4114800"/>
          </a:xfrm>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8" name="幻灯片图像占位符 224257"/>
          <p:cNvSpPr>
            <a:spLocks noRot="1" noTextEdit="1"/>
          </p:cNvSpPr>
          <p:nvPr>
            <p:ph type="sldImg"/>
          </p:nvPr>
        </p:nvSpPr>
        <p:spPr>
          <a:ln/>
        </p:spPr>
      </p:sp>
      <p:sp>
        <p:nvSpPr>
          <p:cNvPr id="224259" name="文本占位符 224258"/>
          <p:cNvSpPr>
            <a:spLocks noGrp="1"/>
          </p:cNvSpPr>
          <p:nvPr>
            <p:ph type="body" idx="1"/>
          </p:nvPr>
        </p:nvSpPr>
        <p:spPr>
          <a:xfrm>
            <a:off x="914400" y="4343400"/>
            <a:ext cx="5029200" cy="4114800"/>
          </a:xfrm>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b="0" dirty="0"/>
            </a:fld>
            <a:endParaRPr lang="zh-CN" altLang="en-US" sz="1200"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幻灯片图像占位符 137217"/>
          <p:cNvSpPr>
            <a:spLocks noRot="1" noTextEdit="1"/>
          </p:cNvSpPr>
          <p:nvPr>
            <p:ph type="sldImg"/>
          </p:nvPr>
        </p:nvSpPr>
        <p:spPr>
          <a:ln/>
        </p:spPr>
      </p:sp>
      <p:sp>
        <p:nvSpPr>
          <p:cNvPr id="137219" name="文本占位符 137218"/>
          <p:cNvSpPr>
            <a:spLocks noGrp="1"/>
          </p:cNvSpPr>
          <p:nvPr>
            <p:ph type="body" idx="1"/>
          </p:nvPr>
        </p:nvSpPr>
        <p:spPr>
          <a:xfrm>
            <a:off x="914400" y="4343400"/>
            <a:ext cx="5029200" cy="4114800"/>
          </a:xfrm>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幻灯片图像占位符 139265"/>
          <p:cNvSpPr>
            <a:spLocks noRot="1" noTextEdit="1"/>
          </p:cNvSpPr>
          <p:nvPr>
            <p:ph type="sldImg"/>
          </p:nvPr>
        </p:nvSpPr>
        <p:spPr>
          <a:ln/>
        </p:spPr>
      </p:sp>
      <p:sp>
        <p:nvSpPr>
          <p:cNvPr id="139267" name="文本占位符 139266"/>
          <p:cNvSpPr>
            <a:spLocks noGrp="1"/>
          </p:cNvSpPr>
          <p:nvPr>
            <p:ph type="body" idx="1"/>
          </p:nvPr>
        </p:nvSpPr>
        <p:spPr>
          <a:xfrm>
            <a:off x="914400" y="4343400"/>
            <a:ext cx="5029200" cy="4114800"/>
          </a:xfrm>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幻灯片图像占位符 141313"/>
          <p:cNvSpPr>
            <a:spLocks noRot="1" noTextEdit="1"/>
          </p:cNvSpPr>
          <p:nvPr>
            <p:ph type="sldImg"/>
          </p:nvPr>
        </p:nvSpPr>
        <p:spPr>
          <a:ln/>
        </p:spPr>
      </p:sp>
      <p:sp>
        <p:nvSpPr>
          <p:cNvPr id="141315" name="文本占位符 141314"/>
          <p:cNvSpPr>
            <a:spLocks noGrp="1"/>
          </p:cNvSpPr>
          <p:nvPr>
            <p:ph type="body" idx="1"/>
          </p:nvPr>
        </p:nvSpPr>
        <p:spPr>
          <a:xfrm>
            <a:off x="914400" y="4343400"/>
            <a:ext cx="5029200" cy="4114800"/>
          </a:xfrm>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幻灯片图像占位符 143361"/>
          <p:cNvSpPr>
            <a:spLocks noRot="1" noTextEdit="1"/>
          </p:cNvSpPr>
          <p:nvPr>
            <p:ph type="sldImg"/>
          </p:nvPr>
        </p:nvSpPr>
        <p:spPr>
          <a:ln/>
        </p:spPr>
      </p:sp>
      <p:sp>
        <p:nvSpPr>
          <p:cNvPr id="143363" name="文本占位符 143362"/>
          <p:cNvSpPr>
            <a:spLocks noGrp="1"/>
          </p:cNvSpPr>
          <p:nvPr>
            <p:ph type="body" idx="1"/>
          </p:nvPr>
        </p:nvSpPr>
        <p:spPr>
          <a:xfrm>
            <a:off x="914400" y="4343400"/>
            <a:ext cx="5029200" cy="4114800"/>
          </a:xfrm>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幻灯片图像占位符 178177"/>
          <p:cNvSpPr>
            <a:spLocks noRot="1" noTextEdit="1"/>
          </p:cNvSpPr>
          <p:nvPr>
            <p:ph type="sldImg"/>
          </p:nvPr>
        </p:nvSpPr>
        <p:spPr>
          <a:ln/>
        </p:spPr>
      </p:sp>
      <p:sp>
        <p:nvSpPr>
          <p:cNvPr id="178179" name="文本占位符 178178"/>
          <p:cNvSpPr>
            <a:spLocks noGrp="1"/>
          </p:cNvSpPr>
          <p:nvPr>
            <p:ph type="body" idx="1"/>
          </p:nvPr>
        </p:nvSpPr>
        <p:spPr>
          <a:xfrm>
            <a:off x="914400" y="4343400"/>
            <a:ext cx="5029200" cy="4114800"/>
          </a:xfrm>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114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0"/>
            </a:lvl1pPr>
          </a:lstStyle>
          <a:p>
            <a:pPr lvl="0"/>
            <a:endParaRPr lang="zh-CN" altLang="en-US"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vl1pPr>
          </a:lstStyle>
          <a:p>
            <a:pPr lvl="0"/>
            <a:endParaRPr lang="zh-CN" altLang="en-US"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0"/>
            </a:lvl1p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3200" b="1" i="0" u="none" kern="1200" baseline="0">
          <a:solidFill>
            <a:schemeClr val="hlink"/>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temp.m" TargetMode="External"/><Relationship Id="rId1" Type="http://schemas.openxmlformats.org/officeDocument/2006/relationships/hyperlink" Target="../MATLAB/bin/chazhi1.m" TargetMode="Externa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hyperlink" Target="plane.m" TargetMode="External"/><Relationship Id="rId3" Type="http://schemas.openxmlformats.org/officeDocument/2006/relationships/hyperlink" Target="../MATLAB/bin/matlab.exe" TargetMode="External"/><Relationship Id="rId2" Type="http://schemas.openxmlformats.org/officeDocument/2006/relationships/image" Target="../media/image9.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wmf"/><Relationship Id="rId2" Type="http://schemas.openxmlformats.org/officeDocument/2006/relationships/hyperlink" Target="wendu.m" TargetMode="External"/><Relationship Id="rId1" Type="http://schemas.openxmlformats.org/officeDocument/2006/relationships/hyperlink" Target="../MATLAB/bin/chazhi1.m" TargetMode="External"/></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hyperlink" Target="moutain.m" TargetMode="External"/><Relationship Id="rId3" Type="http://schemas.openxmlformats.org/officeDocument/2006/relationships/hyperlink" Target="../../MATLAB6p1/bin/win32/matlab.exe" TargetMode="External"/><Relationship Id="rId2" Type="http://schemas.openxmlformats.org/officeDocument/2006/relationships/image" Target="../media/image11.e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d1.m" TargetMode="External"/><Relationship Id="rId1" Type="http://schemas.openxmlformats.org/officeDocument/2006/relationships/hyperlink" Target="file:///C:\MATLAB\bin\matlab.ex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wmf"/></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hyperlink" Target="aa1.m" TargetMode="External"/><Relationship Id="rId2" Type="http://schemas.openxmlformats.org/officeDocument/2006/relationships/image" Target="../media/image17.wmf"/><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8.bin"/><Relationship Id="rId3" Type="http://schemas.openxmlformats.org/officeDocument/2006/relationships/image" Target="../media/image21.wmf"/><Relationship Id="rId2" Type="http://schemas.openxmlformats.org/officeDocument/2006/relationships/hyperlink" Target="../../MATLAB/bin/matlab.exe" TargetMode="External"/><Relationship Id="rId1" Type="http://schemas.openxmlformats.org/officeDocument/2006/relationships/hyperlink" Target="zxec2.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4.wmf"/><Relationship Id="rId3" Type="http://schemas.openxmlformats.org/officeDocument/2006/relationships/oleObject" Target="../embeddings/oleObject10.bin"/><Relationship Id="rId2" Type="http://schemas.openxmlformats.org/officeDocument/2006/relationships/image" Target="../media/image23.wmf"/><Relationship Id="rId1"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oleObject" Target="../embeddings/oleObject14.bin"/><Relationship Id="rId4" Type="http://schemas.openxmlformats.org/officeDocument/2006/relationships/image" Target="../media/image27.wmf"/><Relationship Id="rId3" Type="http://schemas.openxmlformats.org/officeDocument/2006/relationships/oleObject" Target="../embeddings/oleObject13.bin"/><Relationship Id="rId2" Type="http://schemas.openxmlformats.org/officeDocument/2006/relationships/image" Target="../media/image26.wmf"/><Relationship Id="rId1"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11.vml"/><Relationship Id="rId4" Type="http://schemas.openxmlformats.org/officeDocument/2006/relationships/slideLayout" Target="../slideLayouts/slideLayout7.xml"/><Relationship Id="rId3" Type="http://schemas.openxmlformats.org/officeDocument/2006/relationships/image" Target="../media/image30.wmf"/><Relationship Id="rId2" Type="http://schemas.openxmlformats.org/officeDocument/2006/relationships/oleObject" Target="../embeddings/oleObject15.bin"/><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4545" y="2103120"/>
            <a:ext cx="7534910" cy="783590"/>
          </a:xfrm>
          <a:prstGeom prst="rect">
            <a:avLst/>
          </a:prstGeom>
          <a:noFill/>
        </p:spPr>
        <p:txBody>
          <a:bodyPr wrap="square" rtlCol="0">
            <a:spAutoFit/>
          </a:bodyPr>
          <a:p>
            <a:r>
              <a:rPr lang="zh-CN" altLang="en-US" sz="4500">
                <a:latin typeface="黑体" panose="02010609060101010101" pitchFamily="2" charset="-122"/>
                <a:ea typeface="黑体" panose="02010609060101010101" pitchFamily="2" charset="-122"/>
              </a:rPr>
              <a:t>数模常规算法：插值与拟合</a:t>
            </a:r>
            <a:endParaRPr lang="zh-CN" altLang="en-US" sz="4500">
              <a:latin typeface="黑体" panose="02010609060101010101" pitchFamily="2" charset="-122"/>
              <a:ea typeface="黑体" panose="02010609060101010101" pitchFamily="2" charset="-122"/>
            </a:endParaRPr>
          </a:p>
        </p:txBody>
      </p:sp>
      <p:sp>
        <p:nvSpPr>
          <p:cNvPr id="3" name="文本框 2"/>
          <p:cNvSpPr txBox="1"/>
          <p:nvPr/>
        </p:nvSpPr>
        <p:spPr>
          <a:xfrm>
            <a:off x="2630805" y="3343910"/>
            <a:ext cx="3882390" cy="583565"/>
          </a:xfrm>
          <a:prstGeom prst="rect">
            <a:avLst/>
          </a:prstGeom>
          <a:noFill/>
        </p:spPr>
        <p:txBody>
          <a:bodyPr wrap="square" rtlCol="0">
            <a:spAutoFit/>
          </a:bodyPr>
          <a:p>
            <a:r>
              <a:rPr lang="zh-CN" altLang="en-US">
                <a:solidFill>
                  <a:schemeClr val="tx1"/>
                </a:solidFill>
              </a:rPr>
              <a:t>科研交流</a:t>
            </a:r>
            <a:r>
              <a:rPr lang="en-US" altLang="zh-CN">
                <a:solidFill>
                  <a:schemeClr val="tx1"/>
                </a:solidFill>
              </a:rPr>
              <a:t>—</a:t>
            </a:r>
            <a:r>
              <a:rPr lang="zh-CN" altLang="en-US">
                <a:solidFill>
                  <a:schemeClr val="tx1"/>
                </a:solidFill>
              </a:rPr>
              <a:t>老教练</a:t>
            </a:r>
            <a:endParaRPr lang="zh-CN"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棱台 219137" descr="白色大理石"/>
          <p:cNvSpPr/>
          <p:nvPr/>
        </p:nvSpPr>
        <p:spPr>
          <a:xfrm>
            <a:off x="395288" y="188913"/>
            <a:ext cx="5329237" cy="1008062"/>
          </a:xfrm>
          <a:prstGeom prst="bevel">
            <a:avLst>
              <a:gd name="adj" fmla="val 12500"/>
            </a:avLst>
          </a:prstGeom>
          <a:blipFill rotWithShape="0">
            <a:blip r:embed="rId1"/>
          </a:blipFill>
          <a:ln w="25400" cap="flat" cmpd="sng">
            <a:solidFill>
              <a:srgbClr val="969696"/>
            </a:solidFill>
            <a:prstDash val="solid"/>
            <a:miter/>
            <a:headEnd type="none" w="med" len="med"/>
            <a:tailEnd type="none" w="med" len="med"/>
          </a:ln>
        </p:spPr>
        <p:txBody>
          <a:bodyPr wrap="none" lIns="90000" tIns="46800" rIns="90000" bIns="46800" anchor="ctr"/>
          <a:p>
            <a:pPr algn="l">
              <a:spcBef>
                <a:spcPct val="0"/>
              </a:spcBef>
            </a:pPr>
            <a:r>
              <a:rPr lang="zh-CN" altLang="en-US" sz="3600" dirty="0">
                <a:solidFill>
                  <a:schemeClr val="tx1"/>
                </a:solidFill>
                <a:latin typeface="Arial" panose="020B0604020202020204" pitchFamily="34" charset="0"/>
                <a:ea typeface="黑体" panose="02010609060101010101" pitchFamily="2" charset="-122"/>
              </a:rPr>
              <a:t>四、</a:t>
            </a:r>
            <a:r>
              <a:rPr lang="zh-CN" altLang="en-US" sz="3600" dirty="0">
                <a:solidFill>
                  <a:schemeClr val="tx1"/>
                </a:solidFill>
                <a:effectLst>
                  <a:outerShdw blurRad="38100" dist="38100" dir="2700000">
                    <a:srgbClr val="FFFFFF"/>
                  </a:outerShdw>
                </a:effectLst>
                <a:latin typeface="Times New Roman" panose="02020603050405020304" pitchFamily="18" charset="0"/>
                <a:ea typeface="黑体" panose="02010609060101010101" pitchFamily="2" charset="-122"/>
              </a:rPr>
              <a:t>插值的使用及求解</a:t>
            </a:r>
            <a:endParaRPr lang="zh-CN" altLang="en-US" sz="3600" dirty="0">
              <a:solidFill>
                <a:schemeClr val="tx1"/>
              </a:solidFill>
              <a:effectLst>
                <a:outerShdw blurRad="38100" dist="38100" dir="2700000">
                  <a:srgbClr val="FFFFFF"/>
                </a:outerShdw>
              </a:effectLst>
              <a:latin typeface="Arial" panose="020B0604020202020204" pitchFamily="34" charset="0"/>
              <a:ea typeface="黑体" panose="02010609060101010101" pitchFamily="2" charset="-122"/>
            </a:endParaRPr>
          </a:p>
        </p:txBody>
      </p:sp>
      <p:sp>
        <p:nvSpPr>
          <p:cNvPr id="219139" name="矩形 219138"/>
          <p:cNvSpPr/>
          <p:nvPr/>
        </p:nvSpPr>
        <p:spPr>
          <a:xfrm>
            <a:off x="323850" y="2140109"/>
            <a:ext cx="8569325" cy="3538220"/>
          </a:xfrm>
          <a:prstGeom prst="rect">
            <a:avLst/>
          </a:prstGeom>
          <a:noFill/>
          <a:ln w="9525">
            <a:noFill/>
          </a:ln>
        </p:spPr>
        <p:txBody>
          <a:bodyPr anchor="ctr">
            <a:spAutoFit/>
          </a:bodyPr>
          <a:p>
            <a:pPr algn="l">
              <a:spcBef>
                <a:spcPct val="0"/>
              </a:spcBef>
            </a:pPr>
            <a:r>
              <a:rPr lang="en-US" altLang="zh-CN" dirty="0">
                <a:solidFill>
                  <a:schemeClr val="tx1"/>
                </a:solidFill>
                <a:latin typeface="黑体" panose="02010609060101010101" pitchFamily="2" charset="-122"/>
                <a:ea typeface="黑体" panose="02010609060101010101" pitchFamily="2" charset="-122"/>
              </a:rPr>
              <a:t>    </a:t>
            </a:r>
            <a:r>
              <a:rPr lang="zh-CN" altLang="en-US" dirty="0">
                <a:solidFill>
                  <a:schemeClr val="tx1"/>
                </a:solidFill>
                <a:latin typeface="黑体" panose="02010609060101010101" pitchFamily="2" charset="-122"/>
                <a:ea typeface="黑体" panose="02010609060101010101" pitchFamily="2" charset="-122"/>
              </a:rPr>
              <a:t>当数据量不够，需要补充，且认定已有数据可信时</a:t>
            </a:r>
            <a:r>
              <a:rPr lang="en-US" altLang="zh-CN" dirty="0">
                <a:solidFill>
                  <a:schemeClr val="tx1"/>
                </a:solidFill>
                <a:latin typeface="黑体" panose="02010609060101010101" pitchFamily="2" charset="-122"/>
                <a:ea typeface="黑体" panose="02010609060101010101" pitchFamily="2" charset="-122"/>
              </a:rPr>
              <a:t>,</a:t>
            </a:r>
            <a:r>
              <a:rPr lang="zh-CN" altLang="en-US" dirty="0">
                <a:solidFill>
                  <a:schemeClr val="tx1"/>
                </a:solidFill>
                <a:latin typeface="黑体" panose="02010609060101010101" pitchFamily="2" charset="-122"/>
                <a:ea typeface="黑体" panose="02010609060101010101" pitchFamily="2" charset="-122"/>
              </a:rPr>
              <a:t>通常利用函数插值方法。</a:t>
            </a:r>
            <a:endParaRPr lang="zh-CN" altLang="en-US" dirty="0">
              <a:solidFill>
                <a:schemeClr val="tx1"/>
              </a:solidFill>
              <a:latin typeface="黑体" panose="02010609060101010101" pitchFamily="2" charset="-122"/>
              <a:ea typeface="黑体" panose="02010609060101010101" pitchFamily="2" charset="-122"/>
            </a:endParaRPr>
          </a:p>
          <a:p>
            <a:pPr algn="l">
              <a:spcBef>
                <a:spcPct val="0"/>
              </a:spcBef>
            </a:pPr>
            <a:endParaRPr lang="zh-CN" altLang="en-US" dirty="0">
              <a:solidFill>
                <a:schemeClr val="tx1"/>
              </a:solidFill>
              <a:latin typeface="黑体" panose="02010609060101010101" pitchFamily="2" charset="-122"/>
              <a:ea typeface="黑体" panose="02010609060101010101" pitchFamily="2" charset="-122"/>
            </a:endParaRPr>
          </a:p>
          <a:p>
            <a:pPr algn="l">
              <a:spcBef>
                <a:spcPct val="0"/>
              </a:spcBef>
            </a:pPr>
            <a:r>
              <a:rPr lang="zh-CN" altLang="en-US" dirty="0">
                <a:solidFill>
                  <a:schemeClr val="tx1"/>
                </a:solidFill>
                <a:latin typeface="黑体" panose="02010609060101010101" pitchFamily="2" charset="-122"/>
                <a:ea typeface="黑体" panose="02010609060101010101" pitchFamily="2" charset="-122"/>
              </a:rPr>
              <a:t>    实际问题当中碰到的函数 </a:t>
            </a:r>
            <a:r>
              <a:rPr lang="en-US" altLang="zh-CN" i="1">
                <a:solidFill>
                  <a:schemeClr val="tx1"/>
                </a:solidFill>
                <a:latin typeface="Times New Roman" panose="02020603050405020304" pitchFamily="18" charset="0"/>
                <a:ea typeface="黑体" panose="02010609060101010101" pitchFamily="2" charset="-122"/>
              </a:rPr>
              <a:t>f </a:t>
            </a:r>
            <a:r>
              <a:rPr lang="en-US" altLang="zh-CN">
                <a:solidFill>
                  <a:schemeClr val="tx1"/>
                </a:solidFill>
                <a:latin typeface="Times New Roman" panose="02020603050405020304" pitchFamily="18" charset="0"/>
                <a:ea typeface="黑体" panose="02010609060101010101" pitchFamily="2" charset="-122"/>
              </a:rPr>
              <a:t>(</a:t>
            </a:r>
            <a:r>
              <a:rPr lang="en-US" altLang="zh-CN" i="1">
                <a:solidFill>
                  <a:schemeClr val="tx1"/>
                </a:solidFill>
                <a:latin typeface="Times New Roman" panose="02020603050405020304" pitchFamily="18" charset="0"/>
                <a:ea typeface="黑体" panose="02010609060101010101" pitchFamily="2" charset="-122"/>
              </a:rPr>
              <a:t>x</a:t>
            </a:r>
            <a:r>
              <a:rPr lang="en-US" altLang="zh-CN">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黑体" panose="02010609060101010101" pitchFamily="2" charset="-122"/>
                <a:ea typeface="黑体" panose="02010609060101010101" pitchFamily="2" charset="-122"/>
              </a:rPr>
              <a:t> </a:t>
            </a:r>
            <a:r>
              <a:rPr lang="zh-CN" altLang="en-US" dirty="0">
                <a:solidFill>
                  <a:schemeClr val="tx1"/>
                </a:solidFill>
                <a:latin typeface="黑体" panose="02010609060101010101" pitchFamily="2" charset="-122"/>
                <a:ea typeface="黑体" panose="02010609060101010101" pitchFamily="2" charset="-122"/>
              </a:rPr>
              <a:t>是各种各样的，有的表达式很复杂，有的甚至给不出数学的式子，只提供了一些离散数据，警如，某些点上的函数值和导数值。</a:t>
            </a:r>
            <a:endParaRPr lang="zh-CN" altLang="en-US" dirty="0">
              <a:solidFill>
                <a:schemeClr val="tx1"/>
              </a:solidFill>
              <a:latin typeface="黑体" panose="02010609060101010101" pitchFamily="2" charset="-122"/>
              <a:ea typeface="黑体" panose="02010609060101010101" pitchFamily="2" charset="-122"/>
            </a:endParaRPr>
          </a:p>
        </p:txBody>
      </p:sp>
      <p:sp>
        <p:nvSpPr>
          <p:cNvPr id="219140" name="矩形 219139"/>
          <p:cNvSpPr/>
          <p:nvPr/>
        </p:nvSpPr>
        <p:spPr>
          <a:xfrm>
            <a:off x="395288" y="1484313"/>
            <a:ext cx="2089150" cy="579437"/>
          </a:xfrm>
          <a:prstGeom prst="rect">
            <a:avLst/>
          </a:prstGeom>
          <a:noFill/>
          <a:ln w="9525">
            <a:noFill/>
          </a:ln>
        </p:spPr>
        <p:txBody>
          <a:bodyPr>
            <a:spAutoFit/>
          </a:bodyPr>
          <a:p>
            <a:pPr algn="l"/>
            <a:r>
              <a:rPr lang="en-US" altLang="zh-CN" dirty="0">
                <a:solidFill>
                  <a:schemeClr val="accent2"/>
                </a:solidFill>
                <a:latin typeface="黑体" panose="02010609060101010101" pitchFamily="2" charset="-122"/>
                <a:ea typeface="黑体" panose="02010609060101010101" pitchFamily="2" charset="-122"/>
              </a:rPr>
              <a:t> 4.1 </a:t>
            </a:r>
            <a:r>
              <a:rPr lang="zh-CN" altLang="en-US" dirty="0">
                <a:solidFill>
                  <a:schemeClr val="accent2"/>
                </a:solidFill>
                <a:latin typeface="黑体" panose="02010609060101010101" pitchFamily="2" charset="-122"/>
                <a:ea typeface="黑体" panose="02010609060101010101" pitchFamily="2" charset="-122"/>
              </a:rPr>
              <a:t>引言</a:t>
            </a:r>
            <a:endParaRPr lang="zh-CN" altLang="en-US" dirty="0">
              <a:solidFill>
                <a:schemeClr val="accent2"/>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barn(inHorizontal)">
                                      <p:cBhvr>
                                        <p:cTn id="7" dur="500"/>
                                        <p:tgtEl>
                                          <p:spTgt spid="21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矩形 221185"/>
          <p:cNvSpPr/>
          <p:nvPr/>
        </p:nvSpPr>
        <p:spPr>
          <a:xfrm>
            <a:off x="611505" y="1056164"/>
            <a:ext cx="7920038" cy="5015865"/>
          </a:xfrm>
          <a:prstGeom prst="rect">
            <a:avLst/>
          </a:prstGeom>
          <a:noFill/>
          <a:ln w="9525">
            <a:noFill/>
          </a:ln>
        </p:spPr>
        <p:txBody>
          <a:bodyPr anchor="ctr">
            <a:spAutoFit/>
          </a:bodyPr>
          <a:p>
            <a:pPr algn="just">
              <a:spcBef>
                <a:spcPct val="0"/>
              </a:spcBef>
            </a:pPr>
            <a:r>
              <a:rPr lang="en-US" altLang="zh-CN" dirty="0">
                <a:solidFill>
                  <a:schemeClr val="tx1"/>
                </a:solidFill>
                <a:latin typeface="Times New Roman" panose="02020603050405020304" pitchFamily="18" charset="0"/>
                <a:ea typeface="黑体" panose="02010609060101010101" pitchFamily="2" charset="-122"/>
              </a:rPr>
              <a:t>        </a:t>
            </a:r>
            <a:r>
              <a:rPr lang="zh-CN" altLang="en-US" dirty="0">
                <a:solidFill>
                  <a:schemeClr val="tx1"/>
                </a:solidFill>
                <a:latin typeface="Times New Roman" panose="02020603050405020304" pitchFamily="18" charset="0"/>
                <a:ea typeface="黑体" panose="02010609060101010101" pitchFamily="2" charset="-122"/>
              </a:rPr>
              <a:t>选用不同类型的插值函数，逼近的效果就不同，一般有：</a:t>
            </a: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1</a:t>
            </a:r>
            <a:r>
              <a:rPr lang="zh-CN" altLang="en-US" dirty="0">
                <a:solidFill>
                  <a:schemeClr val="tx1"/>
                </a:solidFill>
                <a:latin typeface="Times New Roman" panose="02020603050405020304" pitchFamily="18" charset="0"/>
                <a:ea typeface="黑体" panose="02010609060101010101" pitchFamily="2" charset="-122"/>
              </a:rPr>
              <a:t>）最近邻算法插值（一维插值）</a:t>
            </a: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2</a:t>
            </a:r>
            <a:r>
              <a:rPr lang="zh-CN" altLang="en-US" dirty="0">
                <a:solidFill>
                  <a:schemeClr val="tx1"/>
                </a:solidFill>
                <a:latin typeface="Times New Roman" panose="02020603050405020304" pitchFamily="18" charset="0"/>
                <a:ea typeface="黑体" panose="02010609060101010101" pitchFamily="2" charset="-122"/>
              </a:rPr>
              <a:t>）拉格朗日插值算法</a:t>
            </a:r>
            <a:r>
              <a:rPr lang="zh-CN" altLang="en-US" dirty="0">
                <a:solidFill>
                  <a:schemeClr val="tx1"/>
                </a:solidFill>
                <a:ea typeface="黑体" panose="02010609060101010101" pitchFamily="2" charset="-122"/>
                <a:sym typeface="+mn-ea"/>
              </a:rPr>
              <a:t>（一维插值）</a:t>
            </a:r>
            <a:endParaRPr lang="zh-CN" altLang="en-US" dirty="0">
              <a:solidFill>
                <a:schemeClr val="tx1"/>
              </a:solidFill>
              <a:ea typeface="黑体" panose="02010609060101010101" pitchFamily="2" charset="-122"/>
              <a:sym typeface="+mn-ea"/>
            </a:endParaRPr>
          </a:p>
          <a:p>
            <a:pPr algn="just">
              <a:spcBef>
                <a:spcPct val="0"/>
              </a:spcBef>
            </a:pPr>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3</a:t>
            </a:r>
            <a:r>
              <a:rPr lang="zh-CN" altLang="en-US" dirty="0">
                <a:solidFill>
                  <a:schemeClr val="tx1"/>
                </a:solidFill>
                <a:latin typeface="Times New Roman" panose="02020603050405020304" pitchFamily="18" charset="0"/>
                <a:ea typeface="黑体" panose="02010609060101010101" pitchFamily="2" charset="-122"/>
              </a:rPr>
              <a:t>）双线性内插算法（二维插值）</a:t>
            </a: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4</a:t>
            </a:r>
            <a:r>
              <a:rPr lang="zh-CN" altLang="en-US" dirty="0">
                <a:solidFill>
                  <a:schemeClr val="tx1"/>
                </a:solidFill>
                <a:latin typeface="Times New Roman" panose="02020603050405020304" pitchFamily="18" charset="0"/>
                <a:ea typeface="黑体" panose="02010609060101010101" pitchFamily="2" charset="-122"/>
              </a:rPr>
              <a:t>）分段线性插值</a:t>
            </a:r>
            <a:r>
              <a:rPr lang="zh-CN" altLang="en-US" dirty="0">
                <a:solidFill>
                  <a:schemeClr val="tx1"/>
                </a:solidFill>
                <a:ea typeface="黑体" panose="02010609060101010101" pitchFamily="2" charset="-122"/>
                <a:sym typeface="+mn-ea"/>
              </a:rPr>
              <a:t>（二维插值）</a:t>
            </a: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5</a:t>
            </a:r>
            <a:r>
              <a:rPr lang="zh-CN" altLang="en-US" dirty="0">
                <a:solidFill>
                  <a:schemeClr val="tx1"/>
                </a:solidFill>
                <a:latin typeface="Times New Roman" panose="02020603050405020304" pitchFamily="18" charset="0"/>
                <a:ea typeface="黑体" panose="02010609060101010101" pitchFamily="2" charset="-122"/>
              </a:rPr>
              <a:t>）三次样条插值</a:t>
            </a:r>
            <a:r>
              <a:rPr lang="zh-CN" altLang="en-US" dirty="0">
                <a:solidFill>
                  <a:schemeClr val="tx1"/>
                </a:solidFill>
                <a:ea typeface="黑体" panose="02010609060101010101" pitchFamily="2" charset="-122"/>
                <a:sym typeface="+mn-ea"/>
              </a:rPr>
              <a:t>（二维插值）</a:t>
            </a: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6</a:t>
            </a:r>
            <a:r>
              <a:rPr lang="zh-CN" altLang="en-US" dirty="0">
                <a:solidFill>
                  <a:schemeClr val="tx1"/>
                </a:solidFill>
                <a:latin typeface="Times New Roman" panose="02020603050405020304" pitchFamily="18" charset="0"/>
                <a:ea typeface="黑体" panose="02010609060101010101" pitchFamily="2" charset="-122"/>
              </a:rPr>
              <a:t>）克里金插值（地理学）</a:t>
            </a: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7</a:t>
            </a:r>
            <a:r>
              <a:rPr lang="zh-CN" altLang="en-US" dirty="0">
                <a:solidFill>
                  <a:schemeClr val="tx1"/>
                </a:solidFill>
                <a:latin typeface="Times New Roman" panose="02020603050405020304" pitchFamily="18" charset="0"/>
                <a:ea typeface="黑体" panose="02010609060101010101" pitchFamily="2" charset="-122"/>
              </a:rPr>
              <a:t>）反距离权重插值算法</a:t>
            </a:r>
            <a:r>
              <a:rPr lang="zh-CN" altLang="en-US" dirty="0">
                <a:solidFill>
                  <a:schemeClr val="tx1"/>
                </a:solidFill>
                <a:ea typeface="黑体" panose="02010609060101010101" pitchFamily="2" charset="-122"/>
                <a:sym typeface="+mn-ea"/>
              </a:rPr>
              <a:t>（地理学）</a:t>
            </a:r>
            <a:endParaRPr lang="zh-CN" altLang="en-US" dirty="0">
              <a:solidFill>
                <a:schemeClr val="tx1"/>
              </a:solidFill>
              <a:latin typeface="Times New Roman" panose="02020603050405020304" pitchFamily="18" charset="0"/>
              <a:ea typeface="黑体" panose="02010609060101010101" pitchFamily="2" charset="-122"/>
            </a:endParaRPr>
          </a:p>
        </p:txBody>
      </p:sp>
      <p:sp>
        <p:nvSpPr>
          <p:cNvPr id="221187" name="矩形 221186"/>
          <p:cNvSpPr/>
          <p:nvPr/>
        </p:nvSpPr>
        <p:spPr>
          <a:xfrm>
            <a:off x="395288" y="476250"/>
            <a:ext cx="3240087" cy="579438"/>
          </a:xfrm>
          <a:prstGeom prst="rect">
            <a:avLst/>
          </a:prstGeom>
          <a:noFill/>
          <a:ln w="9525">
            <a:noFill/>
          </a:ln>
        </p:spPr>
        <p:txBody>
          <a:bodyPr>
            <a:spAutoFit/>
          </a:bodyPr>
          <a:p>
            <a:pPr algn="l"/>
            <a:r>
              <a:rPr lang="en-US" altLang="zh-CN" dirty="0">
                <a:solidFill>
                  <a:schemeClr val="accent2"/>
                </a:solidFill>
                <a:latin typeface="黑体" panose="02010609060101010101" pitchFamily="2" charset="-122"/>
                <a:ea typeface="黑体" panose="02010609060101010101" pitchFamily="2" charset="-122"/>
              </a:rPr>
              <a:t> 4.2 </a:t>
            </a:r>
            <a:r>
              <a:rPr lang="zh-CN" altLang="en-US" dirty="0">
                <a:solidFill>
                  <a:schemeClr val="accent2"/>
                </a:solidFill>
                <a:latin typeface="黑体" panose="02010609060101010101" pitchFamily="2" charset="-122"/>
                <a:ea typeface="黑体" panose="02010609060101010101" pitchFamily="2" charset="-122"/>
              </a:rPr>
              <a:t>插值方法</a:t>
            </a:r>
            <a:endParaRPr lang="zh-CN" altLang="en-US" dirty="0">
              <a:solidFill>
                <a:schemeClr val="accent2"/>
              </a:solidFill>
              <a:latin typeface="黑体" panose="02010609060101010101" pitchFamily="2" charset="-122"/>
              <a:ea typeface="黑体" panose="0201060906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4" name="矩形 223233"/>
          <p:cNvSpPr/>
          <p:nvPr/>
        </p:nvSpPr>
        <p:spPr>
          <a:xfrm>
            <a:off x="539750" y="1374617"/>
            <a:ext cx="7920038" cy="4523105"/>
          </a:xfrm>
          <a:prstGeom prst="rect">
            <a:avLst/>
          </a:prstGeom>
          <a:noFill/>
          <a:ln w="9525">
            <a:noFill/>
          </a:ln>
        </p:spPr>
        <p:txBody>
          <a:bodyPr anchor="ctr">
            <a:spAutoFit/>
          </a:bodyPr>
          <a:p>
            <a:pPr algn="l"/>
            <a:r>
              <a:rPr lang="en-US" altLang="zh-CN" dirty="0">
                <a:solidFill>
                  <a:schemeClr val="tx1"/>
                </a:solidFill>
                <a:latin typeface="Times New Roman" panose="02020603050405020304" pitchFamily="18" charset="0"/>
                <a:ea typeface="黑体" panose="02010609060101010101" pitchFamily="2" charset="-122"/>
              </a:rPr>
              <a:t>        </a:t>
            </a:r>
            <a:r>
              <a:rPr lang="en-US" altLang="zh-CN" err="1">
                <a:solidFill>
                  <a:schemeClr val="tx1"/>
                </a:solidFill>
                <a:latin typeface="Times New Roman" panose="02020603050405020304" pitchFamily="18" charset="0"/>
                <a:ea typeface="黑体" panose="02010609060101010101" pitchFamily="2" charset="-122"/>
              </a:rPr>
              <a:t>Matlab</a:t>
            </a:r>
            <a:r>
              <a:rPr lang="en-US" altLang="zh-CN" dirty="0">
                <a:solidFill>
                  <a:schemeClr val="tx1"/>
                </a:solidFill>
                <a:latin typeface="Times New Roman" panose="02020603050405020304" pitchFamily="18" charset="0"/>
                <a:ea typeface="黑体" panose="02010609060101010101" pitchFamily="2" charset="-122"/>
              </a:rPr>
              <a:t> </a:t>
            </a:r>
            <a:r>
              <a:rPr lang="zh-CN" altLang="en-US" dirty="0">
                <a:solidFill>
                  <a:schemeClr val="tx1"/>
                </a:solidFill>
                <a:latin typeface="Times New Roman" panose="02020603050405020304" pitchFamily="18" charset="0"/>
                <a:ea typeface="黑体" panose="02010609060101010101" pitchFamily="2" charset="-122"/>
              </a:rPr>
              <a:t>实现：实现分段线性插值不需要编制函数程序，它自身提供了内部的功能函数</a:t>
            </a:r>
            <a:endParaRPr lang="zh-CN" altLang="en-US" dirty="0">
              <a:solidFill>
                <a:schemeClr val="tx1"/>
              </a:solidFill>
              <a:latin typeface="Times New Roman" panose="02020603050405020304" pitchFamily="18" charset="0"/>
              <a:ea typeface="黑体" panose="02010609060101010101" pitchFamily="2" charset="-122"/>
            </a:endParaRPr>
          </a:p>
          <a:p>
            <a:pPr algn="l"/>
            <a:r>
              <a:rPr lang="en-US" altLang="zh-CN" dirty="0">
                <a:solidFill>
                  <a:schemeClr val="tx1"/>
                </a:solidFill>
                <a:latin typeface="Times New Roman" panose="02020603050405020304" pitchFamily="18" charset="0"/>
                <a:ea typeface="黑体" panose="02010609060101010101" pitchFamily="2" charset="-122"/>
              </a:rPr>
              <a:t>interp1(</a:t>
            </a:r>
            <a:r>
              <a:rPr lang="zh-CN" altLang="en-US" dirty="0">
                <a:solidFill>
                  <a:schemeClr val="tx1"/>
                </a:solidFill>
                <a:latin typeface="Times New Roman" panose="02020603050405020304" pitchFamily="18" charset="0"/>
                <a:ea typeface="黑体" panose="02010609060101010101" pitchFamily="2" charset="-122"/>
              </a:rPr>
              <a:t>一维插值</a:t>
            </a:r>
            <a:r>
              <a:rPr lang="en-US" altLang="zh-CN">
                <a:solidFill>
                  <a:schemeClr val="tx1"/>
                </a:solidFill>
                <a:latin typeface="Times New Roman" panose="02020603050405020304" pitchFamily="18" charset="0"/>
                <a:ea typeface="黑体" panose="02010609060101010101" pitchFamily="2" charset="-122"/>
              </a:rPr>
              <a:t>) </a:t>
            </a:r>
            <a:endParaRPr lang="en-US" altLang="zh-CN">
              <a:solidFill>
                <a:schemeClr val="tx1"/>
              </a:solidFill>
              <a:latin typeface="Times New Roman" panose="02020603050405020304" pitchFamily="18" charset="0"/>
              <a:ea typeface="黑体" panose="02010609060101010101" pitchFamily="2" charset="-122"/>
            </a:endParaRPr>
          </a:p>
          <a:p>
            <a:pPr algn="l"/>
            <a:r>
              <a:rPr lang="en-US" altLang="zh-CN" dirty="0">
                <a:solidFill>
                  <a:schemeClr val="tx1"/>
                </a:solidFill>
                <a:latin typeface="Times New Roman" panose="02020603050405020304" pitchFamily="18" charset="0"/>
                <a:ea typeface="黑体" panose="02010609060101010101" pitchFamily="2" charset="-122"/>
              </a:rPr>
              <a:t>interp2(</a:t>
            </a:r>
            <a:r>
              <a:rPr lang="zh-CN" altLang="en-US" dirty="0">
                <a:solidFill>
                  <a:schemeClr val="tx1"/>
                </a:solidFill>
                <a:latin typeface="Times New Roman" panose="02020603050405020304" pitchFamily="18" charset="0"/>
                <a:ea typeface="黑体" panose="02010609060101010101" pitchFamily="2" charset="-122"/>
              </a:rPr>
              <a:t>二维</a:t>
            </a:r>
            <a:r>
              <a:rPr lang="en-US" altLang="zh-CN">
                <a:solidFill>
                  <a:schemeClr val="tx1"/>
                </a:solidFill>
                <a:latin typeface="Times New Roman" panose="02020603050405020304" pitchFamily="18" charset="0"/>
                <a:ea typeface="黑体" panose="02010609060101010101" pitchFamily="2" charset="-122"/>
              </a:rPr>
              <a:t>) </a:t>
            </a:r>
            <a:endParaRPr lang="en-US" altLang="zh-CN">
              <a:solidFill>
                <a:schemeClr val="tx1"/>
              </a:solidFill>
              <a:latin typeface="Times New Roman" panose="02020603050405020304" pitchFamily="18" charset="0"/>
              <a:ea typeface="黑体" panose="02010609060101010101" pitchFamily="2" charset="-122"/>
            </a:endParaRPr>
          </a:p>
          <a:p>
            <a:pPr algn="l"/>
            <a:r>
              <a:rPr lang="en-US" altLang="zh-CN" dirty="0">
                <a:solidFill>
                  <a:schemeClr val="tx1"/>
                </a:solidFill>
                <a:latin typeface="Times New Roman" panose="02020603050405020304" pitchFamily="18" charset="0"/>
                <a:ea typeface="黑体" panose="02010609060101010101" pitchFamily="2" charset="-122"/>
              </a:rPr>
              <a:t>interp3(</a:t>
            </a:r>
            <a:r>
              <a:rPr lang="zh-CN" altLang="en-US" dirty="0">
                <a:solidFill>
                  <a:schemeClr val="tx1"/>
                </a:solidFill>
                <a:latin typeface="Times New Roman" panose="02020603050405020304" pitchFamily="18" charset="0"/>
                <a:ea typeface="黑体" panose="02010609060101010101" pitchFamily="2" charset="-122"/>
              </a:rPr>
              <a:t>三维</a:t>
            </a:r>
            <a:r>
              <a:rPr lang="en-US" altLang="zh-CN">
                <a:solidFill>
                  <a:schemeClr val="tx1"/>
                </a:solidFill>
                <a:latin typeface="Times New Roman" panose="02020603050405020304" pitchFamily="18" charset="0"/>
                <a:ea typeface="黑体" panose="02010609060101010101" pitchFamily="2" charset="-122"/>
              </a:rPr>
              <a:t>) </a:t>
            </a:r>
            <a:endParaRPr lang="en-US" altLang="zh-CN">
              <a:solidFill>
                <a:schemeClr val="tx1"/>
              </a:solidFill>
              <a:latin typeface="Times New Roman" panose="02020603050405020304" pitchFamily="18" charset="0"/>
              <a:ea typeface="黑体" panose="02010609060101010101" pitchFamily="2" charset="-122"/>
            </a:endParaRPr>
          </a:p>
          <a:p>
            <a:pPr algn="l"/>
            <a:r>
              <a:rPr lang="en-US" altLang="zh-CN" err="1">
                <a:solidFill>
                  <a:schemeClr val="tx1"/>
                </a:solidFill>
                <a:latin typeface="Times New Roman" panose="02020603050405020304" pitchFamily="18" charset="0"/>
                <a:ea typeface="黑体" panose="02010609060101010101" pitchFamily="2" charset="-122"/>
              </a:rPr>
              <a:t>intern(n</a:t>
            </a:r>
            <a:r>
              <a:rPr lang="zh-CN" altLang="en-US" dirty="0">
                <a:solidFill>
                  <a:schemeClr val="tx1"/>
                </a:solidFill>
                <a:latin typeface="Times New Roman" panose="02020603050405020304" pitchFamily="18" charset="0"/>
                <a:ea typeface="黑体" panose="02010609060101010101" pitchFamily="2" charset="-122"/>
              </a:rPr>
              <a:t>维</a:t>
            </a:r>
            <a:r>
              <a:rPr lang="en-US" altLang="zh-CN">
                <a:solidFill>
                  <a:schemeClr val="tx1"/>
                </a:solidFill>
                <a:latin typeface="Times New Roman" panose="02020603050405020304" pitchFamily="18" charset="0"/>
                <a:ea typeface="黑体" panose="02010609060101010101" pitchFamily="2" charset="-122"/>
              </a:rPr>
              <a:t>) </a:t>
            </a:r>
            <a:endParaRPr lang="en-US" altLang="zh-CN">
              <a:solidFill>
                <a:schemeClr val="tx1"/>
              </a:solidFill>
              <a:latin typeface="Times New Roman" panose="02020603050405020304" pitchFamily="18" charset="0"/>
              <a:ea typeface="黑体" panose="02010609060101010101" pitchFamily="2" charset="-122"/>
            </a:endParaRPr>
          </a:p>
        </p:txBody>
      </p:sp>
      <p:sp>
        <p:nvSpPr>
          <p:cNvPr id="223235" name="矩形 223234"/>
          <p:cNvSpPr/>
          <p:nvPr/>
        </p:nvSpPr>
        <p:spPr>
          <a:xfrm>
            <a:off x="349885" y="593725"/>
            <a:ext cx="4464050" cy="579438"/>
          </a:xfrm>
          <a:prstGeom prst="rect">
            <a:avLst/>
          </a:prstGeom>
          <a:noFill/>
          <a:ln w="9525">
            <a:noFill/>
          </a:ln>
        </p:spPr>
        <p:txBody>
          <a:bodyPr>
            <a:spAutoFit/>
          </a:bodyPr>
          <a:p>
            <a:pPr algn="l"/>
            <a:r>
              <a:rPr lang="en-US" altLang="zh-CN" dirty="0">
                <a:solidFill>
                  <a:schemeClr val="accent2"/>
                </a:solidFill>
                <a:latin typeface="黑体" panose="02010609060101010101" pitchFamily="2" charset="-122"/>
                <a:ea typeface="黑体" panose="02010609060101010101" pitchFamily="2" charset="-122"/>
              </a:rPr>
              <a:t> 4.3 MATLAB</a:t>
            </a:r>
            <a:r>
              <a:rPr lang="zh-CN" altLang="en-US" dirty="0">
                <a:solidFill>
                  <a:schemeClr val="accent2"/>
                </a:solidFill>
                <a:latin typeface="黑体" panose="02010609060101010101" pitchFamily="2" charset="-122"/>
                <a:ea typeface="黑体" panose="02010609060101010101" pitchFamily="2" charset="-122"/>
              </a:rPr>
              <a:t>实现插值</a:t>
            </a:r>
            <a:endParaRPr lang="zh-CN" altLang="en-US" dirty="0">
              <a:solidFill>
                <a:schemeClr val="accent2"/>
              </a:solidFill>
              <a:latin typeface="黑体" panose="02010609060101010101" pitchFamily="2" charset="-122"/>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2" name="矩形 225281"/>
          <p:cNvSpPr/>
          <p:nvPr/>
        </p:nvSpPr>
        <p:spPr>
          <a:xfrm>
            <a:off x="1981200" y="685800"/>
            <a:ext cx="3810000" cy="381000"/>
          </a:xfrm>
          <a:prstGeom prst="rect">
            <a:avLst/>
          </a:prstGeom>
          <a:noFill/>
          <a:ln w="9525">
            <a:noFill/>
          </a:ln>
        </p:spPr>
        <p:txBody>
          <a:bodyPr/>
          <a:p>
            <a:endParaRPr lang="zh-CN" altLang="en-US"/>
          </a:p>
        </p:txBody>
      </p:sp>
      <p:sp>
        <p:nvSpPr>
          <p:cNvPr id="225283" name="文本框 225282"/>
          <p:cNvSpPr txBox="1"/>
          <p:nvPr/>
        </p:nvSpPr>
        <p:spPr>
          <a:xfrm>
            <a:off x="2209800" y="304800"/>
            <a:ext cx="4594225" cy="579438"/>
          </a:xfrm>
          <a:prstGeom prst="rect">
            <a:avLst/>
          </a:prstGeom>
          <a:solidFill>
            <a:srgbClr val="FF99CC"/>
          </a:solidFill>
          <a:ln w="9525">
            <a:noFill/>
          </a:ln>
        </p:spPr>
        <p:txBody>
          <a:bodyPr>
            <a:spAutoFit/>
          </a:bodyPr>
          <a:p>
            <a:r>
              <a:rPr lang="zh-CN" altLang="en-US" dirty="0">
                <a:solidFill>
                  <a:schemeClr val="tx1"/>
                </a:solidFill>
                <a:latin typeface="黑体" panose="02010609060101010101" pitchFamily="2" charset="-122"/>
                <a:ea typeface="黑体" panose="02010609060101010101" pitchFamily="2" charset="-122"/>
              </a:rPr>
              <a:t>用</a:t>
            </a:r>
            <a:r>
              <a:rPr lang="en-US" altLang="zh-CN" sz="2400">
                <a:solidFill>
                  <a:schemeClr val="tx1"/>
                </a:solidFill>
                <a:latin typeface="Times New Roman" panose="02020603050405020304" pitchFamily="18" charset="0"/>
                <a:ea typeface="黑体" panose="02010609060101010101" pitchFamily="2" charset="-122"/>
              </a:rPr>
              <a:t>MATLAB</a:t>
            </a:r>
            <a:r>
              <a:rPr lang="zh-CN" altLang="en-US" dirty="0">
                <a:solidFill>
                  <a:schemeClr val="tx1"/>
                </a:solidFill>
                <a:latin typeface="黑体" panose="02010609060101010101" pitchFamily="2" charset="-122"/>
                <a:ea typeface="黑体" panose="02010609060101010101" pitchFamily="2" charset="-122"/>
              </a:rPr>
              <a:t>作插值计算</a:t>
            </a:r>
            <a:endParaRPr lang="zh-CN" altLang="en-US" b="0">
              <a:solidFill>
                <a:schemeClr val="tx1"/>
              </a:solidFill>
              <a:latin typeface="黑体" panose="02010609060101010101" pitchFamily="2" charset="-122"/>
              <a:ea typeface="黑体" panose="02010609060101010101" pitchFamily="2" charset="-122"/>
            </a:endParaRPr>
          </a:p>
        </p:txBody>
      </p:sp>
      <p:sp>
        <p:nvSpPr>
          <p:cNvPr id="225284" name="矩形 225283"/>
          <p:cNvSpPr/>
          <p:nvPr/>
        </p:nvSpPr>
        <p:spPr>
          <a:xfrm>
            <a:off x="1981200" y="304800"/>
            <a:ext cx="3810000" cy="381000"/>
          </a:xfrm>
          <a:prstGeom prst="rect">
            <a:avLst/>
          </a:prstGeom>
          <a:noFill/>
          <a:ln w="9525">
            <a:noFill/>
          </a:ln>
        </p:spPr>
        <p:txBody>
          <a:bodyPr/>
          <a:p>
            <a:endParaRPr lang="zh-CN" altLang="en-US"/>
          </a:p>
        </p:txBody>
      </p:sp>
      <p:sp>
        <p:nvSpPr>
          <p:cNvPr id="225285" name="文本框 225284"/>
          <p:cNvSpPr txBox="1"/>
          <p:nvPr/>
        </p:nvSpPr>
        <p:spPr>
          <a:xfrm>
            <a:off x="838200" y="838200"/>
            <a:ext cx="7620000" cy="519113"/>
          </a:xfrm>
          <a:prstGeom prst="rect">
            <a:avLst/>
          </a:prstGeom>
          <a:noFill/>
          <a:ln w="9525">
            <a:noFill/>
          </a:ln>
        </p:spPr>
        <p:txBody>
          <a:bodyPr>
            <a:spAutoFit/>
          </a:bodyPr>
          <a:p>
            <a:pPr algn="l">
              <a:spcBef>
                <a:spcPct val="10000"/>
              </a:spcBef>
            </a:pPr>
            <a:r>
              <a:rPr lang="zh-CN" altLang="zh-CN" sz="2800" dirty="0">
                <a:solidFill>
                  <a:schemeClr val="tx1"/>
                </a:solidFill>
                <a:latin typeface="黑体" panose="02010609060101010101" pitchFamily="2" charset="-122"/>
                <a:ea typeface="黑体" panose="02010609060101010101" pitchFamily="2" charset="-122"/>
              </a:rPr>
              <a:t>一维插值函数：</a:t>
            </a:r>
            <a:endParaRPr lang="zh-CN" altLang="zh-CN" sz="2800" dirty="0">
              <a:solidFill>
                <a:schemeClr val="tx1"/>
              </a:solidFill>
              <a:latin typeface="黑体" panose="02010609060101010101" pitchFamily="2" charset="-122"/>
              <a:ea typeface="黑体" panose="02010609060101010101" pitchFamily="2" charset="-122"/>
            </a:endParaRPr>
          </a:p>
        </p:txBody>
      </p:sp>
      <p:sp>
        <p:nvSpPr>
          <p:cNvPr id="225286" name="文本框 225285"/>
          <p:cNvSpPr txBox="1"/>
          <p:nvPr/>
        </p:nvSpPr>
        <p:spPr>
          <a:xfrm>
            <a:off x="1371600" y="1401763"/>
            <a:ext cx="6705600" cy="519112"/>
          </a:xfrm>
          <a:prstGeom prst="rect">
            <a:avLst/>
          </a:prstGeom>
          <a:noFill/>
          <a:ln w="12700">
            <a:noFill/>
          </a:ln>
        </p:spPr>
        <p:txBody>
          <a:bodyPr>
            <a:spAutoFit/>
          </a:bodyPr>
          <a:p>
            <a:pPr algn="l">
              <a:spcBef>
                <a:spcPct val="10000"/>
              </a:spcBef>
            </a:pPr>
            <a:r>
              <a:rPr lang="en-US" altLang="zh-CN" sz="2800" err="1">
                <a:solidFill>
                  <a:schemeClr val="tx1"/>
                </a:solidFill>
                <a:latin typeface="Courier New" panose="02070309020205020404" pitchFamily="49" charset="0"/>
                <a:ea typeface="魏碑" pitchFamily="49" charset="-122"/>
              </a:rPr>
              <a:t>yi</a:t>
            </a:r>
            <a:r>
              <a:rPr lang="en-US" altLang="zh-CN" sz="2800">
                <a:solidFill>
                  <a:schemeClr val="tx1"/>
                </a:solidFill>
                <a:latin typeface="Courier New" panose="02070309020205020404" pitchFamily="49" charset="0"/>
                <a:ea typeface="魏碑" pitchFamily="49" charset="-122"/>
              </a:rPr>
              <a:t>=interp1(x</a:t>
            </a:r>
            <a:r>
              <a:rPr lang="zh-CN" altLang="en-US" sz="2800">
                <a:solidFill>
                  <a:schemeClr val="tx1"/>
                </a:solidFill>
                <a:latin typeface="Courier New" panose="02070309020205020404" pitchFamily="49" charset="0"/>
                <a:ea typeface="魏碑" pitchFamily="49" charset="-122"/>
              </a:rPr>
              <a:t>，</a:t>
            </a:r>
            <a:r>
              <a:rPr lang="en-US" altLang="zh-CN" sz="2800">
                <a:solidFill>
                  <a:schemeClr val="tx1"/>
                </a:solidFill>
                <a:latin typeface="Courier New" panose="02070309020205020404" pitchFamily="49" charset="0"/>
                <a:ea typeface="魏碑" pitchFamily="49" charset="-122"/>
              </a:rPr>
              <a:t>y</a:t>
            </a:r>
            <a:r>
              <a:rPr lang="zh-CN" altLang="en-US" sz="2800">
                <a:solidFill>
                  <a:schemeClr val="tx1"/>
                </a:solidFill>
                <a:latin typeface="Courier New" panose="02070309020205020404" pitchFamily="49" charset="0"/>
                <a:ea typeface="魏碑" pitchFamily="49" charset="-122"/>
              </a:rPr>
              <a:t>，</a:t>
            </a:r>
            <a:r>
              <a:rPr lang="en-US" altLang="zh-CN" sz="2800">
                <a:solidFill>
                  <a:schemeClr val="tx1"/>
                </a:solidFill>
                <a:latin typeface="Courier New" panose="02070309020205020404" pitchFamily="49" charset="0"/>
                <a:ea typeface="魏碑" pitchFamily="49" charset="-122"/>
              </a:rPr>
              <a:t>xi</a:t>
            </a:r>
            <a:r>
              <a:rPr lang="zh-CN" altLang="en-US" sz="2800">
                <a:solidFill>
                  <a:schemeClr val="tx1"/>
                </a:solidFill>
                <a:latin typeface="Courier New" panose="02070309020205020404" pitchFamily="49" charset="0"/>
                <a:ea typeface="魏碑" pitchFamily="49" charset="-122"/>
              </a:rPr>
              <a:t>，</a:t>
            </a:r>
            <a:r>
              <a:rPr lang="en-US" altLang="zh-CN" sz="2800">
                <a:solidFill>
                  <a:schemeClr val="tx1"/>
                </a:solidFill>
                <a:latin typeface="Courier New" panose="02070309020205020404" pitchFamily="49" charset="0"/>
                <a:ea typeface="魏碑" pitchFamily="49" charset="-122"/>
              </a:rPr>
              <a:t>'method')</a:t>
            </a:r>
            <a:endParaRPr lang="en-US" altLang="zh-CN" sz="2800" b="0">
              <a:solidFill>
                <a:schemeClr val="tx1"/>
              </a:solidFill>
              <a:latin typeface="Courier New" panose="02070309020205020404" pitchFamily="49" charset="0"/>
              <a:ea typeface="隶书" panose="02010509060101010101" pitchFamily="49" charset="-122"/>
            </a:endParaRPr>
          </a:p>
        </p:txBody>
      </p:sp>
      <p:grpSp>
        <p:nvGrpSpPr>
          <p:cNvPr id="225287" name="组合 225286"/>
          <p:cNvGrpSpPr/>
          <p:nvPr/>
        </p:nvGrpSpPr>
        <p:grpSpPr>
          <a:xfrm>
            <a:off x="6011863" y="1844675"/>
            <a:ext cx="2971800" cy="1141413"/>
            <a:chOff x="3456" y="1248"/>
            <a:chExt cx="1872" cy="719"/>
          </a:xfrm>
        </p:grpSpPr>
        <p:sp>
          <p:nvSpPr>
            <p:cNvPr id="225288" name="文本框 225287"/>
            <p:cNvSpPr txBox="1"/>
            <p:nvPr/>
          </p:nvSpPr>
          <p:spPr>
            <a:xfrm>
              <a:off x="4224" y="1632"/>
              <a:ext cx="1104" cy="335"/>
            </a:xfrm>
            <a:prstGeom prst="rect">
              <a:avLst/>
            </a:prstGeom>
            <a:solidFill>
              <a:srgbClr val="FFFF99"/>
            </a:solidFill>
            <a:ln w="12700" cap="sq" cmpd="sng">
              <a:solidFill>
                <a:schemeClr val="tx1"/>
              </a:solidFill>
              <a:prstDash val="solid"/>
              <a:miter/>
              <a:headEnd type="none" w="sm" len="sm"/>
              <a:tailEnd type="none" w="sm" len="sm"/>
            </a:ln>
          </p:spPr>
          <p:txBody>
            <a:bodyPr>
              <a:spAutoFit/>
            </a:bodyPr>
            <a:p>
              <a:r>
                <a:rPr lang="zh-CN" altLang="en-US" sz="2800" dirty="0">
                  <a:solidFill>
                    <a:schemeClr val="tx1"/>
                  </a:solidFill>
                  <a:latin typeface="魏碑" pitchFamily="49" charset="-122"/>
                  <a:ea typeface="魏碑" pitchFamily="49" charset="-122"/>
                </a:rPr>
                <a:t>插值方法</a:t>
              </a:r>
              <a:endParaRPr lang="zh-CN" altLang="en-US" sz="2400">
                <a:solidFill>
                  <a:schemeClr val="tx1"/>
                </a:solidFill>
                <a:latin typeface="魏碑" pitchFamily="49" charset="-122"/>
                <a:ea typeface="魏碑" pitchFamily="49" charset="-122"/>
              </a:endParaRPr>
            </a:p>
          </p:txBody>
        </p:sp>
        <p:sp>
          <p:nvSpPr>
            <p:cNvPr id="225289" name="直接连接符 225288"/>
            <p:cNvSpPr/>
            <p:nvPr/>
          </p:nvSpPr>
          <p:spPr>
            <a:xfrm>
              <a:off x="3456" y="1248"/>
              <a:ext cx="768" cy="0"/>
            </a:xfrm>
            <a:prstGeom prst="line">
              <a:avLst/>
            </a:prstGeom>
            <a:ln w="12700" cap="sq" cmpd="sng">
              <a:solidFill>
                <a:schemeClr val="tx1"/>
              </a:solidFill>
              <a:prstDash val="solid"/>
              <a:headEnd type="none" w="sm" len="sm"/>
              <a:tailEnd type="none" w="sm" len="sm"/>
            </a:ln>
          </p:spPr>
        </p:sp>
        <p:sp>
          <p:nvSpPr>
            <p:cNvPr id="225290" name="直接连接符 225289"/>
            <p:cNvSpPr/>
            <p:nvPr/>
          </p:nvSpPr>
          <p:spPr>
            <a:xfrm>
              <a:off x="3840" y="1248"/>
              <a:ext cx="1008" cy="384"/>
            </a:xfrm>
            <a:prstGeom prst="line">
              <a:avLst/>
            </a:prstGeom>
            <a:ln w="12700" cap="sq" cmpd="sng">
              <a:solidFill>
                <a:schemeClr val="tx1"/>
              </a:solidFill>
              <a:prstDash val="solid"/>
              <a:headEnd type="none" w="sm" len="sm"/>
              <a:tailEnd type="none" w="sm" len="sm"/>
            </a:ln>
          </p:spPr>
        </p:sp>
      </p:grpSp>
      <p:grpSp>
        <p:nvGrpSpPr>
          <p:cNvPr id="225291" name="组合 225290"/>
          <p:cNvGrpSpPr/>
          <p:nvPr/>
        </p:nvGrpSpPr>
        <p:grpSpPr>
          <a:xfrm>
            <a:off x="4716463" y="1844675"/>
            <a:ext cx="1828800" cy="1143000"/>
            <a:chOff x="2736" y="1248"/>
            <a:chExt cx="1152" cy="720"/>
          </a:xfrm>
        </p:grpSpPr>
        <p:sp>
          <p:nvSpPr>
            <p:cNvPr id="225292" name="直接连接符 225291"/>
            <p:cNvSpPr/>
            <p:nvPr/>
          </p:nvSpPr>
          <p:spPr>
            <a:xfrm>
              <a:off x="2928" y="1248"/>
              <a:ext cx="192" cy="0"/>
            </a:xfrm>
            <a:prstGeom prst="line">
              <a:avLst/>
            </a:prstGeom>
            <a:ln w="12700" cap="sq" cmpd="sng">
              <a:solidFill>
                <a:schemeClr val="tx1"/>
              </a:solidFill>
              <a:prstDash val="solid"/>
              <a:headEnd type="none" w="sm" len="sm"/>
              <a:tailEnd type="none" w="sm" len="sm"/>
            </a:ln>
          </p:spPr>
        </p:sp>
        <p:sp>
          <p:nvSpPr>
            <p:cNvPr id="225293" name="文本框 225292"/>
            <p:cNvSpPr txBox="1"/>
            <p:nvPr/>
          </p:nvSpPr>
          <p:spPr>
            <a:xfrm>
              <a:off x="2736" y="1633"/>
              <a:ext cx="1152" cy="335"/>
            </a:xfrm>
            <a:prstGeom prst="rect">
              <a:avLst/>
            </a:prstGeom>
            <a:solidFill>
              <a:srgbClr val="FFFF99"/>
            </a:solidFill>
            <a:ln w="12700" cap="sq" cmpd="sng">
              <a:solidFill>
                <a:schemeClr val="tx1"/>
              </a:solidFill>
              <a:prstDash val="solid"/>
              <a:miter/>
              <a:headEnd type="none" w="sm" len="sm"/>
              <a:tailEnd type="none" w="sm" len="sm"/>
            </a:ln>
          </p:spPr>
          <p:txBody>
            <a:bodyPr>
              <a:spAutoFit/>
            </a:bodyPr>
            <a:p>
              <a:r>
                <a:rPr lang="zh-CN" altLang="en-US" sz="2800" dirty="0">
                  <a:solidFill>
                    <a:schemeClr val="tx1"/>
                  </a:solidFill>
                  <a:latin typeface="魏碑" pitchFamily="49" charset="-122"/>
                  <a:ea typeface="魏碑" pitchFamily="49" charset="-122"/>
                </a:rPr>
                <a:t>被插值点</a:t>
              </a:r>
              <a:endParaRPr lang="zh-CN" altLang="en-US" sz="2800">
                <a:solidFill>
                  <a:schemeClr val="tx1"/>
                </a:solidFill>
                <a:latin typeface="魏碑" pitchFamily="49" charset="-122"/>
                <a:ea typeface="魏碑" pitchFamily="49" charset="-122"/>
              </a:endParaRPr>
            </a:p>
          </p:txBody>
        </p:sp>
        <p:sp>
          <p:nvSpPr>
            <p:cNvPr id="225294" name="直接连接符 225293"/>
            <p:cNvSpPr/>
            <p:nvPr/>
          </p:nvSpPr>
          <p:spPr>
            <a:xfrm>
              <a:off x="3024" y="1248"/>
              <a:ext cx="336" cy="384"/>
            </a:xfrm>
            <a:prstGeom prst="line">
              <a:avLst/>
            </a:prstGeom>
            <a:ln w="12700" cap="sq" cmpd="sng">
              <a:solidFill>
                <a:schemeClr val="tx1"/>
              </a:solidFill>
              <a:prstDash val="solid"/>
              <a:headEnd type="none" w="sm" len="sm"/>
              <a:tailEnd type="none" w="sm" len="sm"/>
            </a:ln>
          </p:spPr>
        </p:sp>
      </p:grpSp>
      <p:grpSp>
        <p:nvGrpSpPr>
          <p:cNvPr id="225295" name="组合 225294"/>
          <p:cNvGrpSpPr/>
          <p:nvPr/>
        </p:nvGrpSpPr>
        <p:grpSpPr>
          <a:xfrm>
            <a:off x="2555875" y="1916113"/>
            <a:ext cx="1981200" cy="1141412"/>
            <a:chOff x="1344" y="1248"/>
            <a:chExt cx="1248" cy="719"/>
          </a:xfrm>
        </p:grpSpPr>
        <p:sp>
          <p:nvSpPr>
            <p:cNvPr id="225296" name="直接连接符 225295"/>
            <p:cNvSpPr/>
            <p:nvPr/>
          </p:nvSpPr>
          <p:spPr>
            <a:xfrm>
              <a:off x="2160" y="1248"/>
              <a:ext cx="432" cy="0"/>
            </a:xfrm>
            <a:prstGeom prst="line">
              <a:avLst/>
            </a:prstGeom>
            <a:ln w="12700" cap="sq" cmpd="sng">
              <a:solidFill>
                <a:schemeClr val="tx1"/>
              </a:solidFill>
              <a:prstDash val="solid"/>
              <a:headEnd type="none" w="sm" len="sm"/>
              <a:tailEnd type="none" w="sm" len="sm"/>
            </a:ln>
          </p:spPr>
        </p:sp>
        <p:sp>
          <p:nvSpPr>
            <p:cNvPr id="225297" name="文本框 225296"/>
            <p:cNvSpPr txBox="1"/>
            <p:nvPr/>
          </p:nvSpPr>
          <p:spPr>
            <a:xfrm>
              <a:off x="1344" y="1632"/>
              <a:ext cx="1104" cy="335"/>
            </a:xfrm>
            <a:prstGeom prst="rect">
              <a:avLst/>
            </a:prstGeom>
            <a:solidFill>
              <a:srgbClr val="FFFF99"/>
            </a:solidFill>
            <a:ln w="12700" cap="sq" cmpd="sng">
              <a:solidFill>
                <a:schemeClr val="tx1"/>
              </a:solidFill>
              <a:prstDash val="solid"/>
              <a:miter/>
              <a:headEnd type="none" w="sm" len="sm"/>
              <a:tailEnd type="none" w="sm" len="sm"/>
            </a:ln>
          </p:spPr>
          <p:txBody>
            <a:bodyPr>
              <a:spAutoFit/>
            </a:bodyPr>
            <a:p>
              <a:r>
                <a:rPr lang="zh-CN" altLang="en-US" sz="2800" dirty="0">
                  <a:solidFill>
                    <a:schemeClr val="tx1"/>
                  </a:solidFill>
                  <a:latin typeface="Times New Roman" panose="02020603050405020304" pitchFamily="18" charset="0"/>
                  <a:ea typeface="隶书" panose="02010509060101010101" pitchFamily="49" charset="-122"/>
                </a:rPr>
                <a:t>插值节点</a:t>
              </a:r>
              <a:endParaRPr lang="zh-CN" altLang="en-US" sz="2400" b="0">
                <a:solidFill>
                  <a:schemeClr val="tx1"/>
                </a:solidFill>
                <a:latin typeface="Times New Roman" panose="02020603050405020304" pitchFamily="18" charset="0"/>
                <a:ea typeface="隶书" panose="02010509060101010101" pitchFamily="49" charset="-122"/>
              </a:endParaRPr>
            </a:p>
          </p:txBody>
        </p:sp>
        <p:sp>
          <p:nvSpPr>
            <p:cNvPr id="225298" name="直接连接符 225297"/>
            <p:cNvSpPr/>
            <p:nvPr/>
          </p:nvSpPr>
          <p:spPr>
            <a:xfrm flipV="1">
              <a:off x="1872" y="1248"/>
              <a:ext cx="528" cy="384"/>
            </a:xfrm>
            <a:prstGeom prst="line">
              <a:avLst/>
            </a:prstGeom>
            <a:ln w="12700" cap="sq" cmpd="sng">
              <a:solidFill>
                <a:schemeClr val="tx1"/>
              </a:solidFill>
              <a:prstDash val="solid"/>
              <a:headEnd type="none" w="sm" len="sm"/>
              <a:tailEnd type="none" w="sm" len="sm"/>
            </a:ln>
          </p:spPr>
        </p:sp>
      </p:grpSp>
      <p:grpSp>
        <p:nvGrpSpPr>
          <p:cNvPr id="225299" name="组合 225298"/>
          <p:cNvGrpSpPr/>
          <p:nvPr/>
        </p:nvGrpSpPr>
        <p:grpSpPr>
          <a:xfrm>
            <a:off x="323850" y="1916113"/>
            <a:ext cx="1676400" cy="1492250"/>
            <a:chOff x="144" y="1248"/>
            <a:chExt cx="1056" cy="940"/>
          </a:xfrm>
        </p:grpSpPr>
        <p:sp>
          <p:nvSpPr>
            <p:cNvPr id="225300" name="直接连接符 225299"/>
            <p:cNvSpPr/>
            <p:nvPr/>
          </p:nvSpPr>
          <p:spPr>
            <a:xfrm>
              <a:off x="864" y="1248"/>
              <a:ext cx="288" cy="0"/>
            </a:xfrm>
            <a:prstGeom prst="line">
              <a:avLst/>
            </a:prstGeom>
            <a:ln w="12700" cap="sq" cmpd="sng">
              <a:solidFill>
                <a:srgbClr val="FFCC00"/>
              </a:solidFill>
              <a:prstDash val="solid"/>
              <a:headEnd type="none" w="sm" len="sm"/>
              <a:tailEnd type="none" w="sm" len="sm"/>
            </a:ln>
          </p:spPr>
        </p:sp>
        <p:sp>
          <p:nvSpPr>
            <p:cNvPr id="225301" name="文本框 225300"/>
            <p:cNvSpPr txBox="1"/>
            <p:nvPr/>
          </p:nvSpPr>
          <p:spPr>
            <a:xfrm>
              <a:off x="144" y="1584"/>
              <a:ext cx="1056" cy="604"/>
            </a:xfrm>
            <a:prstGeom prst="rect">
              <a:avLst/>
            </a:prstGeom>
            <a:solidFill>
              <a:srgbClr val="FFFF99"/>
            </a:solidFill>
            <a:ln w="12700" cap="sq" cmpd="sng">
              <a:solidFill>
                <a:srgbClr val="FFCC00"/>
              </a:solidFill>
              <a:prstDash val="solid"/>
              <a:miter/>
              <a:headEnd type="none" w="sm" len="sm"/>
              <a:tailEnd type="none" w="sm" len="sm"/>
            </a:ln>
          </p:spPr>
          <p:txBody>
            <a:bodyPr>
              <a:spAutoFit/>
            </a:bodyPr>
            <a:p>
              <a:pPr algn="l"/>
              <a:r>
                <a:rPr lang="en-US" altLang="zh-CN" sz="2800">
                  <a:solidFill>
                    <a:schemeClr val="tx1"/>
                  </a:solidFill>
                  <a:latin typeface="Courier New" panose="02070309020205020404" pitchFamily="49" charset="0"/>
                  <a:ea typeface="魏碑" pitchFamily="49" charset="-122"/>
                </a:rPr>
                <a:t>xi</a:t>
              </a:r>
              <a:r>
                <a:rPr lang="zh-CN" altLang="en-US" sz="2800" dirty="0">
                  <a:solidFill>
                    <a:schemeClr val="tx1"/>
                  </a:solidFill>
                  <a:latin typeface="魏碑" pitchFamily="49" charset="-122"/>
                  <a:ea typeface="魏碑" pitchFamily="49" charset="-122"/>
                </a:rPr>
                <a:t>处的插值结果</a:t>
              </a:r>
              <a:endParaRPr lang="zh-CN" altLang="en-US" sz="2800">
                <a:solidFill>
                  <a:schemeClr val="tx1"/>
                </a:solidFill>
                <a:latin typeface="魏碑" pitchFamily="49" charset="-122"/>
                <a:ea typeface="魏碑" pitchFamily="49" charset="-122"/>
              </a:endParaRPr>
            </a:p>
          </p:txBody>
        </p:sp>
        <p:sp>
          <p:nvSpPr>
            <p:cNvPr id="225302" name="直接连接符 225301"/>
            <p:cNvSpPr/>
            <p:nvPr/>
          </p:nvSpPr>
          <p:spPr>
            <a:xfrm flipV="1">
              <a:off x="624" y="1248"/>
              <a:ext cx="384" cy="336"/>
            </a:xfrm>
            <a:prstGeom prst="line">
              <a:avLst/>
            </a:prstGeom>
            <a:ln w="12700" cap="sq" cmpd="sng">
              <a:solidFill>
                <a:srgbClr val="FFCC00"/>
              </a:solidFill>
              <a:prstDash val="solid"/>
              <a:headEnd type="none" w="sm" len="sm"/>
              <a:tailEnd type="none" w="sm" len="sm"/>
            </a:ln>
          </p:spPr>
        </p:sp>
      </p:grpSp>
      <p:sp>
        <p:nvSpPr>
          <p:cNvPr id="225303" name="文本框 225302"/>
          <p:cNvSpPr txBox="1"/>
          <p:nvPr/>
        </p:nvSpPr>
        <p:spPr>
          <a:xfrm>
            <a:off x="4716463" y="3429000"/>
            <a:ext cx="4427537" cy="2368550"/>
          </a:xfrm>
          <a:prstGeom prst="rect">
            <a:avLst/>
          </a:prstGeom>
          <a:solidFill>
            <a:schemeClr val="accent1"/>
          </a:solidFill>
          <a:ln w="12700" cap="sq" cmpd="sng">
            <a:solidFill>
              <a:schemeClr val="tx1"/>
            </a:solidFill>
            <a:prstDash val="solid"/>
            <a:miter/>
            <a:headEnd type="none" w="med" len="med"/>
            <a:tailEnd type="none" w="med" len="med"/>
          </a:ln>
        </p:spPr>
        <p:txBody>
          <a:bodyPr>
            <a:spAutoFit/>
          </a:bodyPr>
          <a:p>
            <a:pPr algn="l">
              <a:spcBef>
                <a:spcPct val="10000"/>
              </a:spcBef>
            </a:pPr>
            <a:r>
              <a:rPr lang="en-US" altLang="zh-CN" sz="2400">
                <a:solidFill>
                  <a:schemeClr val="tx1"/>
                </a:solidFill>
                <a:latin typeface="Courier New" panose="02070309020205020404" pitchFamily="49" charset="0"/>
                <a:ea typeface="魏碑" pitchFamily="49" charset="-122"/>
              </a:rPr>
              <a:t>‘nearest’</a:t>
            </a:r>
            <a:r>
              <a:rPr lang="en-US" altLang="zh-CN" sz="2800" dirty="0">
                <a:solidFill>
                  <a:schemeClr val="tx1"/>
                </a:solidFill>
                <a:latin typeface="魏碑" pitchFamily="49" charset="-122"/>
                <a:ea typeface="魏碑" pitchFamily="49" charset="-122"/>
              </a:rPr>
              <a:t>  </a:t>
            </a:r>
            <a:r>
              <a:rPr lang="zh-CN" altLang="en-US" sz="2800" dirty="0">
                <a:solidFill>
                  <a:schemeClr val="tx1"/>
                </a:solidFill>
                <a:latin typeface="魏碑" pitchFamily="49" charset="-122"/>
                <a:ea typeface="魏碑" pitchFamily="49" charset="-122"/>
              </a:rPr>
              <a:t>最邻近插值；</a:t>
            </a:r>
            <a:r>
              <a:rPr lang="zh-CN" altLang="en-US" sz="2400" dirty="0">
                <a:solidFill>
                  <a:schemeClr val="tx1"/>
                </a:solidFill>
                <a:latin typeface="Courier New" panose="02070309020205020404" pitchFamily="49" charset="0"/>
                <a:ea typeface="魏碑" pitchFamily="49" charset="-122"/>
              </a:rPr>
              <a:t>‘</a:t>
            </a:r>
            <a:r>
              <a:rPr lang="en-US" altLang="zh-CN" sz="2400">
                <a:solidFill>
                  <a:schemeClr val="tx1"/>
                </a:solidFill>
                <a:latin typeface="Courier New" panose="02070309020205020404" pitchFamily="49" charset="0"/>
                <a:ea typeface="魏碑" pitchFamily="49" charset="-122"/>
              </a:rPr>
              <a:t>linear’</a:t>
            </a:r>
            <a:r>
              <a:rPr lang="en-US" altLang="zh-CN" sz="2800">
                <a:solidFill>
                  <a:schemeClr val="tx1"/>
                </a:solidFill>
                <a:latin typeface="魏碑" pitchFamily="49" charset="-122"/>
                <a:ea typeface="魏碑" pitchFamily="49" charset="-122"/>
              </a:rPr>
              <a:t>   </a:t>
            </a:r>
            <a:r>
              <a:rPr lang="zh-CN" altLang="en-US" sz="2800" dirty="0">
                <a:solidFill>
                  <a:srgbClr val="000000"/>
                </a:solidFill>
                <a:latin typeface="Times New Roman" panose="02020603050405020304" pitchFamily="18" charset="0"/>
                <a:ea typeface="魏碑" pitchFamily="49" charset="-122"/>
              </a:rPr>
              <a:t>线性插值；</a:t>
            </a:r>
            <a:endParaRPr lang="zh-CN" altLang="en-US" sz="2800" dirty="0">
              <a:solidFill>
                <a:schemeClr val="tx1"/>
              </a:solidFill>
              <a:latin typeface="Times New Roman" panose="02020603050405020304" pitchFamily="18" charset="0"/>
              <a:ea typeface="魏碑" pitchFamily="49" charset="-122"/>
            </a:endParaRPr>
          </a:p>
          <a:p>
            <a:pPr algn="l">
              <a:spcBef>
                <a:spcPct val="10000"/>
              </a:spcBef>
            </a:pPr>
            <a:r>
              <a:rPr lang="zh-CN" altLang="en-US" sz="2400" dirty="0">
                <a:solidFill>
                  <a:schemeClr val="tx1"/>
                </a:solidFill>
                <a:latin typeface="Courier New" panose="02070309020205020404" pitchFamily="49" charset="0"/>
                <a:ea typeface="魏碑" pitchFamily="49" charset="-122"/>
              </a:rPr>
              <a:t>‘</a:t>
            </a:r>
            <a:r>
              <a:rPr lang="en-US" altLang="zh-CN" sz="2400" err="1">
                <a:solidFill>
                  <a:schemeClr val="tx1"/>
                </a:solidFill>
                <a:latin typeface="Courier New" panose="02070309020205020404" pitchFamily="49" charset="0"/>
                <a:ea typeface="魏碑" pitchFamily="49" charset="-122"/>
              </a:rPr>
              <a:t>spline</a:t>
            </a:r>
            <a:r>
              <a:rPr lang="en-US" altLang="zh-CN" sz="2400">
                <a:solidFill>
                  <a:schemeClr val="tx1"/>
                </a:solidFill>
                <a:latin typeface="Courier New" panose="02070309020205020404" pitchFamily="49" charset="0"/>
                <a:ea typeface="魏碑" pitchFamily="49" charset="-122"/>
              </a:rPr>
              <a:t>’</a:t>
            </a:r>
            <a:r>
              <a:rPr lang="en-US" altLang="zh-CN" sz="2800" dirty="0">
                <a:solidFill>
                  <a:schemeClr val="tx1"/>
                </a:solidFill>
                <a:latin typeface="魏碑" pitchFamily="49" charset="-122"/>
                <a:ea typeface="魏碑" pitchFamily="49" charset="-122"/>
              </a:rPr>
              <a:t> </a:t>
            </a:r>
            <a:r>
              <a:rPr lang="zh-CN" altLang="en-US" sz="2800" dirty="0">
                <a:solidFill>
                  <a:schemeClr val="tx1"/>
                </a:solidFill>
                <a:latin typeface="魏碑" pitchFamily="49" charset="-122"/>
                <a:ea typeface="魏碑" pitchFamily="49" charset="-122"/>
              </a:rPr>
              <a:t>三次样条插值；</a:t>
            </a:r>
            <a:endParaRPr lang="zh-CN" altLang="en-US" sz="2800" dirty="0">
              <a:solidFill>
                <a:schemeClr val="tx1"/>
              </a:solidFill>
              <a:latin typeface="魏碑" pitchFamily="49" charset="-122"/>
              <a:ea typeface="魏碑" pitchFamily="49" charset="-122"/>
            </a:endParaRPr>
          </a:p>
          <a:p>
            <a:pPr algn="l">
              <a:spcBef>
                <a:spcPct val="10000"/>
              </a:spcBef>
            </a:pPr>
            <a:r>
              <a:rPr lang="zh-CN" altLang="en-US" sz="2400" dirty="0">
                <a:solidFill>
                  <a:schemeClr val="tx1"/>
                </a:solidFill>
                <a:latin typeface="Courier New" panose="02070309020205020404" pitchFamily="49" charset="0"/>
                <a:ea typeface="魏碑" pitchFamily="49" charset="-122"/>
              </a:rPr>
              <a:t>‘</a:t>
            </a:r>
            <a:r>
              <a:rPr lang="en-US" altLang="zh-CN" sz="2400">
                <a:solidFill>
                  <a:schemeClr val="tx1"/>
                </a:solidFill>
                <a:latin typeface="Courier New" panose="02070309020205020404" pitchFamily="49" charset="0"/>
                <a:ea typeface="魏碑" pitchFamily="49" charset="-122"/>
              </a:rPr>
              <a:t>cubic’</a:t>
            </a:r>
            <a:r>
              <a:rPr lang="en-US" altLang="zh-CN" sz="2800" dirty="0">
                <a:solidFill>
                  <a:schemeClr val="tx1"/>
                </a:solidFill>
                <a:latin typeface="魏碑" pitchFamily="49" charset="-122"/>
                <a:ea typeface="魏碑" pitchFamily="49" charset="-122"/>
              </a:rPr>
              <a:t>  </a:t>
            </a:r>
            <a:r>
              <a:rPr lang="zh-CN" altLang="en-US" sz="2800" dirty="0">
                <a:solidFill>
                  <a:schemeClr val="tx1"/>
                </a:solidFill>
                <a:latin typeface="魏碑" pitchFamily="49" charset="-122"/>
                <a:ea typeface="魏碑" pitchFamily="49" charset="-122"/>
              </a:rPr>
              <a:t>立方插值；</a:t>
            </a:r>
            <a:endParaRPr lang="zh-CN" altLang="en-US" sz="2800" dirty="0">
              <a:solidFill>
                <a:schemeClr val="tx1"/>
              </a:solidFill>
              <a:latin typeface="魏碑" pitchFamily="49" charset="-122"/>
              <a:ea typeface="魏碑" pitchFamily="49" charset="-122"/>
            </a:endParaRPr>
          </a:p>
          <a:p>
            <a:pPr algn="l">
              <a:spcBef>
                <a:spcPct val="10000"/>
              </a:spcBef>
            </a:pPr>
            <a:r>
              <a:rPr lang="zh-CN" altLang="en-US" sz="2800" dirty="0">
                <a:solidFill>
                  <a:schemeClr val="tx1"/>
                </a:solidFill>
                <a:latin typeface="魏碑" pitchFamily="49" charset="-122"/>
                <a:ea typeface="魏碑" pitchFamily="49" charset="-122"/>
              </a:rPr>
              <a:t> 缺省时  分段线性插值．</a:t>
            </a:r>
            <a:endParaRPr lang="zh-CN" altLang="en-US" sz="2800">
              <a:solidFill>
                <a:schemeClr val="tx1"/>
              </a:solidFill>
              <a:latin typeface="魏碑" pitchFamily="49" charset="-122"/>
              <a:ea typeface="魏碑" pitchFamily="49" charset="-122"/>
            </a:endParaRPr>
          </a:p>
        </p:txBody>
      </p:sp>
      <p:sp>
        <p:nvSpPr>
          <p:cNvPr id="225304" name="文本框 225303"/>
          <p:cNvSpPr txBox="1"/>
          <p:nvPr/>
        </p:nvSpPr>
        <p:spPr>
          <a:xfrm>
            <a:off x="-5080" y="3883343"/>
            <a:ext cx="5795963" cy="1458912"/>
          </a:xfrm>
          <a:prstGeom prst="rect">
            <a:avLst/>
          </a:prstGeom>
          <a:noFill/>
          <a:ln w="12700">
            <a:noFill/>
          </a:ln>
        </p:spPr>
        <p:txBody>
          <a:bodyPr>
            <a:spAutoFit/>
          </a:bodyPr>
          <a:p>
            <a:pPr algn="l">
              <a:spcBef>
                <a:spcPct val="10000"/>
              </a:spcBef>
            </a:pPr>
            <a:r>
              <a:rPr lang="en-US" altLang="zh-CN" sz="2800" dirty="0">
                <a:solidFill>
                  <a:schemeClr val="tx1"/>
                </a:solidFill>
                <a:latin typeface="Times New Roman" panose="02020603050405020304" pitchFamily="18" charset="0"/>
                <a:ea typeface="黑体" panose="02010609060101010101" pitchFamily="2" charset="-122"/>
              </a:rPr>
              <a:t>    </a:t>
            </a:r>
            <a:r>
              <a:rPr lang="zh-CN" altLang="en-US" sz="2800" dirty="0">
                <a:solidFill>
                  <a:schemeClr val="tx1"/>
                </a:solidFill>
                <a:latin typeface="Times New Roman" panose="02020603050405020304" pitchFamily="18" charset="0"/>
                <a:ea typeface="黑体" panose="02010609060101010101" pitchFamily="2" charset="-122"/>
              </a:rPr>
              <a:t>注意：所有的插值方法</a:t>
            </a:r>
            <a:endParaRPr lang="zh-CN" altLang="en-US" sz="2800" dirty="0">
              <a:solidFill>
                <a:schemeClr val="tx1"/>
              </a:solidFill>
              <a:latin typeface="Times New Roman" panose="02020603050405020304" pitchFamily="18" charset="0"/>
              <a:ea typeface="黑体" panose="02010609060101010101" pitchFamily="2" charset="-122"/>
            </a:endParaRPr>
          </a:p>
          <a:p>
            <a:pPr algn="l">
              <a:spcBef>
                <a:spcPct val="10000"/>
              </a:spcBef>
            </a:pPr>
            <a:r>
              <a:rPr lang="zh-CN" altLang="en-US" sz="2800" dirty="0">
                <a:solidFill>
                  <a:schemeClr val="tx1"/>
                </a:solidFill>
                <a:latin typeface="Times New Roman" panose="02020603050405020304" pitchFamily="18" charset="0"/>
                <a:ea typeface="黑体" panose="02010609060101010101" pitchFamily="2" charset="-122"/>
              </a:rPr>
              <a:t>都要求</a:t>
            </a:r>
            <a:r>
              <a:rPr lang="en-US" altLang="zh-CN" sz="2800" i="1">
                <a:solidFill>
                  <a:schemeClr val="tx1"/>
                </a:solidFill>
                <a:latin typeface="Times New Roman" panose="02020603050405020304" pitchFamily="18" charset="0"/>
                <a:ea typeface="黑体" panose="02010609060101010101" pitchFamily="2" charset="-122"/>
              </a:rPr>
              <a:t>x</a:t>
            </a:r>
            <a:r>
              <a:rPr lang="zh-CN" altLang="en-US" sz="2800" dirty="0">
                <a:solidFill>
                  <a:schemeClr val="tx1"/>
                </a:solidFill>
                <a:latin typeface="Times New Roman" panose="02020603050405020304" pitchFamily="18" charset="0"/>
                <a:ea typeface="黑体" panose="02010609060101010101" pitchFamily="2" charset="-122"/>
              </a:rPr>
              <a:t>是单调的，并且</a:t>
            </a:r>
            <a:r>
              <a:rPr lang="en-US" altLang="zh-CN" sz="2800" i="1">
                <a:solidFill>
                  <a:schemeClr val="tx1"/>
                </a:solidFill>
                <a:latin typeface="Times New Roman" panose="02020603050405020304" pitchFamily="18" charset="0"/>
                <a:ea typeface="黑体" panose="02010609060101010101" pitchFamily="2" charset="-122"/>
              </a:rPr>
              <a:t>xi</a:t>
            </a:r>
            <a:r>
              <a:rPr lang="zh-CN" altLang="en-US" sz="2800" dirty="0">
                <a:solidFill>
                  <a:schemeClr val="tx1"/>
                </a:solidFill>
                <a:latin typeface="Times New Roman" panose="02020603050405020304" pitchFamily="18" charset="0"/>
                <a:ea typeface="黑体" panose="02010609060101010101" pitchFamily="2" charset="-122"/>
              </a:rPr>
              <a:t>不</a:t>
            </a:r>
            <a:endParaRPr lang="zh-CN" altLang="en-US" sz="2800" dirty="0">
              <a:solidFill>
                <a:schemeClr val="tx1"/>
              </a:solidFill>
              <a:latin typeface="Times New Roman" panose="02020603050405020304" pitchFamily="18" charset="0"/>
              <a:ea typeface="黑体" panose="02010609060101010101" pitchFamily="2" charset="-122"/>
            </a:endParaRPr>
          </a:p>
          <a:p>
            <a:pPr algn="l">
              <a:spcBef>
                <a:spcPct val="10000"/>
              </a:spcBef>
            </a:pPr>
            <a:r>
              <a:rPr lang="zh-CN" altLang="en-US" sz="2800" dirty="0">
                <a:solidFill>
                  <a:schemeClr val="tx1"/>
                </a:solidFill>
                <a:latin typeface="Times New Roman" panose="02020603050405020304" pitchFamily="18" charset="0"/>
                <a:ea typeface="黑体" panose="02010609060101010101" pitchFamily="2" charset="-122"/>
              </a:rPr>
              <a:t>能够超过</a:t>
            </a:r>
            <a:r>
              <a:rPr lang="en-US" altLang="zh-CN" sz="2800" i="1">
                <a:solidFill>
                  <a:schemeClr val="tx1"/>
                </a:solidFill>
                <a:latin typeface="Times New Roman" panose="02020603050405020304" pitchFamily="18" charset="0"/>
                <a:ea typeface="黑体" panose="02010609060101010101" pitchFamily="2" charset="-122"/>
              </a:rPr>
              <a:t>x</a:t>
            </a:r>
            <a:r>
              <a:rPr lang="zh-CN" altLang="en-US" sz="2800" dirty="0">
                <a:solidFill>
                  <a:schemeClr val="tx1"/>
                </a:solidFill>
                <a:latin typeface="Times New Roman" panose="02020603050405020304" pitchFamily="18" charset="0"/>
                <a:ea typeface="黑体" panose="02010609060101010101" pitchFamily="2" charset="-122"/>
              </a:rPr>
              <a:t>的范围．</a:t>
            </a:r>
            <a:endParaRPr lang="zh-CN" altLang="en-US" sz="2800">
              <a:solidFill>
                <a:schemeClr val="tx1"/>
              </a:solidFill>
              <a:latin typeface="Times New Roman" panose="02020603050405020304" pitchFamily="18" charset="0"/>
              <a:ea typeface="黑体" panose="02010609060101010101" pitchFamily="2" charset="-122"/>
            </a:endParaRPr>
          </a:p>
        </p:txBody>
      </p:sp>
      <p:sp>
        <p:nvSpPr>
          <p:cNvPr id="225305" name="直接连接符 225304"/>
          <p:cNvSpPr/>
          <p:nvPr/>
        </p:nvSpPr>
        <p:spPr>
          <a:xfrm>
            <a:off x="7467600" y="3124200"/>
            <a:ext cx="0" cy="304800"/>
          </a:xfrm>
          <a:prstGeom prst="line">
            <a:avLst/>
          </a:prstGeom>
          <a:ln w="25400" cap="flat" cmpd="sng">
            <a:solidFill>
              <a:srgbClr val="000000"/>
            </a:solidFill>
            <a:prstDash val="solid"/>
            <a:headEnd type="none" w="med" len="med"/>
            <a:tailEnd type="none" w="med" len="med"/>
          </a:ln>
        </p:spPr>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5"/>
                                        </p:tgtEl>
                                        <p:attrNameLst>
                                          <p:attrName>style.visibility</p:attrName>
                                        </p:attrNameLst>
                                      </p:cBhvr>
                                      <p:to>
                                        <p:strVal val="visible"/>
                                      </p:to>
                                    </p:set>
                                    <p:anim calcmode="lin" valueType="num">
                                      <p:cBhvr additive="base">
                                        <p:cTn id="7" dur="500" fill="hold"/>
                                        <p:tgtEl>
                                          <p:spTgt spid="225285"/>
                                        </p:tgtEl>
                                        <p:attrNameLst>
                                          <p:attrName>ppt_x</p:attrName>
                                        </p:attrNameLst>
                                      </p:cBhvr>
                                      <p:tavLst>
                                        <p:tav tm="0">
                                          <p:val>
                                            <p:strVal val="0-#ppt_w/2"/>
                                          </p:val>
                                        </p:tav>
                                        <p:tav tm="100000">
                                          <p:val>
                                            <p:strVal val="#ppt_x"/>
                                          </p:val>
                                        </p:tav>
                                      </p:tavLst>
                                    </p:anim>
                                    <p:anim calcmode="lin" valueType="num">
                                      <p:cBhvr additive="base">
                                        <p:cTn id="8" dur="500" fill="hold"/>
                                        <p:tgtEl>
                                          <p:spTgt spid="2252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286"/>
                                        </p:tgtEl>
                                        <p:attrNameLst>
                                          <p:attrName>style.visibility</p:attrName>
                                        </p:attrNameLst>
                                      </p:cBhvr>
                                      <p:to>
                                        <p:strVal val="visible"/>
                                      </p:to>
                                    </p:set>
                                    <p:anim calcmode="lin" valueType="num">
                                      <p:cBhvr additive="base">
                                        <p:cTn id="13" dur="500" fill="hold"/>
                                        <p:tgtEl>
                                          <p:spTgt spid="225286"/>
                                        </p:tgtEl>
                                        <p:attrNameLst>
                                          <p:attrName>ppt_x</p:attrName>
                                        </p:attrNameLst>
                                      </p:cBhvr>
                                      <p:tavLst>
                                        <p:tav tm="0">
                                          <p:val>
                                            <p:strVal val="0-#ppt_w/2"/>
                                          </p:val>
                                        </p:tav>
                                        <p:tav tm="100000">
                                          <p:val>
                                            <p:strVal val="#ppt_x"/>
                                          </p:val>
                                        </p:tav>
                                      </p:tavLst>
                                    </p:anim>
                                    <p:anim calcmode="lin" valueType="num">
                                      <p:cBhvr additive="base">
                                        <p:cTn id="14" dur="500" fill="hold"/>
                                        <p:tgtEl>
                                          <p:spTgt spid="2252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5295"/>
                                        </p:tgtEl>
                                        <p:attrNameLst>
                                          <p:attrName>style.visibility</p:attrName>
                                        </p:attrNameLst>
                                      </p:cBhvr>
                                      <p:to>
                                        <p:strVal val="visible"/>
                                      </p:to>
                                    </p:set>
                                    <p:anim calcmode="lin" valueType="num">
                                      <p:cBhvr additive="base">
                                        <p:cTn id="19" dur="500" fill="hold"/>
                                        <p:tgtEl>
                                          <p:spTgt spid="225295"/>
                                        </p:tgtEl>
                                        <p:attrNameLst>
                                          <p:attrName>ppt_x</p:attrName>
                                        </p:attrNameLst>
                                      </p:cBhvr>
                                      <p:tavLst>
                                        <p:tav tm="0">
                                          <p:val>
                                            <p:strVal val="0-#ppt_w/2"/>
                                          </p:val>
                                        </p:tav>
                                        <p:tav tm="100000">
                                          <p:val>
                                            <p:strVal val="#ppt_x"/>
                                          </p:val>
                                        </p:tav>
                                      </p:tavLst>
                                    </p:anim>
                                    <p:anim calcmode="lin" valueType="num">
                                      <p:cBhvr additive="base">
                                        <p:cTn id="20" dur="500" fill="hold"/>
                                        <p:tgtEl>
                                          <p:spTgt spid="22529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5291"/>
                                        </p:tgtEl>
                                        <p:attrNameLst>
                                          <p:attrName>style.visibility</p:attrName>
                                        </p:attrNameLst>
                                      </p:cBhvr>
                                      <p:to>
                                        <p:strVal val="visible"/>
                                      </p:to>
                                    </p:set>
                                    <p:anim calcmode="lin" valueType="num">
                                      <p:cBhvr additive="base">
                                        <p:cTn id="25" dur="500" fill="hold"/>
                                        <p:tgtEl>
                                          <p:spTgt spid="225291"/>
                                        </p:tgtEl>
                                        <p:attrNameLst>
                                          <p:attrName>ppt_x</p:attrName>
                                        </p:attrNameLst>
                                      </p:cBhvr>
                                      <p:tavLst>
                                        <p:tav tm="0">
                                          <p:val>
                                            <p:strVal val="0-#ppt_w/2"/>
                                          </p:val>
                                        </p:tav>
                                        <p:tav tm="100000">
                                          <p:val>
                                            <p:strVal val="#ppt_x"/>
                                          </p:val>
                                        </p:tav>
                                      </p:tavLst>
                                    </p:anim>
                                    <p:anim calcmode="lin" valueType="num">
                                      <p:cBhvr additive="base">
                                        <p:cTn id="26" dur="500" fill="hold"/>
                                        <p:tgtEl>
                                          <p:spTgt spid="22529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5299"/>
                                        </p:tgtEl>
                                        <p:attrNameLst>
                                          <p:attrName>style.visibility</p:attrName>
                                        </p:attrNameLst>
                                      </p:cBhvr>
                                      <p:to>
                                        <p:strVal val="visible"/>
                                      </p:to>
                                    </p:set>
                                    <p:anim calcmode="lin" valueType="num">
                                      <p:cBhvr additive="base">
                                        <p:cTn id="31" dur="500" fill="hold"/>
                                        <p:tgtEl>
                                          <p:spTgt spid="225299"/>
                                        </p:tgtEl>
                                        <p:attrNameLst>
                                          <p:attrName>ppt_x</p:attrName>
                                        </p:attrNameLst>
                                      </p:cBhvr>
                                      <p:tavLst>
                                        <p:tav tm="0">
                                          <p:val>
                                            <p:strVal val="0-#ppt_w/2"/>
                                          </p:val>
                                        </p:tav>
                                        <p:tav tm="100000">
                                          <p:val>
                                            <p:strVal val="#ppt_x"/>
                                          </p:val>
                                        </p:tav>
                                      </p:tavLst>
                                    </p:anim>
                                    <p:anim calcmode="lin" valueType="num">
                                      <p:cBhvr additive="base">
                                        <p:cTn id="32" dur="500" fill="hold"/>
                                        <p:tgtEl>
                                          <p:spTgt spid="22529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5287"/>
                                        </p:tgtEl>
                                        <p:attrNameLst>
                                          <p:attrName>style.visibility</p:attrName>
                                        </p:attrNameLst>
                                      </p:cBhvr>
                                      <p:to>
                                        <p:strVal val="visible"/>
                                      </p:to>
                                    </p:set>
                                    <p:anim calcmode="lin" valueType="num">
                                      <p:cBhvr additive="base">
                                        <p:cTn id="37" dur="500" fill="hold"/>
                                        <p:tgtEl>
                                          <p:spTgt spid="225287"/>
                                        </p:tgtEl>
                                        <p:attrNameLst>
                                          <p:attrName>ppt_x</p:attrName>
                                        </p:attrNameLst>
                                      </p:cBhvr>
                                      <p:tavLst>
                                        <p:tav tm="0">
                                          <p:val>
                                            <p:strVal val="0-#ppt_w/2"/>
                                          </p:val>
                                        </p:tav>
                                        <p:tav tm="100000">
                                          <p:val>
                                            <p:strVal val="#ppt_x"/>
                                          </p:val>
                                        </p:tav>
                                      </p:tavLst>
                                    </p:anim>
                                    <p:anim calcmode="lin" valueType="num">
                                      <p:cBhvr additive="base">
                                        <p:cTn id="38" dur="500" fill="hold"/>
                                        <p:tgtEl>
                                          <p:spTgt spid="22528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253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2530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25304"/>
                                        </p:tgtEl>
                                        <p:attrNameLst>
                                          <p:attrName>style.visibility</p:attrName>
                                        </p:attrNameLst>
                                      </p:cBhvr>
                                      <p:to>
                                        <p:strVal val="visible"/>
                                      </p:to>
                                    </p:set>
                                    <p:animEffect transition="in" filter="dissolve">
                                      <p:cBhvr>
                                        <p:cTn id="51" dur="500"/>
                                        <p:tgtEl>
                                          <p:spTgt spid="22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p:bldP spid="225286" grpId="0"/>
      <p:bldP spid="225303" grpId="0" animBg="1"/>
      <p:bldP spid="2253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6" name="文本框 226305"/>
          <p:cNvSpPr txBox="1"/>
          <p:nvPr/>
        </p:nvSpPr>
        <p:spPr>
          <a:xfrm>
            <a:off x="433388" y="549275"/>
            <a:ext cx="8229600" cy="1943100"/>
          </a:xfrm>
          <a:prstGeom prst="rect">
            <a:avLst/>
          </a:prstGeom>
          <a:noFill/>
          <a:ln w="9525">
            <a:noFill/>
          </a:ln>
        </p:spPr>
        <p:txBody>
          <a:bodyPr/>
          <a:p>
            <a:pPr algn="l"/>
            <a:r>
              <a:rPr lang="zh-CN" altLang="en-US" sz="2800" dirty="0">
                <a:solidFill>
                  <a:schemeClr val="tx1"/>
                </a:solidFill>
                <a:latin typeface="魏碑" pitchFamily="49" charset="-122"/>
                <a:ea typeface="黑体" panose="02010609060101010101" pitchFamily="2" charset="-122"/>
              </a:rPr>
              <a:t>例：从</a:t>
            </a:r>
            <a:r>
              <a:rPr lang="en-US" altLang="zh-CN" sz="2800" dirty="0">
                <a:solidFill>
                  <a:schemeClr val="tx1"/>
                </a:solidFill>
                <a:latin typeface="宋体" panose="02010600030101010101" pitchFamily="2" charset="-122"/>
                <a:ea typeface="黑体" panose="02010609060101010101" pitchFamily="2" charset="-122"/>
              </a:rPr>
              <a:t>1</a:t>
            </a:r>
            <a:r>
              <a:rPr lang="zh-CN" altLang="en-US" sz="2800" dirty="0">
                <a:solidFill>
                  <a:schemeClr val="tx1"/>
                </a:solidFill>
                <a:latin typeface="宋体" panose="02010600030101010101" pitchFamily="2" charset="-122"/>
                <a:ea typeface="黑体" panose="02010609060101010101" pitchFamily="2" charset="-122"/>
              </a:rPr>
              <a:t>点</a:t>
            </a:r>
            <a:r>
              <a:rPr lang="en-US" altLang="zh-CN" sz="2800" dirty="0">
                <a:solidFill>
                  <a:schemeClr val="tx1"/>
                </a:solidFill>
                <a:latin typeface="宋体" panose="02010600030101010101" pitchFamily="2" charset="-122"/>
                <a:ea typeface="黑体" panose="02010609060101010101" pitchFamily="2" charset="-122"/>
              </a:rPr>
              <a:t>12</a:t>
            </a:r>
            <a:r>
              <a:rPr lang="zh-CN" altLang="en-US" sz="2800" dirty="0">
                <a:solidFill>
                  <a:schemeClr val="tx1"/>
                </a:solidFill>
                <a:latin typeface="宋体" panose="02010600030101010101" pitchFamily="2" charset="-122"/>
                <a:ea typeface="黑体" panose="02010609060101010101" pitchFamily="2" charset="-122"/>
              </a:rPr>
              <a:t>点</a:t>
            </a:r>
            <a:r>
              <a:rPr lang="zh-CN" altLang="en-US" sz="2800" dirty="0">
                <a:solidFill>
                  <a:schemeClr val="tx1"/>
                </a:solidFill>
                <a:latin typeface="魏碑" pitchFamily="49" charset="-122"/>
                <a:ea typeface="黑体" panose="02010609060101010101" pitchFamily="2" charset="-122"/>
              </a:rPr>
              <a:t>的</a:t>
            </a:r>
            <a:r>
              <a:rPr lang="en-US" altLang="zh-CN" sz="2800" dirty="0">
                <a:solidFill>
                  <a:schemeClr val="tx1"/>
                </a:solidFill>
                <a:latin typeface="魏碑" pitchFamily="49" charset="-122"/>
                <a:ea typeface="黑体" panose="02010609060101010101" pitchFamily="2" charset="-122"/>
              </a:rPr>
              <a:t>11</a:t>
            </a:r>
            <a:r>
              <a:rPr lang="zh-CN" altLang="en-US" sz="2800" dirty="0">
                <a:solidFill>
                  <a:schemeClr val="tx1"/>
                </a:solidFill>
                <a:latin typeface="魏碑" pitchFamily="49" charset="-122"/>
                <a:ea typeface="黑体" panose="02010609060101010101" pitchFamily="2" charset="-122"/>
              </a:rPr>
              <a:t>小时内，每隔</a:t>
            </a:r>
            <a:r>
              <a:rPr lang="en-US" altLang="zh-CN" sz="2800" dirty="0">
                <a:solidFill>
                  <a:schemeClr val="tx1"/>
                </a:solidFill>
                <a:latin typeface="魏碑" pitchFamily="49" charset="-122"/>
                <a:ea typeface="黑体" panose="02010609060101010101" pitchFamily="2" charset="-122"/>
              </a:rPr>
              <a:t>1</a:t>
            </a:r>
            <a:r>
              <a:rPr lang="zh-CN" altLang="en-US" sz="2800" dirty="0">
                <a:solidFill>
                  <a:schemeClr val="tx1"/>
                </a:solidFill>
                <a:latin typeface="魏碑" pitchFamily="49" charset="-122"/>
                <a:ea typeface="黑体" panose="02010609060101010101" pitchFamily="2" charset="-122"/>
              </a:rPr>
              <a:t>小时测量一次温度，测得的温度的数值依次为：</a:t>
            </a:r>
            <a:r>
              <a:rPr lang="en-US" altLang="zh-CN" sz="2800" dirty="0">
                <a:solidFill>
                  <a:schemeClr val="tx1"/>
                </a:solidFill>
                <a:latin typeface="魏碑" pitchFamily="49" charset="-122"/>
                <a:ea typeface="黑体" panose="02010609060101010101" pitchFamily="2" charset="-122"/>
              </a:rPr>
              <a:t>5</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8</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9</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15</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25</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29</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31</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30</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22</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25</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27</a:t>
            </a:r>
            <a:r>
              <a:rPr lang="zh-CN" altLang="en-US" sz="2800" dirty="0">
                <a:solidFill>
                  <a:schemeClr val="tx1"/>
                </a:solidFill>
                <a:latin typeface="魏碑"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24</a:t>
            </a:r>
            <a:r>
              <a:rPr lang="zh-CN" altLang="en-US" sz="2800" dirty="0">
                <a:solidFill>
                  <a:schemeClr val="tx1"/>
                </a:solidFill>
                <a:latin typeface="魏碑" pitchFamily="49" charset="-122"/>
                <a:ea typeface="黑体" panose="02010609060101010101" pitchFamily="2" charset="-122"/>
              </a:rPr>
              <a:t>．试估计每隔</a:t>
            </a:r>
            <a:r>
              <a:rPr lang="en-US" altLang="zh-CN" sz="2800" dirty="0">
                <a:solidFill>
                  <a:schemeClr val="tx1"/>
                </a:solidFill>
                <a:latin typeface="魏碑" pitchFamily="49" charset="-122"/>
                <a:ea typeface="黑体" panose="02010609060101010101" pitchFamily="2" charset="-122"/>
              </a:rPr>
              <a:t>1/10</a:t>
            </a:r>
            <a:r>
              <a:rPr lang="zh-CN" altLang="en-US" sz="2800" dirty="0">
                <a:solidFill>
                  <a:schemeClr val="tx1"/>
                </a:solidFill>
                <a:latin typeface="魏碑" pitchFamily="49" charset="-122"/>
                <a:ea typeface="黑体" panose="02010609060101010101" pitchFamily="2" charset="-122"/>
              </a:rPr>
              <a:t>小时的温度值．</a:t>
            </a:r>
            <a:endParaRPr lang="zh-CN" altLang="en-US" sz="2800">
              <a:solidFill>
                <a:schemeClr val="tx1"/>
              </a:solidFill>
              <a:latin typeface="魏碑" pitchFamily="49" charset="-122"/>
              <a:ea typeface="黑体" panose="02010609060101010101" pitchFamily="2" charset="-122"/>
            </a:endParaRPr>
          </a:p>
        </p:txBody>
      </p:sp>
      <p:sp>
        <p:nvSpPr>
          <p:cNvPr id="226307" name="文本框 226306">
            <a:hlinkClick r:id="rId1"/>
          </p:cNvPr>
          <p:cNvSpPr txBox="1"/>
          <p:nvPr/>
        </p:nvSpPr>
        <p:spPr>
          <a:xfrm>
            <a:off x="5272088" y="5461000"/>
            <a:ext cx="3240087" cy="466725"/>
          </a:xfrm>
          <a:prstGeom prst="rect">
            <a:avLst/>
          </a:prstGeom>
          <a:solidFill>
            <a:srgbClr val="FFFFFF"/>
          </a:solidFill>
          <a:ln w="9525" cap="flat" cmpd="sng">
            <a:solidFill>
              <a:srgbClr val="FF00FF"/>
            </a:solidFill>
            <a:prstDash val="solid"/>
            <a:miter/>
            <a:headEnd type="none" w="med" len="med"/>
            <a:tailEnd type="none" w="med" len="med"/>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hlinkClick r:id="rId2" action="ppaction://hlinkfile"/>
              </a:rPr>
              <a:t>To MATLAB   (temp)</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226308" name="矩形 226307"/>
          <p:cNvSpPr/>
          <p:nvPr/>
        </p:nvSpPr>
        <p:spPr>
          <a:xfrm>
            <a:off x="509588" y="2460625"/>
            <a:ext cx="8010525" cy="2282825"/>
          </a:xfrm>
          <a:prstGeom prst="rect">
            <a:avLst/>
          </a:prstGeom>
          <a:noFill/>
          <a:ln w="12700">
            <a:noFill/>
          </a:ln>
        </p:spPr>
        <p:txBody>
          <a:bodyPr wrap="none" anchor="t">
            <a:spAutoFit/>
          </a:bodyPr>
          <a:p>
            <a:pPr algn="l">
              <a:lnSpc>
                <a:spcPct val="120000"/>
              </a:lnSpc>
              <a:spcBef>
                <a:spcPct val="0"/>
              </a:spcBef>
            </a:pPr>
            <a:r>
              <a:rPr lang="en-US" altLang="zh-CN" sz="2000">
                <a:solidFill>
                  <a:schemeClr val="tx1"/>
                </a:solidFill>
                <a:latin typeface="Courier New" panose="02070309020205020404" pitchFamily="49" charset="0"/>
                <a:ea typeface="黑体" panose="02010609060101010101" pitchFamily="2" charset="-122"/>
              </a:rPr>
              <a:t>hours=1:12;</a:t>
            </a:r>
            <a:endParaRPr lang="en-US" altLang="zh-CN" sz="2000">
              <a:solidFill>
                <a:schemeClr val="tx1"/>
              </a:solidFill>
              <a:latin typeface="Courier New" panose="02070309020205020404" pitchFamily="49" charset="0"/>
              <a:ea typeface="黑体" panose="02010609060101010101" pitchFamily="2" charset="-122"/>
            </a:endParaRPr>
          </a:p>
          <a:p>
            <a:pPr algn="l">
              <a:lnSpc>
                <a:spcPct val="120000"/>
              </a:lnSpc>
              <a:spcBef>
                <a:spcPct val="0"/>
              </a:spcBef>
            </a:pPr>
            <a:r>
              <a:rPr lang="en-US" altLang="zh-CN" sz="2000">
                <a:solidFill>
                  <a:schemeClr val="tx1"/>
                </a:solidFill>
                <a:latin typeface="Courier New" panose="02070309020205020404" pitchFamily="49" charset="0"/>
                <a:ea typeface="黑体" panose="02010609060101010101" pitchFamily="2" charset="-122"/>
              </a:rPr>
              <a:t>temps=[5 8 9 15 25 29 31 30 22 25 27 24];</a:t>
            </a:r>
            <a:endParaRPr lang="en-US" altLang="zh-CN" sz="2000">
              <a:solidFill>
                <a:schemeClr val="tx1"/>
              </a:solidFill>
              <a:latin typeface="Courier New" panose="02070309020205020404" pitchFamily="49" charset="0"/>
              <a:ea typeface="黑体" panose="02010609060101010101" pitchFamily="2" charset="-122"/>
            </a:endParaRPr>
          </a:p>
          <a:p>
            <a:pPr algn="l">
              <a:lnSpc>
                <a:spcPct val="120000"/>
              </a:lnSpc>
              <a:spcBef>
                <a:spcPct val="0"/>
              </a:spcBef>
            </a:pPr>
            <a:r>
              <a:rPr lang="en-US" altLang="zh-CN" sz="2000">
                <a:solidFill>
                  <a:schemeClr val="tx1"/>
                </a:solidFill>
                <a:latin typeface="Courier New" panose="02070309020205020404" pitchFamily="49" charset="0"/>
                <a:ea typeface="黑体" panose="02010609060101010101" pitchFamily="2" charset="-122"/>
              </a:rPr>
              <a:t>h=1:0.1:12;</a:t>
            </a:r>
            <a:endParaRPr lang="en-US" altLang="zh-CN" sz="2000">
              <a:solidFill>
                <a:schemeClr val="tx1"/>
              </a:solidFill>
              <a:latin typeface="Courier New" panose="02070309020205020404" pitchFamily="49" charset="0"/>
              <a:ea typeface="黑体" panose="02010609060101010101" pitchFamily="2" charset="-122"/>
            </a:endParaRPr>
          </a:p>
          <a:p>
            <a:pPr algn="l">
              <a:lnSpc>
                <a:spcPct val="120000"/>
              </a:lnSpc>
              <a:spcBef>
                <a:spcPct val="0"/>
              </a:spcBef>
            </a:pPr>
            <a:r>
              <a:rPr lang="en-US" altLang="zh-CN" sz="2000">
                <a:solidFill>
                  <a:schemeClr val="tx1"/>
                </a:solidFill>
                <a:latin typeface="Courier New" panose="02070309020205020404" pitchFamily="49" charset="0"/>
                <a:ea typeface="黑体" panose="02010609060101010101" pitchFamily="2" charset="-122"/>
              </a:rPr>
              <a:t>t=interp1(hours,temps,h,'spline'); </a:t>
            </a:r>
            <a:endParaRPr lang="en-US" altLang="zh-CN" sz="2000">
              <a:solidFill>
                <a:schemeClr val="tx1"/>
              </a:solidFill>
              <a:latin typeface="Courier New" panose="02070309020205020404" pitchFamily="49" charset="0"/>
              <a:ea typeface="黑体" panose="02010609060101010101" pitchFamily="2" charset="-122"/>
            </a:endParaRPr>
          </a:p>
          <a:p>
            <a:pPr algn="l">
              <a:lnSpc>
                <a:spcPct val="120000"/>
              </a:lnSpc>
              <a:spcBef>
                <a:spcPct val="0"/>
              </a:spcBef>
            </a:pPr>
            <a:r>
              <a:rPr lang="en-US" altLang="zh-CN" sz="2000" dirty="0">
                <a:solidFill>
                  <a:schemeClr val="tx1"/>
                </a:solidFill>
                <a:latin typeface="Courier New" panose="02070309020205020404" pitchFamily="49" charset="0"/>
                <a:ea typeface="黑体" panose="02010609060101010101" pitchFamily="2" charset="-122"/>
              </a:rPr>
              <a:t>plot(hours,temps,'+',h,t,hours,temps,'r:')     %</a:t>
            </a:r>
            <a:r>
              <a:rPr lang="zh-CN" altLang="en-US" sz="2000" dirty="0">
                <a:solidFill>
                  <a:schemeClr val="tx1"/>
                </a:solidFill>
                <a:latin typeface="Courier New" panose="02070309020205020404" pitchFamily="49" charset="0"/>
                <a:ea typeface="黑体" panose="02010609060101010101" pitchFamily="2" charset="-122"/>
              </a:rPr>
              <a:t>作图</a:t>
            </a:r>
            <a:endParaRPr lang="zh-CN" altLang="en-US" sz="2000" dirty="0">
              <a:solidFill>
                <a:schemeClr val="tx1"/>
              </a:solidFill>
              <a:latin typeface="Courier New" panose="02070309020205020404" pitchFamily="49" charset="0"/>
              <a:ea typeface="黑体" panose="02010609060101010101" pitchFamily="2" charset="-122"/>
            </a:endParaRPr>
          </a:p>
          <a:p>
            <a:pPr algn="l">
              <a:lnSpc>
                <a:spcPct val="120000"/>
              </a:lnSpc>
              <a:spcBef>
                <a:spcPct val="0"/>
              </a:spcBef>
            </a:pPr>
            <a:r>
              <a:rPr lang="en-US" altLang="zh-CN" sz="2000" err="1">
                <a:solidFill>
                  <a:schemeClr val="tx1"/>
                </a:solidFill>
                <a:latin typeface="Courier New" panose="02070309020205020404" pitchFamily="49" charset="0"/>
                <a:ea typeface="黑体" panose="02010609060101010101" pitchFamily="2" charset="-122"/>
              </a:rPr>
              <a:t>xlabel('Hour'),ylabel('Degrees</a:t>
            </a:r>
            <a:r>
              <a:rPr lang="en-US" altLang="zh-CN" sz="2000">
                <a:solidFill>
                  <a:schemeClr val="tx1"/>
                </a:solidFill>
                <a:latin typeface="Courier New" panose="02070309020205020404" pitchFamily="49" charset="0"/>
                <a:ea typeface="黑体" panose="02010609060101010101" pitchFamily="2" charset="-122"/>
              </a:rPr>
              <a:t> Celsius’)</a:t>
            </a:r>
            <a:endParaRPr lang="en-US" altLang="zh-CN" sz="2000">
              <a:solidFill>
                <a:schemeClr val="tx1"/>
              </a:solidFill>
              <a:latin typeface="Courier New" panose="02070309020205020404" pitchFamily="49"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26308"/>
                                        </p:tgtEl>
                                        <p:attrNameLst>
                                          <p:attrName>style.visibility</p:attrName>
                                        </p:attrNameLst>
                                      </p:cBhvr>
                                      <p:to>
                                        <p:strVal val="visible"/>
                                      </p:to>
                                    </p:set>
                                    <p:animEffect transition="in" filter="blinds(vertical)">
                                      <p:cBhvr>
                                        <p:cTn id="7" dur="500"/>
                                        <p:tgtEl>
                                          <p:spTgt spid="2263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6307"/>
                                        </p:tgtEl>
                                        <p:attrNameLst>
                                          <p:attrName>style.visibility</p:attrName>
                                        </p:attrNameLst>
                                      </p:cBhvr>
                                      <p:to>
                                        <p:strVal val="visible"/>
                                      </p:to>
                                    </p:set>
                                    <p:anim calcmode="lin" valueType="num">
                                      <p:cBhvr additive="base">
                                        <p:cTn id="12" dur="500" fill="hold"/>
                                        <p:tgtEl>
                                          <p:spTgt spid="226307"/>
                                        </p:tgtEl>
                                        <p:attrNameLst>
                                          <p:attrName>ppt_x</p:attrName>
                                        </p:attrNameLst>
                                      </p:cBhvr>
                                      <p:tavLst>
                                        <p:tav tm="0">
                                          <p:val>
                                            <p:strVal val="0-#ppt_w/2"/>
                                          </p:val>
                                        </p:tav>
                                        <p:tav tm="100000">
                                          <p:val>
                                            <p:strVal val="#ppt_x"/>
                                          </p:val>
                                        </p:tav>
                                      </p:tavLst>
                                    </p:anim>
                                    <p:anim calcmode="lin" valueType="num">
                                      <p:cBhvr additive="base">
                                        <p:cTn id="13" dur="500" fill="hold"/>
                                        <p:tgtEl>
                                          <p:spTgt spid="2263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nimBg="1"/>
      <p:bldP spid="2263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7330" name="组合 227329"/>
          <p:cNvGrpSpPr/>
          <p:nvPr/>
        </p:nvGrpSpPr>
        <p:grpSpPr>
          <a:xfrm>
            <a:off x="4800600" y="3048000"/>
            <a:ext cx="4343400" cy="1582738"/>
            <a:chOff x="1728" y="2880"/>
            <a:chExt cx="3456" cy="1417"/>
          </a:xfrm>
        </p:grpSpPr>
        <p:sp>
          <p:nvSpPr>
            <p:cNvPr id="227331" name="文本框 227330"/>
            <p:cNvSpPr txBox="1"/>
            <p:nvPr/>
          </p:nvSpPr>
          <p:spPr>
            <a:xfrm>
              <a:off x="2064" y="3744"/>
              <a:ext cx="384" cy="301"/>
            </a:xfrm>
            <a:prstGeom prst="rect">
              <a:avLst/>
            </a:prstGeom>
            <a:noFill/>
            <a:ln w="9525">
              <a:noFill/>
            </a:ln>
          </p:spPr>
          <p:txBody>
            <a:bodyPr>
              <a:spAutoFit/>
            </a:bodyPr>
            <a:p>
              <a:pPr algn="l"/>
              <a:r>
                <a:rPr lang="en-US" altLang="zh-CN" sz="1600">
                  <a:solidFill>
                    <a:schemeClr val="tx1"/>
                  </a:solidFill>
                  <a:latin typeface="Times New Roman" panose="02020603050405020304" pitchFamily="18" charset="0"/>
                  <a:ea typeface="黑体" panose="02010609060101010101" pitchFamily="2" charset="-122"/>
                  <a:sym typeface="Webdings" panose="05030102010509060703" pitchFamily="18" charset="2"/>
                </a:rPr>
                <a:t></a:t>
              </a:r>
              <a:endParaRPr lang="en-US" altLang="zh-CN" sz="1600">
                <a:solidFill>
                  <a:schemeClr val="tx1"/>
                </a:solidFill>
                <a:latin typeface="Times New Roman" panose="02020603050405020304" pitchFamily="18" charset="0"/>
                <a:ea typeface="黑体" panose="02010609060101010101" pitchFamily="2" charset="-122"/>
              </a:endParaRPr>
            </a:p>
          </p:txBody>
        </p:sp>
        <p:sp>
          <p:nvSpPr>
            <p:cNvPr id="227332" name="文本框 227331"/>
            <p:cNvSpPr txBox="1"/>
            <p:nvPr/>
          </p:nvSpPr>
          <p:spPr>
            <a:xfrm>
              <a:off x="2400" y="3581"/>
              <a:ext cx="384" cy="301"/>
            </a:xfrm>
            <a:prstGeom prst="rect">
              <a:avLst/>
            </a:prstGeom>
            <a:noFill/>
            <a:ln w="9525">
              <a:noFill/>
            </a:ln>
          </p:spPr>
          <p:txBody>
            <a:bodyPr>
              <a:spAutoFit/>
            </a:bodyPr>
            <a:p>
              <a:pPr algn="l"/>
              <a:r>
                <a:rPr lang="en-US" altLang="zh-CN" sz="1600">
                  <a:solidFill>
                    <a:schemeClr val="tx1"/>
                  </a:solidFill>
                  <a:latin typeface="Times New Roman" panose="02020603050405020304" pitchFamily="18" charset="0"/>
                  <a:ea typeface="黑体" panose="02010609060101010101" pitchFamily="2" charset="-122"/>
                  <a:sym typeface="Webdings" panose="05030102010509060703" pitchFamily="18" charset="2"/>
                </a:rPr>
                <a:t></a:t>
              </a:r>
              <a:endParaRPr lang="en-US" altLang="zh-CN" sz="1600">
                <a:solidFill>
                  <a:schemeClr val="tx1"/>
                </a:solidFill>
                <a:latin typeface="Times New Roman" panose="02020603050405020304" pitchFamily="18" charset="0"/>
                <a:ea typeface="黑体" panose="02010609060101010101" pitchFamily="2" charset="-122"/>
              </a:endParaRPr>
            </a:p>
          </p:txBody>
        </p:sp>
        <p:sp>
          <p:nvSpPr>
            <p:cNvPr id="227333" name="文本框 227332"/>
            <p:cNvSpPr txBox="1"/>
            <p:nvPr/>
          </p:nvSpPr>
          <p:spPr>
            <a:xfrm>
              <a:off x="2736" y="3456"/>
              <a:ext cx="480" cy="301"/>
            </a:xfrm>
            <a:prstGeom prst="rect">
              <a:avLst/>
            </a:prstGeom>
            <a:noFill/>
            <a:ln w="9525">
              <a:noFill/>
            </a:ln>
          </p:spPr>
          <p:txBody>
            <a:bodyPr>
              <a:spAutoFit/>
            </a:bodyPr>
            <a:p>
              <a:pPr algn="l"/>
              <a:r>
                <a:rPr lang="en-US" altLang="zh-CN" sz="1600">
                  <a:solidFill>
                    <a:schemeClr val="tx1"/>
                  </a:solidFill>
                  <a:latin typeface="Times New Roman" panose="02020603050405020304" pitchFamily="18" charset="0"/>
                  <a:ea typeface="黑体" panose="02010609060101010101" pitchFamily="2" charset="-122"/>
                  <a:sym typeface="Webdings" panose="05030102010509060703" pitchFamily="18" charset="2"/>
                </a:rPr>
                <a:t></a:t>
              </a:r>
              <a:endParaRPr lang="en-US" altLang="zh-CN" sz="1600">
                <a:solidFill>
                  <a:schemeClr val="tx1"/>
                </a:solidFill>
                <a:latin typeface="Times New Roman" panose="02020603050405020304" pitchFamily="18" charset="0"/>
                <a:ea typeface="黑体" panose="02010609060101010101" pitchFamily="2" charset="-122"/>
              </a:endParaRPr>
            </a:p>
          </p:txBody>
        </p:sp>
        <p:sp>
          <p:nvSpPr>
            <p:cNvPr id="227334" name="文本框 227333"/>
            <p:cNvSpPr txBox="1"/>
            <p:nvPr/>
          </p:nvSpPr>
          <p:spPr>
            <a:xfrm>
              <a:off x="3120" y="3409"/>
              <a:ext cx="384" cy="301"/>
            </a:xfrm>
            <a:prstGeom prst="rect">
              <a:avLst/>
            </a:prstGeom>
            <a:noFill/>
            <a:ln w="9525">
              <a:noFill/>
            </a:ln>
          </p:spPr>
          <p:txBody>
            <a:bodyPr>
              <a:spAutoFit/>
            </a:bodyPr>
            <a:p>
              <a:pPr algn="l"/>
              <a:r>
                <a:rPr lang="en-US" altLang="zh-CN" sz="1600">
                  <a:solidFill>
                    <a:schemeClr val="tx1"/>
                  </a:solidFill>
                  <a:latin typeface="Times New Roman" panose="02020603050405020304" pitchFamily="18" charset="0"/>
                  <a:ea typeface="黑体" panose="02010609060101010101" pitchFamily="2" charset="-122"/>
                  <a:sym typeface="Webdings" panose="05030102010509060703" pitchFamily="18" charset="2"/>
                </a:rPr>
                <a:t></a:t>
              </a:r>
              <a:endParaRPr lang="en-US" altLang="zh-CN" sz="1600">
                <a:solidFill>
                  <a:schemeClr val="tx1"/>
                </a:solidFill>
                <a:latin typeface="Times New Roman" panose="02020603050405020304" pitchFamily="18" charset="0"/>
                <a:ea typeface="黑体" panose="02010609060101010101" pitchFamily="2" charset="-122"/>
              </a:endParaRPr>
            </a:p>
          </p:txBody>
        </p:sp>
        <p:sp>
          <p:nvSpPr>
            <p:cNvPr id="227335" name="文本框 227334"/>
            <p:cNvSpPr txBox="1"/>
            <p:nvPr/>
          </p:nvSpPr>
          <p:spPr>
            <a:xfrm>
              <a:off x="3456" y="3552"/>
              <a:ext cx="384" cy="302"/>
            </a:xfrm>
            <a:prstGeom prst="rect">
              <a:avLst/>
            </a:prstGeom>
            <a:noFill/>
            <a:ln w="9525">
              <a:noFill/>
            </a:ln>
          </p:spPr>
          <p:txBody>
            <a:bodyPr>
              <a:spAutoFit/>
            </a:bodyPr>
            <a:p>
              <a:pPr algn="l"/>
              <a:r>
                <a:rPr lang="en-US" altLang="zh-CN" sz="1600">
                  <a:solidFill>
                    <a:schemeClr val="tx1"/>
                  </a:solidFill>
                  <a:latin typeface="Times New Roman" panose="02020603050405020304" pitchFamily="18" charset="0"/>
                  <a:ea typeface="黑体" panose="02010609060101010101" pitchFamily="2" charset="-122"/>
                  <a:sym typeface="Webdings" panose="05030102010509060703" pitchFamily="18" charset="2"/>
                </a:rPr>
                <a:t></a:t>
              </a:r>
              <a:endParaRPr lang="en-US" altLang="zh-CN" sz="1600">
                <a:solidFill>
                  <a:schemeClr val="tx1"/>
                </a:solidFill>
                <a:latin typeface="Times New Roman" panose="02020603050405020304" pitchFamily="18" charset="0"/>
                <a:ea typeface="黑体" panose="02010609060101010101" pitchFamily="2" charset="-122"/>
              </a:endParaRPr>
            </a:p>
          </p:txBody>
        </p:sp>
        <p:sp>
          <p:nvSpPr>
            <p:cNvPr id="227336" name="文本框 227335"/>
            <p:cNvSpPr txBox="1"/>
            <p:nvPr/>
          </p:nvSpPr>
          <p:spPr>
            <a:xfrm>
              <a:off x="3744" y="3773"/>
              <a:ext cx="384" cy="301"/>
            </a:xfrm>
            <a:prstGeom prst="rect">
              <a:avLst/>
            </a:prstGeom>
            <a:noFill/>
            <a:ln w="9525">
              <a:noFill/>
            </a:ln>
          </p:spPr>
          <p:txBody>
            <a:bodyPr>
              <a:spAutoFit/>
            </a:bodyPr>
            <a:p>
              <a:pPr algn="l"/>
              <a:r>
                <a:rPr lang="en-US" altLang="zh-CN" sz="1600">
                  <a:solidFill>
                    <a:schemeClr val="tx1"/>
                  </a:solidFill>
                  <a:latin typeface="Times New Roman" panose="02020603050405020304" pitchFamily="18" charset="0"/>
                  <a:ea typeface="黑体" panose="02010609060101010101" pitchFamily="2" charset="-122"/>
                  <a:sym typeface="Webdings" panose="05030102010509060703" pitchFamily="18" charset="2"/>
                </a:rPr>
                <a:t></a:t>
              </a:r>
              <a:endParaRPr lang="en-US" altLang="zh-CN" sz="1600">
                <a:solidFill>
                  <a:schemeClr val="tx1"/>
                </a:solidFill>
                <a:latin typeface="Times New Roman" panose="02020603050405020304" pitchFamily="18" charset="0"/>
                <a:ea typeface="黑体" panose="02010609060101010101" pitchFamily="2" charset="-122"/>
              </a:endParaRPr>
            </a:p>
          </p:txBody>
        </p:sp>
        <p:sp>
          <p:nvSpPr>
            <p:cNvPr id="227337" name="文本框 227336"/>
            <p:cNvSpPr txBox="1"/>
            <p:nvPr/>
          </p:nvSpPr>
          <p:spPr>
            <a:xfrm>
              <a:off x="4080" y="3744"/>
              <a:ext cx="384" cy="301"/>
            </a:xfrm>
            <a:prstGeom prst="rect">
              <a:avLst/>
            </a:prstGeom>
            <a:noFill/>
            <a:ln w="9525">
              <a:noFill/>
            </a:ln>
          </p:spPr>
          <p:txBody>
            <a:bodyPr>
              <a:spAutoFit/>
            </a:bodyPr>
            <a:p>
              <a:pPr algn="l"/>
              <a:r>
                <a:rPr lang="en-US" altLang="zh-CN" sz="1600">
                  <a:solidFill>
                    <a:schemeClr val="tx1"/>
                  </a:solidFill>
                  <a:latin typeface="Times New Roman" panose="02020603050405020304" pitchFamily="18" charset="0"/>
                  <a:ea typeface="黑体" panose="02010609060101010101" pitchFamily="2" charset="-122"/>
                  <a:sym typeface="Webdings" panose="05030102010509060703" pitchFamily="18" charset="2"/>
                </a:rPr>
                <a:t></a:t>
              </a:r>
              <a:endParaRPr lang="en-US" altLang="zh-CN" sz="1600">
                <a:solidFill>
                  <a:schemeClr val="tx1"/>
                </a:solidFill>
                <a:latin typeface="Times New Roman" panose="02020603050405020304" pitchFamily="18" charset="0"/>
                <a:ea typeface="黑体" panose="02010609060101010101" pitchFamily="2" charset="-122"/>
              </a:endParaRPr>
            </a:p>
          </p:txBody>
        </p:sp>
        <p:sp>
          <p:nvSpPr>
            <p:cNvPr id="227338" name="文本框 227337"/>
            <p:cNvSpPr txBox="1"/>
            <p:nvPr/>
          </p:nvSpPr>
          <p:spPr>
            <a:xfrm>
              <a:off x="4272" y="3456"/>
              <a:ext cx="384" cy="301"/>
            </a:xfrm>
            <a:prstGeom prst="rect">
              <a:avLst/>
            </a:prstGeom>
            <a:noFill/>
            <a:ln w="9525">
              <a:noFill/>
            </a:ln>
          </p:spPr>
          <p:txBody>
            <a:bodyPr>
              <a:spAutoFit/>
            </a:bodyPr>
            <a:p>
              <a:pPr algn="l"/>
              <a:r>
                <a:rPr lang="en-US" altLang="zh-CN" sz="1600">
                  <a:solidFill>
                    <a:schemeClr val="tx1"/>
                  </a:solidFill>
                  <a:latin typeface="Times New Roman" panose="02020603050405020304" pitchFamily="18" charset="0"/>
                  <a:ea typeface="黑体" panose="02010609060101010101" pitchFamily="2" charset="-122"/>
                  <a:sym typeface="Webdings" panose="05030102010509060703" pitchFamily="18" charset="2"/>
                </a:rPr>
                <a:t></a:t>
              </a:r>
              <a:endParaRPr lang="en-US" altLang="zh-CN" sz="1600">
                <a:solidFill>
                  <a:schemeClr val="tx1"/>
                </a:solidFill>
                <a:latin typeface="Times New Roman" panose="02020603050405020304" pitchFamily="18" charset="0"/>
                <a:ea typeface="黑体" panose="02010609060101010101" pitchFamily="2" charset="-122"/>
              </a:endParaRPr>
            </a:p>
          </p:txBody>
        </p:sp>
        <p:sp>
          <p:nvSpPr>
            <p:cNvPr id="227339" name="文本框 227338"/>
            <p:cNvSpPr txBox="1"/>
            <p:nvPr/>
          </p:nvSpPr>
          <p:spPr>
            <a:xfrm>
              <a:off x="1728" y="3964"/>
              <a:ext cx="384" cy="302"/>
            </a:xfrm>
            <a:prstGeom prst="rect">
              <a:avLst/>
            </a:prstGeom>
            <a:noFill/>
            <a:ln w="9525">
              <a:noFill/>
            </a:ln>
          </p:spPr>
          <p:txBody>
            <a:bodyPr>
              <a:spAutoFit/>
            </a:bodyPr>
            <a:p>
              <a:pPr algn="l"/>
              <a:r>
                <a:rPr lang="en-US" altLang="zh-CN" sz="1600">
                  <a:solidFill>
                    <a:schemeClr val="tx1"/>
                  </a:solidFill>
                  <a:latin typeface="Times New Roman" panose="02020603050405020304" pitchFamily="18" charset="0"/>
                  <a:ea typeface="黑体" panose="02010609060101010101" pitchFamily="2" charset="-122"/>
                  <a:sym typeface="Webdings" panose="05030102010509060703" pitchFamily="18" charset="2"/>
                </a:rPr>
                <a:t></a:t>
              </a:r>
              <a:endParaRPr lang="en-US" altLang="zh-CN" sz="1600">
                <a:solidFill>
                  <a:schemeClr val="tx1"/>
                </a:solidFill>
                <a:latin typeface="Times New Roman" panose="02020603050405020304" pitchFamily="18" charset="0"/>
                <a:ea typeface="黑体" panose="02010609060101010101" pitchFamily="2" charset="-122"/>
              </a:endParaRPr>
            </a:p>
          </p:txBody>
        </p:sp>
        <p:sp>
          <p:nvSpPr>
            <p:cNvPr id="227340" name="直接连接符 227339"/>
            <p:cNvSpPr/>
            <p:nvPr/>
          </p:nvSpPr>
          <p:spPr>
            <a:xfrm>
              <a:off x="1872" y="4080"/>
              <a:ext cx="2928" cy="0"/>
            </a:xfrm>
            <a:prstGeom prst="line">
              <a:avLst/>
            </a:prstGeom>
            <a:ln w="9525" cap="flat" cmpd="sng">
              <a:solidFill>
                <a:schemeClr val="tx1"/>
              </a:solidFill>
              <a:prstDash val="solid"/>
              <a:headEnd type="none" w="med" len="med"/>
              <a:tailEnd type="triangle" w="med" len="med"/>
            </a:ln>
          </p:spPr>
        </p:sp>
        <p:sp>
          <p:nvSpPr>
            <p:cNvPr id="227341" name="直接连接符 227340"/>
            <p:cNvSpPr/>
            <p:nvPr/>
          </p:nvSpPr>
          <p:spPr>
            <a:xfrm flipV="1">
              <a:off x="1872" y="3072"/>
              <a:ext cx="0" cy="1008"/>
            </a:xfrm>
            <a:prstGeom prst="line">
              <a:avLst/>
            </a:prstGeom>
            <a:ln w="9525" cap="flat" cmpd="sng">
              <a:solidFill>
                <a:schemeClr val="tx1"/>
              </a:solidFill>
              <a:prstDash val="solid"/>
              <a:headEnd type="none" w="med" len="med"/>
              <a:tailEnd type="triangle" w="med" len="med"/>
            </a:ln>
          </p:spPr>
        </p:sp>
        <p:sp>
          <p:nvSpPr>
            <p:cNvPr id="227342" name="文本框 227341"/>
            <p:cNvSpPr txBox="1"/>
            <p:nvPr/>
          </p:nvSpPr>
          <p:spPr>
            <a:xfrm>
              <a:off x="4848" y="3888"/>
              <a:ext cx="336" cy="409"/>
            </a:xfrm>
            <a:prstGeom prst="rect">
              <a:avLst/>
            </a:prstGeom>
            <a:noFill/>
            <a:ln w="9525">
              <a:noFill/>
            </a:ln>
          </p:spPr>
          <p:txBody>
            <a:bodyPr>
              <a:spAutoFit/>
            </a:bodyPr>
            <a:p>
              <a:pPr algn="l"/>
              <a:r>
                <a:rPr lang="en-US" altLang="zh-CN" sz="2400" i="1">
                  <a:solidFill>
                    <a:schemeClr val="tx1"/>
                  </a:solidFill>
                  <a:latin typeface="Times New Roman" panose="02020603050405020304" pitchFamily="18" charset="0"/>
                  <a:ea typeface="黑体" panose="02010609060101010101" pitchFamily="2" charset="-122"/>
                </a:rPr>
                <a:t>x</a:t>
              </a:r>
              <a:endParaRPr lang="en-US" altLang="zh-CN" sz="2400" i="1">
                <a:solidFill>
                  <a:schemeClr val="tx1"/>
                </a:solidFill>
                <a:latin typeface="Times New Roman" panose="02020603050405020304" pitchFamily="18" charset="0"/>
                <a:ea typeface="黑体" panose="02010609060101010101" pitchFamily="2" charset="-122"/>
              </a:endParaRPr>
            </a:p>
          </p:txBody>
        </p:sp>
        <p:sp>
          <p:nvSpPr>
            <p:cNvPr id="227343" name="文本框 227342"/>
            <p:cNvSpPr txBox="1"/>
            <p:nvPr/>
          </p:nvSpPr>
          <p:spPr>
            <a:xfrm>
              <a:off x="1872" y="2880"/>
              <a:ext cx="336" cy="409"/>
            </a:xfrm>
            <a:prstGeom prst="rect">
              <a:avLst/>
            </a:prstGeom>
            <a:noFill/>
            <a:ln w="9525">
              <a:noFill/>
            </a:ln>
          </p:spPr>
          <p:txBody>
            <a:bodyPr>
              <a:spAutoFit/>
            </a:bodyPr>
            <a:p>
              <a:pPr algn="l"/>
              <a:r>
                <a:rPr lang="en-US" altLang="zh-CN" sz="2400" i="1">
                  <a:solidFill>
                    <a:schemeClr val="tx1"/>
                  </a:solidFill>
                  <a:latin typeface="Times New Roman" panose="02020603050405020304" pitchFamily="18" charset="0"/>
                  <a:ea typeface="黑体" panose="02010609060101010101" pitchFamily="2" charset="-122"/>
                </a:rPr>
                <a:t>y</a:t>
              </a:r>
              <a:endParaRPr lang="en-US" altLang="zh-CN" sz="2400" i="1">
                <a:solidFill>
                  <a:schemeClr val="tx1"/>
                </a:solidFill>
                <a:latin typeface="Times New Roman" panose="02020603050405020304" pitchFamily="18" charset="0"/>
                <a:ea typeface="黑体" panose="02010609060101010101" pitchFamily="2" charset="-122"/>
              </a:endParaRPr>
            </a:p>
          </p:txBody>
        </p:sp>
      </p:grpSp>
      <p:sp>
        <p:nvSpPr>
          <p:cNvPr id="227344" name="矩形 227343"/>
          <p:cNvSpPr/>
          <p:nvPr/>
        </p:nvSpPr>
        <p:spPr>
          <a:xfrm>
            <a:off x="1981200" y="381000"/>
            <a:ext cx="3810000" cy="381000"/>
          </a:xfrm>
          <a:prstGeom prst="rect">
            <a:avLst/>
          </a:prstGeom>
          <a:noFill/>
          <a:ln w="9525">
            <a:noFill/>
          </a:ln>
        </p:spPr>
        <p:txBody>
          <a:bodyPr/>
          <a:p>
            <a:endParaRPr lang="zh-CN" altLang="en-US"/>
          </a:p>
        </p:txBody>
      </p:sp>
      <p:grpSp>
        <p:nvGrpSpPr>
          <p:cNvPr id="227345" name="组合 227344"/>
          <p:cNvGrpSpPr/>
          <p:nvPr/>
        </p:nvGrpSpPr>
        <p:grpSpPr>
          <a:xfrm>
            <a:off x="0" y="3276600"/>
            <a:ext cx="4648200" cy="1154113"/>
            <a:chOff x="2176" y="1272"/>
            <a:chExt cx="3392" cy="1950"/>
          </a:xfrm>
        </p:grpSpPr>
        <p:sp>
          <p:nvSpPr>
            <p:cNvPr id="227346" name="任意多边形 227345"/>
            <p:cNvSpPr/>
            <p:nvPr/>
          </p:nvSpPr>
          <p:spPr>
            <a:xfrm>
              <a:off x="2176" y="1272"/>
              <a:ext cx="2240" cy="968"/>
            </a:xfrm>
            <a:custGeom>
              <a:avLst/>
              <a:gdLst/>
              <a:ahLst/>
              <a:cxnLst/>
              <a:pathLst>
                <a:path w="2240" h="968">
                  <a:moveTo>
                    <a:pt x="80" y="936"/>
                  </a:moveTo>
                  <a:cubicBezTo>
                    <a:pt x="160" y="904"/>
                    <a:pt x="504" y="672"/>
                    <a:pt x="656" y="600"/>
                  </a:cubicBezTo>
                  <a:cubicBezTo>
                    <a:pt x="808" y="528"/>
                    <a:pt x="880" y="520"/>
                    <a:pt x="992" y="504"/>
                  </a:cubicBezTo>
                  <a:cubicBezTo>
                    <a:pt x="1104" y="488"/>
                    <a:pt x="1216" y="480"/>
                    <a:pt x="1328" y="504"/>
                  </a:cubicBezTo>
                  <a:cubicBezTo>
                    <a:pt x="1440" y="528"/>
                    <a:pt x="1592" y="600"/>
                    <a:pt x="1664" y="648"/>
                  </a:cubicBezTo>
                  <a:cubicBezTo>
                    <a:pt x="1736" y="696"/>
                    <a:pt x="1720" y="752"/>
                    <a:pt x="1760" y="792"/>
                  </a:cubicBezTo>
                  <a:cubicBezTo>
                    <a:pt x="1800" y="832"/>
                    <a:pt x="1840" y="880"/>
                    <a:pt x="1904" y="888"/>
                  </a:cubicBezTo>
                  <a:cubicBezTo>
                    <a:pt x="1968" y="896"/>
                    <a:pt x="2088" y="896"/>
                    <a:pt x="2144" y="840"/>
                  </a:cubicBezTo>
                  <a:cubicBezTo>
                    <a:pt x="2200" y="784"/>
                    <a:pt x="2240" y="656"/>
                    <a:pt x="2240" y="552"/>
                  </a:cubicBezTo>
                  <a:cubicBezTo>
                    <a:pt x="2240" y="448"/>
                    <a:pt x="2216" y="304"/>
                    <a:pt x="2144" y="216"/>
                  </a:cubicBezTo>
                  <a:cubicBezTo>
                    <a:pt x="2072" y="128"/>
                    <a:pt x="1952" y="48"/>
                    <a:pt x="1808" y="24"/>
                  </a:cubicBezTo>
                  <a:cubicBezTo>
                    <a:pt x="1664" y="0"/>
                    <a:pt x="1432" y="40"/>
                    <a:pt x="1280" y="72"/>
                  </a:cubicBezTo>
                  <a:cubicBezTo>
                    <a:pt x="1128" y="104"/>
                    <a:pt x="1024" y="152"/>
                    <a:pt x="896" y="216"/>
                  </a:cubicBezTo>
                  <a:cubicBezTo>
                    <a:pt x="768" y="280"/>
                    <a:pt x="632" y="360"/>
                    <a:pt x="512" y="456"/>
                  </a:cubicBezTo>
                  <a:cubicBezTo>
                    <a:pt x="392" y="552"/>
                    <a:pt x="248" y="712"/>
                    <a:pt x="176" y="792"/>
                  </a:cubicBezTo>
                  <a:cubicBezTo>
                    <a:pt x="104" y="872"/>
                    <a:pt x="0" y="968"/>
                    <a:pt x="80" y="936"/>
                  </a:cubicBez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227347" name="文本框 227346"/>
            <p:cNvSpPr txBox="1"/>
            <p:nvPr/>
          </p:nvSpPr>
          <p:spPr>
            <a:xfrm>
              <a:off x="4752" y="1833"/>
              <a:ext cx="816" cy="1389"/>
            </a:xfrm>
            <a:prstGeom prst="rect">
              <a:avLst/>
            </a:prstGeom>
            <a:noFill/>
            <a:ln w="9525">
              <a:noFill/>
            </a:ln>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rPr>
                <a:t>机翼下轮廓线</a:t>
              </a:r>
              <a:endParaRPr lang="zh-CN" altLang="en-US" sz="2400">
                <a:solidFill>
                  <a:schemeClr val="tx1"/>
                </a:solidFill>
                <a:latin typeface="Times New Roman" panose="02020603050405020304" pitchFamily="18" charset="0"/>
                <a:ea typeface="黑体" panose="02010609060101010101" pitchFamily="2" charset="-122"/>
              </a:endParaRPr>
            </a:p>
          </p:txBody>
        </p:sp>
        <p:sp>
          <p:nvSpPr>
            <p:cNvPr id="227348" name="直接连接符 227347"/>
            <p:cNvSpPr/>
            <p:nvPr/>
          </p:nvSpPr>
          <p:spPr>
            <a:xfrm>
              <a:off x="4320" y="2112"/>
              <a:ext cx="480" cy="0"/>
            </a:xfrm>
            <a:prstGeom prst="line">
              <a:avLst/>
            </a:prstGeom>
            <a:ln w="9525" cap="flat" cmpd="sng">
              <a:solidFill>
                <a:schemeClr val="tx1"/>
              </a:solidFill>
              <a:prstDash val="solid"/>
              <a:headEnd type="none" w="med" len="med"/>
              <a:tailEnd type="none" w="med" len="med"/>
            </a:ln>
          </p:spPr>
        </p:sp>
      </p:grpSp>
      <p:graphicFrame>
        <p:nvGraphicFramePr>
          <p:cNvPr id="227349" name="对象 227348"/>
          <p:cNvGraphicFramePr/>
          <p:nvPr/>
        </p:nvGraphicFramePr>
        <p:xfrm>
          <a:off x="688975" y="1377950"/>
          <a:ext cx="8397875" cy="800100"/>
        </p:xfrm>
        <a:graphic>
          <a:graphicData uri="http://schemas.openxmlformats.org/presentationml/2006/ole">
            <mc:AlternateContent xmlns:mc="http://schemas.openxmlformats.org/markup-compatibility/2006">
              <mc:Choice xmlns:v="urn:schemas-microsoft-com:vml" Requires="v">
                <p:oleObj spid="_x0000_s3076" name="" r:id="rId1" imgW="6411595" imgH="624205" progId="Word.Document.8">
                  <p:embed/>
                </p:oleObj>
              </mc:Choice>
              <mc:Fallback>
                <p:oleObj name="" r:id="rId1" imgW="6411595" imgH="624205" progId="Word.Document.8">
                  <p:embed/>
                  <p:pic>
                    <p:nvPicPr>
                      <p:cNvPr id="0" name="图片 3075"/>
                      <p:cNvPicPr/>
                      <p:nvPr/>
                    </p:nvPicPr>
                    <p:blipFill>
                      <a:blip r:embed="rId2"/>
                      <a:stretch>
                        <a:fillRect/>
                      </a:stretch>
                    </p:blipFill>
                    <p:spPr>
                      <a:xfrm>
                        <a:off x="688975" y="1377950"/>
                        <a:ext cx="8397875" cy="800100"/>
                      </a:xfrm>
                      <a:prstGeom prst="rect">
                        <a:avLst/>
                      </a:prstGeom>
                      <a:solidFill>
                        <a:srgbClr val="FFFF99"/>
                      </a:solidFill>
                      <a:ln w="38100">
                        <a:noFill/>
                        <a:miter/>
                      </a:ln>
                    </p:spPr>
                  </p:pic>
                </p:oleObj>
              </mc:Fallback>
            </mc:AlternateContent>
          </a:graphicData>
        </a:graphic>
      </p:graphicFrame>
      <p:sp>
        <p:nvSpPr>
          <p:cNvPr id="227350" name="文本框 227349"/>
          <p:cNvSpPr txBox="1"/>
          <p:nvPr/>
        </p:nvSpPr>
        <p:spPr>
          <a:xfrm>
            <a:off x="457200" y="381000"/>
            <a:ext cx="8229600" cy="457200"/>
          </a:xfrm>
          <a:prstGeom prst="rect">
            <a:avLst/>
          </a:prstGeom>
          <a:noFill/>
          <a:ln w="9525">
            <a:noFill/>
          </a:ln>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rPr>
              <a:t>例  已知飞机下轮廓线上数据如下，求</a:t>
            </a:r>
            <a:r>
              <a:rPr lang="en-US" altLang="zh-CN" sz="2400" i="1">
                <a:solidFill>
                  <a:schemeClr val="tx1"/>
                </a:solidFill>
                <a:latin typeface="Times New Roman" panose="02020603050405020304" pitchFamily="18" charset="0"/>
                <a:ea typeface="黑体" panose="02010609060101010101" pitchFamily="2" charset="-122"/>
              </a:rPr>
              <a:t>x</a:t>
            </a:r>
            <a:r>
              <a:rPr lang="zh-CN" altLang="en-US" sz="2400" dirty="0">
                <a:solidFill>
                  <a:schemeClr val="tx1"/>
                </a:solidFill>
                <a:latin typeface="Times New Roman" panose="02020603050405020304" pitchFamily="18" charset="0"/>
                <a:ea typeface="黑体" panose="02010609060101010101" pitchFamily="2" charset="-122"/>
              </a:rPr>
              <a:t>每改变</a:t>
            </a:r>
            <a:r>
              <a:rPr lang="en-US" altLang="zh-CN" sz="2400" dirty="0">
                <a:solidFill>
                  <a:schemeClr val="tx1"/>
                </a:solidFill>
                <a:latin typeface="Times New Roman" panose="02020603050405020304" pitchFamily="18" charset="0"/>
                <a:ea typeface="黑体" panose="02010609060101010101" pitchFamily="2" charset="-122"/>
              </a:rPr>
              <a:t>0.1</a:t>
            </a:r>
            <a:r>
              <a:rPr lang="zh-CN" altLang="en-US" sz="2400" dirty="0">
                <a:solidFill>
                  <a:schemeClr val="tx1"/>
                </a:solidFill>
                <a:latin typeface="Times New Roman" panose="02020603050405020304" pitchFamily="18" charset="0"/>
                <a:ea typeface="黑体" panose="02010609060101010101" pitchFamily="2" charset="-122"/>
              </a:rPr>
              <a:t>时的</a:t>
            </a:r>
            <a:r>
              <a:rPr lang="en-US" altLang="zh-CN" sz="2400" i="1">
                <a:solidFill>
                  <a:schemeClr val="tx1"/>
                </a:solidFill>
                <a:latin typeface="Times New Roman" panose="02020603050405020304" pitchFamily="18" charset="0"/>
                <a:ea typeface="黑体" panose="02010609060101010101" pitchFamily="2" charset="-122"/>
              </a:rPr>
              <a:t>y</a:t>
            </a:r>
            <a:r>
              <a:rPr lang="zh-CN" altLang="en-US" sz="2400" dirty="0">
                <a:solidFill>
                  <a:schemeClr val="tx1"/>
                </a:solidFill>
                <a:latin typeface="Times New Roman" panose="02020603050405020304" pitchFamily="18" charset="0"/>
                <a:ea typeface="黑体" panose="02010609060101010101" pitchFamily="2" charset="-122"/>
              </a:rPr>
              <a:t>值．</a:t>
            </a:r>
            <a:endParaRPr lang="zh-CN" altLang="en-US" sz="2400">
              <a:solidFill>
                <a:schemeClr val="tx1"/>
              </a:solidFill>
              <a:latin typeface="Times New Roman" panose="02020603050405020304" pitchFamily="18" charset="0"/>
              <a:ea typeface="黑体" panose="02010609060101010101" pitchFamily="2" charset="-122"/>
            </a:endParaRPr>
          </a:p>
        </p:txBody>
      </p:sp>
      <p:sp>
        <p:nvSpPr>
          <p:cNvPr id="227351" name="文本框 227350">
            <a:hlinkClick r:id="rId3"/>
          </p:cNvPr>
          <p:cNvSpPr txBox="1"/>
          <p:nvPr/>
        </p:nvSpPr>
        <p:spPr>
          <a:xfrm>
            <a:off x="609600" y="5248275"/>
            <a:ext cx="3200400" cy="466725"/>
          </a:xfrm>
          <a:prstGeom prst="rect">
            <a:avLst/>
          </a:prstGeom>
          <a:solidFill>
            <a:srgbClr val="FAF4F4"/>
          </a:solidFill>
          <a:ln w="9525" cap="flat" cmpd="sng">
            <a:solidFill>
              <a:srgbClr val="FF00FF"/>
            </a:solidFill>
            <a:prstDash val="solid"/>
            <a:miter/>
            <a:headEnd type="none" w="med" len="med"/>
            <a:tailEnd type="none" w="med" len="med"/>
          </a:ln>
        </p:spPr>
        <p:txBody>
          <a:bodyPr>
            <a:spAutoFit/>
          </a:bodyPr>
          <a:p>
            <a:pPr algn="l"/>
            <a:r>
              <a:rPr lang="en-US" altLang="zh-CN" sz="2400" err="1">
                <a:solidFill>
                  <a:schemeClr val="tx1"/>
                </a:solidFill>
                <a:latin typeface="Times New Roman" panose="02020603050405020304" pitchFamily="18" charset="0"/>
                <a:ea typeface="黑体" panose="02010609060101010101" pitchFamily="2" charset="-122"/>
                <a:hlinkClick r:id="rId4" action="ppaction://hlinkfile"/>
              </a:rPr>
              <a:t>To MATLAB(plane</a:t>
            </a:r>
            <a:r>
              <a:rPr lang="en-US" altLang="zh-CN" sz="2400">
                <a:solidFill>
                  <a:schemeClr val="tx1"/>
                </a:solidFill>
                <a:latin typeface="Times New Roman" panose="02020603050405020304" pitchFamily="18" charset="0"/>
                <a:ea typeface="黑体" panose="02010609060101010101" pitchFamily="2" charset="-122"/>
                <a:hlinkClick r:id="rId4" action="ppaction://hlinkfile"/>
              </a:rPr>
              <a:t>)</a:t>
            </a:r>
            <a:endParaRPr lang="en-US" altLang="zh-CN" sz="2400">
              <a:solidFill>
                <a:schemeClr val="tx1"/>
              </a:solidFill>
              <a:latin typeface="Times New Roman" panose="02020603050405020304" pitchFamily="18" charset="0"/>
              <a:ea typeface="黑体" panose="02010609060101010101" pitchFamily="2" charset="-122"/>
            </a:endParaRPr>
          </a:p>
        </p:txBody>
      </p:sp>
      <p:sp>
        <p:nvSpPr>
          <p:cNvPr id="227352" name="文本框 227351"/>
          <p:cNvSpPr txBox="1"/>
          <p:nvPr/>
        </p:nvSpPr>
        <p:spPr>
          <a:xfrm>
            <a:off x="6588125" y="6021388"/>
            <a:ext cx="838200" cy="469900"/>
          </a:xfrm>
          <a:prstGeom prst="rect">
            <a:avLst/>
          </a:prstGeom>
          <a:solidFill>
            <a:srgbClr val="FFFF99"/>
          </a:solidFill>
          <a:ln w="12700" cap="sq" cmpd="sng">
            <a:solidFill>
              <a:srgbClr val="000000"/>
            </a:solidFill>
            <a:prstDash val="solid"/>
            <a:miter/>
            <a:headEnd type="none" w="sm" len="sm"/>
            <a:tailEnd type="none" w="sm" len="sm"/>
          </a:ln>
          <a:effectLst>
            <a:outerShdw dist="35921" dir="2699999" algn="ctr" rotWithShape="0">
              <a:schemeClr val="bg2"/>
            </a:outerShdw>
          </a:effectLst>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hlinkClick r:id="" action="ppaction://noaction"/>
              </a:rPr>
              <a:t>返回</a:t>
            </a:r>
            <a:endParaRPr lang="zh-CN" altLang="en-US" sz="2400">
              <a:solidFill>
                <a:schemeClr val="tx1"/>
              </a:solidFill>
              <a:latin typeface="Times New Roman" panose="02020603050405020304" pitchFamily="18" charset="0"/>
              <a:ea typeface="黑体" panose="02010609060101010101" pitchFamily="2" charset="-122"/>
              <a:hlinkClick r:id="" action="ppaction://noaction"/>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7345"/>
                                        </p:tgtEl>
                                        <p:attrNameLst>
                                          <p:attrName>style.visibility</p:attrName>
                                        </p:attrNameLst>
                                      </p:cBhvr>
                                      <p:to>
                                        <p:strVal val="visible"/>
                                      </p:to>
                                    </p:set>
                                    <p:anim calcmode="lin" valueType="num">
                                      <p:cBhvr additive="base">
                                        <p:cTn id="7" dur="500" fill="hold"/>
                                        <p:tgtEl>
                                          <p:spTgt spid="227345"/>
                                        </p:tgtEl>
                                        <p:attrNameLst>
                                          <p:attrName>ppt_x</p:attrName>
                                        </p:attrNameLst>
                                      </p:cBhvr>
                                      <p:tavLst>
                                        <p:tav tm="0">
                                          <p:val>
                                            <p:strVal val="0-#ppt_w/2"/>
                                          </p:val>
                                        </p:tav>
                                        <p:tav tm="100000">
                                          <p:val>
                                            <p:strVal val="#ppt_x"/>
                                          </p:val>
                                        </p:tav>
                                      </p:tavLst>
                                    </p:anim>
                                    <p:anim calcmode="lin" valueType="num">
                                      <p:cBhvr additive="base">
                                        <p:cTn id="8" dur="500" fill="hold"/>
                                        <p:tgtEl>
                                          <p:spTgt spid="2273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27330"/>
                                        </p:tgtEl>
                                        <p:attrNameLst>
                                          <p:attrName>style.visibility</p:attrName>
                                        </p:attrNameLst>
                                      </p:cBhvr>
                                      <p:to>
                                        <p:strVal val="visible"/>
                                      </p:to>
                                    </p:set>
                                    <p:anim calcmode="lin" valueType="num">
                                      <p:cBhvr additive="base">
                                        <p:cTn id="13" dur="500" fill="hold"/>
                                        <p:tgtEl>
                                          <p:spTgt spid="227330"/>
                                        </p:tgtEl>
                                        <p:attrNameLst>
                                          <p:attrName>ppt_x</p:attrName>
                                        </p:attrNameLst>
                                      </p:cBhvr>
                                      <p:tavLst>
                                        <p:tav tm="0">
                                          <p:val>
                                            <p:strVal val="1+#ppt_w/2"/>
                                          </p:val>
                                        </p:tav>
                                        <p:tav tm="100000">
                                          <p:val>
                                            <p:strVal val="#ppt_x"/>
                                          </p:val>
                                        </p:tav>
                                      </p:tavLst>
                                    </p:anim>
                                    <p:anim calcmode="lin" valueType="num">
                                      <p:cBhvr additive="base">
                                        <p:cTn id="14" dur="500" fill="hold"/>
                                        <p:tgtEl>
                                          <p:spTgt spid="2273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7351"/>
                                        </p:tgtEl>
                                        <p:attrNameLst>
                                          <p:attrName>style.visibility</p:attrName>
                                        </p:attrNameLst>
                                      </p:cBhvr>
                                      <p:to>
                                        <p:strVal val="visible"/>
                                      </p:to>
                                    </p:set>
                                    <p:anim calcmode="lin" valueType="num">
                                      <p:cBhvr additive="base">
                                        <p:cTn id="19" dur="500" fill="hold"/>
                                        <p:tgtEl>
                                          <p:spTgt spid="227351"/>
                                        </p:tgtEl>
                                        <p:attrNameLst>
                                          <p:attrName>ppt_x</p:attrName>
                                        </p:attrNameLst>
                                      </p:cBhvr>
                                      <p:tavLst>
                                        <p:tav tm="0">
                                          <p:val>
                                            <p:strVal val="0-#ppt_w/2"/>
                                          </p:val>
                                        </p:tav>
                                        <p:tav tm="100000">
                                          <p:val>
                                            <p:strVal val="#ppt_x"/>
                                          </p:val>
                                        </p:tav>
                                      </p:tavLst>
                                    </p:anim>
                                    <p:anim calcmode="lin" valueType="num">
                                      <p:cBhvr additive="base">
                                        <p:cTn id="20" dur="500" fill="hold"/>
                                        <p:tgtEl>
                                          <p:spTgt spid="2273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7352"/>
                                        </p:tgtEl>
                                        <p:attrNameLst>
                                          <p:attrName>style.visibility</p:attrName>
                                        </p:attrNameLst>
                                      </p:cBhvr>
                                      <p:to>
                                        <p:strVal val="visible"/>
                                      </p:to>
                                    </p:set>
                                    <p:anim calcmode="lin" valueType="num">
                                      <p:cBhvr additive="base">
                                        <p:cTn id="25" dur="500" fill="hold"/>
                                        <p:tgtEl>
                                          <p:spTgt spid="227352"/>
                                        </p:tgtEl>
                                        <p:attrNameLst>
                                          <p:attrName>ppt_x</p:attrName>
                                        </p:attrNameLst>
                                      </p:cBhvr>
                                      <p:tavLst>
                                        <p:tav tm="0">
                                          <p:val>
                                            <p:strVal val="1+#ppt_w/2"/>
                                          </p:val>
                                        </p:tav>
                                        <p:tav tm="100000">
                                          <p:val>
                                            <p:strVal val="#ppt_x"/>
                                          </p:val>
                                        </p:tav>
                                      </p:tavLst>
                                    </p:anim>
                                    <p:anim calcmode="lin" valueType="num">
                                      <p:cBhvr additive="base">
                                        <p:cTn id="26" dur="500" fill="hold"/>
                                        <p:tgtEl>
                                          <p:spTgt spid="227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51" grpId="0" animBg="1"/>
      <p:bldP spid="2273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文本框 228353"/>
          <p:cNvSpPr txBox="1"/>
          <p:nvPr/>
        </p:nvSpPr>
        <p:spPr>
          <a:xfrm>
            <a:off x="533400" y="5029200"/>
            <a:ext cx="7467600" cy="1373188"/>
          </a:xfrm>
          <a:prstGeom prst="rect">
            <a:avLst/>
          </a:prstGeom>
          <a:noFill/>
          <a:ln w="9525">
            <a:noFill/>
          </a:ln>
        </p:spPr>
        <p:txBody>
          <a:bodyPr>
            <a:spAutoFit/>
          </a:bodyPr>
          <a:p>
            <a:pPr algn="l">
              <a:spcBef>
                <a:spcPct val="0"/>
              </a:spcBef>
            </a:pPr>
            <a:r>
              <a:rPr lang="en-US" altLang="zh-CN" sz="2800" dirty="0">
                <a:solidFill>
                  <a:schemeClr val="tx1"/>
                </a:solidFill>
                <a:latin typeface="隶书" panose="02010509060101010101" pitchFamily="49" charset="-122"/>
                <a:ea typeface="隶书" panose="02010509060101010101" pitchFamily="49" charset="-122"/>
              </a:rPr>
              <a:t>    </a:t>
            </a:r>
            <a:r>
              <a:rPr lang="zh-CN" altLang="en-US" sz="2800" dirty="0">
                <a:solidFill>
                  <a:schemeClr val="tx1"/>
                </a:solidFill>
                <a:latin typeface="宋体" panose="02010600030101010101" pitchFamily="2" charset="-122"/>
              </a:rPr>
              <a:t>要求</a:t>
            </a:r>
            <a:r>
              <a:rPr lang="en-US" altLang="zh-CN" sz="2800">
                <a:solidFill>
                  <a:schemeClr val="tx1"/>
                </a:solidFill>
                <a:latin typeface="Courier New" panose="02070309020205020404" pitchFamily="49" charset="0"/>
              </a:rPr>
              <a:t>x0</a:t>
            </a:r>
            <a:r>
              <a:rPr lang="en-US" altLang="zh-CN" sz="2800">
                <a:solidFill>
                  <a:schemeClr val="tx1"/>
                </a:solidFill>
                <a:latin typeface="宋体" panose="02010600030101010101" pitchFamily="2" charset="-122"/>
              </a:rPr>
              <a:t>,</a:t>
            </a:r>
            <a:r>
              <a:rPr lang="en-US" altLang="zh-CN" sz="2800">
                <a:solidFill>
                  <a:schemeClr val="tx1"/>
                </a:solidFill>
                <a:latin typeface="Courier New" panose="02070309020205020404" pitchFamily="49" charset="0"/>
              </a:rPr>
              <a:t>y0</a:t>
            </a:r>
            <a:r>
              <a:rPr lang="zh-CN" altLang="en-US" sz="2800" dirty="0">
                <a:solidFill>
                  <a:schemeClr val="tx1"/>
                </a:solidFill>
                <a:latin typeface="宋体" panose="02010600030101010101" pitchFamily="2" charset="-122"/>
              </a:rPr>
              <a:t>单调；</a:t>
            </a:r>
            <a:r>
              <a:rPr lang="en-US" altLang="zh-CN" sz="2800">
                <a:solidFill>
                  <a:schemeClr val="tx1"/>
                </a:solidFill>
                <a:latin typeface="Courier New" panose="02070309020205020404" pitchFamily="49" charset="0"/>
              </a:rPr>
              <a:t>x</a:t>
            </a:r>
            <a:r>
              <a:rPr lang="zh-CN" altLang="en-US" sz="2800">
                <a:solidFill>
                  <a:schemeClr val="tx1"/>
                </a:solidFill>
                <a:latin typeface="宋体" panose="02010600030101010101" pitchFamily="2" charset="-122"/>
              </a:rPr>
              <a:t>，</a:t>
            </a:r>
            <a:r>
              <a:rPr lang="en-US" altLang="zh-CN" sz="2800">
                <a:solidFill>
                  <a:schemeClr val="tx1"/>
                </a:solidFill>
                <a:latin typeface="Courier New" panose="02070309020205020404" pitchFamily="49" charset="0"/>
              </a:rPr>
              <a:t>y</a:t>
            </a:r>
            <a:r>
              <a:rPr lang="zh-CN" altLang="en-US" sz="2800" dirty="0">
                <a:solidFill>
                  <a:schemeClr val="tx1"/>
                </a:solidFill>
                <a:latin typeface="宋体" panose="02010600030101010101" pitchFamily="2" charset="-122"/>
              </a:rPr>
              <a:t>可取</a:t>
            </a:r>
            <a:r>
              <a:rPr lang="zh-CN" altLang="zh-CN" sz="2800" dirty="0">
                <a:solidFill>
                  <a:schemeClr val="tx1"/>
                </a:solidFill>
                <a:latin typeface="宋体" panose="02010600030101010101" pitchFamily="2" charset="-122"/>
              </a:rPr>
              <a:t>为矩阵，或</a:t>
            </a:r>
            <a:r>
              <a:rPr lang="en-US" altLang="zh-CN" sz="2800">
                <a:solidFill>
                  <a:schemeClr val="tx1"/>
                </a:solidFill>
                <a:latin typeface="Courier New" panose="02070309020205020404" pitchFamily="49" charset="0"/>
              </a:rPr>
              <a:t>x</a:t>
            </a:r>
            <a:r>
              <a:rPr lang="zh-CN" altLang="en-US" sz="2800" dirty="0">
                <a:solidFill>
                  <a:schemeClr val="tx1"/>
                </a:solidFill>
                <a:latin typeface="宋体" panose="02010600030101010101" pitchFamily="2" charset="-122"/>
              </a:rPr>
              <a:t>取行向量，</a:t>
            </a:r>
            <a:r>
              <a:rPr lang="en-US" altLang="zh-CN" sz="2800">
                <a:solidFill>
                  <a:schemeClr val="tx1"/>
                </a:solidFill>
                <a:latin typeface="Courier New" panose="02070309020205020404" pitchFamily="49" charset="0"/>
              </a:rPr>
              <a:t>y</a:t>
            </a:r>
            <a:r>
              <a:rPr lang="zh-CN" altLang="en-US" sz="2800" dirty="0">
                <a:solidFill>
                  <a:schemeClr val="tx1"/>
                </a:solidFill>
                <a:latin typeface="宋体" panose="02010600030101010101" pitchFamily="2" charset="-122"/>
              </a:rPr>
              <a:t>取为列向量，</a:t>
            </a:r>
            <a:r>
              <a:rPr lang="en-US" altLang="zh-CN" sz="2800">
                <a:solidFill>
                  <a:schemeClr val="tx1"/>
                </a:solidFill>
                <a:latin typeface="Courier New" panose="02070309020205020404" pitchFamily="49" charset="0"/>
              </a:rPr>
              <a:t>x,y</a:t>
            </a:r>
            <a:r>
              <a:rPr lang="zh-CN" altLang="zh-CN" sz="2800" dirty="0">
                <a:solidFill>
                  <a:schemeClr val="tx1"/>
                </a:solidFill>
                <a:latin typeface="宋体" panose="02010600030101010101" pitchFamily="2" charset="-122"/>
              </a:rPr>
              <a:t>的值分别不能超出</a:t>
            </a:r>
            <a:r>
              <a:rPr lang="en-US" altLang="zh-CN" sz="2800">
                <a:solidFill>
                  <a:schemeClr val="tx1"/>
                </a:solidFill>
                <a:latin typeface="Courier New" panose="02070309020205020404" pitchFamily="49" charset="0"/>
              </a:rPr>
              <a:t>x0</a:t>
            </a:r>
            <a:r>
              <a:rPr lang="en-US" altLang="zh-CN" sz="2800">
                <a:solidFill>
                  <a:schemeClr val="tx1"/>
                </a:solidFill>
                <a:latin typeface="宋体" panose="02010600030101010101" pitchFamily="2" charset="-122"/>
              </a:rPr>
              <a:t>,</a:t>
            </a:r>
            <a:r>
              <a:rPr lang="en-US" altLang="zh-CN" sz="2800">
                <a:solidFill>
                  <a:schemeClr val="tx1"/>
                </a:solidFill>
                <a:latin typeface="Courier New" panose="02070309020205020404" pitchFamily="49" charset="0"/>
              </a:rPr>
              <a:t>y</a:t>
            </a:r>
            <a:r>
              <a:rPr lang="zh-CN" altLang="zh-CN" sz="2800" dirty="0">
                <a:solidFill>
                  <a:schemeClr val="tx1"/>
                </a:solidFill>
                <a:latin typeface="宋体" panose="02010600030101010101" pitchFamily="2" charset="-122"/>
              </a:rPr>
              <a:t>0的范围．</a:t>
            </a:r>
            <a:endParaRPr lang="en-US" altLang="zh-CN" sz="2800">
              <a:solidFill>
                <a:schemeClr val="tx1"/>
              </a:solidFill>
              <a:latin typeface="宋体" panose="02010600030101010101" pitchFamily="2" charset="-122"/>
            </a:endParaRPr>
          </a:p>
        </p:txBody>
      </p:sp>
      <p:sp>
        <p:nvSpPr>
          <p:cNvPr id="228355" name="文本框 228354"/>
          <p:cNvSpPr txBox="1"/>
          <p:nvPr/>
        </p:nvSpPr>
        <p:spPr>
          <a:xfrm>
            <a:off x="1370013" y="1389063"/>
            <a:ext cx="7316787" cy="547687"/>
          </a:xfrm>
          <a:prstGeom prst="rect">
            <a:avLst/>
          </a:prstGeom>
          <a:noFill/>
          <a:ln w="9525">
            <a:noFill/>
          </a:ln>
        </p:spPr>
        <p:txBody>
          <a:bodyPr/>
          <a:p>
            <a:pPr algn="l"/>
            <a:r>
              <a:rPr lang="en-US" altLang="zh-CN" sz="2400">
                <a:solidFill>
                  <a:schemeClr val="tx1"/>
                </a:solidFill>
                <a:latin typeface="Courier New" panose="02070309020205020404" pitchFamily="49" charset="0"/>
                <a:ea typeface="隶书" panose="02010509060101010101" pitchFamily="49" charset="-122"/>
              </a:rPr>
              <a:t>z=interp2(x0,y0,z0,x,y,’method’)</a:t>
            </a:r>
            <a:endParaRPr lang="en-US" altLang="zh-CN" sz="2400" b="0">
              <a:solidFill>
                <a:schemeClr val="tx1"/>
              </a:solidFill>
              <a:latin typeface="Times New Roman" panose="02020603050405020304" pitchFamily="18" charset="0"/>
              <a:ea typeface="隶书" panose="02010509060101010101" pitchFamily="49" charset="-122"/>
            </a:endParaRPr>
          </a:p>
        </p:txBody>
      </p:sp>
      <p:grpSp>
        <p:nvGrpSpPr>
          <p:cNvPr id="228356" name="组合 228355"/>
          <p:cNvGrpSpPr/>
          <p:nvPr/>
        </p:nvGrpSpPr>
        <p:grpSpPr>
          <a:xfrm>
            <a:off x="4038600" y="1828800"/>
            <a:ext cx="1752600" cy="1062038"/>
            <a:chOff x="2448" y="1152"/>
            <a:chExt cx="1104" cy="669"/>
          </a:xfrm>
        </p:grpSpPr>
        <p:sp>
          <p:nvSpPr>
            <p:cNvPr id="228357" name="文本框 228356"/>
            <p:cNvSpPr txBox="1"/>
            <p:nvPr/>
          </p:nvSpPr>
          <p:spPr>
            <a:xfrm>
              <a:off x="2448" y="1488"/>
              <a:ext cx="1104" cy="333"/>
            </a:xfrm>
            <a:prstGeom prst="rect">
              <a:avLst/>
            </a:prstGeom>
            <a:solidFill>
              <a:srgbClr val="FFFFCC"/>
            </a:solidFill>
            <a:ln w="9525" cap="flat" cmpd="sng">
              <a:solidFill>
                <a:schemeClr val="tx1"/>
              </a:solidFill>
              <a:prstDash val="solid"/>
              <a:miter/>
              <a:headEnd type="none" w="med" len="med"/>
              <a:tailEnd type="none" w="med" len="med"/>
            </a:ln>
          </p:spPr>
          <p:txBody>
            <a:bodyPr>
              <a:spAutoFit/>
            </a:bodyPr>
            <a:p>
              <a:pPr algn="l"/>
              <a:r>
                <a:rPr lang="zh-CN" altLang="en-US" sz="2800" b="0" dirty="0">
                  <a:solidFill>
                    <a:schemeClr val="tx1"/>
                  </a:solidFill>
                  <a:latin typeface="Times New Roman" panose="02020603050405020304" pitchFamily="18" charset="0"/>
                  <a:ea typeface="隶书" panose="02010509060101010101" pitchFamily="49" charset="-122"/>
                </a:rPr>
                <a:t>被插值点</a:t>
              </a:r>
              <a:endParaRPr lang="zh-CN" altLang="en-US" sz="2800" b="0">
                <a:solidFill>
                  <a:schemeClr val="tx1"/>
                </a:solidFill>
                <a:latin typeface="Times New Roman" panose="02020603050405020304" pitchFamily="18" charset="0"/>
                <a:ea typeface="隶书" panose="02010509060101010101" pitchFamily="49" charset="-122"/>
              </a:endParaRPr>
            </a:p>
          </p:txBody>
        </p:sp>
        <p:grpSp>
          <p:nvGrpSpPr>
            <p:cNvPr id="228358" name="组合 228357"/>
            <p:cNvGrpSpPr/>
            <p:nvPr/>
          </p:nvGrpSpPr>
          <p:grpSpPr>
            <a:xfrm>
              <a:off x="2880" y="1152"/>
              <a:ext cx="528" cy="336"/>
              <a:chOff x="2832" y="1104"/>
              <a:chExt cx="528" cy="336"/>
            </a:xfrm>
          </p:grpSpPr>
          <p:sp>
            <p:nvSpPr>
              <p:cNvPr id="228359" name="直接连接符 228358"/>
              <p:cNvSpPr/>
              <p:nvPr/>
            </p:nvSpPr>
            <p:spPr>
              <a:xfrm>
                <a:off x="2976" y="1104"/>
                <a:ext cx="384" cy="0"/>
              </a:xfrm>
              <a:prstGeom prst="line">
                <a:avLst/>
              </a:prstGeom>
              <a:ln w="9525" cap="flat" cmpd="sng">
                <a:solidFill>
                  <a:schemeClr val="tx1"/>
                </a:solidFill>
                <a:prstDash val="solid"/>
                <a:headEnd type="none" w="med" len="med"/>
                <a:tailEnd type="none" w="med" len="med"/>
              </a:ln>
            </p:spPr>
          </p:sp>
          <p:sp>
            <p:nvSpPr>
              <p:cNvPr id="228360" name="直接连接符 228359"/>
              <p:cNvSpPr/>
              <p:nvPr/>
            </p:nvSpPr>
            <p:spPr>
              <a:xfrm flipV="1">
                <a:off x="2832" y="1104"/>
                <a:ext cx="336" cy="336"/>
              </a:xfrm>
              <a:prstGeom prst="line">
                <a:avLst/>
              </a:prstGeom>
              <a:ln w="9525" cap="flat" cmpd="sng">
                <a:solidFill>
                  <a:schemeClr val="tx1"/>
                </a:solidFill>
                <a:prstDash val="solid"/>
                <a:headEnd type="none" w="med" len="med"/>
                <a:tailEnd type="none" w="med" len="med"/>
              </a:ln>
            </p:spPr>
          </p:sp>
        </p:grpSp>
      </p:grpSp>
      <p:grpSp>
        <p:nvGrpSpPr>
          <p:cNvPr id="228361" name="组合 228360"/>
          <p:cNvGrpSpPr/>
          <p:nvPr/>
        </p:nvGrpSpPr>
        <p:grpSpPr>
          <a:xfrm>
            <a:off x="5791200" y="1828800"/>
            <a:ext cx="2133600" cy="1138238"/>
            <a:chOff x="3648" y="1152"/>
            <a:chExt cx="1344" cy="717"/>
          </a:xfrm>
        </p:grpSpPr>
        <p:sp>
          <p:nvSpPr>
            <p:cNvPr id="228362" name="文本框 228361"/>
            <p:cNvSpPr txBox="1"/>
            <p:nvPr/>
          </p:nvSpPr>
          <p:spPr>
            <a:xfrm>
              <a:off x="3888" y="1536"/>
              <a:ext cx="1104" cy="333"/>
            </a:xfrm>
            <a:prstGeom prst="rect">
              <a:avLst/>
            </a:prstGeom>
            <a:solidFill>
              <a:srgbClr val="FFFFCC"/>
            </a:solidFill>
            <a:ln w="9525" cap="flat" cmpd="sng">
              <a:solidFill>
                <a:schemeClr val="tx1"/>
              </a:solidFill>
              <a:prstDash val="solid"/>
              <a:miter/>
              <a:headEnd type="none" w="med" len="med"/>
              <a:tailEnd type="none" w="med" len="med"/>
            </a:ln>
          </p:spPr>
          <p:txBody>
            <a:bodyPr>
              <a:spAutoFit/>
            </a:bodyPr>
            <a:p>
              <a:pPr algn="l"/>
              <a:r>
                <a:rPr lang="zh-CN" altLang="en-US" sz="2800" b="0" dirty="0">
                  <a:solidFill>
                    <a:schemeClr val="tx1"/>
                  </a:solidFill>
                  <a:latin typeface="Times New Roman" panose="02020603050405020304" pitchFamily="18" charset="0"/>
                  <a:ea typeface="隶书" panose="02010509060101010101" pitchFamily="49" charset="-122"/>
                </a:rPr>
                <a:t>插值方法</a:t>
              </a:r>
              <a:endParaRPr lang="zh-CN" altLang="en-US" sz="2800" b="0">
                <a:solidFill>
                  <a:schemeClr val="tx1"/>
                </a:solidFill>
                <a:latin typeface="Times New Roman" panose="02020603050405020304" pitchFamily="18" charset="0"/>
                <a:ea typeface="隶书" panose="02010509060101010101" pitchFamily="49" charset="-122"/>
              </a:endParaRPr>
            </a:p>
          </p:txBody>
        </p:sp>
        <p:grpSp>
          <p:nvGrpSpPr>
            <p:cNvPr id="228363" name="组合 228362"/>
            <p:cNvGrpSpPr/>
            <p:nvPr/>
          </p:nvGrpSpPr>
          <p:grpSpPr>
            <a:xfrm>
              <a:off x="3648" y="1152"/>
              <a:ext cx="816" cy="384"/>
              <a:chOff x="3552" y="1104"/>
              <a:chExt cx="816" cy="384"/>
            </a:xfrm>
          </p:grpSpPr>
          <p:sp>
            <p:nvSpPr>
              <p:cNvPr id="228364" name="直接连接符 228363"/>
              <p:cNvSpPr/>
              <p:nvPr/>
            </p:nvSpPr>
            <p:spPr>
              <a:xfrm>
                <a:off x="3552" y="1104"/>
                <a:ext cx="816" cy="0"/>
              </a:xfrm>
              <a:prstGeom prst="line">
                <a:avLst/>
              </a:prstGeom>
              <a:ln w="9525" cap="flat" cmpd="sng">
                <a:solidFill>
                  <a:schemeClr val="tx1"/>
                </a:solidFill>
                <a:prstDash val="solid"/>
                <a:headEnd type="none" w="med" len="med"/>
                <a:tailEnd type="none" w="med" len="med"/>
              </a:ln>
            </p:spPr>
          </p:sp>
          <p:sp>
            <p:nvSpPr>
              <p:cNvPr id="228365" name="直接连接符 228364"/>
              <p:cNvSpPr/>
              <p:nvPr/>
            </p:nvSpPr>
            <p:spPr>
              <a:xfrm>
                <a:off x="3936" y="1104"/>
                <a:ext cx="288" cy="384"/>
              </a:xfrm>
              <a:prstGeom prst="line">
                <a:avLst/>
              </a:prstGeom>
              <a:ln w="9525" cap="flat" cmpd="sng">
                <a:solidFill>
                  <a:schemeClr val="tx1"/>
                </a:solidFill>
                <a:prstDash val="solid"/>
                <a:headEnd type="none" w="med" len="med"/>
                <a:tailEnd type="none" w="med" len="med"/>
              </a:ln>
            </p:spPr>
          </p:sp>
        </p:grpSp>
      </p:grpSp>
      <p:sp>
        <p:nvSpPr>
          <p:cNvPr id="228366" name="文本框 228365"/>
          <p:cNvSpPr txBox="1"/>
          <p:nvPr/>
        </p:nvSpPr>
        <p:spPr>
          <a:xfrm>
            <a:off x="1600200" y="381000"/>
            <a:ext cx="5715000" cy="519113"/>
          </a:xfrm>
          <a:prstGeom prst="rect">
            <a:avLst/>
          </a:prstGeom>
          <a:solidFill>
            <a:srgbClr val="CC6600"/>
          </a:solidFill>
          <a:ln w="9525">
            <a:noFill/>
          </a:ln>
        </p:spPr>
        <p:txBody>
          <a:bodyPr>
            <a:spAutoFit/>
          </a:bodyPr>
          <a:p>
            <a:pPr algn="l"/>
            <a:r>
              <a:rPr lang="zh-CN" altLang="en-US" sz="2800" dirty="0">
                <a:solidFill>
                  <a:schemeClr val="tx1"/>
                </a:solidFill>
                <a:latin typeface="魏碑" pitchFamily="49" charset="-122"/>
                <a:ea typeface="魏碑" pitchFamily="49" charset="-122"/>
              </a:rPr>
              <a:t>用</a:t>
            </a:r>
            <a:r>
              <a:rPr lang="en-US" altLang="zh-CN" sz="2800">
                <a:solidFill>
                  <a:schemeClr val="tx1"/>
                </a:solidFill>
                <a:latin typeface="Times New Roman" panose="02020603050405020304" pitchFamily="18" charset="0"/>
                <a:ea typeface="魏碑" pitchFamily="49" charset="-122"/>
              </a:rPr>
              <a:t>MATLAB</a:t>
            </a:r>
            <a:r>
              <a:rPr lang="zh-CN" altLang="en-US" sz="2800" dirty="0">
                <a:solidFill>
                  <a:schemeClr val="tx1"/>
                </a:solidFill>
                <a:latin typeface="魏碑" pitchFamily="49" charset="-122"/>
                <a:ea typeface="魏碑" pitchFamily="49" charset="-122"/>
              </a:rPr>
              <a:t>作网格节点数据的插值</a:t>
            </a:r>
            <a:endParaRPr lang="zh-CN" altLang="en-US" sz="2400" b="0">
              <a:solidFill>
                <a:schemeClr val="tx1"/>
              </a:solidFill>
              <a:latin typeface="Times New Roman" panose="02020603050405020304" pitchFamily="18" charset="0"/>
              <a:ea typeface="隶书" panose="02010509060101010101" pitchFamily="49" charset="-122"/>
            </a:endParaRPr>
          </a:p>
        </p:txBody>
      </p:sp>
      <p:grpSp>
        <p:nvGrpSpPr>
          <p:cNvPr id="228367" name="组合 228366"/>
          <p:cNvGrpSpPr/>
          <p:nvPr/>
        </p:nvGrpSpPr>
        <p:grpSpPr>
          <a:xfrm>
            <a:off x="2495550" y="1828800"/>
            <a:ext cx="2152650" cy="1108075"/>
            <a:chOff x="1572" y="1152"/>
            <a:chExt cx="1356" cy="698"/>
          </a:xfrm>
        </p:grpSpPr>
        <p:sp>
          <p:nvSpPr>
            <p:cNvPr id="228368" name="文本框 228367"/>
            <p:cNvSpPr txBox="1"/>
            <p:nvPr/>
          </p:nvSpPr>
          <p:spPr>
            <a:xfrm>
              <a:off x="1572" y="1248"/>
              <a:ext cx="649" cy="602"/>
            </a:xfrm>
            <a:prstGeom prst="rect">
              <a:avLst/>
            </a:prstGeom>
            <a:solidFill>
              <a:srgbClr val="FFFFCC"/>
            </a:solidFill>
            <a:ln w="9525" cap="flat" cmpd="sng">
              <a:solidFill>
                <a:schemeClr val="tx1"/>
              </a:solidFill>
              <a:prstDash val="solid"/>
              <a:miter/>
              <a:headEnd type="none" w="med" len="med"/>
              <a:tailEnd type="none" w="med" len="med"/>
            </a:ln>
          </p:spPr>
          <p:txBody>
            <a:bodyPr>
              <a:spAutoFit/>
            </a:bodyPr>
            <a:p>
              <a:pPr algn="l"/>
              <a:r>
                <a:rPr lang="zh-CN" altLang="en-US" sz="2800" b="0" dirty="0">
                  <a:solidFill>
                    <a:schemeClr val="tx1"/>
                  </a:solidFill>
                  <a:latin typeface="Times New Roman" panose="02020603050405020304" pitchFamily="18" charset="0"/>
                  <a:ea typeface="隶书" panose="02010509060101010101" pitchFamily="49" charset="-122"/>
                </a:rPr>
                <a:t>插值节点</a:t>
              </a:r>
              <a:endParaRPr lang="zh-CN" altLang="en-US" sz="2800" b="0">
                <a:solidFill>
                  <a:schemeClr val="tx1"/>
                </a:solidFill>
                <a:latin typeface="Times New Roman" panose="02020603050405020304" pitchFamily="18" charset="0"/>
                <a:ea typeface="隶书" panose="02010509060101010101" pitchFamily="49" charset="-122"/>
              </a:endParaRPr>
            </a:p>
          </p:txBody>
        </p:sp>
        <p:sp>
          <p:nvSpPr>
            <p:cNvPr id="228369" name="直接连接符 228368"/>
            <p:cNvSpPr/>
            <p:nvPr/>
          </p:nvSpPr>
          <p:spPr>
            <a:xfrm>
              <a:off x="2064" y="1152"/>
              <a:ext cx="864" cy="0"/>
            </a:xfrm>
            <a:prstGeom prst="line">
              <a:avLst/>
            </a:prstGeom>
            <a:ln w="9525" cap="flat" cmpd="sng">
              <a:solidFill>
                <a:schemeClr val="tx1"/>
              </a:solidFill>
              <a:prstDash val="solid"/>
              <a:headEnd type="none" w="med" len="med"/>
              <a:tailEnd type="none" w="med" len="med"/>
            </a:ln>
          </p:spPr>
        </p:sp>
        <p:sp>
          <p:nvSpPr>
            <p:cNvPr id="228370" name="直接连接符 228369"/>
            <p:cNvSpPr/>
            <p:nvPr/>
          </p:nvSpPr>
          <p:spPr>
            <a:xfrm flipH="1">
              <a:off x="2234" y="1167"/>
              <a:ext cx="277" cy="433"/>
            </a:xfrm>
            <a:prstGeom prst="line">
              <a:avLst/>
            </a:prstGeom>
            <a:ln w="12700" cap="flat" cmpd="sng">
              <a:solidFill>
                <a:schemeClr val="tx1"/>
              </a:solidFill>
              <a:prstDash val="solid"/>
              <a:headEnd type="none" w="sm" len="sm"/>
              <a:tailEnd type="none" w="sm" len="sm"/>
            </a:ln>
          </p:spPr>
        </p:sp>
      </p:grpSp>
      <p:grpSp>
        <p:nvGrpSpPr>
          <p:cNvPr id="228371" name="组合 228370"/>
          <p:cNvGrpSpPr/>
          <p:nvPr/>
        </p:nvGrpSpPr>
        <p:grpSpPr>
          <a:xfrm>
            <a:off x="279400" y="1746250"/>
            <a:ext cx="1798638" cy="1276350"/>
            <a:chOff x="176" y="1100"/>
            <a:chExt cx="1133" cy="804"/>
          </a:xfrm>
        </p:grpSpPr>
        <p:sp>
          <p:nvSpPr>
            <p:cNvPr id="228372" name="直接连接符 228371"/>
            <p:cNvSpPr/>
            <p:nvPr/>
          </p:nvSpPr>
          <p:spPr>
            <a:xfrm>
              <a:off x="889" y="1100"/>
              <a:ext cx="178" cy="0"/>
            </a:xfrm>
            <a:prstGeom prst="line">
              <a:avLst/>
            </a:prstGeom>
            <a:ln w="12700" cap="sq" cmpd="sng">
              <a:solidFill>
                <a:schemeClr val="tx1"/>
              </a:solidFill>
              <a:prstDash val="solid"/>
              <a:headEnd type="none" w="sm" len="sm"/>
              <a:tailEnd type="none" w="sm" len="sm"/>
            </a:ln>
          </p:spPr>
        </p:sp>
        <p:sp>
          <p:nvSpPr>
            <p:cNvPr id="228373" name="文本框 228372"/>
            <p:cNvSpPr txBox="1"/>
            <p:nvPr/>
          </p:nvSpPr>
          <p:spPr>
            <a:xfrm>
              <a:off x="176" y="1300"/>
              <a:ext cx="1133" cy="604"/>
            </a:xfrm>
            <a:prstGeom prst="rect">
              <a:avLst/>
            </a:prstGeom>
            <a:solidFill>
              <a:srgbClr val="FFFFCC"/>
            </a:solidFill>
            <a:ln w="12700" cap="sq" cmpd="sng">
              <a:solidFill>
                <a:schemeClr val="tx1"/>
              </a:solidFill>
              <a:prstDash val="solid"/>
              <a:miter/>
              <a:headEnd type="none" w="sm" len="sm"/>
              <a:tailEnd type="none" w="sm" len="sm"/>
            </a:ln>
          </p:spPr>
          <p:txBody>
            <a:bodyPr>
              <a:spAutoFit/>
            </a:bodyPr>
            <a:p>
              <a:pPr algn="l"/>
              <a:r>
                <a:rPr lang="zh-CN" altLang="en-US" sz="2800" b="0" dirty="0">
                  <a:solidFill>
                    <a:schemeClr val="tx1"/>
                  </a:solidFill>
                  <a:latin typeface="Times New Roman" panose="02020603050405020304" pitchFamily="18" charset="0"/>
                  <a:ea typeface="隶书" panose="02010509060101010101" pitchFamily="49" charset="-122"/>
                </a:rPr>
                <a:t>被插值点的函数值</a:t>
              </a:r>
              <a:endParaRPr lang="zh-CN" altLang="en-US" sz="2800" b="0">
                <a:solidFill>
                  <a:schemeClr val="tx1"/>
                </a:solidFill>
                <a:latin typeface="Times New Roman" panose="02020603050405020304" pitchFamily="18" charset="0"/>
                <a:ea typeface="隶书" panose="02010509060101010101" pitchFamily="49" charset="-122"/>
              </a:endParaRPr>
            </a:p>
          </p:txBody>
        </p:sp>
        <p:sp>
          <p:nvSpPr>
            <p:cNvPr id="228374" name="直接连接符 228373"/>
            <p:cNvSpPr/>
            <p:nvPr/>
          </p:nvSpPr>
          <p:spPr>
            <a:xfrm flipH="1">
              <a:off x="733" y="1100"/>
              <a:ext cx="245" cy="200"/>
            </a:xfrm>
            <a:prstGeom prst="line">
              <a:avLst/>
            </a:prstGeom>
            <a:ln w="12700" cap="sq" cmpd="sng">
              <a:solidFill>
                <a:schemeClr val="tx1"/>
              </a:solidFill>
              <a:prstDash val="solid"/>
              <a:headEnd type="none" w="sm" len="sm"/>
              <a:tailEnd type="none" w="sm" len="sm"/>
            </a:ln>
          </p:spPr>
        </p:sp>
      </p:grpSp>
      <p:sp>
        <p:nvSpPr>
          <p:cNvPr id="228375" name="文本框 228374"/>
          <p:cNvSpPr txBox="1"/>
          <p:nvPr/>
        </p:nvSpPr>
        <p:spPr>
          <a:xfrm>
            <a:off x="4724400" y="3216275"/>
            <a:ext cx="4162425" cy="1812925"/>
          </a:xfrm>
          <a:prstGeom prst="rect">
            <a:avLst/>
          </a:prstGeom>
          <a:solidFill>
            <a:schemeClr val="accent1"/>
          </a:solidFill>
          <a:ln w="12700" cap="sq" cmpd="sng">
            <a:solidFill>
              <a:schemeClr val="tx1"/>
            </a:solidFill>
            <a:prstDash val="solid"/>
            <a:miter/>
            <a:headEnd type="none" w="med" len="med"/>
            <a:tailEnd type="none" w="med" len="med"/>
          </a:ln>
        </p:spPr>
        <p:txBody>
          <a:bodyPr wrap="none" anchor="t">
            <a:spAutoFit/>
          </a:bodyPr>
          <a:p>
            <a:pPr algn="l">
              <a:spcBef>
                <a:spcPct val="0"/>
              </a:spcBef>
            </a:pPr>
            <a:r>
              <a:rPr lang="en-US" altLang="zh-CN" sz="2400" dirty="0">
                <a:solidFill>
                  <a:schemeClr val="tx1"/>
                </a:solidFill>
                <a:latin typeface="Courier New" panose="02070309020205020404" pitchFamily="49" charset="0"/>
                <a:ea typeface="隶书" panose="02010509060101010101" pitchFamily="49" charset="-122"/>
              </a:rPr>
              <a:t>‘</a:t>
            </a:r>
            <a:r>
              <a:rPr lang="en-US" altLang="zh-CN" sz="2400">
                <a:solidFill>
                  <a:schemeClr val="tx1"/>
                </a:solidFill>
                <a:latin typeface="Courier New" panose="02070309020205020404" pitchFamily="49" charset="0"/>
                <a:ea typeface="隶书" panose="02010509060101010101" pitchFamily="49" charset="-122"/>
              </a:rPr>
              <a:t>nearest’</a:t>
            </a:r>
            <a:r>
              <a:rPr lang="en-US" altLang="zh-CN" sz="2800">
                <a:solidFill>
                  <a:schemeClr val="tx1"/>
                </a:solidFill>
                <a:latin typeface="隶书" panose="02010509060101010101" pitchFamily="49" charset="-122"/>
                <a:ea typeface="隶书" panose="02010509060101010101" pitchFamily="49" charset="-122"/>
              </a:rPr>
              <a:t> </a:t>
            </a:r>
            <a:r>
              <a:rPr lang="zh-CN" altLang="en-US" sz="2800" dirty="0">
                <a:solidFill>
                  <a:schemeClr val="tx1"/>
                </a:solidFill>
                <a:latin typeface="宋体" panose="02010600030101010101" pitchFamily="2" charset="-122"/>
              </a:rPr>
              <a:t>最邻近插值；</a:t>
            </a:r>
            <a:endParaRPr lang="zh-CN" altLang="en-US" sz="2800" dirty="0">
              <a:solidFill>
                <a:schemeClr val="tx1"/>
              </a:solidFill>
              <a:latin typeface="宋体" panose="02010600030101010101" pitchFamily="2" charset="-122"/>
            </a:endParaRPr>
          </a:p>
          <a:p>
            <a:pPr algn="l">
              <a:spcBef>
                <a:spcPct val="0"/>
              </a:spcBef>
            </a:pPr>
            <a:r>
              <a:rPr lang="zh-CN" altLang="en-US" sz="2400" dirty="0">
                <a:solidFill>
                  <a:schemeClr val="tx1"/>
                </a:solidFill>
                <a:latin typeface="Courier New" panose="02070309020205020404" pitchFamily="49" charset="0"/>
                <a:ea typeface="隶书" panose="02010509060101010101" pitchFamily="49" charset="-122"/>
              </a:rPr>
              <a:t>‘</a:t>
            </a:r>
            <a:r>
              <a:rPr lang="en-US" altLang="zh-CN" sz="2400">
                <a:solidFill>
                  <a:schemeClr val="tx1"/>
                </a:solidFill>
                <a:latin typeface="Courier New" panose="02070309020205020404" pitchFamily="49" charset="0"/>
                <a:ea typeface="隶书" panose="02010509060101010101" pitchFamily="49" charset="-122"/>
              </a:rPr>
              <a:t>linear’</a:t>
            </a:r>
            <a:r>
              <a:rPr lang="en-US" altLang="zh-CN" sz="2800">
                <a:solidFill>
                  <a:schemeClr val="tx1"/>
                </a:solidFill>
                <a:latin typeface="隶书" panose="02010509060101010101" pitchFamily="49" charset="-122"/>
                <a:ea typeface="隶书" panose="02010509060101010101" pitchFamily="49" charset="-122"/>
              </a:rPr>
              <a:t>  </a:t>
            </a:r>
            <a:r>
              <a:rPr lang="zh-CN" altLang="en-US" sz="2800" dirty="0">
                <a:solidFill>
                  <a:schemeClr val="tx1"/>
                </a:solidFill>
                <a:latin typeface="宋体" panose="02010600030101010101" pitchFamily="2" charset="-122"/>
              </a:rPr>
              <a:t>双线性插值；</a:t>
            </a:r>
            <a:endParaRPr lang="zh-CN" altLang="en-US" sz="2800" dirty="0">
              <a:solidFill>
                <a:schemeClr val="tx1"/>
              </a:solidFill>
              <a:latin typeface="隶书" panose="02010509060101010101" pitchFamily="49" charset="-122"/>
              <a:ea typeface="隶书" panose="02010509060101010101" pitchFamily="49" charset="-122"/>
            </a:endParaRPr>
          </a:p>
          <a:p>
            <a:pPr algn="l">
              <a:spcBef>
                <a:spcPct val="0"/>
              </a:spcBef>
            </a:pPr>
            <a:r>
              <a:rPr lang="zh-CN" altLang="en-US" sz="2400" dirty="0">
                <a:solidFill>
                  <a:schemeClr val="tx1"/>
                </a:solidFill>
                <a:latin typeface="Courier New" panose="02070309020205020404" pitchFamily="49" charset="0"/>
                <a:ea typeface="隶书" panose="02010509060101010101" pitchFamily="49" charset="-122"/>
              </a:rPr>
              <a:t>‘</a:t>
            </a:r>
            <a:r>
              <a:rPr lang="en-US" altLang="zh-CN" sz="2400">
                <a:solidFill>
                  <a:schemeClr val="tx1"/>
                </a:solidFill>
                <a:latin typeface="Courier New" panose="02070309020205020404" pitchFamily="49" charset="0"/>
                <a:ea typeface="隶书" panose="02010509060101010101" pitchFamily="49" charset="-122"/>
              </a:rPr>
              <a:t>cubic’</a:t>
            </a:r>
            <a:r>
              <a:rPr lang="en-US" altLang="zh-CN" sz="2800">
                <a:solidFill>
                  <a:schemeClr val="tx1"/>
                </a:solidFill>
                <a:latin typeface="隶书" panose="02010509060101010101" pitchFamily="49" charset="-122"/>
                <a:ea typeface="隶书" panose="02010509060101010101" pitchFamily="49" charset="-122"/>
              </a:rPr>
              <a:t>   </a:t>
            </a:r>
            <a:r>
              <a:rPr lang="zh-CN" altLang="en-US" sz="2800" dirty="0">
                <a:solidFill>
                  <a:schemeClr val="tx1"/>
                </a:solidFill>
                <a:latin typeface="宋体" panose="02010600030101010101" pitchFamily="2" charset="-122"/>
              </a:rPr>
              <a:t>双三次插值；</a:t>
            </a:r>
            <a:endParaRPr lang="zh-CN" altLang="en-US" sz="2800" dirty="0">
              <a:solidFill>
                <a:schemeClr val="tx1"/>
              </a:solidFill>
              <a:latin typeface="宋体" panose="02010600030101010101" pitchFamily="2" charset="-122"/>
            </a:endParaRPr>
          </a:p>
          <a:p>
            <a:pPr algn="l">
              <a:spcBef>
                <a:spcPct val="0"/>
              </a:spcBef>
            </a:pPr>
            <a:r>
              <a:rPr lang="zh-CN" altLang="en-US" sz="2800" dirty="0">
                <a:solidFill>
                  <a:schemeClr val="tx1"/>
                </a:solidFill>
                <a:latin typeface="宋体" panose="02010600030101010101" pitchFamily="2" charset="-122"/>
              </a:rPr>
              <a:t>缺省时    双线性插值</a:t>
            </a:r>
            <a:r>
              <a:rPr lang="en-US" altLang="zh-CN" sz="2800">
                <a:solidFill>
                  <a:schemeClr val="tx1"/>
                </a:solidFill>
                <a:latin typeface="宋体" panose="02010600030101010101" pitchFamily="2" charset="-122"/>
              </a:rPr>
              <a:t>.</a:t>
            </a:r>
            <a:endParaRPr lang="en-US" altLang="zh-CN" sz="2800">
              <a:solidFill>
                <a:schemeClr val="tx1"/>
              </a:solidFill>
              <a:latin typeface="宋体" panose="02010600030101010101" pitchFamily="2" charset="-122"/>
            </a:endParaRPr>
          </a:p>
        </p:txBody>
      </p:sp>
      <p:sp>
        <p:nvSpPr>
          <p:cNvPr id="228376" name="直接连接符 228375"/>
          <p:cNvSpPr/>
          <p:nvPr/>
        </p:nvSpPr>
        <p:spPr>
          <a:xfrm>
            <a:off x="6858000" y="2971800"/>
            <a:ext cx="0" cy="304800"/>
          </a:xfrm>
          <a:prstGeom prst="line">
            <a:avLst/>
          </a:prstGeom>
          <a:ln w="22225" cap="flat" cmpd="sng">
            <a:solidFill>
              <a:srgbClr val="00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 calcmode="lin" valueType="num">
                                      <p:cBhvr additive="base">
                                        <p:cTn id="7" dur="500" fill="hold"/>
                                        <p:tgtEl>
                                          <p:spTgt spid="228355"/>
                                        </p:tgtEl>
                                        <p:attrNameLst>
                                          <p:attrName>ppt_x</p:attrName>
                                        </p:attrNameLst>
                                      </p:cBhvr>
                                      <p:tavLst>
                                        <p:tav tm="0">
                                          <p:val>
                                            <p:strVal val="0-#ppt_w/2"/>
                                          </p:val>
                                        </p:tav>
                                        <p:tav tm="100000">
                                          <p:val>
                                            <p:strVal val="#ppt_x"/>
                                          </p:val>
                                        </p:tav>
                                      </p:tavLst>
                                    </p:anim>
                                    <p:anim calcmode="lin" valueType="num">
                                      <p:cBhvr additive="base">
                                        <p:cTn id="8" dur="500" fill="hold"/>
                                        <p:tgtEl>
                                          <p:spTgt spid="2283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8367"/>
                                        </p:tgtEl>
                                        <p:attrNameLst>
                                          <p:attrName>style.visibility</p:attrName>
                                        </p:attrNameLst>
                                      </p:cBhvr>
                                      <p:to>
                                        <p:strVal val="visible"/>
                                      </p:to>
                                    </p:set>
                                    <p:anim calcmode="lin" valueType="num">
                                      <p:cBhvr additive="base">
                                        <p:cTn id="13" dur="500" fill="hold"/>
                                        <p:tgtEl>
                                          <p:spTgt spid="228367"/>
                                        </p:tgtEl>
                                        <p:attrNameLst>
                                          <p:attrName>ppt_x</p:attrName>
                                        </p:attrNameLst>
                                      </p:cBhvr>
                                      <p:tavLst>
                                        <p:tav tm="0">
                                          <p:val>
                                            <p:strVal val="0-#ppt_w/2"/>
                                          </p:val>
                                        </p:tav>
                                        <p:tav tm="100000">
                                          <p:val>
                                            <p:strVal val="#ppt_x"/>
                                          </p:val>
                                        </p:tav>
                                      </p:tavLst>
                                    </p:anim>
                                    <p:anim calcmode="lin" valueType="num">
                                      <p:cBhvr additive="base">
                                        <p:cTn id="14" dur="500" fill="hold"/>
                                        <p:tgtEl>
                                          <p:spTgt spid="2283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8356"/>
                                        </p:tgtEl>
                                        <p:attrNameLst>
                                          <p:attrName>style.visibility</p:attrName>
                                        </p:attrNameLst>
                                      </p:cBhvr>
                                      <p:to>
                                        <p:strVal val="visible"/>
                                      </p:to>
                                    </p:set>
                                    <p:anim calcmode="lin" valueType="num">
                                      <p:cBhvr additive="base">
                                        <p:cTn id="19" dur="500" fill="hold"/>
                                        <p:tgtEl>
                                          <p:spTgt spid="228356"/>
                                        </p:tgtEl>
                                        <p:attrNameLst>
                                          <p:attrName>ppt_x</p:attrName>
                                        </p:attrNameLst>
                                      </p:cBhvr>
                                      <p:tavLst>
                                        <p:tav tm="0">
                                          <p:val>
                                            <p:strVal val="0-#ppt_w/2"/>
                                          </p:val>
                                        </p:tav>
                                        <p:tav tm="100000">
                                          <p:val>
                                            <p:strVal val="#ppt_x"/>
                                          </p:val>
                                        </p:tav>
                                      </p:tavLst>
                                    </p:anim>
                                    <p:anim calcmode="lin" valueType="num">
                                      <p:cBhvr additive="base">
                                        <p:cTn id="20" dur="500" fill="hold"/>
                                        <p:tgtEl>
                                          <p:spTgt spid="2283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8371"/>
                                        </p:tgtEl>
                                        <p:attrNameLst>
                                          <p:attrName>style.visibility</p:attrName>
                                        </p:attrNameLst>
                                      </p:cBhvr>
                                      <p:to>
                                        <p:strVal val="visible"/>
                                      </p:to>
                                    </p:set>
                                    <p:anim calcmode="lin" valueType="num">
                                      <p:cBhvr additive="base">
                                        <p:cTn id="25" dur="500" fill="hold"/>
                                        <p:tgtEl>
                                          <p:spTgt spid="228371"/>
                                        </p:tgtEl>
                                        <p:attrNameLst>
                                          <p:attrName>ppt_x</p:attrName>
                                        </p:attrNameLst>
                                      </p:cBhvr>
                                      <p:tavLst>
                                        <p:tav tm="0">
                                          <p:val>
                                            <p:strVal val="0-#ppt_w/2"/>
                                          </p:val>
                                        </p:tav>
                                        <p:tav tm="100000">
                                          <p:val>
                                            <p:strVal val="#ppt_x"/>
                                          </p:val>
                                        </p:tav>
                                      </p:tavLst>
                                    </p:anim>
                                    <p:anim calcmode="lin" valueType="num">
                                      <p:cBhvr additive="base">
                                        <p:cTn id="26" dur="500" fill="hold"/>
                                        <p:tgtEl>
                                          <p:spTgt spid="2283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8361"/>
                                        </p:tgtEl>
                                        <p:attrNameLst>
                                          <p:attrName>style.visibility</p:attrName>
                                        </p:attrNameLst>
                                      </p:cBhvr>
                                      <p:to>
                                        <p:strVal val="visible"/>
                                      </p:to>
                                    </p:set>
                                    <p:anim calcmode="lin" valueType="num">
                                      <p:cBhvr additive="base">
                                        <p:cTn id="31" dur="500" fill="hold"/>
                                        <p:tgtEl>
                                          <p:spTgt spid="228361"/>
                                        </p:tgtEl>
                                        <p:attrNameLst>
                                          <p:attrName>ppt_x</p:attrName>
                                        </p:attrNameLst>
                                      </p:cBhvr>
                                      <p:tavLst>
                                        <p:tav tm="0">
                                          <p:val>
                                            <p:strVal val="0-#ppt_w/2"/>
                                          </p:val>
                                        </p:tav>
                                        <p:tav tm="100000">
                                          <p:val>
                                            <p:strVal val="#ppt_x"/>
                                          </p:val>
                                        </p:tav>
                                      </p:tavLst>
                                    </p:anim>
                                    <p:anim calcmode="lin" valueType="num">
                                      <p:cBhvr additive="base">
                                        <p:cTn id="32" dur="500" fill="hold"/>
                                        <p:tgtEl>
                                          <p:spTgt spid="22836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283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228375"/>
                                        </p:tgtEl>
                                        <p:attrNameLst>
                                          <p:attrName>style.visibility</p:attrName>
                                        </p:attrNameLst>
                                      </p:cBhvr>
                                      <p:to>
                                        <p:strVal val="visible"/>
                                      </p:to>
                                    </p:set>
                                    <p:animEffect transition="in" filter="blinds(vertical)">
                                      <p:cBhvr>
                                        <p:cTn id="41" dur="500"/>
                                        <p:tgtEl>
                                          <p:spTgt spid="22837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28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p:bldP spid="228355" grpId="0"/>
      <p:bldP spid="2283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文本框 229377"/>
          <p:cNvSpPr txBox="1"/>
          <p:nvPr/>
        </p:nvSpPr>
        <p:spPr>
          <a:xfrm>
            <a:off x="685800" y="228600"/>
            <a:ext cx="7945438" cy="2227263"/>
          </a:xfrm>
          <a:prstGeom prst="rect">
            <a:avLst/>
          </a:prstGeom>
          <a:noFill/>
          <a:ln w="9525">
            <a:noFill/>
          </a:ln>
        </p:spPr>
        <p:txBody>
          <a:bodyPr>
            <a:spAutoFit/>
          </a:bodyPr>
          <a:p>
            <a:pPr algn="l"/>
            <a:r>
              <a:rPr lang="zh-CN" altLang="en-US" sz="2800" dirty="0">
                <a:solidFill>
                  <a:schemeClr val="tx1"/>
                </a:solidFill>
                <a:latin typeface="魏碑" pitchFamily="49" charset="-122"/>
                <a:ea typeface="黑体" panose="02010609060101010101" pitchFamily="2" charset="-122"/>
              </a:rPr>
              <a:t>例：测得平板表面</a:t>
            </a:r>
            <a:r>
              <a:rPr lang="en-US" altLang="zh-CN" sz="2800">
                <a:solidFill>
                  <a:schemeClr val="tx1"/>
                </a:solidFill>
                <a:latin typeface="魏碑" pitchFamily="49" charset="-122"/>
                <a:ea typeface="黑体" panose="02010609060101010101" pitchFamily="2" charset="-122"/>
              </a:rPr>
              <a:t>3</a:t>
            </a:r>
            <a:r>
              <a:rPr lang="en-US" altLang="en-US" sz="2800">
                <a:solidFill>
                  <a:schemeClr val="tx1"/>
                </a:solidFill>
                <a:latin typeface="隶书" panose="02010509060101010101" pitchFamily="49" charset="-122"/>
                <a:ea typeface="黑体" panose="02010609060101010101" pitchFamily="2" charset="-122"/>
              </a:rPr>
              <a:t>×</a:t>
            </a:r>
            <a:r>
              <a:rPr lang="en-US" altLang="zh-CN" sz="2800" dirty="0">
                <a:solidFill>
                  <a:schemeClr val="tx1"/>
                </a:solidFill>
                <a:latin typeface="魏碑" pitchFamily="49" charset="-122"/>
                <a:ea typeface="黑体" panose="02010609060101010101" pitchFamily="2" charset="-122"/>
              </a:rPr>
              <a:t>5</a:t>
            </a:r>
            <a:r>
              <a:rPr lang="zh-CN" altLang="en-US" sz="2800" dirty="0">
                <a:solidFill>
                  <a:schemeClr val="tx1"/>
                </a:solidFill>
                <a:latin typeface="魏碑" pitchFamily="49" charset="-122"/>
                <a:ea typeface="黑体" panose="02010609060101010101" pitchFamily="2" charset="-122"/>
              </a:rPr>
              <a:t>网格点处的温度分别为：                                                          </a:t>
            </a:r>
            <a:r>
              <a:rPr lang="en-US" altLang="zh-CN" sz="2800" err="1">
                <a:solidFill>
                  <a:schemeClr val="tx1"/>
                </a:solidFill>
                <a:latin typeface="魏碑" pitchFamily="49" charset="-122"/>
                <a:ea typeface="黑体" panose="02010609060101010101" pitchFamily="2" charset="-122"/>
              </a:rPr>
              <a:t>82  81  80  82  84                                                                                                                79  63  61  65  81                                                                                                               84  84</a:t>
            </a:r>
            <a:r>
              <a:rPr lang="en-US" altLang="zh-CN" sz="2800" dirty="0">
                <a:solidFill>
                  <a:schemeClr val="tx1"/>
                </a:solidFill>
                <a:latin typeface="魏碑" pitchFamily="49" charset="-122"/>
                <a:ea typeface="黑体" panose="02010609060101010101" pitchFamily="2" charset="-122"/>
              </a:rPr>
              <a:t>  82  85  86                                                                                                                   </a:t>
            </a:r>
            <a:r>
              <a:rPr lang="zh-CN" altLang="en-US" sz="2800" dirty="0">
                <a:solidFill>
                  <a:schemeClr val="tx1"/>
                </a:solidFill>
                <a:latin typeface="魏碑" pitchFamily="49" charset="-122"/>
                <a:ea typeface="黑体" panose="02010609060101010101" pitchFamily="2" charset="-122"/>
              </a:rPr>
              <a:t>试作出平板表面的温度分布曲面</a:t>
            </a:r>
            <a:r>
              <a:rPr lang="en-US" altLang="zh-CN" sz="2800" i="1">
                <a:solidFill>
                  <a:schemeClr val="tx1"/>
                </a:solidFill>
                <a:latin typeface="Times New Roman" panose="02020603050405020304" pitchFamily="18" charset="0"/>
                <a:ea typeface="黑体" panose="02010609060101010101" pitchFamily="2" charset="-122"/>
              </a:rPr>
              <a:t>z</a:t>
            </a:r>
            <a:r>
              <a:rPr lang="en-US" altLang="zh-CN" sz="2800">
                <a:solidFill>
                  <a:schemeClr val="tx1"/>
                </a:solidFill>
                <a:latin typeface="魏碑" pitchFamily="49" charset="-122"/>
                <a:ea typeface="黑体" panose="02010609060101010101" pitchFamily="2" charset="-122"/>
              </a:rPr>
              <a:t>=</a:t>
            </a:r>
            <a:r>
              <a:rPr lang="en-US" altLang="zh-CN" sz="2800" i="1">
                <a:solidFill>
                  <a:schemeClr val="tx1"/>
                </a:solidFill>
                <a:latin typeface="Times New Roman" panose="02020603050405020304" pitchFamily="18" charset="0"/>
                <a:ea typeface="黑体" panose="02010609060101010101" pitchFamily="2" charset="-122"/>
              </a:rPr>
              <a:t>f</a:t>
            </a:r>
            <a:r>
              <a:rPr lang="en-US" altLang="zh-CN" sz="2800">
                <a:solidFill>
                  <a:schemeClr val="tx1"/>
                </a:solidFill>
                <a:latin typeface="魏碑" pitchFamily="49" charset="-122"/>
                <a:ea typeface="黑体" panose="02010609060101010101" pitchFamily="2" charset="-122"/>
              </a:rPr>
              <a:t>(</a:t>
            </a:r>
            <a:r>
              <a:rPr lang="en-US" altLang="zh-CN" sz="2800" i="1">
                <a:solidFill>
                  <a:schemeClr val="tx1"/>
                </a:solidFill>
                <a:latin typeface="Times New Roman" panose="02020603050405020304" pitchFamily="18" charset="0"/>
                <a:ea typeface="黑体" panose="02010609060101010101" pitchFamily="2" charset="-122"/>
              </a:rPr>
              <a:t>x</a:t>
            </a:r>
            <a:r>
              <a:rPr lang="en-US" altLang="zh-CN" sz="2800">
                <a:solidFill>
                  <a:schemeClr val="tx1"/>
                </a:solidFill>
                <a:latin typeface="魏碑" pitchFamily="49" charset="-122"/>
                <a:ea typeface="黑体" panose="02010609060101010101" pitchFamily="2" charset="-122"/>
              </a:rPr>
              <a:t>,</a:t>
            </a:r>
            <a:r>
              <a:rPr lang="en-US" altLang="zh-CN" sz="2800" i="1">
                <a:solidFill>
                  <a:schemeClr val="tx1"/>
                </a:solidFill>
                <a:latin typeface="Times New Roman" panose="02020603050405020304" pitchFamily="18" charset="0"/>
                <a:ea typeface="黑体" panose="02010609060101010101" pitchFamily="2" charset="-122"/>
              </a:rPr>
              <a:t>y</a:t>
            </a:r>
            <a:r>
              <a:rPr lang="en-US" altLang="zh-CN" sz="2800" dirty="0">
                <a:solidFill>
                  <a:schemeClr val="tx1"/>
                </a:solidFill>
                <a:latin typeface="魏碑" pitchFamily="49" charset="-122"/>
                <a:ea typeface="黑体" panose="02010609060101010101" pitchFamily="2" charset="-122"/>
              </a:rPr>
              <a:t>)</a:t>
            </a:r>
            <a:r>
              <a:rPr lang="zh-CN" altLang="en-US" sz="2800" dirty="0">
                <a:solidFill>
                  <a:schemeClr val="tx1"/>
                </a:solidFill>
                <a:latin typeface="魏碑" pitchFamily="49" charset="-122"/>
                <a:ea typeface="黑体" panose="02010609060101010101" pitchFamily="2" charset="-122"/>
              </a:rPr>
              <a:t>的图形．</a:t>
            </a:r>
            <a:endParaRPr lang="zh-CN" altLang="en-US" sz="2800">
              <a:solidFill>
                <a:schemeClr val="tx1"/>
              </a:solidFill>
              <a:latin typeface="魏碑" pitchFamily="49" charset="-122"/>
              <a:ea typeface="黑体" panose="02010609060101010101" pitchFamily="2" charset="-122"/>
            </a:endParaRPr>
          </a:p>
        </p:txBody>
      </p:sp>
      <p:sp>
        <p:nvSpPr>
          <p:cNvPr id="229379" name="文本框 229378"/>
          <p:cNvSpPr txBox="1"/>
          <p:nvPr/>
        </p:nvSpPr>
        <p:spPr>
          <a:xfrm>
            <a:off x="-252412" y="3192463"/>
            <a:ext cx="9709150" cy="1676400"/>
          </a:xfrm>
          <a:prstGeom prst="rect">
            <a:avLst/>
          </a:prstGeom>
          <a:noFill/>
          <a:ln w="12700">
            <a:noFill/>
          </a:ln>
        </p:spPr>
        <p:txBody>
          <a:bodyPr>
            <a:spAutoFit/>
          </a:bodyPr>
          <a:p>
            <a:pPr lvl="2" algn="l">
              <a:spcBef>
                <a:spcPct val="0"/>
              </a:spcBef>
            </a:pPr>
            <a:r>
              <a:rPr lang="zh-CN" altLang="en-US" sz="2400" b="1" dirty="0">
                <a:solidFill>
                  <a:schemeClr val="tx1"/>
                </a:solidFill>
                <a:latin typeface="Times New Roman" panose="02020603050405020304" pitchFamily="18" charset="0"/>
                <a:ea typeface="黑体" panose="02010609060101010101" pitchFamily="2" charset="-122"/>
              </a:rPr>
              <a:t>输入以下命令：</a:t>
            </a:r>
            <a:endParaRPr lang="zh-CN" altLang="en-US" sz="2400" b="1" dirty="0">
              <a:solidFill>
                <a:schemeClr val="tx1"/>
              </a:solidFill>
              <a:latin typeface="Times New Roman" panose="02020603050405020304" pitchFamily="18" charset="0"/>
              <a:ea typeface="黑体" panose="02010609060101010101" pitchFamily="2" charset="-122"/>
            </a:endParaRPr>
          </a:p>
          <a:p>
            <a:pPr lvl="2" algn="l">
              <a:spcBef>
                <a:spcPct val="0"/>
              </a:spcBef>
            </a:pPr>
            <a:r>
              <a:rPr lang="en-US" altLang="zh-CN" sz="2000" b="1">
                <a:solidFill>
                  <a:schemeClr val="tx1"/>
                </a:solidFill>
                <a:latin typeface="Courier New" panose="02070309020205020404" pitchFamily="49" charset="0"/>
                <a:ea typeface="黑体" panose="02010609060101010101" pitchFamily="2" charset="-122"/>
              </a:rPr>
              <a:t>x=1:5;</a:t>
            </a:r>
            <a:endParaRPr lang="en-US" altLang="zh-CN" sz="2000" b="1">
              <a:solidFill>
                <a:schemeClr val="tx1"/>
              </a:solidFill>
              <a:latin typeface="Courier New" panose="02070309020205020404" pitchFamily="49" charset="0"/>
              <a:ea typeface="黑体" panose="02010609060101010101" pitchFamily="2" charset="-122"/>
            </a:endParaRPr>
          </a:p>
          <a:p>
            <a:pPr lvl="2" algn="l">
              <a:spcBef>
                <a:spcPct val="0"/>
              </a:spcBef>
            </a:pPr>
            <a:r>
              <a:rPr lang="en-US" altLang="zh-CN" sz="2000" b="1">
                <a:solidFill>
                  <a:schemeClr val="tx1"/>
                </a:solidFill>
                <a:latin typeface="Courier New" panose="02070309020205020404" pitchFamily="49" charset="0"/>
                <a:ea typeface="黑体" panose="02010609060101010101" pitchFamily="2" charset="-122"/>
              </a:rPr>
              <a:t>y=1:3;</a:t>
            </a:r>
            <a:endParaRPr lang="en-US" altLang="zh-CN" sz="2000" b="1">
              <a:solidFill>
                <a:schemeClr val="tx1"/>
              </a:solidFill>
              <a:latin typeface="Courier New" panose="02070309020205020404" pitchFamily="49" charset="0"/>
              <a:ea typeface="黑体" panose="02010609060101010101" pitchFamily="2" charset="-122"/>
            </a:endParaRPr>
          </a:p>
          <a:p>
            <a:pPr lvl="2" algn="l">
              <a:spcBef>
                <a:spcPct val="0"/>
              </a:spcBef>
            </a:pPr>
            <a:r>
              <a:rPr lang="en-US" altLang="zh-CN" sz="2000" b="1">
                <a:solidFill>
                  <a:schemeClr val="tx1"/>
                </a:solidFill>
                <a:latin typeface="Courier New" panose="02070309020205020404" pitchFamily="49" charset="0"/>
                <a:ea typeface="黑体" panose="02010609060101010101" pitchFamily="2" charset="-122"/>
              </a:rPr>
              <a:t>temps=[82 81 80 82 84;79 63 61 65 81;84 84 82 85 86];</a:t>
            </a:r>
            <a:endParaRPr lang="en-US" altLang="zh-CN" sz="2000" b="1">
              <a:solidFill>
                <a:schemeClr val="tx1"/>
              </a:solidFill>
              <a:latin typeface="Courier New" panose="02070309020205020404" pitchFamily="49" charset="0"/>
              <a:ea typeface="黑体" panose="02010609060101010101" pitchFamily="2" charset="-122"/>
            </a:endParaRPr>
          </a:p>
          <a:p>
            <a:pPr lvl="2" algn="l">
              <a:spcBef>
                <a:spcPct val="0"/>
              </a:spcBef>
            </a:pPr>
            <a:r>
              <a:rPr lang="en-US" altLang="zh-CN" sz="2000" b="1">
                <a:solidFill>
                  <a:schemeClr val="tx1"/>
                </a:solidFill>
                <a:latin typeface="Courier New" panose="02070309020205020404" pitchFamily="49" charset="0"/>
                <a:ea typeface="黑体" panose="02010609060101010101" pitchFamily="2" charset="-122"/>
              </a:rPr>
              <a:t>mesh(x,y,temps)</a:t>
            </a:r>
            <a:endParaRPr lang="en-US" altLang="zh-CN" sz="2000" b="1">
              <a:solidFill>
                <a:schemeClr val="tx1"/>
              </a:solidFill>
              <a:latin typeface="Courier New" panose="02070309020205020404" pitchFamily="49" charset="0"/>
              <a:ea typeface="黑体" panose="02010609060101010101" pitchFamily="2" charset="-122"/>
            </a:endParaRPr>
          </a:p>
        </p:txBody>
      </p:sp>
      <p:sp>
        <p:nvSpPr>
          <p:cNvPr id="229380" name="文本框 229379"/>
          <p:cNvSpPr txBox="1"/>
          <p:nvPr/>
        </p:nvSpPr>
        <p:spPr>
          <a:xfrm>
            <a:off x="-468312" y="2611438"/>
            <a:ext cx="9144000" cy="457200"/>
          </a:xfrm>
          <a:prstGeom prst="rect">
            <a:avLst/>
          </a:prstGeom>
          <a:noFill/>
          <a:ln w="12700">
            <a:noFill/>
          </a:ln>
        </p:spPr>
        <p:txBody>
          <a:bodyPr>
            <a:spAutoFit/>
          </a:bodyPr>
          <a:p>
            <a:pPr lvl="2" algn="l">
              <a:spcBef>
                <a:spcPct val="0"/>
              </a:spcBef>
            </a:pPr>
            <a:r>
              <a:rPr lang="en-US" altLang="zh-CN" sz="2400" b="1" dirty="0">
                <a:solidFill>
                  <a:schemeClr val="tx1"/>
                </a:solidFill>
                <a:latin typeface="Times New Roman" panose="02020603050405020304" pitchFamily="18" charset="0"/>
                <a:ea typeface="黑体" panose="02010609060101010101" pitchFamily="2" charset="-122"/>
              </a:rPr>
              <a:t>1.</a:t>
            </a:r>
            <a:r>
              <a:rPr lang="zh-CN" altLang="en-US" sz="2400" b="1" dirty="0">
                <a:solidFill>
                  <a:schemeClr val="tx1"/>
                </a:solidFill>
                <a:latin typeface="Times New Roman" panose="02020603050405020304" pitchFamily="18" charset="0"/>
                <a:ea typeface="黑体" panose="02010609060101010101" pitchFamily="2" charset="-122"/>
              </a:rPr>
              <a:t>先在三维坐标画出原始数据，画出粗糙的温度分布曲线图</a:t>
            </a:r>
            <a:r>
              <a:rPr lang="en-US" altLang="zh-CN" sz="2400" b="1">
                <a:solidFill>
                  <a:schemeClr val="tx1"/>
                </a:solidFill>
                <a:latin typeface="Times New Roman" panose="02020603050405020304" pitchFamily="18" charset="0"/>
                <a:ea typeface="黑体" panose="02010609060101010101" pitchFamily="2" charset="-122"/>
              </a:rPr>
              <a:t>.</a:t>
            </a:r>
            <a:endParaRPr lang="en-US" altLang="zh-CN" sz="2800" b="1">
              <a:solidFill>
                <a:schemeClr val="tx1"/>
              </a:solidFill>
              <a:latin typeface="隶书" panose="02010509060101010101" pitchFamily="49" charset="-122"/>
              <a:ea typeface="黑体" panose="02010609060101010101" pitchFamily="2" charset="-122"/>
            </a:endParaRPr>
          </a:p>
        </p:txBody>
      </p:sp>
      <p:sp>
        <p:nvSpPr>
          <p:cNvPr id="229381" name="文本框 229380"/>
          <p:cNvSpPr txBox="1"/>
          <p:nvPr/>
        </p:nvSpPr>
        <p:spPr>
          <a:xfrm>
            <a:off x="434975" y="5229225"/>
            <a:ext cx="8458200" cy="457200"/>
          </a:xfrm>
          <a:prstGeom prst="rect">
            <a:avLst/>
          </a:prstGeom>
          <a:noFill/>
          <a:ln w="12700">
            <a:noFill/>
          </a:ln>
        </p:spPr>
        <p:txBody>
          <a:bodyPr>
            <a:spAutoFit/>
          </a:bodyPr>
          <a:p>
            <a:pPr algn="l"/>
            <a:r>
              <a:rPr lang="en-US" altLang="zh-CN" sz="2400" dirty="0">
                <a:solidFill>
                  <a:schemeClr val="tx1"/>
                </a:solidFill>
                <a:latin typeface="Times New Roman" panose="02020603050405020304" pitchFamily="18" charset="0"/>
                <a:ea typeface="黑体" panose="02010609060101010101" pitchFamily="2" charset="-122"/>
              </a:rPr>
              <a:t>2</a:t>
            </a:r>
            <a:r>
              <a:rPr lang="zh-CN" altLang="en-US" sz="2400" dirty="0">
                <a:solidFill>
                  <a:schemeClr val="tx1"/>
                </a:solidFill>
                <a:latin typeface="Times New Roman" panose="02020603050405020304" pitchFamily="18" charset="0"/>
                <a:ea typeface="黑体" panose="02010609060101010101" pitchFamily="2" charset="-122"/>
              </a:rPr>
              <a:t>．以平滑数据</a:t>
            </a:r>
            <a:r>
              <a:rPr lang="en-US" altLang="zh-CN" sz="2400" dirty="0">
                <a:solidFill>
                  <a:schemeClr val="tx1"/>
                </a:solidFill>
                <a:latin typeface="Times New Roman" panose="02020603050405020304" pitchFamily="18" charset="0"/>
                <a:ea typeface="黑体" panose="02010609060101010101" pitchFamily="2" charset="-122"/>
              </a:rPr>
              <a:t>,</a:t>
            </a:r>
            <a:r>
              <a:rPr lang="zh-CN" altLang="en-US" sz="2400" dirty="0">
                <a:solidFill>
                  <a:schemeClr val="tx1"/>
                </a:solidFill>
                <a:latin typeface="Times New Roman" panose="02020603050405020304" pitchFamily="18" charset="0"/>
                <a:ea typeface="黑体" panose="02010609060101010101" pitchFamily="2" charset="-122"/>
              </a:rPr>
              <a:t>在 </a:t>
            </a:r>
            <a:r>
              <a:rPr lang="en-US" altLang="zh-CN" sz="2400" i="1">
                <a:solidFill>
                  <a:schemeClr val="tx1"/>
                </a:solidFill>
                <a:latin typeface="Times New Roman" panose="02020603050405020304" pitchFamily="18" charset="0"/>
                <a:ea typeface="黑体" panose="02010609060101010101" pitchFamily="2" charset="-122"/>
              </a:rPr>
              <a:t>x</a:t>
            </a:r>
            <a:r>
              <a:rPr lang="zh-CN" altLang="en-US" sz="2400" i="1">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y</a:t>
            </a:r>
            <a:r>
              <a:rPr lang="zh-CN" altLang="en-US" sz="2400" dirty="0">
                <a:solidFill>
                  <a:schemeClr val="tx1"/>
                </a:solidFill>
                <a:latin typeface="Times New Roman" panose="02020603050405020304" pitchFamily="18" charset="0"/>
                <a:ea typeface="黑体" panose="02010609060101010101" pitchFamily="2" charset="-122"/>
              </a:rPr>
              <a:t>方向上每隔</a:t>
            </a:r>
            <a:r>
              <a:rPr lang="en-US" altLang="zh-CN" sz="2400" dirty="0">
                <a:solidFill>
                  <a:schemeClr val="tx1"/>
                </a:solidFill>
                <a:latin typeface="Times New Roman" panose="02020603050405020304" pitchFamily="18" charset="0"/>
                <a:ea typeface="黑体" panose="02010609060101010101" pitchFamily="2" charset="-122"/>
              </a:rPr>
              <a:t>0.2</a:t>
            </a:r>
            <a:r>
              <a:rPr lang="zh-CN" altLang="en-US" sz="2400" dirty="0">
                <a:solidFill>
                  <a:schemeClr val="tx1"/>
                </a:solidFill>
                <a:latin typeface="Times New Roman" panose="02020603050405020304" pitchFamily="18" charset="0"/>
                <a:ea typeface="黑体" panose="02010609060101010101" pitchFamily="2" charset="-122"/>
              </a:rPr>
              <a:t>个单位的地方进行插值</a:t>
            </a:r>
            <a:r>
              <a:rPr lang="en-US" altLang="zh-CN" sz="2400">
                <a:solidFill>
                  <a:schemeClr val="tx1"/>
                </a:solidFill>
                <a:latin typeface="Times New Roman" panose="02020603050405020304" pitchFamily="18" charset="0"/>
                <a:ea typeface="黑体" panose="02010609060101010101" pitchFamily="2" charset="-122"/>
              </a:rPr>
              <a:t>.</a:t>
            </a:r>
            <a:endParaRPr lang="en-US" altLang="zh-CN" sz="2400">
              <a:solidFill>
                <a:schemeClr val="tx1"/>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29379"/>
                                        </p:tgtEl>
                                        <p:attrNameLst>
                                          <p:attrName>style.visibility</p:attrName>
                                        </p:attrNameLst>
                                      </p:cBhvr>
                                      <p:to>
                                        <p:strVal val="visible"/>
                                      </p:to>
                                    </p:set>
                                    <p:animEffect transition="in" filter="dissolve">
                                      <p:cBhvr>
                                        <p:cTn id="11" dur="500"/>
                                        <p:tgtEl>
                                          <p:spTgt spid="22937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9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p:bldP spid="229380" grpId="0"/>
      <p:bldP spid="2293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文本框 230401"/>
          <p:cNvSpPr txBox="1"/>
          <p:nvPr/>
        </p:nvSpPr>
        <p:spPr>
          <a:xfrm>
            <a:off x="304800" y="381000"/>
            <a:ext cx="8153400" cy="3054350"/>
          </a:xfrm>
          <a:prstGeom prst="rect">
            <a:avLst/>
          </a:prstGeom>
          <a:noFill/>
          <a:ln w="9525">
            <a:noFill/>
          </a:ln>
        </p:spPr>
        <p:txBody>
          <a:bodyPr>
            <a:spAutoFit/>
          </a:bodyPr>
          <a:p>
            <a:pPr lvl="2" algn="l">
              <a:lnSpc>
                <a:spcPct val="135000"/>
              </a:lnSpc>
              <a:spcBef>
                <a:spcPct val="0"/>
              </a:spcBef>
            </a:pPr>
            <a:r>
              <a:rPr lang="zh-CN" altLang="en-US" sz="2400" b="1" dirty="0">
                <a:solidFill>
                  <a:schemeClr val="tx1"/>
                </a:solidFill>
                <a:latin typeface="Times New Roman" panose="02020603050405020304" pitchFamily="18" charset="0"/>
                <a:ea typeface="黑体" panose="02010609060101010101" pitchFamily="2" charset="-122"/>
              </a:rPr>
              <a:t>再输入以下命令</a:t>
            </a:r>
            <a:r>
              <a:rPr lang="en-US" altLang="zh-CN" sz="2400" b="1">
                <a:solidFill>
                  <a:schemeClr val="tx1"/>
                </a:solidFill>
                <a:latin typeface="Times New Roman" panose="02020603050405020304" pitchFamily="18" charset="0"/>
                <a:ea typeface="黑体" panose="02010609060101010101" pitchFamily="2" charset="-122"/>
              </a:rPr>
              <a:t>:</a:t>
            </a:r>
            <a:endParaRPr lang="en-US" altLang="zh-CN" sz="2400" b="1">
              <a:solidFill>
                <a:schemeClr val="tx1"/>
              </a:solidFill>
              <a:latin typeface="Times New Roman" panose="02020603050405020304" pitchFamily="18" charset="0"/>
              <a:ea typeface="黑体" panose="02010609060101010101" pitchFamily="2" charset="-122"/>
            </a:endParaRPr>
          </a:p>
          <a:p>
            <a:pPr lvl="2" algn="l">
              <a:lnSpc>
                <a:spcPct val="135000"/>
              </a:lnSpc>
              <a:spcBef>
                <a:spcPct val="0"/>
              </a:spcBef>
            </a:pPr>
            <a:r>
              <a:rPr lang="en-US" altLang="zh-CN" sz="2400" b="1">
                <a:solidFill>
                  <a:schemeClr val="tx1"/>
                </a:solidFill>
                <a:latin typeface="Courier New" panose="02070309020205020404" pitchFamily="49" charset="0"/>
                <a:ea typeface="黑体" panose="02010609060101010101" pitchFamily="2" charset="-122"/>
              </a:rPr>
              <a:t>xi=1:0.2:5;</a:t>
            </a:r>
            <a:endParaRPr lang="en-US" altLang="zh-CN" sz="2400" b="1">
              <a:solidFill>
                <a:schemeClr val="tx1"/>
              </a:solidFill>
              <a:latin typeface="Courier New" panose="02070309020205020404" pitchFamily="49" charset="0"/>
              <a:ea typeface="黑体" panose="02010609060101010101" pitchFamily="2" charset="-122"/>
            </a:endParaRPr>
          </a:p>
          <a:p>
            <a:pPr lvl="2" algn="l">
              <a:lnSpc>
                <a:spcPct val="135000"/>
              </a:lnSpc>
              <a:spcBef>
                <a:spcPct val="0"/>
              </a:spcBef>
            </a:pPr>
            <a:r>
              <a:rPr lang="en-US" altLang="zh-CN" sz="2400" b="1" err="1">
                <a:solidFill>
                  <a:schemeClr val="tx1"/>
                </a:solidFill>
                <a:latin typeface="Courier New" panose="02070309020205020404" pitchFamily="49" charset="0"/>
                <a:ea typeface="黑体" panose="02010609060101010101" pitchFamily="2" charset="-122"/>
              </a:rPr>
              <a:t>yi</a:t>
            </a:r>
            <a:r>
              <a:rPr lang="en-US" altLang="zh-CN" sz="2400" b="1">
                <a:solidFill>
                  <a:schemeClr val="tx1"/>
                </a:solidFill>
                <a:latin typeface="Courier New" panose="02070309020205020404" pitchFamily="49" charset="0"/>
                <a:ea typeface="黑体" panose="02010609060101010101" pitchFamily="2" charset="-122"/>
              </a:rPr>
              <a:t>=1:0.2:3;</a:t>
            </a:r>
            <a:endParaRPr lang="en-US" altLang="zh-CN" sz="2400" b="1">
              <a:solidFill>
                <a:schemeClr val="tx1"/>
              </a:solidFill>
              <a:latin typeface="Courier New" panose="02070309020205020404" pitchFamily="49" charset="0"/>
              <a:ea typeface="黑体" panose="02010609060101010101" pitchFamily="2" charset="-122"/>
            </a:endParaRPr>
          </a:p>
          <a:p>
            <a:pPr lvl="2" algn="l">
              <a:lnSpc>
                <a:spcPct val="135000"/>
              </a:lnSpc>
              <a:spcBef>
                <a:spcPct val="0"/>
              </a:spcBef>
            </a:pPr>
            <a:r>
              <a:rPr lang="en-US" altLang="zh-CN" sz="2400" b="1" err="1">
                <a:solidFill>
                  <a:schemeClr val="tx1"/>
                </a:solidFill>
                <a:latin typeface="Courier New" panose="02070309020205020404" pitchFamily="49" charset="0"/>
                <a:ea typeface="黑体" panose="02010609060101010101" pitchFamily="2" charset="-122"/>
              </a:rPr>
              <a:t>zi</a:t>
            </a:r>
            <a:r>
              <a:rPr lang="en-US" altLang="zh-CN" sz="2400" b="1">
                <a:solidFill>
                  <a:schemeClr val="tx1"/>
                </a:solidFill>
                <a:latin typeface="Courier New" panose="02070309020205020404" pitchFamily="49" charset="0"/>
                <a:ea typeface="黑体" panose="02010609060101010101" pitchFamily="2" charset="-122"/>
              </a:rPr>
              <a:t>=interp2(x,y,temps,xi',yi,'cubic');</a:t>
            </a:r>
            <a:endParaRPr lang="en-US" altLang="zh-CN" sz="2400" b="1">
              <a:solidFill>
                <a:schemeClr val="tx1"/>
              </a:solidFill>
              <a:latin typeface="Courier New" panose="02070309020205020404" pitchFamily="49" charset="0"/>
              <a:ea typeface="黑体" panose="02010609060101010101" pitchFamily="2" charset="-122"/>
            </a:endParaRPr>
          </a:p>
          <a:p>
            <a:pPr lvl="2" algn="l">
              <a:lnSpc>
                <a:spcPct val="135000"/>
              </a:lnSpc>
              <a:spcBef>
                <a:spcPct val="0"/>
              </a:spcBef>
            </a:pPr>
            <a:r>
              <a:rPr lang="en-US" altLang="zh-CN" sz="2400" b="1" err="1">
                <a:solidFill>
                  <a:schemeClr val="tx1"/>
                </a:solidFill>
                <a:latin typeface="Courier New" panose="02070309020205020404" pitchFamily="49" charset="0"/>
                <a:ea typeface="黑体" panose="02010609060101010101" pitchFamily="2" charset="-122"/>
              </a:rPr>
              <a:t>mesh(xi,yi,zi</a:t>
            </a:r>
            <a:r>
              <a:rPr lang="en-US" altLang="zh-CN" sz="2400" b="1">
                <a:solidFill>
                  <a:schemeClr val="tx1"/>
                </a:solidFill>
                <a:latin typeface="Courier New" panose="02070309020205020404" pitchFamily="49" charset="0"/>
                <a:ea typeface="黑体" panose="02010609060101010101" pitchFamily="2" charset="-122"/>
              </a:rPr>
              <a:t>)</a:t>
            </a:r>
            <a:endParaRPr lang="en-US" altLang="zh-CN" sz="2400" b="1">
              <a:solidFill>
                <a:schemeClr val="tx1"/>
              </a:solidFill>
              <a:latin typeface="Courier New" panose="02070309020205020404" pitchFamily="49" charset="0"/>
              <a:ea typeface="黑体" panose="02010609060101010101" pitchFamily="2" charset="-122"/>
            </a:endParaRPr>
          </a:p>
          <a:p>
            <a:pPr lvl="2" algn="l">
              <a:lnSpc>
                <a:spcPct val="135000"/>
              </a:lnSpc>
              <a:spcBef>
                <a:spcPct val="0"/>
              </a:spcBef>
            </a:pPr>
            <a:r>
              <a:rPr lang="zh-CN" altLang="en-US" sz="2400" b="1" dirty="0">
                <a:solidFill>
                  <a:schemeClr val="tx1"/>
                </a:solidFill>
                <a:latin typeface="Times New Roman" panose="02020603050405020304" pitchFamily="18" charset="0"/>
                <a:ea typeface="黑体" panose="02010609060101010101" pitchFamily="2" charset="-122"/>
              </a:rPr>
              <a:t>画出插值后的温度分布曲面图</a:t>
            </a:r>
            <a:r>
              <a:rPr lang="en-US" altLang="zh-CN" sz="2400" b="1">
                <a:solidFill>
                  <a:schemeClr val="tx1"/>
                </a:solidFill>
                <a:latin typeface="Times New Roman" panose="02020603050405020304" pitchFamily="18" charset="0"/>
                <a:ea typeface="黑体" panose="02010609060101010101" pitchFamily="2" charset="-122"/>
              </a:rPr>
              <a:t>. </a:t>
            </a:r>
            <a:endParaRPr lang="en-US" altLang="zh-CN" sz="2400" b="1">
              <a:solidFill>
                <a:schemeClr val="tx1"/>
              </a:solidFill>
              <a:latin typeface="Times New Roman" panose="02020603050405020304" pitchFamily="18" charset="0"/>
              <a:ea typeface="黑体" panose="02010609060101010101" pitchFamily="2" charset="-122"/>
            </a:endParaRPr>
          </a:p>
        </p:txBody>
      </p:sp>
      <p:sp>
        <p:nvSpPr>
          <p:cNvPr id="230403" name="文本框 230402">
            <a:hlinkClick r:id="rId1"/>
          </p:cNvPr>
          <p:cNvSpPr txBox="1"/>
          <p:nvPr/>
        </p:nvSpPr>
        <p:spPr>
          <a:xfrm>
            <a:off x="5076825" y="3886200"/>
            <a:ext cx="3311525" cy="466725"/>
          </a:xfrm>
          <a:prstGeom prst="rect">
            <a:avLst/>
          </a:prstGeom>
          <a:solidFill>
            <a:srgbClr val="FFFFFF"/>
          </a:solidFill>
          <a:ln w="9525" cap="flat" cmpd="sng">
            <a:solidFill>
              <a:srgbClr val="FF00FF"/>
            </a:solidFill>
            <a:prstDash val="solid"/>
            <a:miter/>
            <a:headEnd type="none" w="med" len="med"/>
            <a:tailEnd type="none" w="med" len="med"/>
          </a:ln>
        </p:spPr>
        <p:txBody>
          <a:bodyPr>
            <a:spAutoFit/>
          </a:bodyPr>
          <a:p>
            <a:pPr algn="l"/>
            <a:r>
              <a:rPr lang="en-US" altLang="zh-CN" sz="2400" err="1">
                <a:solidFill>
                  <a:schemeClr val="tx1"/>
                </a:solidFill>
                <a:latin typeface="Times New Roman" panose="02020603050405020304" pitchFamily="18" charset="0"/>
                <a:ea typeface="隶书" panose="02010509060101010101" pitchFamily="49" charset="-122"/>
                <a:hlinkClick r:id="rId2" action="ppaction://hlinkfile"/>
              </a:rPr>
              <a:t>To MATLAB  (wendu</a:t>
            </a:r>
            <a:r>
              <a:rPr lang="en-US" altLang="zh-CN" sz="2400">
                <a:solidFill>
                  <a:schemeClr val="tx1"/>
                </a:solidFill>
                <a:latin typeface="Times New Roman" panose="02020603050405020304" pitchFamily="18" charset="0"/>
                <a:ea typeface="隶书" panose="02010509060101010101" pitchFamily="49" charset="-122"/>
                <a:hlinkClick r:id="rId2" action="ppaction://hlinkfile"/>
              </a:rPr>
              <a:t>)</a:t>
            </a:r>
            <a:endParaRPr lang="en-US" altLang="zh-CN" sz="2400">
              <a:solidFill>
                <a:schemeClr val="tx1"/>
              </a:solidFill>
              <a:latin typeface="Times New Roman" panose="02020603050405020304" pitchFamily="18" charset="0"/>
              <a:ea typeface="隶书" panose="02010509060101010101" pitchFamily="49" charset="-122"/>
            </a:endParaRPr>
          </a:p>
        </p:txBody>
      </p:sp>
      <p:pic>
        <p:nvPicPr>
          <p:cNvPr id="230404" name="图片 230403" descr="BLUEPRNT"/>
          <p:cNvPicPr>
            <a:picLocks noChangeAspect="1"/>
          </p:cNvPicPr>
          <p:nvPr/>
        </p:nvPicPr>
        <p:blipFill>
          <a:blip r:embed="rId3"/>
          <a:stretch>
            <a:fillRect/>
          </a:stretch>
        </p:blipFill>
        <p:spPr>
          <a:xfrm>
            <a:off x="0" y="4953000"/>
            <a:ext cx="2209800" cy="1905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0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30403"/>
                                        </p:tgtEl>
                                        <p:attrNameLst>
                                          <p:attrName>style.visibility</p:attrName>
                                        </p:attrNameLst>
                                      </p:cBhvr>
                                      <p:to>
                                        <p:strVal val="visible"/>
                                      </p:to>
                                    </p:set>
                                    <p:anim calcmode="lin" valueType="num">
                                      <p:cBhvr additive="base">
                                        <p:cTn id="11" dur="500" fill="hold"/>
                                        <p:tgtEl>
                                          <p:spTgt spid="230403"/>
                                        </p:tgtEl>
                                        <p:attrNameLst>
                                          <p:attrName>ppt_x</p:attrName>
                                        </p:attrNameLst>
                                      </p:cBhvr>
                                      <p:tavLst>
                                        <p:tav tm="0">
                                          <p:val>
                                            <p:strVal val="0-#ppt_w/2"/>
                                          </p:val>
                                        </p:tav>
                                        <p:tav tm="100000">
                                          <p:val>
                                            <p:strVal val="#ppt_x"/>
                                          </p:val>
                                        </p:tav>
                                      </p:tavLst>
                                    </p:anim>
                                    <p:anim calcmode="lin" valueType="num">
                                      <p:cBhvr additive="base">
                                        <p:cTn id="12" dur="500" fill="hold"/>
                                        <p:tgtEl>
                                          <p:spTgt spid="2304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P spid="23040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1426" name="对象 231425"/>
          <p:cNvGraphicFramePr/>
          <p:nvPr/>
        </p:nvGraphicFramePr>
        <p:xfrm>
          <a:off x="220663" y="0"/>
          <a:ext cx="9640887" cy="4954588"/>
        </p:xfrm>
        <a:graphic>
          <a:graphicData uri="http://schemas.openxmlformats.org/presentationml/2006/ole">
            <mc:AlternateContent xmlns:mc="http://schemas.openxmlformats.org/markup-compatibility/2006">
              <mc:Choice xmlns:v="urn:schemas-microsoft-com:vml" Requires="v">
                <p:oleObj spid="_x0000_s3077" name="" r:id="rId1" imgW="6153150" imgH="3162935" progId="Word.Document.8">
                  <p:embed/>
                </p:oleObj>
              </mc:Choice>
              <mc:Fallback>
                <p:oleObj name="" r:id="rId1" imgW="6153150" imgH="3162935" progId="Word.Document.8">
                  <p:embed/>
                  <p:pic>
                    <p:nvPicPr>
                      <p:cNvPr id="0" name="图片 3076"/>
                      <p:cNvPicPr/>
                      <p:nvPr/>
                    </p:nvPicPr>
                    <p:blipFill>
                      <a:blip r:embed="rId2"/>
                      <a:stretch>
                        <a:fillRect/>
                      </a:stretch>
                    </p:blipFill>
                    <p:spPr>
                      <a:xfrm>
                        <a:off x="220663" y="0"/>
                        <a:ext cx="9640887" cy="4954588"/>
                      </a:xfrm>
                      <a:prstGeom prst="rect">
                        <a:avLst/>
                      </a:prstGeom>
                      <a:noFill/>
                      <a:ln w="38100">
                        <a:noFill/>
                        <a:miter/>
                      </a:ln>
                    </p:spPr>
                  </p:pic>
                </p:oleObj>
              </mc:Fallback>
            </mc:AlternateContent>
          </a:graphicData>
        </a:graphic>
      </p:graphicFrame>
      <p:sp>
        <p:nvSpPr>
          <p:cNvPr id="231427" name="文本框 231426"/>
          <p:cNvSpPr txBox="1"/>
          <p:nvPr/>
        </p:nvSpPr>
        <p:spPr>
          <a:xfrm>
            <a:off x="381000" y="4724400"/>
            <a:ext cx="8153400" cy="823913"/>
          </a:xfrm>
          <a:prstGeom prst="rect">
            <a:avLst/>
          </a:prstGeom>
          <a:noFill/>
          <a:ln w="12700">
            <a:noFill/>
          </a:ln>
        </p:spPr>
        <p:txBody>
          <a:bodyPr>
            <a:spAutoFit/>
          </a:bodyPr>
          <a:p>
            <a:pPr algn="l"/>
            <a:r>
              <a:rPr lang="en-US" altLang="zh-CN" sz="2800" dirty="0">
                <a:solidFill>
                  <a:schemeClr val="tx1"/>
                </a:solidFill>
                <a:latin typeface="Times New Roman" panose="02020603050405020304" pitchFamily="18" charset="0"/>
                <a:ea typeface="黑体" panose="02010609060101010101" pitchFamily="2" charset="-122"/>
              </a:rPr>
              <a:t>    </a:t>
            </a:r>
            <a:r>
              <a:rPr lang="zh-CN" altLang="en-US" sz="2000" dirty="0">
                <a:solidFill>
                  <a:schemeClr val="tx1"/>
                </a:solidFill>
                <a:latin typeface="Times New Roman" panose="02020603050405020304" pitchFamily="18" charset="0"/>
                <a:ea typeface="黑体" panose="02010609060101010101" pitchFamily="2" charset="-122"/>
              </a:rPr>
              <a:t>通过此例对最近邻点插值、双线性插值方法和双三次插值方法的插值效果进行比较．</a:t>
            </a:r>
            <a:endParaRPr lang="zh-CN" altLang="en-US" sz="2000">
              <a:solidFill>
                <a:schemeClr val="tx1"/>
              </a:solidFill>
              <a:latin typeface="Times New Roman" panose="02020603050405020304" pitchFamily="18" charset="0"/>
              <a:ea typeface="黑体" panose="02010609060101010101" pitchFamily="2" charset="-122"/>
            </a:endParaRPr>
          </a:p>
        </p:txBody>
      </p:sp>
      <p:sp>
        <p:nvSpPr>
          <p:cNvPr id="231428" name="文本框 231427">
            <a:hlinkClick r:id="rId3" action="ppaction://hlinkfile"/>
          </p:cNvPr>
          <p:cNvSpPr txBox="1"/>
          <p:nvPr/>
        </p:nvSpPr>
        <p:spPr>
          <a:xfrm>
            <a:off x="2286000" y="5638800"/>
            <a:ext cx="3798888" cy="466725"/>
          </a:xfrm>
          <a:prstGeom prst="rect">
            <a:avLst/>
          </a:prstGeom>
          <a:solidFill>
            <a:srgbClr val="66FFFF"/>
          </a:solidFill>
          <a:ln w="9525" cap="flat" cmpd="sng">
            <a:solidFill>
              <a:srgbClr val="FF00FF"/>
            </a:solidFill>
            <a:prstDash val="solid"/>
            <a:miter/>
            <a:headEnd type="none" w="med" len="med"/>
            <a:tailEnd type="none" w="med" len="med"/>
          </a:ln>
        </p:spPr>
        <p:txBody>
          <a:bodyPr>
            <a:spAutoFit/>
          </a:bodyPr>
          <a:p>
            <a:pPr algn="l"/>
            <a:r>
              <a:rPr lang="en-US" altLang="zh-CN" sz="2400" err="1">
                <a:solidFill>
                  <a:schemeClr val="tx1"/>
                </a:solidFill>
                <a:latin typeface="Times New Roman" panose="02020603050405020304" pitchFamily="18" charset="0"/>
                <a:ea typeface="黑体" panose="02010609060101010101" pitchFamily="2" charset="-122"/>
                <a:hlinkClick r:id="rId4" action="ppaction://hlinkfile"/>
              </a:rPr>
              <a:t>To MATLAB  (moutain</a:t>
            </a:r>
            <a:r>
              <a:rPr lang="en-US" altLang="zh-CN" sz="2400">
                <a:solidFill>
                  <a:schemeClr val="tx1"/>
                </a:solidFill>
                <a:latin typeface="Times New Roman" panose="02020603050405020304" pitchFamily="18" charset="0"/>
                <a:ea typeface="黑体" panose="02010609060101010101" pitchFamily="2" charset="-122"/>
                <a:hlinkClick r:id="rId4" action="ppaction://hlinkfile"/>
              </a:rPr>
              <a:t>)</a:t>
            </a:r>
            <a:endParaRPr lang="en-US" altLang="zh-CN" sz="2400">
              <a:solidFill>
                <a:schemeClr val="tx1"/>
              </a:solidFill>
              <a:latin typeface="Times New Roman" panose="02020603050405020304" pitchFamily="18" charset="0"/>
              <a:ea typeface="黑体" panose="02010609060101010101" pitchFamily="2" charset="-122"/>
            </a:endParaRPr>
          </a:p>
        </p:txBody>
      </p:sp>
      <p:sp>
        <p:nvSpPr>
          <p:cNvPr id="231429" name="文本框 231428"/>
          <p:cNvSpPr txBox="1"/>
          <p:nvPr/>
        </p:nvSpPr>
        <p:spPr>
          <a:xfrm>
            <a:off x="7696200" y="6019800"/>
            <a:ext cx="838200" cy="469900"/>
          </a:xfrm>
          <a:prstGeom prst="rect">
            <a:avLst/>
          </a:prstGeom>
          <a:solidFill>
            <a:srgbClr val="FFFF99"/>
          </a:solidFill>
          <a:ln w="12700" cap="sq" cmpd="sng">
            <a:solidFill>
              <a:srgbClr val="000000"/>
            </a:solidFill>
            <a:prstDash val="solid"/>
            <a:miter/>
            <a:headEnd type="none" w="sm" len="sm"/>
            <a:tailEnd type="none" w="sm" len="sm"/>
          </a:ln>
          <a:effectLst>
            <a:outerShdw dist="35921" dir="2699999" algn="ctr" rotWithShape="0">
              <a:schemeClr val="bg2"/>
            </a:outerShdw>
          </a:effectLst>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hlinkClick r:id="" action="ppaction://noaction"/>
              </a:rPr>
              <a:t>返回</a:t>
            </a:r>
            <a:endParaRPr lang="zh-CN" altLang="en-US" sz="2400">
              <a:solidFill>
                <a:schemeClr val="tx1"/>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dissolve">
                                      <p:cBhvr>
                                        <p:cTn id="7" dur="500"/>
                                        <p:tgtEl>
                                          <p:spTgt spid="2314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231428"/>
                                        </p:tgtEl>
                                        <p:attrNameLst>
                                          <p:attrName>style.visibility</p:attrName>
                                        </p:attrNameLst>
                                      </p:cBhvr>
                                      <p:to>
                                        <p:strVal val="visible"/>
                                      </p:to>
                                    </p:set>
                                    <p:anim calcmode="lin" valueType="num">
                                      <p:cBhvr additive="base">
                                        <p:cTn id="12" dur="500" fill="hold"/>
                                        <p:tgtEl>
                                          <p:spTgt spid="231428"/>
                                        </p:tgtEl>
                                        <p:attrNameLst>
                                          <p:attrName>ppt_x</p:attrName>
                                        </p:attrNameLst>
                                      </p:cBhvr>
                                      <p:tavLst>
                                        <p:tav tm="0">
                                          <p:val>
                                            <p:strVal val="0-#ppt_w/2"/>
                                          </p:val>
                                        </p:tav>
                                        <p:tav tm="100000">
                                          <p:val>
                                            <p:strVal val="#ppt_x"/>
                                          </p:val>
                                        </p:tav>
                                      </p:tavLst>
                                    </p:anim>
                                    <p:anim calcmode="lin" valueType="num">
                                      <p:cBhvr additive="base">
                                        <p:cTn id="13" dur="500" fill="hold"/>
                                        <p:tgtEl>
                                          <p:spTgt spid="2314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31429"/>
                                        </p:tgtEl>
                                        <p:attrNameLst>
                                          <p:attrName>style.visibility</p:attrName>
                                        </p:attrNameLst>
                                      </p:cBhvr>
                                      <p:to>
                                        <p:strVal val="visible"/>
                                      </p:to>
                                    </p:set>
                                    <p:anim calcmode="lin" valueType="num">
                                      <p:cBhvr additive="base">
                                        <p:cTn id="18" dur="500" fill="hold"/>
                                        <p:tgtEl>
                                          <p:spTgt spid="231429"/>
                                        </p:tgtEl>
                                        <p:attrNameLst>
                                          <p:attrName>ppt_x</p:attrName>
                                        </p:attrNameLst>
                                      </p:cBhvr>
                                      <p:tavLst>
                                        <p:tav tm="0">
                                          <p:val>
                                            <p:strVal val="1+#ppt_w/2"/>
                                          </p:val>
                                        </p:tav>
                                        <p:tav tm="100000">
                                          <p:val>
                                            <p:strVal val="#ppt_x"/>
                                          </p:val>
                                        </p:tav>
                                      </p:tavLst>
                                    </p:anim>
                                    <p:anim calcmode="lin" valueType="num">
                                      <p:cBhvr additive="base">
                                        <p:cTn id="19" dur="500" fill="hold"/>
                                        <p:tgtEl>
                                          <p:spTgt spid="231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p:bldP spid="231428" grpId="0" animBg="1"/>
      <p:bldP spid="2314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4036" name="文本框 44035"/>
          <p:cNvSpPr txBox="1"/>
          <p:nvPr/>
        </p:nvSpPr>
        <p:spPr>
          <a:xfrm>
            <a:off x="2819400" y="381000"/>
            <a:ext cx="4800600" cy="1190625"/>
          </a:xfrm>
          <a:prstGeom prst="rect">
            <a:avLst/>
          </a:prstGeom>
          <a:noFill/>
          <a:ln w="9525">
            <a:noFill/>
          </a:ln>
        </p:spPr>
        <p:txBody>
          <a:bodyPr>
            <a:spAutoFit/>
          </a:bodyPr>
          <a:p>
            <a:pPr algn="l">
              <a:lnSpc>
                <a:spcPct val="150000"/>
              </a:lnSpc>
            </a:pPr>
            <a:r>
              <a:rPr lang="zh-CN" altLang="en-US" sz="4800" dirty="0">
                <a:solidFill>
                  <a:srgbClr val="000066"/>
                </a:solidFill>
                <a:latin typeface="黑体" panose="02010609060101010101" pitchFamily="2" charset="-122"/>
                <a:ea typeface="黑体" panose="02010609060101010101" pitchFamily="2" charset="-122"/>
              </a:rPr>
              <a:t>插值与拟合</a:t>
            </a:r>
            <a:endParaRPr lang="zh-CN" altLang="en-US" sz="4800" dirty="0">
              <a:solidFill>
                <a:srgbClr val="000066"/>
              </a:solidFill>
              <a:latin typeface="黑体" panose="02010609060101010101" pitchFamily="2" charset="-122"/>
              <a:ea typeface="黑体" panose="02010609060101010101" pitchFamily="2" charset="-122"/>
            </a:endParaRPr>
          </a:p>
        </p:txBody>
      </p:sp>
      <p:sp>
        <p:nvSpPr>
          <p:cNvPr id="44037" name="文本框 44036">
            <a:hlinkClick r:id="" action="ppaction://noaction"/>
          </p:cNvPr>
          <p:cNvSpPr txBox="1"/>
          <p:nvPr/>
        </p:nvSpPr>
        <p:spPr>
          <a:xfrm>
            <a:off x="2209800" y="2025650"/>
            <a:ext cx="6096000" cy="641350"/>
          </a:xfrm>
          <a:prstGeom prst="rect">
            <a:avLst/>
          </a:prstGeom>
          <a:noFill/>
          <a:ln w="9525">
            <a:noFill/>
          </a:ln>
        </p:spPr>
        <p:txBody>
          <a:bodyPr>
            <a:spAutoFit/>
          </a:bodyPr>
          <a:p>
            <a:pPr algn="l">
              <a:spcBef>
                <a:spcPct val="0"/>
              </a:spcBef>
              <a:buClr>
                <a:srgbClr val="000066"/>
              </a:buClr>
              <a:buFont typeface="Wingdings" panose="05000000000000000000" pitchFamily="2" charset="2"/>
              <a:buNone/>
            </a:pPr>
            <a:r>
              <a:rPr lang="zh-CN" altLang="en-US" sz="3600" dirty="0">
                <a:solidFill>
                  <a:srgbClr val="000066"/>
                </a:solidFill>
                <a:latin typeface="华文彩云" panose="02010800040101010101" pitchFamily="2" charset="-122"/>
                <a:ea typeface="华文彩云" panose="02010800040101010101" pitchFamily="2" charset="-122"/>
              </a:rPr>
              <a:t>一、插值的基本原理</a:t>
            </a:r>
            <a:endParaRPr lang="zh-CN" altLang="en-US" sz="3600">
              <a:solidFill>
                <a:srgbClr val="000066"/>
              </a:solidFill>
              <a:latin typeface="华文彩云" panose="02010800040101010101" pitchFamily="2" charset="-122"/>
              <a:ea typeface="华文彩云" panose="02010800040101010101" pitchFamily="2" charset="-122"/>
            </a:endParaRPr>
          </a:p>
        </p:txBody>
      </p:sp>
      <p:sp>
        <p:nvSpPr>
          <p:cNvPr id="44038" name="文本框 44037">
            <a:hlinkClick r:id="" action="ppaction://noaction"/>
          </p:cNvPr>
          <p:cNvSpPr txBox="1"/>
          <p:nvPr/>
        </p:nvSpPr>
        <p:spPr>
          <a:xfrm>
            <a:off x="2209800" y="2708275"/>
            <a:ext cx="4594225" cy="641350"/>
          </a:xfrm>
          <a:prstGeom prst="rect">
            <a:avLst/>
          </a:prstGeom>
          <a:noFill/>
          <a:ln w="9525">
            <a:noFill/>
          </a:ln>
        </p:spPr>
        <p:txBody>
          <a:bodyPr>
            <a:spAutoFit/>
          </a:bodyPr>
          <a:p>
            <a:pPr algn="l">
              <a:spcBef>
                <a:spcPct val="0"/>
              </a:spcBef>
            </a:pPr>
            <a:r>
              <a:rPr lang="zh-CN" altLang="en-US" sz="3600" dirty="0">
                <a:solidFill>
                  <a:srgbClr val="000066"/>
                </a:solidFill>
                <a:latin typeface="华文彩云" panose="02010800040101010101" pitchFamily="2" charset="-122"/>
                <a:ea typeface="华文彩云" panose="02010800040101010101" pitchFamily="2" charset="-122"/>
              </a:rPr>
              <a:t>二、拟合的基本原理</a:t>
            </a:r>
            <a:endParaRPr lang="zh-CN" altLang="en-US" sz="3600">
              <a:solidFill>
                <a:srgbClr val="000066"/>
              </a:solidFill>
              <a:latin typeface="华文彩云" panose="02010800040101010101" pitchFamily="2" charset="-122"/>
              <a:ea typeface="华文彩云" panose="02010800040101010101" pitchFamily="2" charset="-122"/>
            </a:endParaRPr>
          </a:p>
        </p:txBody>
      </p:sp>
      <p:sp>
        <p:nvSpPr>
          <p:cNvPr id="44039" name="文本框 44038">
            <a:hlinkClick r:id="" action="ppaction://noaction"/>
          </p:cNvPr>
          <p:cNvSpPr txBox="1"/>
          <p:nvPr/>
        </p:nvSpPr>
        <p:spPr>
          <a:xfrm>
            <a:off x="2209800" y="3435350"/>
            <a:ext cx="6107113" cy="641350"/>
          </a:xfrm>
          <a:prstGeom prst="rect">
            <a:avLst/>
          </a:prstGeom>
          <a:noFill/>
          <a:ln w="9525">
            <a:noFill/>
          </a:ln>
        </p:spPr>
        <p:txBody>
          <a:bodyPr>
            <a:spAutoFit/>
          </a:bodyPr>
          <a:p>
            <a:pPr algn="l">
              <a:spcBef>
                <a:spcPct val="0"/>
              </a:spcBef>
            </a:pPr>
            <a:r>
              <a:rPr lang="zh-CN" altLang="en-US" sz="3600" dirty="0">
                <a:solidFill>
                  <a:srgbClr val="000066"/>
                </a:solidFill>
                <a:latin typeface="华文彩云" panose="02010800040101010101" pitchFamily="2" charset="-122"/>
                <a:ea typeface="华文彩云" panose="02010800040101010101" pitchFamily="2" charset="-122"/>
              </a:rPr>
              <a:t>三、插值与拟合的关系</a:t>
            </a:r>
            <a:endParaRPr lang="zh-CN" altLang="en-US" sz="3600">
              <a:solidFill>
                <a:srgbClr val="000066"/>
              </a:solidFill>
              <a:latin typeface="华文彩云" panose="02010800040101010101" pitchFamily="2" charset="-122"/>
              <a:ea typeface="华文彩云" panose="02010800040101010101" pitchFamily="2" charset="-122"/>
            </a:endParaRPr>
          </a:p>
        </p:txBody>
      </p:sp>
      <p:sp>
        <p:nvSpPr>
          <p:cNvPr id="44040" name="文本框 44039">
            <a:hlinkClick r:id="" action="ppaction://noaction"/>
          </p:cNvPr>
          <p:cNvSpPr txBox="1"/>
          <p:nvPr/>
        </p:nvSpPr>
        <p:spPr>
          <a:xfrm>
            <a:off x="2209800" y="4227513"/>
            <a:ext cx="5457825" cy="641350"/>
          </a:xfrm>
          <a:prstGeom prst="rect">
            <a:avLst/>
          </a:prstGeom>
          <a:noFill/>
          <a:ln w="9525">
            <a:noFill/>
          </a:ln>
        </p:spPr>
        <p:txBody>
          <a:bodyPr>
            <a:spAutoFit/>
          </a:bodyPr>
          <a:p>
            <a:pPr algn="l">
              <a:spcBef>
                <a:spcPct val="0"/>
              </a:spcBef>
            </a:pPr>
            <a:r>
              <a:rPr lang="zh-CN" altLang="en-US" sz="3600" dirty="0">
                <a:solidFill>
                  <a:srgbClr val="000066"/>
                </a:solidFill>
                <a:latin typeface="华文彩云" panose="02010800040101010101" pitchFamily="2" charset="-122"/>
                <a:ea typeface="华文彩云" panose="02010800040101010101" pitchFamily="2" charset="-122"/>
              </a:rPr>
              <a:t>四、插值的</a:t>
            </a:r>
            <a:r>
              <a:rPr lang="en-US" altLang="zh-CN" sz="3600" dirty="0">
                <a:solidFill>
                  <a:srgbClr val="000066"/>
                </a:solidFill>
                <a:latin typeface="华文彩云" panose="02010800040101010101" pitchFamily="2" charset="-122"/>
                <a:ea typeface="华文彩云" panose="02010800040101010101" pitchFamily="2" charset="-122"/>
              </a:rPr>
              <a:t>MATLAB</a:t>
            </a:r>
            <a:r>
              <a:rPr lang="zh-CN" altLang="en-US" sz="3600" dirty="0">
                <a:solidFill>
                  <a:srgbClr val="000066"/>
                </a:solidFill>
                <a:latin typeface="华文彩云" panose="02010800040101010101" pitchFamily="2" charset="-122"/>
                <a:ea typeface="华文彩云" panose="02010800040101010101" pitchFamily="2" charset="-122"/>
              </a:rPr>
              <a:t>实现</a:t>
            </a:r>
            <a:endParaRPr lang="zh-CN" altLang="en-US" sz="3600" dirty="0">
              <a:solidFill>
                <a:srgbClr val="000066"/>
              </a:solidFill>
              <a:latin typeface="华文彩云" panose="02010800040101010101" pitchFamily="2" charset="-122"/>
              <a:ea typeface="华文彩云" panose="02010800040101010101" pitchFamily="2" charset="-122"/>
            </a:endParaRPr>
          </a:p>
        </p:txBody>
      </p:sp>
      <p:sp>
        <p:nvSpPr>
          <p:cNvPr id="44041" name="文本框 44040">
            <a:hlinkClick r:id="" action="ppaction://noaction"/>
          </p:cNvPr>
          <p:cNvSpPr txBox="1"/>
          <p:nvPr/>
        </p:nvSpPr>
        <p:spPr>
          <a:xfrm>
            <a:off x="2209800" y="4948238"/>
            <a:ext cx="5105400" cy="641350"/>
          </a:xfrm>
          <a:prstGeom prst="rect">
            <a:avLst/>
          </a:prstGeom>
          <a:noFill/>
          <a:ln w="9525">
            <a:noFill/>
          </a:ln>
        </p:spPr>
        <p:txBody>
          <a:bodyPr>
            <a:spAutoFit/>
          </a:bodyPr>
          <a:p>
            <a:pPr algn="l">
              <a:spcBef>
                <a:spcPct val="0"/>
              </a:spcBef>
            </a:pPr>
            <a:r>
              <a:rPr lang="zh-CN" altLang="en-US" sz="3600" dirty="0">
                <a:solidFill>
                  <a:srgbClr val="000066"/>
                </a:solidFill>
                <a:latin typeface="华文彩云" panose="02010800040101010101" pitchFamily="2" charset="-122"/>
                <a:ea typeface="华文彩云" panose="02010800040101010101" pitchFamily="2" charset="-122"/>
              </a:rPr>
              <a:t>五、拟合的</a:t>
            </a:r>
            <a:r>
              <a:rPr lang="en-US" altLang="zh-CN" sz="3600" err="1">
                <a:solidFill>
                  <a:srgbClr val="000066"/>
                </a:solidFill>
                <a:latin typeface="华文彩云" panose="02010800040101010101" pitchFamily="2" charset="-122"/>
                <a:ea typeface="华文彩云" panose="02010800040101010101" pitchFamily="2" charset="-122"/>
              </a:rPr>
              <a:t>Matlab</a:t>
            </a:r>
            <a:r>
              <a:rPr lang="zh-CN" altLang="en-US" sz="3600" dirty="0">
                <a:solidFill>
                  <a:srgbClr val="000066"/>
                </a:solidFill>
                <a:latin typeface="华文彩云" panose="02010800040101010101" pitchFamily="2" charset="-122"/>
                <a:ea typeface="华文彩云" panose="02010800040101010101" pitchFamily="2" charset="-122"/>
              </a:rPr>
              <a:t>实现</a:t>
            </a:r>
            <a:endParaRPr lang="zh-CN" altLang="en-US" sz="3600">
              <a:solidFill>
                <a:srgbClr val="000066"/>
              </a:solidFill>
              <a:latin typeface="华文彩云" panose="02010800040101010101" pitchFamily="2" charset="-122"/>
              <a:ea typeface="华文彩云"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文本框 232449"/>
          <p:cNvSpPr txBox="1"/>
          <p:nvPr/>
        </p:nvSpPr>
        <p:spPr>
          <a:xfrm>
            <a:off x="838200" y="838200"/>
            <a:ext cx="4073525" cy="457200"/>
          </a:xfrm>
          <a:prstGeom prst="rect">
            <a:avLst/>
          </a:prstGeom>
          <a:noFill/>
          <a:ln w="12700">
            <a:noFill/>
          </a:ln>
        </p:spPr>
        <p:txBody>
          <a:bodyPr wrap="none" anchor="t">
            <a:spAutoFit/>
          </a:bodyPr>
          <a:p>
            <a:pPr algn="l">
              <a:spcBef>
                <a:spcPct val="0"/>
              </a:spcBef>
            </a:pPr>
            <a:r>
              <a:rPr lang="en-US" altLang="zh-CN" sz="2400" b="0" dirty="0">
                <a:solidFill>
                  <a:srgbClr val="000000"/>
                </a:solidFill>
                <a:latin typeface="Courier New" panose="02070309020205020404" pitchFamily="49" charset="0"/>
              </a:rPr>
              <a:t> </a:t>
            </a:r>
            <a:r>
              <a:rPr lang="zh-CN" altLang="en-US" sz="2400" dirty="0">
                <a:solidFill>
                  <a:srgbClr val="000000"/>
                </a:solidFill>
                <a:latin typeface="Courier New" panose="02070309020205020404" pitchFamily="49" charset="0"/>
              </a:rPr>
              <a:t>插值函数</a:t>
            </a:r>
            <a:r>
              <a:rPr lang="en-US" altLang="zh-CN" sz="2400" err="1">
                <a:solidFill>
                  <a:schemeClr val="tx1"/>
                </a:solidFill>
                <a:latin typeface="Courier New" panose="02070309020205020404" pitchFamily="49" charset="0"/>
              </a:rPr>
              <a:t>griddata</a:t>
            </a:r>
            <a:r>
              <a:rPr lang="zh-CN" altLang="en-US" sz="2400" dirty="0">
                <a:solidFill>
                  <a:schemeClr val="tx1"/>
                </a:solidFill>
                <a:latin typeface="Times New Roman" panose="02020603050405020304" pitchFamily="18" charset="0"/>
              </a:rPr>
              <a:t>格式为</a:t>
            </a:r>
            <a:r>
              <a:rPr lang="en-US" altLang="zh-CN" sz="2400">
                <a:solidFill>
                  <a:schemeClr val="tx1"/>
                </a:solidFill>
                <a:latin typeface="Times New Roman" panose="02020603050405020304" pitchFamily="18" charset="0"/>
              </a:rPr>
              <a:t>:</a:t>
            </a:r>
            <a:endParaRPr lang="en-US" altLang="zh-CN" sz="2800">
              <a:solidFill>
                <a:schemeClr val="tx1"/>
              </a:solidFill>
              <a:latin typeface="隶书" panose="02010509060101010101" pitchFamily="49" charset="-122"/>
              <a:ea typeface="隶书" panose="02010509060101010101" pitchFamily="49" charset="-122"/>
            </a:endParaRPr>
          </a:p>
        </p:txBody>
      </p:sp>
      <p:sp>
        <p:nvSpPr>
          <p:cNvPr id="232451" name="文本框 232450"/>
          <p:cNvSpPr txBox="1"/>
          <p:nvPr/>
        </p:nvSpPr>
        <p:spPr>
          <a:xfrm>
            <a:off x="838200" y="1392238"/>
            <a:ext cx="7273925" cy="457200"/>
          </a:xfrm>
          <a:prstGeom prst="rect">
            <a:avLst/>
          </a:prstGeom>
          <a:noFill/>
          <a:ln w="12700">
            <a:noFill/>
          </a:ln>
        </p:spPr>
        <p:txBody>
          <a:bodyPr wrap="none" anchor="t">
            <a:spAutoFit/>
          </a:bodyPr>
          <a:p>
            <a:pPr algn="l">
              <a:spcBef>
                <a:spcPct val="0"/>
              </a:spcBef>
            </a:pPr>
            <a:r>
              <a:rPr lang="en-US" altLang="zh-CN" sz="2400" b="0">
                <a:solidFill>
                  <a:schemeClr val="tx1"/>
                </a:solidFill>
                <a:latin typeface="Times New Roman" panose="02020603050405020304" pitchFamily="18" charset="0"/>
              </a:rPr>
              <a:t> </a:t>
            </a:r>
            <a:r>
              <a:rPr lang="en-US" altLang="zh-CN" sz="2400" err="1">
                <a:solidFill>
                  <a:schemeClr val="tx1"/>
                </a:solidFill>
                <a:latin typeface="Courier New" panose="02070309020205020404" pitchFamily="49" charset="0"/>
              </a:rPr>
              <a:t>cz</a:t>
            </a:r>
            <a:r>
              <a:rPr lang="en-US" altLang="zh-CN" sz="2400" baseline="-25000">
                <a:solidFill>
                  <a:schemeClr val="tx1"/>
                </a:solidFill>
                <a:latin typeface="Courier New" panose="02070309020205020404" pitchFamily="49" charset="0"/>
              </a:rPr>
              <a:t> </a:t>
            </a:r>
            <a:r>
              <a:rPr lang="en-US" altLang="zh-CN" sz="2400" err="1">
                <a:solidFill>
                  <a:schemeClr val="tx1"/>
                </a:solidFill>
                <a:latin typeface="Courier New" panose="02070309020205020404" pitchFamily="49" charset="0"/>
              </a:rPr>
              <a:t>=griddata</a:t>
            </a:r>
            <a:r>
              <a:rPr lang="zh-CN" altLang="en-US" sz="2400" err="1">
                <a:solidFill>
                  <a:schemeClr val="tx1"/>
                </a:solidFill>
                <a:latin typeface="Courier New" panose="02070309020205020404" pitchFamily="49" charset="0"/>
              </a:rPr>
              <a:t>（</a:t>
            </a:r>
            <a:r>
              <a:rPr lang="en-US" altLang="zh-CN" sz="2400" err="1">
                <a:solidFill>
                  <a:schemeClr val="tx1"/>
                </a:solidFill>
                <a:latin typeface="Courier New" panose="02070309020205020404" pitchFamily="49" charset="0"/>
              </a:rPr>
              <a:t>x</a:t>
            </a:r>
            <a:r>
              <a:rPr lang="zh-CN" altLang="en-US" sz="2400" err="1">
                <a:solidFill>
                  <a:schemeClr val="tx1"/>
                </a:solidFill>
                <a:latin typeface="Courier New" panose="02070309020205020404" pitchFamily="49" charset="0"/>
              </a:rPr>
              <a:t>，</a:t>
            </a:r>
            <a:r>
              <a:rPr lang="en-US" altLang="zh-CN" sz="2400" err="1">
                <a:solidFill>
                  <a:schemeClr val="tx1"/>
                </a:solidFill>
                <a:latin typeface="Courier New" panose="02070309020205020404" pitchFamily="49" charset="0"/>
              </a:rPr>
              <a:t>y</a:t>
            </a:r>
            <a:r>
              <a:rPr lang="zh-CN" altLang="en-US" sz="2400" err="1">
                <a:solidFill>
                  <a:schemeClr val="tx1"/>
                </a:solidFill>
                <a:latin typeface="Courier New" panose="02070309020205020404" pitchFamily="49" charset="0"/>
              </a:rPr>
              <a:t>，</a:t>
            </a:r>
            <a:r>
              <a:rPr lang="en-US" altLang="zh-CN" sz="2400" err="1">
                <a:solidFill>
                  <a:schemeClr val="tx1"/>
                </a:solidFill>
                <a:latin typeface="Courier New" panose="02070309020205020404" pitchFamily="49" charset="0"/>
              </a:rPr>
              <a:t>z</a:t>
            </a:r>
            <a:r>
              <a:rPr lang="zh-CN" altLang="en-US" sz="2400" err="1">
                <a:solidFill>
                  <a:schemeClr val="tx1"/>
                </a:solidFill>
                <a:latin typeface="Courier New" panose="02070309020205020404" pitchFamily="49" charset="0"/>
              </a:rPr>
              <a:t>，</a:t>
            </a:r>
            <a:r>
              <a:rPr lang="en-US" altLang="zh-CN" sz="2400" err="1">
                <a:solidFill>
                  <a:schemeClr val="tx1"/>
                </a:solidFill>
                <a:latin typeface="Courier New" panose="02070309020205020404" pitchFamily="49" charset="0"/>
              </a:rPr>
              <a:t>cx</a:t>
            </a:r>
            <a:r>
              <a:rPr lang="zh-CN" altLang="en-US" sz="2400">
                <a:solidFill>
                  <a:schemeClr val="tx1"/>
                </a:solidFill>
                <a:latin typeface="Courier New" panose="02070309020205020404" pitchFamily="49" charset="0"/>
              </a:rPr>
              <a:t>，</a:t>
            </a:r>
            <a:r>
              <a:rPr lang="en-US" altLang="zh-CN" sz="2400">
                <a:solidFill>
                  <a:schemeClr val="tx1"/>
                </a:solidFill>
                <a:latin typeface="Courier New" panose="02070309020205020404" pitchFamily="49" charset="0"/>
              </a:rPr>
              <a:t>cy</a:t>
            </a:r>
            <a:r>
              <a:rPr lang="zh-CN" altLang="en-US" sz="2400">
                <a:solidFill>
                  <a:schemeClr val="tx1"/>
                </a:solidFill>
                <a:latin typeface="Courier New" panose="02070309020205020404" pitchFamily="49" charset="0"/>
              </a:rPr>
              <a:t>，‘</a:t>
            </a:r>
            <a:r>
              <a:rPr lang="en-US" altLang="zh-CN" sz="2400">
                <a:solidFill>
                  <a:schemeClr val="tx1"/>
                </a:solidFill>
                <a:latin typeface="Courier New" panose="02070309020205020404" pitchFamily="49" charset="0"/>
              </a:rPr>
              <a:t>method’</a:t>
            </a:r>
            <a:r>
              <a:rPr lang="zh-CN" altLang="en-US" sz="2400">
                <a:solidFill>
                  <a:schemeClr val="tx1"/>
                </a:solidFill>
                <a:latin typeface="Courier New" panose="02070309020205020404" pitchFamily="49" charset="0"/>
              </a:rPr>
              <a:t>）</a:t>
            </a:r>
            <a:endParaRPr lang="zh-CN" altLang="en-US" sz="2400">
              <a:solidFill>
                <a:schemeClr val="tx1"/>
              </a:solidFill>
              <a:latin typeface="Courier New" panose="02070309020205020404" pitchFamily="49" charset="0"/>
              <a:ea typeface="隶书" panose="02010509060101010101" pitchFamily="49" charset="-122"/>
            </a:endParaRPr>
          </a:p>
        </p:txBody>
      </p:sp>
      <p:sp>
        <p:nvSpPr>
          <p:cNvPr id="232452" name="文本框 232451"/>
          <p:cNvSpPr txBox="1"/>
          <p:nvPr/>
        </p:nvSpPr>
        <p:spPr>
          <a:xfrm>
            <a:off x="1143000" y="228600"/>
            <a:ext cx="6680200" cy="579438"/>
          </a:xfrm>
          <a:prstGeom prst="rect">
            <a:avLst/>
          </a:prstGeom>
          <a:solidFill>
            <a:srgbClr val="3366FF"/>
          </a:solidFill>
          <a:ln w="9525">
            <a:noFill/>
          </a:ln>
        </p:spPr>
        <p:txBody>
          <a:bodyPr>
            <a:spAutoFit/>
          </a:bodyPr>
          <a:p>
            <a:r>
              <a:rPr lang="zh-CN" altLang="en-US" dirty="0">
                <a:solidFill>
                  <a:schemeClr val="tx1"/>
                </a:solidFill>
                <a:latin typeface="黑体" panose="02010609060101010101" pitchFamily="2" charset="-122"/>
                <a:ea typeface="黑体" panose="02010609060101010101" pitchFamily="2" charset="-122"/>
              </a:rPr>
              <a:t>用</a:t>
            </a:r>
            <a:r>
              <a:rPr lang="en-US" altLang="zh-CN">
                <a:solidFill>
                  <a:schemeClr val="tx1"/>
                </a:solidFill>
                <a:latin typeface="Times New Roman" panose="02020603050405020304" pitchFamily="18" charset="0"/>
                <a:ea typeface="黑体" panose="02010609060101010101" pitchFamily="2" charset="-122"/>
              </a:rPr>
              <a:t>MATLAB</a:t>
            </a:r>
            <a:r>
              <a:rPr lang="zh-CN" altLang="en-US" dirty="0">
                <a:solidFill>
                  <a:schemeClr val="tx1"/>
                </a:solidFill>
                <a:latin typeface="黑体" panose="02010609060101010101" pitchFamily="2" charset="-122"/>
                <a:ea typeface="黑体" panose="02010609060101010101" pitchFamily="2" charset="-122"/>
              </a:rPr>
              <a:t>作散点数据的插值计算</a:t>
            </a:r>
            <a:endParaRPr lang="zh-CN" altLang="en-US" b="0">
              <a:solidFill>
                <a:schemeClr val="tx1"/>
              </a:solidFill>
              <a:latin typeface="黑体" panose="02010609060101010101" pitchFamily="2" charset="-122"/>
              <a:ea typeface="黑体" panose="02010609060101010101" pitchFamily="2" charset="-122"/>
            </a:endParaRPr>
          </a:p>
        </p:txBody>
      </p:sp>
      <p:sp>
        <p:nvSpPr>
          <p:cNvPr id="232453" name="文本框 232452"/>
          <p:cNvSpPr txBox="1"/>
          <p:nvPr/>
        </p:nvSpPr>
        <p:spPr>
          <a:xfrm>
            <a:off x="533400" y="5638800"/>
            <a:ext cx="7467600" cy="519113"/>
          </a:xfrm>
          <a:prstGeom prst="rect">
            <a:avLst/>
          </a:prstGeom>
          <a:noFill/>
          <a:ln w="9525">
            <a:noFill/>
          </a:ln>
        </p:spPr>
        <p:txBody>
          <a:bodyPr>
            <a:spAutoFit/>
          </a:bodyPr>
          <a:p>
            <a:pPr algn="l">
              <a:spcBef>
                <a:spcPct val="0"/>
              </a:spcBef>
            </a:pPr>
            <a:r>
              <a:rPr lang="en-US" altLang="zh-CN" sz="2800" dirty="0">
                <a:solidFill>
                  <a:schemeClr val="tx1"/>
                </a:solidFill>
                <a:latin typeface="隶书" panose="02010509060101010101" pitchFamily="49" charset="-122"/>
                <a:ea typeface="隶书" panose="02010509060101010101" pitchFamily="49" charset="-122"/>
              </a:rPr>
              <a:t>    </a:t>
            </a:r>
            <a:r>
              <a:rPr lang="zh-CN" altLang="en-US" sz="2800" dirty="0">
                <a:solidFill>
                  <a:schemeClr val="tx1"/>
                </a:solidFill>
                <a:latin typeface="宋体" panose="02010600030101010101" pitchFamily="2" charset="-122"/>
              </a:rPr>
              <a:t>要求</a:t>
            </a:r>
            <a:r>
              <a:rPr lang="en-US" altLang="zh-CN" sz="2800" err="1">
                <a:solidFill>
                  <a:schemeClr val="tx1"/>
                </a:solidFill>
                <a:latin typeface="Courier New" panose="02070309020205020404" pitchFamily="49" charset="0"/>
              </a:rPr>
              <a:t>cx</a:t>
            </a:r>
            <a:r>
              <a:rPr lang="zh-CN" altLang="en-US" sz="2800" dirty="0">
                <a:solidFill>
                  <a:schemeClr val="tx1"/>
                </a:solidFill>
                <a:latin typeface="宋体" panose="02010600030101010101" pitchFamily="2" charset="-122"/>
              </a:rPr>
              <a:t>取行向量，</a:t>
            </a:r>
            <a:r>
              <a:rPr lang="en-US" altLang="zh-CN" sz="2800">
                <a:solidFill>
                  <a:schemeClr val="tx1"/>
                </a:solidFill>
                <a:latin typeface="Courier New" panose="02070309020205020404" pitchFamily="49" charset="0"/>
              </a:rPr>
              <a:t>cy</a:t>
            </a:r>
            <a:r>
              <a:rPr lang="zh-CN" altLang="en-US" sz="2800" dirty="0">
                <a:solidFill>
                  <a:schemeClr val="tx1"/>
                </a:solidFill>
                <a:latin typeface="宋体" panose="02010600030101010101" pitchFamily="2" charset="-122"/>
              </a:rPr>
              <a:t>取为列向量</a:t>
            </a:r>
            <a:r>
              <a:rPr lang="zh-CN" altLang="zh-CN" sz="2800" dirty="0">
                <a:solidFill>
                  <a:schemeClr val="tx1"/>
                </a:solidFill>
                <a:latin typeface="宋体" panose="02010600030101010101" pitchFamily="2" charset="-122"/>
              </a:rPr>
              <a:t>．</a:t>
            </a:r>
            <a:endParaRPr lang="zh-CN" altLang="en-US" sz="2800">
              <a:solidFill>
                <a:schemeClr val="tx1"/>
              </a:solidFill>
              <a:latin typeface="宋体" panose="02010600030101010101" pitchFamily="2" charset="-122"/>
            </a:endParaRPr>
          </a:p>
        </p:txBody>
      </p:sp>
      <p:grpSp>
        <p:nvGrpSpPr>
          <p:cNvPr id="232454" name="组合 232453"/>
          <p:cNvGrpSpPr/>
          <p:nvPr/>
        </p:nvGrpSpPr>
        <p:grpSpPr>
          <a:xfrm>
            <a:off x="4191000" y="1752600"/>
            <a:ext cx="1752600" cy="1062038"/>
            <a:chOff x="2448" y="1152"/>
            <a:chExt cx="1104" cy="669"/>
          </a:xfrm>
        </p:grpSpPr>
        <p:sp>
          <p:nvSpPr>
            <p:cNvPr id="232455" name="文本框 232454"/>
            <p:cNvSpPr txBox="1"/>
            <p:nvPr/>
          </p:nvSpPr>
          <p:spPr>
            <a:xfrm>
              <a:off x="2448" y="1488"/>
              <a:ext cx="1104" cy="333"/>
            </a:xfrm>
            <a:prstGeom prst="rect">
              <a:avLst/>
            </a:prstGeom>
            <a:solidFill>
              <a:srgbClr val="FFFFCC"/>
            </a:solidFill>
            <a:ln w="9525" cap="flat" cmpd="sng">
              <a:solidFill>
                <a:schemeClr val="tx1"/>
              </a:solidFill>
              <a:prstDash val="solid"/>
              <a:miter/>
              <a:headEnd type="none" w="med" len="med"/>
              <a:tailEnd type="none" w="med" len="med"/>
            </a:ln>
          </p:spPr>
          <p:txBody>
            <a:bodyPr>
              <a:spAutoFit/>
            </a:bodyPr>
            <a:p>
              <a:pPr algn="l"/>
              <a:r>
                <a:rPr lang="zh-CN" altLang="en-US" sz="2800" b="0" dirty="0">
                  <a:solidFill>
                    <a:schemeClr val="tx1"/>
                  </a:solidFill>
                  <a:latin typeface="Times New Roman" panose="02020603050405020304" pitchFamily="18" charset="0"/>
                  <a:ea typeface="隶书" panose="02010509060101010101" pitchFamily="49" charset="-122"/>
                </a:rPr>
                <a:t>被插值点</a:t>
              </a:r>
              <a:endParaRPr lang="zh-CN" altLang="en-US" sz="2800" b="0">
                <a:solidFill>
                  <a:schemeClr val="tx1"/>
                </a:solidFill>
                <a:latin typeface="Times New Roman" panose="02020603050405020304" pitchFamily="18" charset="0"/>
                <a:ea typeface="隶书" panose="02010509060101010101" pitchFamily="49" charset="-122"/>
              </a:endParaRPr>
            </a:p>
          </p:txBody>
        </p:sp>
        <p:grpSp>
          <p:nvGrpSpPr>
            <p:cNvPr id="232456" name="组合 232455"/>
            <p:cNvGrpSpPr/>
            <p:nvPr/>
          </p:nvGrpSpPr>
          <p:grpSpPr>
            <a:xfrm>
              <a:off x="2880" y="1152"/>
              <a:ext cx="528" cy="336"/>
              <a:chOff x="2832" y="1104"/>
              <a:chExt cx="528" cy="336"/>
            </a:xfrm>
          </p:grpSpPr>
          <p:sp>
            <p:nvSpPr>
              <p:cNvPr id="232457" name="直接连接符 232456"/>
              <p:cNvSpPr/>
              <p:nvPr/>
            </p:nvSpPr>
            <p:spPr>
              <a:xfrm>
                <a:off x="2976" y="1104"/>
                <a:ext cx="384" cy="0"/>
              </a:xfrm>
              <a:prstGeom prst="line">
                <a:avLst/>
              </a:prstGeom>
              <a:ln w="9525" cap="flat" cmpd="sng">
                <a:solidFill>
                  <a:schemeClr val="tx1"/>
                </a:solidFill>
                <a:prstDash val="solid"/>
                <a:headEnd type="none" w="med" len="med"/>
                <a:tailEnd type="none" w="med" len="med"/>
              </a:ln>
            </p:spPr>
          </p:sp>
          <p:sp>
            <p:nvSpPr>
              <p:cNvPr id="232458" name="直接连接符 232457"/>
              <p:cNvSpPr/>
              <p:nvPr/>
            </p:nvSpPr>
            <p:spPr>
              <a:xfrm flipV="1">
                <a:off x="2832" y="1104"/>
                <a:ext cx="336" cy="336"/>
              </a:xfrm>
              <a:prstGeom prst="line">
                <a:avLst/>
              </a:prstGeom>
              <a:ln w="9525" cap="flat" cmpd="sng">
                <a:solidFill>
                  <a:schemeClr val="tx1"/>
                </a:solidFill>
                <a:prstDash val="solid"/>
                <a:headEnd type="none" w="med" len="med"/>
                <a:tailEnd type="none" w="med" len="med"/>
              </a:ln>
            </p:spPr>
          </p:sp>
        </p:grpSp>
      </p:grpSp>
      <p:grpSp>
        <p:nvGrpSpPr>
          <p:cNvPr id="232459" name="组合 232458"/>
          <p:cNvGrpSpPr/>
          <p:nvPr/>
        </p:nvGrpSpPr>
        <p:grpSpPr>
          <a:xfrm>
            <a:off x="6324600" y="1752600"/>
            <a:ext cx="2133600" cy="1138238"/>
            <a:chOff x="3648" y="1152"/>
            <a:chExt cx="1344" cy="717"/>
          </a:xfrm>
        </p:grpSpPr>
        <p:sp>
          <p:nvSpPr>
            <p:cNvPr id="232460" name="文本框 232459"/>
            <p:cNvSpPr txBox="1"/>
            <p:nvPr/>
          </p:nvSpPr>
          <p:spPr>
            <a:xfrm>
              <a:off x="3888" y="1536"/>
              <a:ext cx="1104" cy="333"/>
            </a:xfrm>
            <a:prstGeom prst="rect">
              <a:avLst/>
            </a:prstGeom>
            <a:solidFill>
              <a:srgbClr val="FFFFCC"/>
            </a:solidFill>
            <a:ln w="9525" cap="flat" cmpd="sng">
              <a:solidFill>
                <a:schemeClr val="tx1"/>
              </a:solidFill>
              <a:prstDash val="solid"/>
              <a:miter/>
              <a:headEnd type="none" w="med" len="med"/>
              <a:tailEnd type="none" w="med" len="med"/>
            </a:ln>
          </p:spPr>
          <p:txBody>
            <a:bodyPr>
              <a:spAutoFit/>
            </a:bodyPr>
            <a:p>
              <a:pPr algn="l"/>
              <a:r>
                <a:rPr lang="zh-CN" altLang="en-US" sz="2800" b="0" dirty="0">
                  <a:solidFill>
                    <a:schemeClr val="tx1"/>
                  </a:solidFill>
                  <a:latin typeface="Times New Roman" panose="02020603050405020304" pitchFamily="18" charset="0"/>
                  <a:ea typeface="隶书" panose="02010509060101010101" pitchFamily="49" charset="-122"/>
                </a:rPr>
                <a:t>插值方法</a:t>
              </a:r>
              <a:endParaRPr lang="zh-CN" altLang="en-US" sz="2800" b="0">
                <a:solidFill>
                  <a:schemeClr val="tx1"/>
                </a:solidFill>
                <a:latin typeface="Times New Roman" panose="02020603050405020304" pitchFamily="18" charset="0"/>
                <a:ea typeface="隶书" panose="02010509060101010101" pitchFamily="49" charset="-122"/>
              </a:endParaRPr>
            </a:p>
          </p:txBody>
        </p:sp>
        <p:grpSp>
          <p:nvGrpSpPr>
            <p:cNvPr id="232461" name="组合 232460"/>
            <p:cNvGrpSpPr/>
            <p:nvPr/>
          </p:nvGrpSpPr>
          <p:grpSpPr>
            <a:xfrm>
              <a:off x="3648" y="1152"/>
              <a:ext cx="816" cy="384"/>
              <a:chOff x="3552" y="1104"/>
              <a:chExt cx="816" cy="384"/>
            </a:xfrm>
          </p:grpSpPr>
          <p:sp>
            <p:nvSpPr>
              <p:cNvPr id="232462" name="直接连接符 232461"/>
              <p:cNvSpPr/>
              <p:nvPr/>
            </p:nvSpPr>
            <p:spPr>
              <a:xfrm>
                <a:off x="3552" y="1104"/>
                <a:ext cx="816" cy="0"/>
              </a:xfrm>
              <a:prstGeom prst="line">
                <a:avLst/>
              </a:prstGeom>
              <a:ln w="9525" cap="flat" cmpd="sng">
                <a:solidFill>
                  <a:schemeClr val="tx1"/>
                </a:solidFill>
                <a:prstDash val="solid"/>
                <a:headEnd type="none" w="med" len="med"/>
                <a:tailEnd type="none" w="med" len="med"/>
              </a:ln>
            </p:spPr>
          </p:sp>
          <p:sp>
            <p:nvSpPr>
              <p:cNvPr id="232463" name="直接连接符 232462"/>
              <p:cNvSpPr/>
              <p:nvPr/>
            </p:nvSpPr>
            <p:spPr>
              <a:xfrm>
                <a:off x="3936" y="1104"/>
                <a:ext cx="288" cy="384"/>
              </a:xfrm>
              <a:prstGeom prst="line">
                <a:avLst/>
              </a:prstGeom>
              <a:ln w="9525" cap="flat" cmpd="sng">
                <a:solidFill>
                  <a:schemeClr val="tx1"/>
                </a:solidFill>
                <a:prstDash val="solid"/>
                <a:headEnd type="none" w="med" len="med"/>
                <a:tailEnd type="none" w="med" len="med"/>
              </a:ln>
            </p:spPr>
          </p:sp>
        </p:grpSp>
      </p:grpSp>
      <p:grpSp>
        <p:nvGrpSpPr>
          <p:cNvPr id="232464" name="组合 232463"/>
          <p:cNvGrpSpPr/>
          <p:nvPr/>
        </p:nvGrpSpPr>
        <p:grpSpPr>
          <a:xfrm>
            <a:off x="2495550" y="1828800"/>
            <a:ext cx="2152650" cy="1108075"/>
            <a:chOff x="1572" y="1152"/>
            <a:chExt cx="1356" cy="698"/>
          </a:xfrm>
        </p:grpSpPr>
        <p:sp>
          <p:nvSpPr>
            <p:cNvPr id="232465" name="文本框 232464"/>
            <p:cNvSpPr txBox="1"/>
            <p:nvPr/>
          </p:nvSpPr>
          <p:spPr>
            <a:xfrm>
              <a:off x="1572" y="1248"/>
              <a:ext cx="649" cy="602"/>
            </a:xfrm>
            <a:prstGeom prst="rect">
              <a:avLst/>
            </a:prstGeom>
            <a:solidFill>
              <a:srgbClr val="FFFFCC"/>
            </a:solidFill>
            <a:ln w="9525" cap="flat" cmpd="sng">
              <a:solidFill>
                <a:schemeClr val="tx1"/>
              </a:solidFill>
              <a:prstDash val="solid"/>
              <a:miter/>
              <a:headEnd type="none" w="med" len="med"/>
              <a:tailEnd type="none" w="med" len="med"/>
            </a:ln>
          </p:spPr>
          <p:txBody>
            <a:bodyPr>
              <a:spAutoFit/>
            </a:bodyPr>
            <a:p>
              <a:pPr algn="l"/>
              <a:r>
                <a:rPr lang="zh-CN" altLang="en-US" sz="2800" b="0" dirty="0">
                  <a:solidFill>
                    <a:schemeClr val="tx1"/>
                  </a:solidFill>
                  <a:latin typeface="Times New Roman" panose="02020603050405020304" pitchFamily="18" charset="0"/>
                  <a:ea typeface="隶书" panose="02010509060101010101" pitchFamily="49" charset="-122"/>
                </a:rPr>
                <a:t>插值节点</a:t>
              </a:r>
              <a:endParaRPr lang="zh-CN" altLang="en-US" sz="2800" b="0">
                <a:solidFill>
                  <a:schemeClr val="tx1"/>
                </a:solidFill>
                <a:latin typeface="Times New Roman" panose="02020603050405020304" pitchFamily="18" charset="0"/>
                <a:ea typeface="隶书" panose="02010509060101010101" pitchFamily="49" charset="-122"/>
              </a:endParaRPr>
            </a:p>
          </p:txBody>
        </p:sp>
        <p:sp>
          <p:nvSpPr>
            <p:cNvPr id="232466" name="直接连接符 232465"/>
            <p:cNvSpPr/>
            <p:nvPr/>
          </p:nvSpPr>
          <p:spPr>
            <a:xfrm>
              <a:off x="2064" y="1152"/>
              <a:ext cx="864" cy="0"/>
            </a:xfrm>
            <a:prstGeom prst="line">
              <a:avLst/>
            </a:prstGeom>
            <a:ln w="9525" cap="flat" cmpd="sng">
              <a:solidFill>
                <a:schemeClr val="tx1"/>
              </a:solidFill>
              <a:prstDash val="solid"/>
              <a:headEnd type="none" w="med" len="med"/>
              <a:tailEnd type="none" w="med" len="med"/>
            </a:ln>
          </p:spPr>
        </p:sp>
        <p:sp>
          <p:nvSpPr>
            <p:cNvPr id="232467" name="直接连接符 232466"/>
            <p:cNvSpPr/>
            <p:nvPr/>
          </p:nvSpPr>
          <p:spPr>
            <a:xfrm flipH="1">
              <a:off x="2234" y="1167"/>
              <a:ext cx="277" cy="433"/>
            </a:xfrm>
            <a:prstGeom prst="line">
              <a:avLst/>
            </a:prstGeom>
            <a:ln w="12700" cap="flat" cmpd="sng">
              <a:solidFill>
                <a:schemeClr val="tx1"/>
              </a:solidFill>
              <a:prstDash val="solid"/>
              <a:headEnd type="none" w="sm" len="sm"/>
              <a:tailEnd type="none" w="sm" len="sm"/>
            </a:ln>
          </p:spPr>
        </p:sp>
      </p:grpSp>
      <p:grpSp>
        <p:nvGrpSpPr>
          <p:cNvPr id="232468" name="组合 232467"/>
          <p:cNvGrpSpPr/>
          <p:nvPr/>
        </p:nvGrpSpPr>
        <p:grpSpPr>
          <a:xfrm>
            <a:off x="0" y="1752600"/>
            <a:ext cx="1798638" cy="1276350"/>
            <a:chOff x="176" y="1100"/>
            <a:chExt cx="1133" cy="804"/>
          </a:xfrm>
        </p:grpSpPr>
        <p:sp>
          <p:nvSpPr>
            <p:cNvPr id="232469" name="直接连接符 232468"/>
            <p:cNvSpPr/>
            <p:nvPr/>
          </p:nvSpPr>
          <p:spPr>
            <a:xfrm>
              <a:off x="889" y="1100"/>
              <a:ext cx="178" cy="0"/>
            </a:xfrm>
            <a:prstGeom prst="line">
              <a:avLst/>
            </a:prstGeom>
            <a:ln w="12700" cap="sq" cmpd="sng">
              <a:solidFill>
                <a:schemeClr val="tx1"/>
              </a:solidFill>
              <a:prstDash val="solid"/>
              <a:headEnd type="none" w="sm" len="sm"/>
              <a:tailEnd type="none" w="sm" len="sm"/>
            </a:ln>
          </p:spPr>
        </p:sp>
        <p:sp>
          <p:nvSpPr>
            <p:cNvPr id="232470" name="文本框 232469"/>
            <p:cNvSpPr txBox="1"/>
            <p:nvPr/>
          </p:nvSpPr>
          <p:spPr>
            <a:xfrm>
              <a:off x="176" y="1300"/>
              <a:ext cx="1133" cy="604"/>
            </a:xfrm>
            <a:prstGeom prst="rect">
              <a:avLst/>
            </a:prstGeom>
            <a:solidFill>
              <a:srgbClr val="FFFFCC"/>
            </a:solidFill>
            <a:ln w="12700" cap="sq" cmpd="sng">
              <a:solidFill>
                <a:schemeClr val="tx1"/>
              </a:solidFill>
              <a:prstDash val="solid"/>
              <a:miter/>
              <a:headEnd type="none" w="sm" len="sm"/>
              <a:tailEnd type="none" w="sm" len="sm"/>
            </a:ln>
          </p:spPr>
          <p:txBody>
            <a:bodyPr>
              <a:spAutoFit/>
            </a:bodyPr>
            <a:p>
              <a:pPr algn="l"/>
              <a:r>
                <a:rPr lang="zh-CN" altLang="en-US" sz="2800" b="0" dirty="0">
                  <a:solidFill>
                    <a:schemeClr val="tx1"/>
                  </a:solidFill>
                  <a:latin typeface="Times New Roman" panose="02020603050405020304" pitchFamily="18" charset="0"/>
                  <a:ea typeface="隶书" panose="02010509060101010101" pitchFamily="49" charset="-122"/>
                </a:rPr>
                <a:t>被插值点的函数值</a:t>
              </a:r>
              <a:endParaRPr lang="zh-CN" altLang="en-US" sz="2800" b="0">
                <a:solidFill>
                  <a:schemeClr val="tx1"/>
                </a:solidFill>
                <a:latin typeface="Times New Roman" panose="02020603050405020304" pitchFamily="18" charset="0"/>
                <a:ea typeface="隶书" panose="02010509060101010101" pitchFamily="49" charset="-122"/>
              </a:endParaRPr>
            </a:p>
          </p:txBody>
        </p:sp>
        <p:sp>
          <p:nvSpPr>
            <p:cNvPr id="232471" name="直接连接符 232470"/>
            <p:cNvSpPr/>
            <p:nvPr/>
          </p:nvSpPr>
          <p:spPr>
            <a:xfrm flipH="1">
              <a:off x="733" y="1100"/>
              <a:ext cx="245" cy="200"/>
            </a:xfrm>
            <a:prstGeom prst="line">
              <a:avLst/>
            </a:prstGeom>
            <a:ln w="12700" cap="sq" cmpd="sng">
              <a:solidFill>
                <a:schemeClr val="tx1"/>
              </a:solidFill>
              <a:prstDash val="solid"/>
              <a:headEnd type="none" w="sm" len="sm"/>
              <a:tailEnd type="none" w="sm" len="sm"/>
            </a:ln>
          </p:spPr>
        </p:sp>
      </p:grpSp>
      <p:sp>
        <p:nvSpPr>
          <p:cNvPr id="232472" name="文本框 232471"/>
          <p:cNvSpPr txBox="1"/>
          <p:nvPr/>
        </p:nvSpPr>
        <p:spPr>
          <a:xfrm>
            <a:off x="5029200" y="3219450"/>
            <a:ext cx="3814763" cy="1628775"/>
          </a:xfrm>
          <a:prstGeom prst="rect">
            <a:avLst/>
          </a:prstGeom>
          <a:solidFill>
            <a:schemeClr val="accent1"/>
          </a:solidFill>
          <a:ln w="12700" cap="sq" cmpd="sng">
            <a:solidFill>
              <a:schemeClr val="tx1"/>
            </a:solidFill>
            <a:prstDash val="solid"/>
            <a:miter/>
            <a:headEnd type="none" w="med" len="med"/>
            <a:tailEnd type="none" w="med" len="med"/>
          </a:ln>
        </p:spPr>
        <p:txBody>
          <a:bodyPr wrap="none" anchor="t">
            <a:spAutoFit/>
          </a:bodyPr>
          <a:p>
            <a:pPr algn="l">
              <a:spcBef>
                <a:spcPct val="0"/>
              </a:spcBef>
            </a:pPr>
            <a:r>
              <a:rPr lang="en-US" altLang="zh-CN" sz="2000">
                <a:solidFill>
                  <a:schemeClr val="tx1"/>
                </a:solidFill>
                <a:latin typeface="Courier New" panose="02070309020205020404" pitchFamily="49" charset="0"/>
                <a:ea typeface="隶书" panose="02010509060101010101" pitchFamily="49" charset="-122"/>
              </a:rPr>
              <a:t>‘nearest’</a:t>
            </a:r>
            <a:r>
              <a:rPr lang="zh-CN" altLang="en-US" sz="2000" dirty="0">
                <a:solidFill>
                  <a:schemeClr val="tx1"/>
                </a:solidFill>
                <a:latin typeface="宋体" panose="02010600030101010101" pitchFamily="2" charset="-122"/>
              </a:rPr>
              <a:t>最邻近插值</a:t>
            </a:r>
            <a:endParaRPr lang="zh-CN" altLang="en-US" sz="2000" dirty="0">
              <a:solidFill>
                <a:schemeClr val="tx1"/>
              </a:solidFill>
              <a:latin typeface="宋体" panose="02010600030101010101" pitchFamily="2" charset="-122"/>
            </a:endParaRPr>
          </a:p>
          <a:p>
            <a:pPr algn="l">
              <a:spcBef>
                <a:spcPct val="0"/>
              </a:spcBef>
            </a:pPr>
            <a:r>
              <a:rPr lang="zh-CN" altLang="en-US" sz="2000" dirty="0">
                <a:solidFill>
                  <a:schemeClr val="tx1"/>
                </a:solidFill>
                <a:latin typeface="Courier New" panose="02070309020205020404" pitchFamily="49" charset="0"/>
                <a:ea typeface="隶书" panose="02010509060101010101" pitchFamily="49" charset="-122"/>
              </a:rPr>
              <a:t>‘</a:t>
            </a:r>
            <a:r>
              <a:rPr lang="en-US" altLang="zh-CN" sz="2000">
                <a:solidFill>
                  <a:schemeClr val="tx1"/>
                </a:solidFill>
                <a:latin typeface="Courier New" panose="02070309020205020404" pitchFamily="49" charset="0"/>
                <a:ea typeface="隶书" panose="02010509060101010101" pitchFamily="49" charset="-122"/>
              </a:rPr>
              <a:t>linear’</a:t>
            </a:r>
            <a:r>
              <a:rPr lang="en-US" altLang="zh-CN" sz="2000">
                <a:solidFill>
                  <a:schemeClr val="tx1"/>
                </a:solidFill>
                <a:latin typeface="隶书" panose="02010509060101010101" pitchFamily="49" charset="-122"/>
                <a:ea typeface="隶书" panose="02010509060101010101" pitchFamily="49" charset="-122"/>
              </a:rPr>
              <a:t> </a:t>
            </a:r>
            <a:r>
              <a:rPr lang="zh-CN" altLang="en-US" sz="2000" dirty="0">
                <a:solidFill>
                  <a:schemeClr val="tx1"/>
                </a:solidFill>
                <a:latin typeface="宋体" panose="02010600030101010101" pitchFamily="2" charset="-122"/>
              </a:rPr>
              <a:t>双线性插值</a:t>
            </a:r>
            <a:endParaRPr lang="zh-CN" altLang="en-US" sz="2000" dirty="0">
              <a:solidFill>
                <a:schemeClr val="tx1"/>
              </a:solidFill>
              <a:latin typeface="隶书" panose="02010509060101010101" pitchFamily="49" charset="-122"/>
              <a:ea typeface="隶书" panose="02010509060101010101" pitchFamily="49" charset="-122"/>
            </a:endParaRPr>
          </a:p>
          <a:p>
            <a:pPr algn="l">
              <a:spcBef>
                <a:spcPct val="0"/>
              </a:spcBef>
            </a:pPr>
            <a:r>
              <a:rPr lang="zh-CN" altLang="en-US" sz="2000" dirty="0">
                <a:solidFill>
                  <a:schemeClr val="tx1"/>
                </a:solidFill>
                <a:latin typeface="Courier New" panose="02070309020205020404" pitchFamily="49" charset="0"/>
                <a:ea typeface="隶书" panose="02010509060101010101" pitchFamily="49" charset="-122"/>
              </a:rPr>
              <a:t>‘</a:t>
            </a:r>
            <a:r>
              <a:rPr lang="en-US" altLang="zh-CN" sz="2000">
                <a:solidFill>
                  <a:schemeClr val="tx1"/>
                </a:solidFill>
                <a:latin typeface="Courier New" panose="02070309020205020404" pitchFamily="49" charset="0"/>
                <a:ea typeface="隶书" panose="02010509060101010101" pitchFamily="49" charset="-122"/>
              </a:rPr>
              <a:t>cubic’</a:t>
            </a:r>
            <a:r>
              <a:rPr lang="en-US" altLang="zh-CN" sz="2000">
                <a:solidFill>
                  <a:schemeClr val="tx1"/>
                </a:solidFill>
                <a:latin typeface="隶书" panose="02010509060101010101" pitchFamily="49" charset="-122"/>
                <a:ea typeface="隶书" panose="02010509060101010101" pitchFamily="49" charset="-122"/>
              </a:rPr>
              <a:t>  </a:t>
            </a:r>
            <a:r>
              <a:rPr lang="zh-CN" altLang="en-US" sz="2000" dirty="0">
                <a:solidFill>
                  <a:schemeClr val="tx1"/>
                </a:solidFill>
                <a:latin typeface="宋体" panose="02010600030101010101" pitchFamily="2" charset="-122"/>
              </a:rPr>
              <a:t>双三次插值</a:t>
            </a:r>
            <a:endParaRPr lang="zh-CN" altLang="en-US" sz="2000" dirty="0">
              <a:solidFill>
                <a:schemeClr val="tx1"/>
              </a:solidFill>
              <a:latin typeface="宋体" panose="02010600030101010101" pitchFamily="2" charset="-122"/>
            </a:endParaRPr>
          </a:p>
          <a:p>
            <a:pPr algn="l">
              <a:spcBef>
                <a:spcPct val="0"/>
              </a:spcBef>
            </a:pPr>
            <a:r>
              <a:rPr lang="en-US" altLang="zh-CN" sz="2000" dirty="0">
                <a:solidFill>
                  <a:srgbClr val="000000"/>
                </a:solidFill>
                <a:latin typeface="Courier New" panose="02070309020205020404" pitchFamily="49" charset="0"/>
              </a:rPr>
              <a:t>'v4'- MATLAB</a:t>
            </a:r>
            <a:r>
              <a:rPr lang="zh-CN" altLang="en-US" sz="2000" dirty="0">
                <a:solidFill>
                  <a:srgbClr val="000000"/>
                </a:solidFill>
                <a:latin typeface="Courier New" panose="02070309020205020404" pitchFamily="49" charset="0"/>
              </a:rPr>
              <a:t>提供的插值方法</a:t>
            </a:r>
            <a:endParaRPr lang="zh-CN" altLang="en-US" sz="2000" dirty="0">
              <a:solidFill>
                <a:schemeClr val="tx1"/>
              </a:solidFill>
              <a:latin typeface="宋体" panose="02010600030101010101" pitchFamily="2" charset="-122"/>
            </a:endParaRPr>
          </a:p>
          <a:p>
            <a:pPr algn="l">
              <a:spcBef>
                <a:spcPct val="0"/>
              </a:spcBef>
            </a:pPr>
            <a:r>
              <a:rPr lang="zh-CN" altLang="en-US" sz="2000" dirty="0">
                <a:solidFill>
                  <a:schemeClr val="tx1"/>
                </a:solidFill>
                <a:latin typeface="宋体" panose="02010600030101010101" pitchFamily="2" charset="-122"/>
              </a:rPr>
              <a:t>缺省时</a:t>
            </a:r>
            <a:r>
              <a:rPr lang="en-US" altLang="zh-CN" sz="2000" dirty="0">
                <a:solidFill>
                  <a:schemeClr val="tx1"/>
                </a:solidFill>
                <a:latin typeface="宋体" panose="02010600030101010101" pitchFamily="2" charset="-122"/>
              </a:rPr>
              <a:t>,  </a:t>
            </a:r>
            <a:r>
              <a:rPr lang="zh-CN" altLang="en-US" sz="2000" dirty="0">
                <a:solidFill>
                  <a:schemeClr val="tx1"/>
                </a:solidFill>
                <a:latin typeface="宋体" panose="02010600030101010101" pitchFamily="2" charset="-122"/>
              </a:rPr>
              <a:t>双线性插值</a:t>
            </a:r>
            <a:endParaRPr lang="zh-CN" altLang="en-US" sz="2000">
              <a:solidFill>
                <a:schemeClr val="tx1"/>
              </a:solidFill>
              <a:latin typeface="宋体" panose="02010600030101010101" pitchFamily="2" charset="-122"/>
            </a:endParaRPr>
          </a:p>
        </p:txBody>
      </p:sp>
      <p:sp>
        <p:nvSpPr>
          <p:cNvPr id="232473" name="直接连接符 232472"/>
          <p:cNvSpPr/>
          <p:nvPr/>
        </p:nvSpPr>
        <p:spPr>
          <a:xfrm>
            <a:off x="7391400" y="2895600"/>
            <a:ext cx="0" cy="304800"/>
          </a:xfrm>
          <a:prstGeom prst="line">
            <a:avLst/>
          </a:prstGeom>
          <a:ln w="22225" cap="flat" cmpd="sng">
            <a:solidFill>
              <a:srgbClr val="00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box(out)">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2464"/>
                                        </p:tgtEl>
                                        <p:attrNameLst>
                                          <p:attrName>style.visibility</p:attrName>
                                        </p:attrNameLst>
                                      </p:cBhvr>
                                      <p:to>
                                        <p:strVal val="visible"/>
                                      </p:to>
                                    </p:set>
                                    <p:anim calcmode="lin" valueType="num">
                                      <p:cBhvr additive="base">
                                        <p:cTn id="12" dur="500" fill="hold"/>
                                        <p:tgtEl>
                                          <p:spTgt spid="232464"/>
                                        </p:tgtEl>
                                        <p:attrNameLst>
                                          <p:attrName>ppt_x</p:attrName>
                                        </p:attrNameLst>
                                      </p:cBhvr>
                                      <p:tavLst>
                                        <p:tav tm="0">
                                          <p:val>
                                            <p:strVal val="0-#ppt_w/2"/>
                                          </p:val>
                                        </p:tav>
                                        <p:tav tm="100000">
                                          <p:val>
                                            <p:strVal val="#ppt_x"/>
                                          </p:val>
                                        </p:tav>
                                      </p:tavLst>
                                    </p:anim>
                                    <p:anim calcmode="lin" valueType="num">
                                      <p:cBhvr additive="base">
                                        <p:cTn id="13" dur="500" fill="hold"/>
                                        <p:tgtEl>
                                          <p:spTgt spid="23246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32454"/>
                                        </p:tgtEl>
                                        <p:attrNameLst>
                                          <p:attrName>style.visibility</p:attrName>
                                        </p:attrNameLst>
                                      </p:cBhvr>
                                      <p:to>
                                        <p:strVal val="visible"/>
                                      </p:to>
                                    </p:set>
                                    <p:anim calcmode="lin" valueType="num">
                                      <p:cBhvr additive="base">
                                        <p:cTn id="18" dur="500" fill="hold"/>
                                        <p:tgtEl>
                                          <p:spTgt spid="232454"/>
                                        </p:tgtEl>
                                        <p:attrNameLst>
                                          <p:attrName>ppt_x</p:attrName>
                                        </p:attrNameLst>
                                      </p:cBhvr>
                                      <p:tavLst>
                                        <p:tav tm="0">
                                          <p:val>
                                            <p:strVal val="0-#ppt_w/2"/>
                                          </p:val>
                                        </p:tav>
                                        <p:tav tm="100000">
                                          <p:val>
                                            <p:strVal val="#ppt_x"/>
                                          </p:val>
                                        </p:tav>
                                      </p:tavLst>
                                    </p:anim>
                                    <p:anim calcmode="lin" valueType="num">
                                      <p:cBhvr additive="base">
                                        <p:cTn id="19" dur="500" fill="hold"/>
                                        <p:tgtEl>
                                          <p:spTgt spid="23245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32468"/>
                                        </p:tgtEl>
                                        <p:attrNameLst>
                                          <p:attrName>style.visibility</p:attrName>
                                        </p:attrNameLst>
                                      </p:cBhvr>
                                      <p:to>
                                        <p:strVal val="visible"/>
                                      </p:to>
                                    </p:set>
                                    <p:anim calcmode="lin" valueType="num">
                                      <p:cBhvr additive="base">
                                        <p:cTn id="24" dur="500" fill="hold"/>
                                        <p:tgtEl>
                                          <p:spTgt spid="232468"/>
                                        </p:tgtEl>
                                        <p:attrNameLst>
                                          <p:attrName>ppt_x</p:attrName>
                                        </p:attrNameLst>
                                      </p:cBhvr>
                                      <p:tavLst>
                                        <p:tav tm="0">
                                          <p:val>
                                            <p:strVal val="0-#ppt_w/2"/>
                                          </p:val>
                                        </p:tav>
                                        <p:tav tm="100000">
                                          <p:val>
                                            <p:strVal val="#ppt_x"/>
                                          </p:val>
                                        </p:tav>
                                      </p:tavLst>
                                    </p:anim>
                                    <p:anim calcmode="lin" valueType="num">
                                      <p:cBhvr additive="base">
                                        <p:cTn id="25" dur="500" fill="hold"/>
                                        <p:tgtEl>
                                          <p:spTgt spid="23246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32459"/>
                                        </p:tgtEl>
                                        <p:attrNameLst>
                                          <p:attrName>style.visibility</p:attrName>
                                        </p:attrNameLst>
                                      </p:cBhvr>
                                      <p:to>
                                        <p:strVal val="visible"/>
                                      </p:to>
                                    </p:set>
                                    <p:anim calcmode="lin" valueType="num">
                                      <p:cBhvr additive="base">
                                        <p:cTn id="30" dur="500" fill="hold"/>
                                        <p:tgtEl>
                                          <p:spTgt spid="232459"/>
                                        </p:tgtEl>
                                        <p:attrNameLst>
                                          <p:attrName>ppt_x</p:attrName>
                                        </p:attrNameLst>
                                      </p:cBhvr>
                                      <p:tavLst>
                                        <p:tav tm="0">
                                          <p:val>
                                            <p:strVal val="0-#ppt_w/2"/>
                                          </p:val>
                                        </p:tav>
                                        <p:tav tm="100000">
                                          <p:val>
                                            <p:strVal val="#ppt_x"/>
                                          </p:val>
                                        </p:tav>
                                      </p:tavLst>
                                    </p:anim>
                                    <p:anim calcmode="lin" valueType="num">
                                      <p:cBhvr additive="base">
                                        <p:cTn id="31" dur="500" fill="hold"/>
                                        <p:tgtEl>
                                          <p:spTgt spid="23245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324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232472"/>
                                        </p:tgtEl>
                                        <p:attrNameLst>
                                          <p:attrName>style.visibility</p:attrName>
                                        </p:attrNameLst>
                                      </p:cBhvr>
                                      <p:to>
                                        <p:strVal val="visible"/>
                                      </p:to>
                                    </p:set>
                                    <p:animEffect transition="in" filter="blinds(vertical)">
                                      <p:cBhvr>
                                        <p:cTn id="40" dur="500"/>
                                        <p:tgtEl>
                                          <p:spTgt spid="23247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32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53" grpId="0"/>
      <p:bldP spid="23247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矩形 233473"/>
          <p:cNvSpPr/>
          <p:nvPr/>
        </p:nvSpPr>
        <p:spPr>
          <a:xfrm>
            <a:off x="323850" y="307975"/>
            <a:ext cx="8439150" cy="1752600"/>
          </a:xfrm>
          <a:prstGeom prst="rect">
            <a:avLst/>
          </a:prstGeom>
          <a:noFill/>
          <a:ln w="9525">
            <a:noFill/>
          </a:ln>
        </p:spPr>
        <p:txBody>
          <a:bodyPr/>
          <a:p>
            <a:pPr algn="l">
              <a:spcBef>
                <a:spcPct val="0"/>
              </a:spcBef>
            </a:pPr>
            <a:r>
              <a:rPr lang="en-US" altLang="zh-CN" sz="2800" dirty="0">
                <a:solidFill>
                  <a:schemeClr val="tx1"/>
                </a:solidFill>
                <a:latin typeface="宋体" panose="02010600030101010101" pitchFamily="2" charset="-122"/>
                <a:ea typeface="黑体" panose="02010609060101010101" pitchFamily="2" charset="-122"/>
              </a:rPr>
              <a:t>    </a:t>
            </a:r>
            <a:r>
              <a:rPr lang="zh-CN" altLang="en-US" sz="2800" dirty="0">
                <a:solidFill>
                  <a:schemeClr val="tx1"/>
                </a:solidFill>
                <a:latin typeface="宋体" panose="02010600030101010101" pitchFamily="2" charset="-122"/>
                <a:ea typeface="黑体" panose="02010609060101010101" pitchFamily="2" charset="-122"/>
              </a:rPr>
              <a:t>例 在某海域测得一些点</a:t>
            </a:r>
            <a:r>
              <a:rPr lang="en-US" altLang="zh-CN" sz="2800">
                <a:solidFill>
                  <a:schemeClr val="tx1"/>
                </a:solidFill>
                <a:latin typeface="宋体" panose="02010600030101010101" pitchFamily="2" charset="-122"/>
                <a:ea typeface="黑体" panose="02010609060101010101" pitchFamily="2" charset="-122"/>
              </a:rPr>
              <a:t>(</a:t>
            </a:r>
            <a:r>
              <a:rPr lang="en-US" altLang="zh-CN" sz="2800" i="1">
                <a:solidFill>
                  <a:schemeClr val="tx1"/>
                </a:solidFill>
                <a:latin typeface="Times New Roman" panose="02020603050405020304" pitchFamily="18" charset="0"/>
                <a:ea typeface="黑体" panose="02010609060101010101" pitchFamily="2" charset="-122"/>
              </a:rPr>
              <a:t>x</a:t>
            </a:r>
            <a:r>
              <a:rPr lang="en-US" altLang="zh-CN" sz="2800">
                <a:solidFill>
                  <a:schemeClr val="tx1"/>
                </a:solidFill>
                <a:latin typeface="宋体" panose="02010600030101010101" pitchFamily="2" charset="-122"/>
                <a:ea typeface="黑体" panose="02010609060101010101" pitchFamily="2" charset="-122"/>
              </a:rPr>
              <a:t>,</a:t>
            </a:r>
            <a:r>
              <a:rPr lang="en-US" altLang="zh-CN" sz="2800" i="1">
                <a:solidFill>
                  <a:schemeClr val="tx1"/>
                </a:solidFill>
                <a:latin typeface="Times New Roman" panose="02020603050405020304" pitchFamily="18" charset="0"/>
                <a:ea typeface="黑体" panose="02010609060101010101" pitchFamily="2" charset="-122"/>
              </a:rPr>
              <a:t>y</a:t>
            </a:r>
            <a:r>
              <a:rPr lang="en-US" altLang="zh-CN" sz="2800" dirty="0">
                <a:solidFill>
                  <a:schemeClr val="tx1"/>
                </a:solidFill>
                <a:latin typeface="宋体" panose="02010600030101010101" pitchFamily="2" charset="-122"/>
                <a:ea typeface="黑体" panose="02010609060101010101" pitchFamily="2" charset="-122"/>
              </a:rPr>
              <a:t>)</a:t>
            </a:r>
            <a:r>
              <a:rPr lang="zh-CN" altLang="en-US" sz="2800" dirty="0">
                <a:solidFill>
                  <a:schemeClr val="tx1"/>
                </a:solidFill>
                <a:latin typeface="宋体" panose="02010600030101010101" pitchFamily="2" charset="-122"/>
                <a:ea typeface="黑体" panose="02010609060101010101" pitchFamily="2" charset="-122"/>
              </a:rPr>
              <a:t>处的水深</a:t>
            </a:r>
            <a:r>
              <a:rPr lang="en-US" altLang="zh-CN" sz="2800" i="1">
                <a:solidFill>
                  <a:schemeClr val="tx1"/>
                </a:solidFill>
                <a:latin typeface="Times New Roman" panose="02020603050405020304" pitchFamily="18" charset="0"/>
                <a:ea typeface="黑体" panose="02010609060101010101" pitchFamily="2" charset="-122"/>
              </a:rPr>
              <a:t>z</a:t>
            </a:r>
            <a:r>
              <a:rPr lang="zh-CN" altLang="en-US" sz="2800" dirty="0">
                <a:solidFill>
                  <a:schemeClr val="tx1"/>
                </a:solidFill>
                <a:latin typeface="宋体" panose="02010600030101010101" pitchFamily="2" charset="-122"/>
                <a:ea typeface="黑体" panose="02010609060101010101" pitchFamily="2" charset="-122"/>
              </a:rPr>
              <a:t>由下表给出，船的吃水深度为</a:t>
            </a:r>
            <a:r>
              <a:rPr lang="en-US" altLang="zh-CN" sz="2800" dirty="0">
                <a:solidFill>
                  <a:schemeClr val="tx1"/>
                </a:solidFill>
                <a:latin typeface="宋体" panose="02010600030101010101" pitchFamily="2" charset="-122"/>
                <a:ea typeface="黑体" panose="02010609060101010101" pitchFamily="2" charset="-122"/>
              </a:rPr>
              <a:t>5</a:t>
            </a:r>
            <a:r>
              <a:rPr lang="zh-CN" altLang="en-US" sz="2800" dirty="0">
                <a:solidFill>
                  <a:schemeClr val="tx1"/>
                </a:solidFill>
                <a:latin typeface="宋体" panose="02010600030101010101" pitchFamily="2" charset="-122"/>
                <a:ea typeface="黑体" panose="02010609060101010101" pitchFamily="2" charset="-122"/>
              </a:rPr>
              <a:t>英尺，在矩形区域（</a:t>
            </a:r>
            <a:r>
              <a:rPr lang="en-US" altLang="zh-CN" sz="2800" dirty="0">
                <a:solidFill>
                  <a:schemeClr val="tx1"/>
                </a:solidFill>
                <a:latin typeface="宋体" panose="02010600030101010101" pitchFamily="2" charset="-122"/>
                <a:ea typeface="黑体" panose="02010609060101010101" pitchFamily="2" charset="-122"/>
              </a:rPr>
              <a:t>75</a:t>
            </a:r>
            <a:r>
              <a:rPr lang="zh-CN" altLang="en-US" sz="2800" dirty="0">
                <a:solidFill>
                  <a:schemeClr val="tx1"/>
                </a:solidFill>
                <a:latin typeface="宋体" panose="02010600030101010101" pitchFamily="2" charset="-122"/>
                <a:ea typeface="黑体" panose="02010609060101010101" pitchFamily="2" charset="-122"/>
              </a:rPr>
              <a:t>，</a:t>
            </a:r>
            <a:r>
              <a:rPr lang="en-US" altLang="zh-CN" sz="2800" dirty="0">
                <a:solidFill>
                  <a:schemeClr val="tx1"/>
                </a:solidFill>
                <a:latin typeface="宋体" panose="02010600030101010101" pitchFamily="2" charset="-122"/>
                <a:ea typeface="黑体" panose="02010609060101010101" pitchFamily="2" charset="-122"/>
              </a:rPr>
              <a:t>200</a:t>
            </a:r>
            <a:r>
              <a:rPr lang="zh-CN" altLang="en-US" sz="2800" dirty="0">
                <a:solidFill>
                  <a:schemeClr val="tx1"/>
                </a:solidFill>
                <a:latin typeface="宋体" panose="02010600030101010101" pitchFamily="2" charset="-122"/>
                <a:ea typeface="黑体" panose="02010609060101010101" pitchFamily="2" charset="-122"/>
              </a:rPr>
              <a:t>）</a:t>
            </a:r>
            <a:r>
              <a:rPr lang="en-US" altLang="zh-CN" sz="2800">
                <a:solidFill>
                  <a:schemeClr val="tx1"/>
                </a:solidFill>
                <a:latin typeface="隶书" panose="02010509060101010101" pitchFamily="49" charset="-122"/>
                <a:ea typeface="黑体" panose="02010609060101010101" pitchFamily="2" charset="-122"/>
              </a:rPr>
              <a:t>×</a:t>
            </a:r>
            <a:r>
              <a:rPr lang="zh-CN" altLang="en-US" sz="2800" dirty="0">
                <a:solidFill>
                  <a:schemeClr val="tx1"/>
                </a:solidFill>
                <a:latin typeface="宋体" panose="02010600030101010101" pitchFamily="2" charset="-122"/>
                <a:ea typeface="黑体" panose="02010609060101010101" pitchFamily="2" charset="-122"/>
              </a:rPr>
              <a:t>（</a:t>
            </a:r>
            <a:r>
              <a:rPr lang="en-US" altLang="zh-CN" sz="2800" dirty="0">
                <a:solidFill>
                  <a:schemeClr val="tx1"/>
                </a:solidFill>
                <a:latin typeface="宋体" panose="02010600030101010101" pitchFamily="2" charset="-122"/>
                <a:ea typeface="黑体" panose="02010609060101010101" pitchFamily="2" charset="-122"/>
              </a:rPr>
              <a:t>-50</a:t>
            </a:r>
            <a:r>
              <a:rPr lang="zh-CN" altLang="en-US" sz="2800" dirty="0">
                <a:solidFill>
                  <a:schemeClr val="tx1"/>
                </a:solidFill>
                <a:latin typeface="宋体" panose="02010600030101010101" pitchFamily="2" charset="-122"/>
                <a:ea typeface="黑体" panose="02010609060101010101" pitchFamily="2" charset="-122"/>
              </a:rPr>
              <a:t>，</a:t>
            </a:r>
            <a:r>
              <a:rPr lang="en-US" altLang="zh-CN" sz="2800" dirty="0">
                <a:solidFill>
                  <a:schemeClr val="tx1"/>
                </a:solidFill>
                <a:latin typeface="宋体" panose="02010600030101010101" pitchFamily="2" charset="-122"/>
                <a:ea typeface="黑体" panose="02010609060101010101" pitchFamily="2" charset="-122"/>
              </a:rPr>
              <a:t>150</a:t>
            </a:r>
            <a:r>
              <a:rPr lang="zh-CN" altLang="en-US" sz="2800" dirty="0">
                <a:solidFill>
                  <a:schemeClr val="tx1"/>
                </a:solidFill>
                <a:latin typeface="宋体" panose="02010600030101010101" pitchFamily="2" charset="-122"/>
                <a:ea typeface="黑体" panose="02010609060101010101" pitchFamily="2" charset="-122"/>
              </a:rPr>
              <a:t>）里的哪些地方船要避免进入．</a:t>
            </a:r>
            <a:endParaRPr lang="zh-CN" altLang="en-US" sz="2800" dirty="0">
              <a:solidFill>
                <a:schemeClr val="tx1"/>
              </a:solidFill>
              <a:latin typeface="宋体" panose="02010600030101010101" pitchFamily="2" charset="-122"/>
              <a:ea typeface="黑体" panose="02010609060101010101" pitchFamily="2" charset="-122"/>
            </a:endParaRPr>
          </a:p>
        </p:txBody>
      </p:sp>
      <p:graphicFrame>
        <p:nvGraphicFramePr>
          <p:cNvPr id="233475" name="对象 233474"/>
          <p:cNvGraphicFramePr/>
          <p:nvPr/>
        </p:nvGraphicFramePr>
        <p:xfrm>
          <a:off x="384175" y="1987550"/>
          <a:ext cx="8759825" cy="3532188"/>
        </p:xfrm>
        <a:graphic>
          <a:graphicData uri="http://schemas.openxmlformats.org/presentationml/2006/ole">
            <mc:AlternateContent xmlns:mc="http://schemas.openxmlformats.org/markup-compatibility/2006">
              <mc:Choice xmlns:v="urn:schemas-microsoft-com:vml" Requires="v">
                <p:oleObj spid="_x0000_s3078" name="" r:id="rId1" imgW="6917055" imgH="2796540" progId="Word.Document.8">
                  <p:embed/>
                </p:oleObj>
              </mc:Choice>
              <mc:Fallback>
                <p:oleObj name="" r:id="rId1" imgW="6917055" imgH="2796540" progId="Word.Document.8">
                  <p:embed/>
                  <p:pic>
                    <p:nvPicPr>
                      <p:cNvPr id="0" name="图片 3077"/>
                      <p:cNvPicPr/>
                      <p:nvPr/>
                    </p:nvPicPr>
                    <p:blipFill>
                      <a:blip r:embed="rId2">
                        <a:clrChange>
                          <a:clrFrom>
                            <a:srgbClr val="000000"/>
                          </a:clrFrom>
                          <a:clrTo>
                            <a:srgbClr val="000000"/>
                          </a:clrTo>
                        </a:clrChange>
                      </a:blip>
                      <a:stretch>
                        <a:fillRect/>
                      </a:stretch>
                    </p:blipFill>
                    <p:spPr>
                      <a:xfrm>
                        <a:off x="384175" y="1987550"/>
                        <a:ext cx="8759825" cy="35321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3475"/>
                                        </p:tgtEl>
                                        <p:attrNameLst>
                                          <p:attrName>style.visibility</p:attrName>
                                        </p:attrNameLst>
                                      </p:cBhvr>
                                      <p:to>
                                        <p:strVal val="visible"/>
                                      </p:to>
                                    </p:set>
                                    <p:anim calcmode="lin" valueType="num">
                                      <p:cBhvr additive="base">
                                        <p:cTn id="7" dur="500" fill="hold"/>
                                        <p:tgtEl>
                                          <p:spTgt spid="233475"/>
                                        </p:tgtEl>
                                        <p:attrNameLst>
                                          <p:attrName>ppt_x</p:attrName>
                                        </p:attrNameLst>
                                      </p:cBhvr>
                                      <p:tavLst>
                                        <p:tav tm="0">
                                          <p:val>
                                            <p:strVal val="0-#ppt_w/2"/>
                                          </p:val>
                                        </p:tav>
                                        <p:tav tm="100000">
                                          <p:val>
                                            <p:strVal val="#ppt_x"/>
                                          </p:val>
                                        </p:tav>
                                      </p:tavLst>
                                    </p:anim>
                                    <p:anim calcmode="lin" valueType="num">
                                      <p:cBhvr additive="base">
                                        <p:cTn id="8" dur="500" fill="hold"/>
                                        <p:tgtEl>
                                          <p:spTgt spid="2334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文本框 234497">
            <a:hlinkClick r:id="rId1" action="ppaction://program"/>
          </p:cNvPr>
          <p:cNvSpPr txBox="1"/>
          <p:nvPr/>
        </p:nvSpPr>
        <p:spPr>
          <a:xfrm>
            <a:off x="6553200" y="0"/>
            <a:ext cx="2590800" cy="466725"/>
          </a:xfrm>
          <a:prstGeom prst="rect">
            <a:avLst/>
          </a:prstGeom>
          <a:solidFill>
            <a:srgbClr val="66FFFF"/>
          </a:solidFill>
          <a:ln w="9525" cap="flat" cmpd="sng">
            <a:solidFill>
              <a:srgbClr val="FF00FF"/>
            </a:solidFill>
            <a:prstDash val="solid"/>
            <a:miter/>
            <a:headEnd type="none" w="med" len="med"/>
            <a:tailEnd type="none" w="med" len="med"/>
          </a:ln>
        </p:spPr>
        <p:txBody>
          <a:bodyPr>
            <a:spAutoFit/>
          </a:bodyPr>
          <a:p>
            <a:pPr algn="l"/>
            <a:r>
              <a:rPr lang="en-US" altLang="zh-CN" sz="2400" b="0">
                <a:solidFill>
                  <a:schemeClr val="tx1"/>
                </a:solidFill>
                <a:latin typeface="Times New Roman" panose="02020603050405020304" pitchFamily="18" charset="0"/>
                <a:ea typeface="隶书" panose="02010509060101010101" pitchFamily="49" charset="-122"/>
                <a:hlinkClick r:id="rId2" action="ppaction://hlinkfile"/>
              </a:rPr>
              <a:t>To MATLAB  hd1</a:t>
            </a:r>
            <a:endParaRPr lang="en-US" altLang="zh-CN" sz="2400" b="0">
              <a:solidFill>
                <a:schemeClr val="tx1"/>
              </a:solidFill>
              <a:latin typeface="Times New Roman" panose="02020603050405020304" pitchFamily="18" charset="0"/>
              <a:ea typeface="隶书" panose="02010509060101010101" pitchFamily="49" charset="-122"/>
            </a:endParaRPr>
          </a:p>
        </p:txBody>
      </p:sp>
      <p:sp>
        <p:nvSpPr>
          <p:cNvPr id="234499" name="文本框 234498"/>
          <p:cNvSpPr txBox="1"/>
          <p:nvPr/>
        </p:nvSpPr>
        <p:spPr>
          <a:xfrm>
            <a:off x="7696200" y="6019800"/>
            <a:ext cx="838200" cy="469900"/>
          </a:xfrm>
          <a:prstGeom prst="rect">
            <a:avLst/>
          </a:prstGeom>
          <a:solidFill>
            <a:srgbClr val="FFFF99"/>
          </a:solidFill>
          <a:ln w="12700" cap="sq" cmpd="sng">
            <a:solidFill>
              <a:srgbClr val="000000"/>
            </a:solidFill>
            <a:prstDash val="solid"/>
            <a:miter/>
            <a:headEnd type="none" w="sm" len="sm"/>
            <a:tailEnd type="none" w="sm" len="sm"/>
          </a:ln>
          <a:effectLst>
            <a:outerShdw dist="35921" dir="2699999" algn="ctr" rotWithShape="0">
              <a:schemeClr val="bg2"/>
            </a:outerShdw>
          </a:effectLst>
        </p:spPr>
        <p:txBody>
          <a:bodyPr>
            <a:spAutoFit/>
          </a:bodyPr>
          <a:p>
            <a:pPr algn="l"/>
            <a:r>
              <a:rPr lang="zh-CN" altLang="en-US" sz="2400" dirty="0">
                <a:solidFill>
                  <a:schemeClr val="tx1"/>
                </a:solidFill>
                <a:latin typeface="Times New Roman" panose="02020603050405020304" pitchFamily="18" charset="0"/>
                <a:hlinkClick r:id="" action="ppaction://noaction"/>
              </a:rPr>
              <a:t>返回</a:t>
            </a:r>
            <a:endParaRPr lang="zh-CN" altLang="en-US" sz="2400">
              <a:solidFill>
                <a:schemeClr val="tx1"/>
              </a:solidFill>
              <a:latin typeface="Times New Roman" panose="02020603050405020304" pitchFamily="18" charset="0"/>
            </a:endParaRPr>
          </a:p>
        </p:txBody>
      </p:sp>
      <p:sp>
        <p:nvSpPr>
          <p:cNvPr id="234500" name="文本框 234499"/>
          <p:cNvSpPr txBox="1"/>
          <p:nvPr/>
        </p:nvSpPr>
        <p:spPr>
          <a:xfrm>
            <a:off x="468313" y="3786188"/>
            <a:ext cx="8534400" cy="579437"/>
          </a:xfrm>
          <a:prstGeom prst="rect">
            <a:avLst/>
          </a:prstGeom>
          <a:noFill/>
          <a:ln w="12700">
            <a:noFill/>
          </a:ln>
        </p:spPr>
        <p:txBody>
          <a:bodyPr>
            <a:spAutoFit/>
          </a:bodyPr>
          <a:p>
            <a:pPr algn="l"/>
            <a:r>
              <a:rPr lang="en-US" altLang="zh-CN" dirty="0">
                <a:solidFill>
                  <a:schemeClr val="tx1"/>
                </a:solidFill>
                <a:latin typeface="Times New Roman" panose="02020603050405020304" pitchFamily="18" charset="0"/>
                <a:ea typeface="黑体" panose="02010609060101010101" pitchFamily="2" charset="-122"/>
              </a:rPr>
              <a:t>4.</a:t>
            </a:r>
            <a:r>
              <a:rPr lang="zh-CN" altLang="en-US" dirty="0">
                <a:solidFill>
                  <a:schemeClr val="tx1"/>
                </a:solidFill>
                <a:latin typeface="Times New Roman" panose="02020603050405020304" pitchFamily="18" charset="0"/>
                <a:ea typeface="黑体" panose="02010609060101010101" pitchFamily="2" charset="-122"/>
              </a:rPr>
              <a:t>作出水深小于</a:t>
            </a:r>
            <a:r>
              <a:rPr lang="en-US" altLang="zh-CN" dirty="0">
                <a:solidFill>
                  <a:schemeClr val="tx1"/>
                </a:solidFill>
                <a:latin typeface="Times New Roman" panose="02020603050405020304" pitchFamily="18" charset="0"/>
                <a:ea typeface="黑体" panose="02010609060101010101" pitchFamily="2" charset="-122"/>
              </a:rPr>
              <a:t>5</a:t>
            </a:r>
            <a:r>
              <a:rPr lang="zh-CN" altLang="en-US" dirty="0">
                <a:solidFill>
                  <a:schemeClr val="tx1"/>
                </a:solidFill>
                <a:latin typeface="Times New Roman" panose="02020603050405020304" pitchFamily="18" charset="0"/>
                <a:ea typeface="黑体" panose="02010609060101010101" pitchFamily="2" charset="-122"/>
              </a:rPr>
              <a:t>的海域范围</a:t>
            </a:r>
            <a:r>
              <a:rPr lang="en-US" altLang="zh-CN" dirty="0">
                <a:solidFill>
                  <a:schemeClr val="tx1"/>
                </a:solidFill>
                <a:latin typeface="Times New Roman" panose="02020603050405020304" pitchFamily="18" charset="0"/>
                <a:ea typeface="黑体" panose="02010609060101010101" pitchFamily="2" charset="-122"/>
              </a:rPr>
              <a:t>,</a:t>
            </a:r>
            <a:r>
              <a:rPr lang="zh-CN" altLang="en-US" dirty="0">
                <a:solidFill>
                  <a:schemeClr val="tx1"/>
                </a:solidFill>
                <a:latin typeface="Times New Roman" panose="02020603050405020304" pitchFamily="18" charset="0"/>
                <a:ea typeface="黑体" panose="02010609060101010101" pitchFamily="2" charset="-122"/>
              </a:rPr>
              <a:t>即</a:t>
            </a:r>
            <a:r>
              <a:rPr lang="en-US" altLang="zh-CN" i="1">
                <a:solidFill>
                  <a:schemeClr val="tx1"/>
                </a:solidFill>
                <a:latin typeface="Times New Roman" panose="02020603050405020304" pitchFamily="18" charset="0"/>
                <a:ea typeface="黑体" panose="02010609060101010101" pitchFamily="2" charset="-122"/>
              </a:rPr>
              <a:t>z</a:t>
            </a:r>
            <a:r>
              <a:rPr lang="en-US" altLang="zh-CN" dirty="0">
                <a:solidFill>
                  <a:schemeClr val="tx1"/>
                </a:solidFill>
                <a:latin typeface="Times New Roman" panose="02020603050405020304" pitchFamily="18" charset="0"/>
                <a:ea typeface="黑体" panose="02010609060101010101" pitchFamily="2" charset="-122"/>
              </a:rPr>
              <a:t>=5</a:t>
            </a:r>
            <a:r>
              <a:rPr lang="zh-CN" altLang="en-US" dirty="0">
                <a:solidFill>
                  <a:schemeClr val="tx1"/>
                </a:solidFill>
                <a:latin typeface="Times New Roman" panose="02020603050405020304" pitchFamily="18" charset="0"/>
                <a:ea typeface="黑体" panose="02010609060101010101" pitchFamily="2" charset="-122"/>
              </a:rPr>
              <a:t>的等高线</a:t>
            </a:r>
            <a:r>
              <a:rPr lang="en-US" altLang="zh-CN">
                <a:solidFill>
                  <a:schemeClr val="tx1"/>
                </a:solidFill>
                <a:latin typeface="Times New Roman" panose="02020603050405020304" pitchFamily="18" charset="0"/>
                <a:ea typeface="黑体" panose="02010609060101010101" pitchFamily="2" charset="-122"/>
              </a:rPr>
              <a:t>.</a:t>
            </a:r>
            <a:endParaRPr lang="en-US" altLang="zh-CN">
              <a:solidFill>
                <a:schemeClr val="tx1"/>
              </a:solidFill>
              <a:latin typeface="Times New Roman" panose="02020603050405020304" pitchFamily="18" charset="0"/>
              <a:ea typeface="黑体" panose="02010609060101010101" pitchFamily="2" charset="-122"/>
            </a:endParaRPr>
          </a:p>
        </p:txBody>
      </p:sp>
      <p:sp>
        <p:nvSpPr>
          <p:cNvPr id="234501" name="文本框 234500"/>
          <p:cNvSpPr txBox="1"/>
          <p:nvPr/>
        </p:nvSpPr>
        <p:spPr>
          <a:xfrm>
            <a:off x="468313" y="1336675"/>
            <a:ext cx="8278812" cy="579438"/>
          </a:xfrm>
          <a:prstGeom prst="rect">
            <a:avLst/>
          </a:prstGeom>
          <a:noFill/>
          <a:ln w="9525">
            <a:noFill/>
          </a:ln>
        </p:spPr>
        <p:txBody>
          <a:bodyPr>
            <a:spAutoFit/>
          </a:bodyPr>
          <a:p>
            <a:r>
              <a:rPr lang="en-US" altLang="zh-CN" dirty="0">
                <a:solidFill>
                  <a:schemeClr val="tx1"/>
                </a:solidFill>
                <a:latin typeface="Times New Roman" panose="02020603050405020304" pitchFamily="18" charset="0"/>
                <a:ea typeface="黑体" panose="02010609060101010101" pitchFamily="2" charset="-122"/>
              </a:rPr>
              <a:t>2.</a:t>
            </a:r>
            <a:r>
              <a:rPr lang="zh-CN" altLang="en-US" dirty="0">
                <a:solidFill>
                  <a:schemeClr val="tx1"/>
                </a:solidFill>
                <a:latin typeface="Times New Roman" panose="02020603050405020304" pitchFamily="18" charset="0"/>
                <a:ea typeface="黑体" panose="02010609060101010101" pitchFamily="2" charset="-122"/>
              </a:rPr>
              <a:t>在矩形区域</a:t>
            </a:r>
            <a:r>
              <a:rPr lang="en-US" altLang="zh-CN" dirty="0">
                <a:solidFill>
                  <a:schemeClr val="tx1"/>
                </a:solidFill>
                <a:latin typeface="Times New Roman" panose="02020603050405020304" pitchFamily="18" charset="0"/>
                <a:ea typeface="黑体" panose="02010609060101010101" pitchFamily="2" charset="-122"/>
              </a:rPr>
              <a:t>(75,200)×(-50,150)</a:t>
            </a:r>
            <a:r>
              <a:rPr lang="zh-CN" altLang="en-US" dirty="0">
                <a:solidFill>
                  <a:schemeClr val="tx1"/>
                </a:solidFill>
                <a:latin typeface="Times New Roman" panose="02020603050405020304" pitchFamily="18" charset="0"/>
                <a:ea typeface="黑体" panose="02010609060101010101" pitchFamily="2" charset="-122"/>
              </a:rPr>
              <a:t>进行插值。 </a:t>
            </a:r>
            <a:endParaRPr lang="zh-CN" altLang="en-US" dirty="0">
              <a:solidFill>
                <a:schemeClr val="tx1"/>
              </a:solidFill>
              <a:latin typeface="Times New Roman" panose="02020603050405020304" pitchFamily="18" charset="0"/>
              <a:ea typeface="黑体" panose="02010609060101010101" pitchFamily="2" charset="-122"/>
            </a:endParaRPr>
          </a:p>
        </p:txBody>
      </p:sp>
      <p:sp>
        <p:nvSpPr>
          <p:cNvPr id="234502" name="文本框 234501"/>
          <p:cNvSpPr txBox="1"/>
          <p:nvPr/>
        </p:nvSpPr>
        <p:spPr>
          <a:xfrm>
            <a:off x="468313" y="404813"/>
            <a:ext cx="8278812" cy="579437"/>
          </a:xfrm>
          <a:prstGeom prst="rect">
            <a:avLst/>
          </a:prstGeom>
          <a:noFill/>
          <a:ln w="9525">
            <a:noFill/>
          </a:ln>
        </p:spPr>
        <p:txBody>
          <a:bodyPr>
            <a:spAutoFit/>
          </a:bodyPr>
          <a:p>
            <a:pPr algn="l"/>
            <a:r>
              <a:rPr lang="en-US" altLang="zh-CN" dirty="0">
                <a:solidFill>
                  <a:schemeClr val="tx1"/>
                </a:solidFill>
                <a:latin typeface="Times New Roman" panose="02020603050405020304" pitchFamily="18" charset="0"/>
                <a:ea typeface="黑体" panose="02010609060101010101" pitchFamily="2" charset="-122"/>
              </a:rPr>
              <a:t>1.</a:t>
            </a:r>
            <a:r>
              <a:rPr lang="zh-CN" altLang="en-US" dirty="0">
                <a:solidFill>
                  <a:schemeClr val="tx1"/>
                </a:solidFill>
                <a:latin typeface="Times New Roman" panose="02020603050405020304" pitchFamily="18" charset="0"/>
                <a:ea typeface="黑体" panose="02010609060101010101" pitchFamily="2" charset="-122"/>
              </a:rPr>
              <a:t>输入插值基点数据 </a:t>
            </a:r>
            <a:endParaRPr lang="zh-CN" altLang="en-US" dirty="0">
              <a:solidFill>
                <a:schemeClr val="tx1"/>
              </a:solidFill>
              <a:latin typeface="Times New Roman" panose="02020603050405020304" pitchFamily="18" charset="0"/>
              <a:ea typeface="黑体" panose="02010609060101010101" pitchFamily="2" charset="-122"/>
            </a:endParaRPr>
          </a:p>
        </p:txBody>
      </p:sp>
      <p:sp>
        <p:nvSpPr>
          <p:cNvPr id="234503" name="文本框 234502"/>
          <p:cNvSpPr txBox="1"/>
          <p:nvPr/>
        </p:nvSpPr>
        <p:spPr>
          <a:xfrm>
            <a:off x="541338" y="2492375"/>
            <a:ext cx="4102100" cy="579438"/>
          </a:xfrm>
          <a:prstGeom prst="rect">
            <a:avLst/>
          </a:prstGeom>
          <a:noFill/>
          <a:ln w="9525">
            <a:noFill/>
          </a:ln>
        </p:spPr>
        <p:txBody>
          <a:bodyPr>
            <a:spAutoFit/>
          </a:bodyPr>
          <a:p>
            <a:pPr algn="l"/>
            <a:r>
              <a:rPr lang="en-US" altLang="zh-CN" dirty="0">
                <a:solidFill>
                  <a:schemeClr val="tx1"/>
                </a:solidFill>
                <a:latin typeface="Times New Roman" panose="02020603050405020304" pitchFamily="18" charset="0"/>
                <a:ea typeface="黑体" panose="02010609060101010101" pitchFamily="2" charset="-122"/>
              </a:rPr>
              <a:t>3. </a:t>
            </a:r>
            <a:r>
              <a:rPr lang="zh-CN" altLang="en-US" dirty="0">
                <a:solidFill>
                  <a:schemeClr val="tx1"/>
                </a:solidFill>
                <a:latin typeface="Times New Roman" panose="02020603050405020304" pitchFamily="18" charset="0"/>
                <a:ea typeface="黑体" panose="02010609060101010101" pitchFamily="2" charset="-122"/>
              </a:rPr>
              <a:t>作海底曲面图 </a:t>
            </a:r>
            <a:endParaRPr lang="zh-CN" altLang="en-US" dirty="0">
              <a:solidFill>
                <a:schemeClr val="tx1"/>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34498"/>
                                        </p:tgtEl>
                                        <p:attrNameLst>
                                          <p:attrName>style.visibility</p:attrName>
                                        </p:attrNameLst>
                                      </p:cBhvr>
                                      <p:to>
                                        <p:strVal val="visible"/>
                                      </p:to>
                                    </p:set>
                                    <p:anim calcmode="lin" valueType="num">
                                      <p:cBhvr additive="base">
                                        <p:cTn id="7" dur="500" fill="hold"/>
                                        <p:tgtEl>
                                          <p:spTgt spid="234498"/>
                                        </p:tgtEl>
                                        <p:attrNameLst>
                                          <p:attrName>ppt_x</p:attrName>
                                        </p:attrNameLst>
                                      </p:cBhvr>
                                      <p:tavLst>
                                        <p:tav tm="0">
                                          <p:val>
                                            <p:strVal val="0-#ppt_w/2"/>
                                          </p:val>
                                        </p:tav>
                                        <p:tav tm="100000">
                                          <p:val>
                                            <p:strVal val="#ppt_x"/>
                                          </p:val>
                                        </p:tav>
                                      </p:tavLst>
                                    </p:anim>
                                    <p:anim calcmode="lin" valueType="num">
                                      <p:cBhvr additive="base">
                                        <p:cTn id="8" dur="500" fill="hold"/>
                                        <p:tgtEl>
                                          <p:spTgt spid="2344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4499"/>
                                        </p:tgtEl>
                                        <p:attrNameLst>
                                          <p:attrName>style.visibility</p:attrName>
                                        </p:attrNameLst>
                                      </p:cBhvr>
                                      <p:to>
                                        <p:strVal val="visible"/>
                                      </p:to>
                                    </p:set>
                                    <p:anim calcmode="lin" valueType="num">
                                      <p:cBhvr additive="base">
                                        <p:cTn id="13" dur="500" fill="hold"/>
                                        <p:tgtEl>
                                          <p:spTgt spid="234499"/>
                                        </p:tgtEl>
                                        <p:attrNameLst>
                                          <p:attrName>ppt_x</p:attrName>
                                        </p:attrNameLst>
                                      </p:cBhvr>
                                      <p:tavLst>
                                        <p:tav tm="0">
                                          <p:val>
                                            <p:strVal val="1+#ppt_w/2"/>
                                          </p:val>
                                        </p:tav>
                                        <p:tav tm="100000">
                                          <p:val>
                                            <p:strVal val="#ppt_x"/>
                                          </p:val>
                                        </p:tav>
                                      </p:tavLst>
                                    </p:anim>
                                    <p:anim calcmode="lin" valueType="num">
                                      <p:cBhvr additive="base">
                                        <p:cTn id="14" dur="500" fill="hold"/>
                                        <p:tgtEl>
                                          <p:spTgt spid="2344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nimBg="1"/>
      <p:bldP spid="23449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文本框 235521"/>
          <p:cNvSpPr txBox="1"/>
          <p:nvPr/>
        </p:nvSpPr>
        <p:spPr>
          <a:xfrm>
            <a:off x="755650" y="1196975"/>
            <a:ext cx="4343400" cy="519113"/>
          </a:xfrm>
          <a:prstGeom prst="rect">
            <a:avLst/>
          </a:prstGeom>
          <a:noFill/>
          <a:ln w="12700">
            <a:noFill/>
          </a:ln>
        </p:spPr>
        <p:txBody>
          <a:bodyPr>
            <a:spAutoFit/>
          </a:bodyPr>
          <a:p>
            <a:pPr algn="l"/>
            <a:endParaRPr sz="2800" dirty="0">
              <a:solidFill>
                <a:schemeClr val="tx1"/>
              </a:solidFill>
              <a:latin typeface="魏碑" pitchFamily="49" charset="-122"/>
              <a:ea typeface="魏碑" pitchFamily="49" charset="-122"/>
            </a:endParaRPr>
          </a:p>
        </p:txBody>
      </p:sp>
      <p:sp>
        <p:nvSpPr>
          <p:cNvPr id="235523" name="文本框 235522"/>
          <p:cNvSpPr txBox="1"/>
          <p:nvPr/>
        </p:nvSpPr>
        <p:spPr>
          <a:xfrm>
            <a:off x="1431925" y="1035050"/>
            <a:ext cx="184150" cy="519113"/>
          </a:xfrm>
          <a:prstGeom prst="rect">
            <a:avLst/>
          </a:prstGeom>
          <a:noFill/>
          <a:ln w="12700">
            <a:noFill/>
          </a:ln>
        </p:spPr>
        <p:txBody>
          <a:bodyPr wrap="none" anchor="t">
            <a:spAutoFit/>
          </a:bodyPr>
          <a:p>
            <a:pPr algn="l"/>
            <a:endParaRPr sz="2800" dirty="0">
              <a:solidFill>
                <a:schemeClr val="tx1"/>
              </a:solidFill>
              <a:latin typeface="魏碑" pitchFamily="49" charset="-122"/>
              <a:ea typeface="魏碑" pitchFamily="49" charset="-122"/>
            </a:endParaRPr>
          </a:p>
        </p:txBody>
      </p:sp>
      <p:sp>
        <p:nvSpPr>
          <p:cNvPr id="235524" name="文本框 235523"/>
          <p:cNvSpPr txBox="1"/>
          <p:nvPr/>
        </p:nvSpPr>
        <p:spPr>
          <a:xfrm>
            <a:off x="323850" y="115888"/>
            <a:ext cx="8280400" cy="6334125"/>
          </a:xfrm>
          <a:prstGeom prst="rect">
            <a:avLst/>
          </a:prstGeom>
          <a:noFill/>
          <a:ln w="9525">
            <a:noFill/>
          </a:ln>
        </p:spPr>
        <p:txBody>
          <a:bodyPr>
            <a:spAutoFit/>
          </a:bodyPr>
          <a:p>
            <a:pPr algn="l"/>
            <a:r>
              <a:rPr lang="en-US" altLang="zh-CN" dirty="0">
                <a:solidFill>
                  <a:schemeClr val="accent1"/>
                </a:solidFill>
                <a:latin typeface="Times New Roman" panose="02020603050405020304" pitchFamily="18" charset="0"/>
                <a:ea typeface="黑体" panose="02010609060101010101" pitchFamily="2" charset="-122"/>
              </a:rPr>
              <a:t>%</a:t>
            </a:r>
            <a:r>
              <a:rPr lang="zh-CN" altLang="en-US" dirty="0">
                <a:solidFill>
                  <a:schemeClr val="accent1"/>
                </a:solidFill>
                <a:latin typeface="Times New Roman" panose="02020603050405020304" pitchFamily="18" charset="0"/>
                <a:ea typeface="黑体" panose="02010609060101010101" pitchFamily="2" charset="-122"/>
              </a:rPr>
              <a:t>程序一：插值并作海底曲面图</a:t>
            </a:r>
            <a:endParaRPr lang="zh-CN" altLang="en-US" dirty="0">
              <a:solidFill>
                <a:schemeClr val="accent1"/>
              </a:solidFill>
              <a:latin typeface="Times New Roman" panose="02020603050405020304" pitchFamily="18" charset="0"/>
              <a:ea typeface="黑体" panose="02010609060101010101" pitchFamily="2" charset="-122"/>
            </a:endParaRPr>
          </a:p>
          <a:p>
            <a:pPr algn="l">
              <a:spcBef>
                <a:spcPct val="10000"/>
              </a:spcBef>
            </a:pPr>
            <a:r>
              <a:rPr lang="zh-CN" altLang="en-US" dirty="0">
                <a:solidFill>
                  <a:schemeClr val="tx1"/>
                </a:solidFill>
                <a:latin typeface="Times New Roman" panose="02020603050405020304" pitchFamily="18" charset="0"/>
                <a:ea typeface="黑体" panose="02010609060101010101" pitchFamily="2" charset="-122"/>
              </a:rPr>
              <a:t> </a:t>
            </a:r>
            <a:r>
              <a:rPr lang="en-US" altLang="zh-CN" err="1">
                <a:solidFill>
                  <a:schemeClr val="tx1"/>
                </a:solidFill>
                <a:latin typeface="Times New Roman" panose="02020603050405020304" pitchFamily="18" charset="0"/>
              </a:rPr>
              <a:t>x  =[129.0  140.0  103.5  88.0  185.5  195.0  105.5 157.5  107.5  77.0  81.0  162.0  162.0</a:t>
            </a:r>
            <a:r>
              <a:rPr lang="en-US" altLang="zh-CN">
                <a:solidFill>
                  <a:schemeClr val="tx1"/>
                </a:solidFill>
                <a:latin typeface="Times New Roman" panose="02020603050405020304" pitchFamily="18" charset="0"/>
              </a:rPr>
              <a:t>  117.5 ];</a:t>
            </a:r>
            <a:endParaRPr lang="en-US" altLang="zh-CN">
              <a:solidFill>
                <a:schemeClr val="tx1"/>
              </a:solidFill>
              <a:latin typeface="Times New Roman" panose="02020603050405020304" pitchFamily="18" charset="0"/>
            </a:endParaRPr>
          </a:p>
          <a:p>
            <a:pPr algn="l">
              <a:spcBef>
                <a:spcPct val="10000"/>
              </a:spcBef>
            </a:pPr>
            <a:r>
              <a:rPr lang="en-US" altLang="zh-CN">
                <a:solidFill>
                  <a:schemeClr val="tx1"/>
                </a:solidFill>
                <a:latin typeface="Times New Roman" panose="02020603050405020304" pitchFamily="18" charset="0"/>
              </a:rPr>
              <a:t>y =[ 7.5  141.5  23.0  147.0  22.5  137.5  85.5      -6.5  -81  3.0  56.5  -66.5  84.0  -33.5 ];</a:t>
            </a:r>
            <a:endParaRPr lang="en-US" altLang="zh-CN">
              <a:solidFill>
                <a:schemeClr val="tx1"/>
              </a:solidFill>
              <a:latin typeface="Times New Roman" panose="02020603050405020304" pitchFamily="18" charset="0"/>
            </a:endParaRPr>
          </a:p>
          <a:p>
            <a:pPr algn="l">
              <a:spcBef>
                <a:spcPct val="10000"/>
              </a:spcBef>
            </a:pPr>
            <a:r>
              <a:rPr lang="en-US" altLang="zh-CN">
                <a:solidFill>
                  <a:schemeClr val="tx1"/>
                </a:solidFill>
                <a:latin typeface="Times New Roman" panose="02020603050405020304" pitchFamily="18" charset="0"/>
              </a:rPr>
              <a:t>z =[ 4  8  6  8  6  8  8  9  9  8  8  9  4  9 ];</a:t>
            </a:r>
            <a:endParaRPr lang="en-US" altLang="zh-CN">
              <a:solidFill>
                <a:schemeClr val="tx1"/>
              </a:solidFill>
              <a:latin typeface="Times New Roman" panose="02020603050405020304" pitchFamily="18" charset="0"/>
            </a:endParaRPr>
          </a:p>
          <a:p>
            <a:pPr algn="l">
              <a:spcBef>
                <a:spcPct val="10000"/>
              </a:spcBef>
            </a:pPr>
            <a:r>
              <a:rPr lang="en-US" altLang="zh-CN">
                <a:solidFill>
                  <a:schemeClr val="tx1"/>
                </a:solidFill>
                <a:latin typeface="Times New Roman" panose="02020603050405020304" pitchFamily="18" charset="0"/>
              </a:rPr>
              <a:t>x1=75:1:200;</a:t>
            </a:r>
            <a:endParaRPr lang="en-US" altLang="zh-CN">
              <a:solidFill>
                <a:schemeClr val="tx1"/>
              </a:solidFill>
              <a:latin typeface="Times New Roman" panose="02020603050405020304" pitchFamily="18" charset="0"/>
            </a:endParaRPr>
          </a:p>
          <a:p>
            <a:pPr algn="l">
              <a:spcBef>
                <a:spcPct val="10000"/>
              </a:spcBef>
            </a:pPr>
            <a:r>
              <a:rPr lang="es-ES" altLang="zh-CN" dirty="0">
                <a:solidFill>
                  <a:schemeClr val="tx1"/>
                </a:solidFill>
                <a:latin typeface="Times New Roman" panose="02020603050405020304" pitchFamily="18" charset="0"/>
              </a:rPr>
              <a:t>y1=-50:1:150;</a:t>
            </a:r>
            <a:endParaRPr lang="es-ES" altLang="zh-CN" dirty="0">
              <a:solidFill>
                <a:schemeClr val="tx1"/>
              </a:solidFill>
              <a:latin typeface="Times New Roman" panose="02020603050405020304" pitchFamily="18" charset="0"/>
            </a:endParaRPr>
          </a:p>
          <a:p>
            <a:pPr algn="l">
              <a:spcBef>
                <a:spcPct val="10000"/>
              </a:spcBef>
            </a:pPr>
            <a:r>
              <a:rPr lang="es-ES" altLang="zh-CN" dirty="0">
                <a:solidFill>
                  <a:schemeClr val="tx1"/>
                </a:solidFill>
                <a:latin typeface="Times New Roman" panose="02020603050405020304" pitchFamily="18" charset="0"/>
              </a:rPr>
              <a:t>[x1,y1]=meshgrid(x1,y1);</a:t>
            </a:r>
            <a:endParaRPr lang="es-ES" altLang="zh-CN" dirty="0">
              <a:solidFill>
                <a:schemeClr val="tx1"/>
              </a:solidFill>
              <a:latin typeface="Times New Roman" panose="02020603050405020304" pitchFamily="18" charset="0"/>
            </a:endParaRPr>
          </a:p>
          <a:p>
            <a:pPr algn="l">
              <a:spcBef>
                <a:spcPct val="10000"/>
              </a:spcBef>
            </a:pPr>
            <a:r>
              <a:rPr lang="es-ES" altLang="zh-CN" dirty="0">
                <a:solidFill>
                  <a:schemeClr val="tx1"/>
                </a:solidFill>
                <a:latin typeface="Times New Roman" panose="02020603050405020304" pitchFamily="18" charset="0"/>
              </a:rPr>
              <a:t>z1=griddata(x,y,z,x1,y1,'v4');</a:t>
            </a:r>
            <a:endParaRPr lang="en-US" altLang="zh-CN">
              <a:solidFill>
                <a:schemeClr val="tx1"/>
              </a:solidFill>
              <a:latin typeface="Times New Roman" panose="02020603050405020304" pitchFamily="18" charset="0"/>
            </a:endParaRPr>
          </a:p>
          <a:p>
            <a:pPr algn="l">
              <a:spcBef>
                <a:spcPct val="10000"/>
              </a:spcBef>
            </a:pPr>
            <a:r>
              <a:rPr lang="en-US" altLang="zh-CN">
                <a:solidFill>
                  <a:schemeClr val="tx1"/>
                </a:solidFill>
                <a:latin typeface="Times New Roman" panose="02020603050405020304" pitchFamily="18" charset="0"/>
              </a:rPr>
              <a:t>meshc(x1,y1,z1) </a:t>
            </a:r>
            <a:endParaRPr lang="en-US" altLang="zh-CN">
              <a:solidFill>
                <a:schemeClr val="tx1"/>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文本框 236545"/>
          <p:cNvSpPr txBox="1"/>
          <p:nvPr/>
        </p:nvSpPr>
        <p:spPr>
          <a:xfrm>
            <a:off x="755650" y="1196975"/>
            <a:ext cx="4343400" cy="519113"/>
          </a:xfrm>
          <a:prstGeom prst="rect">
            <a:avLst/>
          </a:prstGeom>
          <a:noFill/>
          <a:ln w="12700">
            <a:noFill/>
          </a:ln>
        </p:spPr>
        <p:txBody>
          <a:bodyPr>
            <a:spAutoFit/>
          </a:bodyPr>
          <a:p>
            <a:pPr algn="l"/>
            <a:endParaRPr sz="2800" dirty="0">
              <a:solidFill>
                <a:schemeClr val="tx1"/>
              </a:solidFill>
              <a:latin typeface="魏碑" pitchFamily="49" charset="-122"/>
              <a:ea typeface="魏碑" pitchFamily="49" charset="-122"/>
            </a:endParaRPr>
          </a:p>
        </p:txBody>
      </p:sp>
      <p:sp>
        <p:nvSpPr>
          <p:cNvPr id="236547" name="文本框 236546"/>
          <p:cNvSpPr txBox="1"/>
          <p:nvPr/>
        </p:nvSpPr>
        <p:spPr>
          <a:xfrm>
            <a:off x="1431925" y="1035050"/>
            <a:ext cx="184150" cy="519113"/>
          </a:xfrm>
          <a:prstGeom prst="rect">
            <a:avLst/>
          </a:prstGeom>
          <a:noFill/>
          <a:ln w="12700">
            <a:noFill/>
          </a:ln>
        </p:spPr>
        <p:txBody>
          <a:bodyPr wrap="none" anchor="t">
            <a:spAutoFit/>
          </a:bodyPr>
          <a:p>
            <a:pPr algn="l"/>
            <a:endParaRPr sz="2800" dirty="0">
              <a:solidFill>
                <a:schemeClr val="tx1"/>
              </a:solidFill>
              <a:latin typeface="魏碑" pitchFamily="49" charset="-122"/>
              <a:ea typeface="魏碑" pitchFamily="49" charset="-122"/>
            </a:endParaRPr>
          </a:p>
        </p:txBody>
      </p:sp>
      <p:pic>
        <p:nvPicPr>
          <p:cNvPr id="236548" name="图片 236547"/>
          <p:cNvPicPr>
            <a:picLocks noChangeAspect="1"/>
          </p:cNvPicPr>
          <p:nvPr/>
        </p:nvPicPr>
        <p:blipFill>
          <a:blip r:embed="rId1"/>
          <a:srcRect l="21941" t="2951" r="21957" b="30121"/>
          <a:stretch>
            <a:fillRect/>
          </a:stretch>
        </p:blipFill>
        <p:spPr>
          <a:xfrm>
            <a:off x="1547813" y="1071563"/>
            <a:ext cx="6337300" cy="5670550"/>
          </a:xfrm>
          <a:prstGeom prst="rect">
            <a:avLst/>
          </a:prstGeom>
          <a:noFill/>
          <a:ln w="9525">
            <a:noFill/>
          </a:ln>
        </p:spPr>
      </p:pic>
      <p:sp>
        <p:nvSpPr>
          <p:cNvPr id="236549" name="矩形 236548"/>
          <p:cNvSpPr/>
          <p:nvPr/>
        </p:nvSpPr>
        <p:spPr>
          <a:xfrm>
            <a:off x="2916238" y="115888"/>
            <a:ext cx="2732087" cy="701675"/>
          </a:xfrm>
          <a:prstGeom prst="rect">
            <a:avLst/>
          </a:prstGeom>
          <a:noFill/>
          <a:ln w="9525">
            <a:noFill/>
          </a:ln>
        </p:spPr>
        <p:txBody>
          <a:bodyPr wrap="none" anchor="t">
            <a:spAutoFit/>
          </a:bodyPr>
          <a:p>
            <a:r>
              <a:rPr lang="zh-CN" altLang="en-US" sz="4000" dirty="0">
                <a:solidFill>
                  <a:schemeClr val="accent2"/>
                </a:solidFill>
                <a:latin typeface="Times New Roman" panose="02020603050405020304" pitchFamily="18" charset="0"/>
                <a:ea typeface="黑体" panose="02010609060101010101" pitchFamily="2" charset="-122"/>
              </a:rPr>
              <a:t>海底曲面图</a:t>
            </a:r>
            <a:endParaRPr lang="zh-CN" altLang="en-US" sz="4000" dirty="0">
              <a:solidFill>
                <a:schemeClr val="accent2"/>
              </a:solidFill>
              <a:latin typeface="Times New Roman" panose="02020603050405020304" pitchFamily="18" charset="0"/>
              <a:ea typeface="黑体" panose="0201060906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0" name="文本框 237569"/>
          <p:cNvSpPr txBox="1"/>
          <p:nvPr/>
        </p:nvSpPr>
        <p:spPr>
          <a:xfrm>
            <a:off x="755650" y="1196975"/>
            <a:ext cx="4343400" cy="519113"/>
          </a:xfrm>
          <a:prstGeom prst="rect">
            <a:avLst/>
          </a:prstGeom>
          <a:noFill/>
          <a:ln w="12700">
            <a:noFill/>
          </a:ln>
        </p:spPr>
        <p:txBody>
          <a:bodyPr>
            <a:spAutoFit/>
          </a:bodyPr>
          <a:p>
            <a:pPr algn="l"/>
            <a:endParaRPr sz="2800" dirty="0">
              <a:solidFill>
                <a:schemeClr val="tx1"/>
              </a:solidFill>
              <a:latin typeface="魏碑" pitchFamily="49" charset="-122"/>
              <a:ea typeface="魏碑" pitchFamily="49" charset="-122"/>
            </a:endParaRPr>
          </a:p>
        </p:txBody>
      </p:sp>
      <p:sp>
        <p:nvSpPr>
          <p:cNvPr id="237571" name="文本框 237570"/>
          <p:cNvSpPr txBox="1"/>
          <p:nvPr/>
        </p:nvSpPr>
        <p:spPr>
          <a:xfrm>
            <a:off x="1431925" y="1035050"/>
            <a:ext cx="184150" cy="519113"/>
          </a:xfrm>
          <a:prstGeom prst="rect">
            <a:avLst/>
          </a:prstGeom>
          <a:noFill/>
          <a:ln w="12700">
            <a:noFill/>
          </a:ln>
        </p:spPr>
        <p:txBody>
          <a:bodyPr wrap="none" anchor="t">
            <a:spAutoFit/>
          </a:bodyPr>
          <a:p>
            <a:pPr algn="l"/>
            <a:endParaRPr sz="2800" dirty="0">
              <a:solidFill>
                <a:schemeClr val="tx1"/>
              </a:solidFill>
              <a:latin typeface="魏碑" pitchFamily="49" charset="-122"/>
              <a:ea typeface="魏碑" pitchFamily="49" charset="-122"/>
            </a:endParaRPr>
          </a:p>
        </p:txBody>
      </p:sp>
      <p:sp>
        <p:nvSpPr>
          <p:cNvPr id="237572" name="文本框 237571"/>
          <p:cNvSpPr txBox="1"/>
          <p:nvPr/>
        </p:nvSpPr>
        <p:spPr>
          <a:xfrm>
            <a:off x="323850" y="115888"/>
            <a:ext cx="8820150" cy="5640387"/>
          </a:xfrm>
          <a:prstGeom prst="rect">
            <a:avLst/>
          </a:prstGeom>
          <a:noFill/>
          <a:ln w="9525">
            <a:noFill/>
          </a:ln>
        </p:spPr>
        <p:txBody>
          <a:bodyPr>
            <a:spAutoFit/>
          </a:bodyPr>
          <a:p>
            <a:pPr algn="l"/>
            <a:r>
              <a:rPr lang="en-US" altLang="zh-CN">
                <a:solidFill>
                  <a:schemeClr val="accent1"/>
                </a:solidFill>
                <a:latin typeface="Times New Roman" panose="02020603050405020304" pitchFamily="18" charset="0"/>
                <a:ea typeface="黑体" panose="02010609060101010101" pitchFamily="2" charset="-122"/>
              </a:rPr>
              <a:t>%</a:t>
            </a:r>
            <a:r>
              <a:rPr lang="zh-CN" altLang="en-US" dirty="0">
                <a:solidFill>
                  <a:schemeClr val="accent1"/>
                </a:solidFill>
                <a:latin typeface="黑体" panose="02010609060101010101" pitchFamily="2" charset="-122"/>
                <a:ea typeface="黑体" panose="02010609060101010101" pitchFamily="2" charset="-122"/>
              </a:rPr>
              <a:t>程序二：插值并作出水深小于</a:t>
            </a:r>
            <a:r>
              <a:rPr lang="en-US" altLang="zh-CN" dirty="0">
                <a:solidFill>
                  <a:schemeClr val="accent1"/>
                </a:solidFill>
                <a:latin typeface="黑体" panose="02010609060101010101" pitchFamily="2" charset="-122"/>
                <a:ea typeface="黑体" panose="02010609060101010101" pitchFamily="2" charset="-122"/>
              </a:rPr>
              <a:t>5</a:t>
            </a:r>
            <a:r>
              <a:rPr lang="zh-CN" altLang="en-US" dirty="0">
                <a:solidFill>
                  <a:schemeClr val="accent1"/>
                </a:solidFill>
                <a:latin typeface="黑体" panose="02010609060101010101" pitchFamily="2" charset="-122"/>
                <a:ea typeface="黑体" panose="02010609060101010101" pitchFamily="2" charset="-122"/>
              </a:rPr>
              <a:t>的海域范围。</a:t>
            </a:r>
            <a:endParaRPr lang="zh-CN" altLang="en-US" dirty="0">
              <a:solidFill>
                <a:schemeClr val="accent1"/>
              </a:solidFill>
              <a:latin typeface="黑体" panose="02010609060101010101" pitchFamily="2" charset="-122"/>
              <a:ea typeface="黑体" panose="02010609060101010101" pitchFamily="2" charset="-122"/>
            </a:endParaRPr>
          </a:p>
          <a:p>
            <a:pPr algn="l"/>
            <a:r>
              <a:rPr lang="en-US" altLang="zh-CN">
                <a:solidFill>
                  <a:schemeClr val="tx1"/>
                </a:solidFill>
                <a:latin typeface="Times New Roman" panose="02020603050405020304" pitchFamily="18" charset="0"/>
              </a:rPr>
              <a:t>x1=75:1:200;</a:t>
            </a:r>
            <a:endParaRPr lang="en-US" altLang="zh-CN">
              <a:solidFill>
                <a:schemeClr val="tx1"/>
              </a:solidFill>
              <a:latin typeface="Times New Roman" panose="02020603050405020304" pitchFamily="18" charset="0"/>
            </a:endParaRPr>
          </a:p>
          <a:p>
            <a:pPr algn="l"/>
            <a:r>
              <a:rPr lang="es-ES" altLang="zh-CN" dirty="0">
                <a:solidFill>
                  <a:schemeClr val="tx1"/>
                </a:solidFill>
                <a:latin typeface="Times New Roman" panose="02020603050405020304" pitchFamily="18" charset="0"/>
              </a:rPr>
              <a:t>y1=-50:1:150;</a:t>
            </a:r>
            <a:endParaRPr lang="es-ES" altLang="zh-CN" dirty="0">
              <a:solidFill>
                <a:schemeClr val="tx1"/>
              </a:solidFill>
              <a:latin typeface="Times New Roman" panose="02020603050405020304" pitchFamily="18" charset="0"/>
            </a:endParaRPr>
          </a:p>
          <a:p>
            <a:pPr algn="l"/>
            <a:r>
              <a:rPr lang="es-ES" altLang="zh-CN" dirty="0">
                <a:solidFill>
                  <a:schemeClr val="tx1"/>
                </a:solidFill>
                <a:latin typeface="Times New Roman" panose="02020603050405020304" pitchFamily="18" charset="0"/>
              </a:rPr>
              <a:t>[x1,y1]=meshgrid(x1,y1);</a:t>
            </a:r>
            <a:endParaRPr lang="es-ES" altLang="zh-CN" dirty="0">
              <a:solidFill>
                <a:schemeClr val="tx1"/>
              </a:solidFill>
              <a:latin typeface="Times New Roman" panose="02020603050405020304" pitchFamily="18" charset="0"/>
            </a:endParaRPr>
          </a:p>
          <a:p>
            <a:pPr algn="l"/>
            <a:r>
              <a:rPr lang="es-ES" altLang="zh-CN" dirty="0">
                <a:solidFill>
                  <a:schemeClr val="tx1"/>
                </a:solidFill>
                <a:latin typeface="Times New Roman" panose="02020603050405020304" pitchFamily="18" charset="0"/>
              </a:rPr>
              <a:t>z1=griddata(x,y,z,x1,y1,'v4');</a:t>
            </a:r>
            <a:r>
              <a:rPr lang="es-ES" altLang="zh-CN" dirty="0">
                <a:latin typeface="Times New Roman" panose="02020603050405020304" pitchFamily="18" charset="0"/>
              </a:rPr>
              <a:t>  </a:t>
            </a:r>
            <a:r>
              <a:rPr lang="es-ES" altLang="zh-CN" dirty="0">
                <a:solidFill>
                  <a:schemeClr val="accent1"/>
                </a:solidFill>
                <a:latin typeface="Times New Roman" panose="02020603050405020304" pitchFamily="18" charset="0"/>
              </a:rPr>
              <a:t>%</a:t>
            </a:r>
            <a:r>
              <a:rPr lang="zh-CN" altLang="es-ES" dirty="0">
                <a:solidFill>
                  <a:schemeClr val="accent1"/>
                </a:solidFill>
                <a:latin typeface="Times New Roman" panose="02020603050405020304" pitchFamily="18" charset="0"/>
              </a:rPr>
              <a:t>插值</a:t>
            </a:r>
            <a:endParaRPr lang="zh-CN" altLang="es-ES" dirty="0">
              <a:solidFill>
                <a:schemeClr val="accent1"/>
              </a:solidFill>
              <a:latin typeface="Times New Roman" panose="02020603050405020304" pitchFamily="18" charset="0"/>
            </a:endParaRPr>
          </a:p>
          <a:p>
            <a:pPr algn="l"/>
            <a:r>
              <a:rPr lang="es-ES" altLang="zh-CN" dirty="0">
                <a:solidFill>
                  <a:schemeClr val="tx1"/>
                </a:solidFill>
                <a:latin typeface="Times New Roman" panose="02020603050405020304" pitchFamily="18" charset="0"/>
              </a:rPr>
              <a:t>z1(z1&gt;=5)=nan;</a:t>
            </a:r>
            <a:r>
              <a:rPr lang="es-ES" altLang="zh-CN" dirty="0">
                <a:latin typeface="Times New Roman" panose="02020603050405020304" pitchFamily="18" charset="0"/>
              </a:rPr>
              <a:t>   </a:t>
            </a:r>
            <a:r>
              <a:rPr lang="es-ES" altLang="zh-CN" dirty="0">
                <a:solidFill>
                  <a:schemeClr val="accent1"/>
                </a:solidFill>
                <a:latin typeface="Times New Roman" panose="02020603050405020304" pitchFamily="18" charset="0"/>
              </a:rPr>
              <a:t>%</a:t>
            </a:r>
            <a:r>
              <a:rPr lang="zh-CN" altLang="es-ES" dirty="0">
                <a:solidFill>
                  <a:schemeClr val="accent1"/>
                </a:solidFill>
                <a:latin typeface="Times New Roman" panose="02020603050405020304" pitchFamily="18" charset="0"/>
              </a:rPr>
              <a:t>将水深大于</a:t>
            </a:r>
            <a:r>
              <a:rPr lang="es-ES" altLang="zh-CN" dirty="0">
                <a:solidFill>
                  <a:schemeClr val="accent1"/>
                </a:solidFill>
                <a:latin typeface="Times New Roman" panose="02020603050405020304" pitchFamily="18" charset="0"/>
              </a:rPr>
              <a:t>5</a:t>
            </a:r>
            <a:r>
              <a:rPr lang="zh-CN" altLang="es-ES" dirty="0">
                <a:solidFill>
                  <a:schemeClr val="accent1"/>
                </a:solidFill>
                <a:latin typeface="Times New Roman" panose="02020603050405020304" pitchFamily="18" charset="0"/>
              </a:rPr>
              <a:t>的置为</a:t>
            </a:r>
            <a:r>
              <a:rPr lang="es-ES" altLang="zh-CN" dirty="0">
                <a:solidFill>
                  <a:schemeClr val="accent1"/>
                </a:solidFill>
                <a:latin typeface="Times New Roman" panose="02020603050405020304" pitchFamily="18" charset="0"/>
              </a:rPr>
              <a:t>nan</a:t>
            </a:r>
            <a:r>
              <a:rPr lang="zh-CN" altLang="es-ES" dirty="0">
                <a:solidFill>
                  <a:schemeClr val="accent1"/>
                </a:solidFill>
                <a:latin typeface="Times New Roman" panose="02020603050405020304" pitchFamily="18" charset="0"/>
              </a:rPr>
              <a:t>，这样绘图就不会显示出来</a:t>
            </a:r>
            <a:endParaRPr lang="zh-CN" altLang="es-ES" dirty="0">
              <a:solidFill>
                <a:schemeClr val="accent1"/>
              </a:solidFill>
              <a:latin typeface="Times New Roman" panose="02020603050405020304" pitchFamily="18" charset="0"/>
            </a:endParaRPr>
          </a:p>
          <a:p>
            <a:pPr algn="l"/>
            <a:r>
              <a:rPr lang="es-ES" altLang="zh-CN" dirty="0">
                <a:solidFill>
                  <a:schemeClr val="tx1"/>
                </a:solidFill>
                <a:latin typeface="Times New Roman" panose="02020603050405020304" pitchFamily="18" charset="0"/>
              </a:rPr>
              <a:t>meshc(x1,y1,z1)</a:t>
            </a:r>
            <a:r>
              <a:rPr lang="es-ES" altLang="zh-CN" sz="4000" dirty="0">
                <a:latin typeface="Times New Roman" panose="02020603050405020304" pitchFamily="18" charset="0"/>
              </a:rPr>
              <a:t> </a:t>
            </a:r>
            <a:endParaRPr lang="en-US" altLang="zh-CN" sz="40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4" name="文本框 238593"/>
          <p:cNvSpPr txBox="1"/>
          <p:nvPr/>
        </p:nvSpPr>
        <p:spPr>
          <a:xfrm>
            <a:off x="755650" y="1196975"/>
            <a:ext cx="4343400" cy="519113"/>
          </a:xfrm>
          <a:prstGeom prst="rect">
            <a:avLst/>
          </a:prstGeom>
          <a:noFill/>
          <a:ln w="12700">
            <a:noFill/>
          </a:ln>
        </p:spPr>
        <p:txBody>
          <a:bodyPr>
            <a:spAutoFit/>
          </a:bodyPr>
          <a:p>
            <a:pPr algn="l"/>
            <a:endParaRPr sz="2800" dirty="0">
              <a:solidFill>
                <a:schemeClr val="tx1"/>
              </a:solidFill>
              <a:latin typeface="魏碑" pitchFamily="49" charset="-122"/>
              <a:ea typeface="魏碑" pitchFamily="49" charset="-122"/>
            </a:endParaRPr>
          </a:p>
        </p:txBody>
      </p:sp>
      <p:sp>
        <p:nvSpPr>
          <p:cNvPr id="238595" name="文本框 238594"/>
          <p:cNvSpPr txBox="1"/>
          <p:nvPr/>
        </p:nvSpPr>
        <p:spPr>
          <a:xfrm>
            <a:off x="1431925" y="1035050"/>
            <a:ext cx="184150" cy="519113"/>
          </a:xfrm>
          <a:prstGeom prst="rect">
            <a:avLst/>
          </a:prstGeom>
          <a:noFill/>
          <a:ln w="12700">
            <a:noFill/>
          </a:ln>
        </p:spPr>
        <p:txBody>
          <a:bodyPr wrap="none" anchor="t">
            <a:spAutoFit/>
          </a:bodyPr>
          <a:p>
            <a:pPr algn="l"/>
            <a:endParaRPr sz="2800" dirty="0">
              <a:solidFill>
                <a:schemeClr val="tx1"/>
              </a:solidFill>
              <a:latin typeface="魏碑" pitchFamily="49" charset="-122"/>
              <a:ea typeface="魏碑" pitchFamily="49" charset="-122"/>
            </a:endParaRPr>
          </a:p>
        </p:txBody>
      </p:sp>
      <p:sp>
        <p:nvSpPr>
          <p:cNvPr id="238596" name="文本框 238595"/>
          <p:cNvSpPr txBox="1"/>
          <p:nvPr/>
        </p:nvSpPr>
        <p:spPr>
          <a:xfrm>
            <a:off x="323850" y="115888"/>
            <a:ext cx="8496300" cy="579437"/>
          </a:xfrm>
          <a:prstGeom prst="rect">
            <a:avLst/>
          </a:prstGeom>
          <a:noFill/>
          <a:ln w="9525">
            <a:noFill/>
          </a:ln>
        </p:spPr>
        <p:txBody>
          <a:bodyPr>
            <a:spAutoFit/>
          </a:bodyPr>
          <a:p>
            <a:r>
              <a:rPr lang="zh-CN" altLang="en-US" dirty="0">
                <a:solidFill>
                  <a:schemeClr val="accent2"/>
                </a:solidFill>
                <a:latin typeface="黑体" panose="02010609060101010101" pitchFamily="2" charset="-122"/>
                <a:ea typeface="黑体" panose="02010609060101010101" pitchFamily="2" charset="-122"/>
              </a:rPr>
              <a:t>水深小于</a:t>
            </a:r>
            <a:r>
              <a:rPr lang="en-US" altLang="zh-CN" dirty="0">
                <a:solidFill>
                  <a:schemeClr val="accent2"/>
                </a:solidFill>
                <a:latin typeface="黑体" panose="02010609060101010101" pitchFamily="2" charset="-122"/>
                <a:ea typeface="黑体" panose="02010609060101010101" pitchFamily="2" charset="-122"/>
              </a:rPr>
              <a:t>5</a:t>
            </a:r>
            <a:r>
              <a:rPr lang="zh-CN" altLang="en-US" dirty="0">
                <a:solidFill>
                  <a:schemeClr val="accent2"/>
                </a:solidFill>
                <a:latin typeface="黑体" panose="02010609060101010101" pitchFamily="2" charset="-122"/>
                <a:ea typeface="黑体" panose="02010609060101010101" pitchFamily="2" charset="-122"/>
              </a:rPr>
              <a:t>的海域范围</a:t>
            </a:r>
            <a:endParaRPr lang="zh-CN" altLang="en-US" dirty="0">
              <a:solidFill>
                <a:schemeClr val="accent2"/>
              </a:solidFill>
              <a:latin typeface="黑体" panose="02010609060101010101" pitchFamily="2" charset="-122"/>
              <a:ea typeface="黑体" panose="02010609060101010101" pitchFamily="2" charset="-122"/>
            </a:endParaRPr>
          </a:p>
        </p:txBody>
      </p:sp>
      <p:pic>
        <p:nvPicPr>
          <p:cNvPr id="238597" name="图片 238596"/>
          <p:cNvPicPr>
            <a:picLocks noChangeAspect="1"/>
          </p:cNvPicPr>
          <p:nvPr/>
        </p:nvPicPr>
        <p:blipFill>
          <a:blip r:embed="rId1"/>
          <a:srcRect l="22151" t="2951" r="16570" b="24197"/>
          <a:stretch>
            <a:fillRect/>
          </a:stretch>
        </p:blipFill>
        <p:spPr>
          <a:xfrm>
            <a:off x="1331913" y="836613"/>
            <a:ext cx="6480175" cy="57785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文本框 239617"/>
          <p:cNvSpPr txBox="1"/>
          <p:nvPr/>
        </p:nvSpPr>
        <p:spPr>
          <a:xfrm>
            <a:off x="3419475" y="115888"/>
            <a:ext cx="2078038" cy="519112"/>
          </a:xfrm>
          <a:prstGeom prst="rect">
            <a:avLst/>
          </a:prstGeom>
          <a:solidFill>
            <a:srgbClr val="FF99CC"/>
          </a:solidFill>
          <a:ln w="12700">
            <a:noFill/>
          </a:ln>
        </p:spPr>
        <p:txBody>
          <a:bodyPr>
            <a:spAutoFit/>
          </a:bodyPr>
          <a:p>
            <a:pPr algn="l"/>
            <a:r>
              <a:rPr lang="zh-CN" altLang="en-US" sz="2800" dirty="0">
                <a:solidFill>
                  <a:schemeClr val="tx1"/>
                </a:solidFill>
                <a:latin typeface="魏碑" pitchFamily="49" charset="-122"/>
                <a:ea typeface="魏碑" pitchFamily="49" charset="-122"/>
              </a:rPr>
              <a:t>实验作业</a:t>
            </a:r>
            <a:r>
              <a:rPr lang="en-US" altLang="zh-CN" sz="2800">
                <a:solidFill>
                  <a:schemeClr val="tx1"/>
                </a:solidFill>
                <a:latin typeface="魏碑" pitchFamily="49" charset="-122"/>
                <a:ea typeface="魏碑" pitchFamily="49" charset="-122"/>
              </a:rPr>
              <a:t>1</a:t>
            </a:r>
            <a:endParaRPr lang="en-US" altLang="zh-CN" sz="2800">
              <a:solidFill>
                <a:schemeClr val="tx1"/>
              </a:solidFill>
              <a:latin typeface="魏碑" pitchFamily="49" charset="-122"/>
              <a:ea typeface="魏碑" pitchFamily="49" charset="-122"/>
            </a:endParaRPr>
          </a:p>
        </p:txBody>
      </p:sp>
      <p:sp>
        <p:nvSpPr>
          <p:cNvPr id="239619" name="文本框 239618"/>
          <p:cNvSpPr txBox="1"/>
          <p:nvPr/>
        </p:nvSpPr>
        <p:spPr>
          <a:xfrm>
            <a:off x="609600" y="685800"/>
            <a:ext cx="8001000" cy="1187450"/>
          </a:xfrm>
          <a:prstGeom prst="rect">
            <a:avLst/>
          </a:prstGeom>
          <a:solidFill>
            <a:srgbClr val="FFFFCC"/>
          </a:solidFill>
          <a:ln w="9525">
            <a:noFill/>
          </a:ln>
        </p:spPr>
        <p:txBody>
          <a:bodyPr>
            <a:spAutoFit/>
          </a:bodyPr>
          <a:p>
            <a:pPr algn="l"/>
            <a:r>
              <a:rPr lang="en-US" altLang="zh-CN" sz="2400" dirty="0">
                <a:solidFill>
                  <a:schemeClr val="bg2"/>
                </a:solidFill>
                <a:latin typeface="仿宋_GB2312" pitchFamily="49" charset="-122"/>
                <a:ea typeface="仿宋_GB2312" pitchFamily="49" charset="-122"/>
              </a:rPr>
              <a:t>    </a:t>
            </a:r>
            <a:r>
              <a:rPr lang="zh-CN" altLang="en-US" sz="2400" dirty="0">
                <a:solidFill>
                  <a:schemeClr val="bg2"/>
                </a:solidFill>
                <a:latin typeface="仿宋_GB2312" pitchFamily="49" charset="-122"/>
                <a:ea typeface="黑体" panose="02010609060101010101" pitchFamily="2" charset="-122"/>
              </a:rPr>
              <a:t>山区地貌：</a:t>
            </a:r>
            <a:r>
              <a:rPr lang="zh-CN" altLang="en-US" sz="2400" dirty="0">
                <a:solidFill>
                  <a:schemeClr val="bg2"/>
                </a:solidFill>
                <a:latin typeface="魏碑" pitchFamily="49" charset="-122"/>
                <a:ea typeface="黑体" panose="02010609060101010101" pitchFamily="2" charset="-122"/>
              </a:rPr>
              <a:t>在某山区测得一些地点的高程如下表：</a:t>
            </a:r>
            <a:r>
              <a:rPr lang="en-US" altLang="zh-CN" sz="2400" dirty="0">
                <a:solidFill>
                  <a:schemeClr val="bg2"/>
                </a:solidFill>
                <a:latin typeface="魏碑" pitchFamily="49" charset="-122"/>
                <a:ea typeface="黑体" panose="02010609060101010101" pitchFamily="2" charset="-122"/>
              </a:rPr>
              <a:t>(</a:t>
            </a:r>
            <a:r>
              <a:rPr lang="zh-CN" altLang="en-US" sz="2400" dirty="0">
                <a:solidFill>
                  <a:schemeClr val="bg2"/>
                </a:solidFill>
                <a:latin typeface="魏碑" pitchFamily="49" charset="-122"/>
                <a:ea typeface="黑体" panose="02010609060101010101" pitchFamily="2" charset="-122"/>
              </a:rPr>
              <a:t>平面区域</a:t>
            </a:r>
            <a:r>
              <a:rPr lang="en-US" altLang="en-US" sz="2400">
                <a:solidFill>
                  <a:schemeClr val="bg2"/>
                </a:solidFill>
                <a:latin typeface="魏碑" pitchFamily="49" charset="-122"/>
                <a:ea typeface="黑体" panose="02010609060101010101" pitchFamily="2" charset="-122"/>
              </a:rPr>
              <a:t>1200≤</a:t>
            </a:r>
            <a:r>
              <a:rPr lang="en-US" altLang="zh-CN" sz="2400" i="1">
                <a:solidFill>
                  <a:schemeClr val="bg2"/>
                </a:solidFill>
                <a:latin typeface="Times New Roman" panose="02020603050405020304" pitchFamily="18" charset="0"/>
                <a:ea typeface="黑体" panose="02010609060101010101" pitchFamily="2" charset="-122"/>
              </a:rPr>
              <a:t>x</a:t>
            </a:r>
            <a:r>
              <a:rPr lang="en-US" altLang="zh-CN" sz="2400">
                <a:solidFill>
                  <a:schemeClr val="bg2"/>
                </a:solidFill>
                <a:latin typeface="Times New Roman" panose="02020603050405020304" pitchFamily="18" charset="0"/>
                <a:ea typeface="黑体" panose="02010609060101010101" pitchFamily="2" charset="-122"/>
              </a:rPr>
              <a:t> </a:t>
            </a:r>
            <a:r>
              <a:rPr lang="en-US" altLang="en-US" sz="2400">
                <a:solidFill>
                  <a:schemeClr val="bg2"/>
                </a:solidFill>
                <a:latin typeface="魏碑" pitchFamily="49" charset="-122"/>
                <a:ea typeface="黑体" panose="02010609060101010101" pitchFamily="2" charset="-122"/>
              </a:rPr>
              <a:t>≤4000,1200≤</a:t>
            </a:r>
            <a:r>
              <a:rPr lang="en-US" altLang="zh-CN" sz="2400" i="1">
                <a:solidFill>
                  <a:schemeClr val="bg2"/>
                </a:solidFill>
                <a:latin typeface="Times New Roman" panose="02020603050405020304" pitchFamily="18" charset="0"/>
                <a:ea typeface="黑体" panose="02010609060101010101" pitchFamily="2" charset="-122"/>
              </a:rPr>
              <a:t>y</a:t>
            </a:r>
            <a:r>
              <a:rPr lang="en-US" altLang="zh-CN" sz="2400">
                <a:solidFill>
                  <a:schemeClr val="bg2"/>
                </a:solidFill>
                <a:latin typeface="Times New Roman" panose="02020603050405020304" pitchFamily="18" charset="0"/>
                <a:ea typeface="黑体" panose="02010609060101010101" pitchFamily="2" charset="-122"/>
              </a:rPr>
              <a:t> </a:t>
            </a:r>
            <a:r>
              <a:rPr lang="en-US" altLang="en-US" sz="2400">
                <a:solidFill>
                  <a:schemeClr val="bg2"/>
                </a:solidFill>
                <a:latin typeface="魏碑" pitchFamily="49" charset="-122"/>
                <a:ea typeface="黑体" panose="02010609060101010101" pitchFamily="2" charset="-122"/>
              </a:rPr>
              <a:t>≤</a:t>
            </a:r>
            <a:r>
              <a:rPr lang="zh-CN" altLang="zh-CN" sz="2400" dirty="0">
                <a:solidFill>
                  <a:schemeClr val="bg2"/>
                </a:solidFill>
                <a:latin typeface="魏碑" pitchFamily="49" charset="-122"/>
                <a:ea typeface="黑体" panose="02010609060101010101" pitchFamily="2" charset="-122"/>
              </a:rPr>
              <a:t>3600)，试作出该山区的地貌图和等高线图，并对几种插值方法进行比较．</a:t>
            </a:r>
            <a:endParaRPr lang="en-US" altLang="zh-CN" sz="2400">
              <a:solidFill>
                <a:schemeClr val="bg2"/>
              </a:solidFill>
              <a:latin typeface="魏碑" pitchFamily="49" charset="-122"/>
              <a:ea typeface="黑体" panose="02010609060101010101" pitchFamily="2" charset="-122"/>
            </a:endParaRPr>
          </a:p>
        </p:txBody>
      </p:sp>
      <p:graphicFrame>
        <p:nvGraphicFramePr>
          <p:cNvPr id="239620" name="对象 239619"/>
          <p:cNvGraphicFramePr/>
          <p:nvPr/>
        </p:nvGraphicFramePr>
        <p:xfrm>
          <a:off x="688975" y="1908175"/>
          <a:ext cx="7867650" cy="3375025"/>
        </p:xfrm>
        <a:graphic>
          <a:graphicData uri="http://schemas.openxmlformats.org/presentationml/2006/ole">
            <mc:AlternateContent xmlns:mc="http://schemas.openxmlformats.org/markup-compatibility/2006">
              <mc:Choice xmlns:v="urn:schemas-microsoft-com:vml" Requires="v">
                <p:oleObj spid="_x0000_s3079" name="" r:id="rId1" imgW="5981065" imgH="2569845" progId="Word.Document.8">
                  <p:embed/>
                </p:oleObj>
              </mc:Choice>
              <mc:Fallback>
                <p:oleObj name="" r:id="rId1" imgW="5981065" imgH="2569845" progId="Word.Document.8">
                  <p:embed/>
                  <p:pic>
                    <p:nvPicPr>
                      <p:cNvPr id="0" name="图片 3078"/>
                      <p:cNvPicPr/>
                      <p:nvPr/>
                    </p:nvPicPr>
                    <p:blipFill>
                      <a:blip r:embed="rId2"/>
                      <a:stretch>
                        <a:fillRect/>
                      </a:stretch>
                    </p:blipFill>
                    <p:spPr>
                      <a:xfrm>
                        <a:off x="688975" y="1908175"/>
                        <a:ext cx="7867650" cy="3375025"/>
                      </a:xfrm>
                      <a:prstGeom prst="rect">
                        <a:avLst/>
                      </a:prstGeom>
                      <a:solidFill>
                        <a:srgbClr val="FFFFCC"/>
                      </a:solidFill>
                      <a:ln w="38100">
                        <a:noFill/>
                        <a:miter/>
                      </a:ln>
                    </p:spPr>
                  </p:pic>
                </p:oleObj>
              </mc:Fallback>
            </mc:AlternateContent>
          </a:graphicData>
        </a:graphic>
      </p:graphicFrame>
      <p:sp>
        <p:nvSpPr>
          <p:cNvPr id="239621" name="文本框 239620">
            <a:hlinkClick r:id="" action="ppaction://noaction"/>
          </p:cNvPr>
          <p:cNvSpPr txBox="1"/>
          <p:nvPr/>
        </p:nvSpPr>
        <p:spPr>
          <a:xfrm>
            <a:off x="6477000" y="6096000"/>
            <a:ext cx="838200" cy="469900"/>
          </a:xfrm>
          <a:prstGeom prst="rect">
            <a:avLst/>
          </a:prstGeom>
          <a:solidFill>
            <a:srgbClr val="FFFF99"/>
          </a:solidFill>
          <a:ln w="12700" cap="sq" cmpd="sng">
            <a:solidFill>
              <a:srgbClr val="000000"/>
            </a:solidFill>
            <a:prstDash val="solid"/>
            <a:miter/>
            <a:headEnd type="none" w="sm" len="sm"/>
            <a:tailEnd type="none" w="sm" len="sm"/>
          </a:ln>
          <a:effectLst>
            <a:outerShdw dist="35921" dir="2699999" algn="ctr" rotWithShape="0">
              <a:schemeClr val="bg2"/>
            </a:outerShdw>
          </a:effectLst>
        </p:spPr>
        <p:txBody>
          <a:bodyPr>
            <a:spAutoFit/>
          </a:bodyPr>
          <a:p>
            <a:pPr algn="l"/>
            <a:r>
              <a:rPr lang="zh-CN" altLang="en-US" sz="2400" dirty="0">
                <a:solidFill>
                  <a:schemeClr val="tx1"/>
                </a:solidFill>
                <a:latin typeface="Times New Roman" panose="02020603050405020304" pitchFamily="18" charset="0"/>
                <a:hlinkClick r:id="" action="ppaction://noaction"/>
              </a:rPr>
              <a:t>返回</a:t>
            </a:r>
            <a:endParaRPr lang="zh-CN"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9619"/>
                                        </p:tgtEl>
                                        <p:attrNameLst>
                                          <p:attrName>style.visibility</p:attrName>
                                        </p:attrNameLst>
                                      </p:cBhvr>
                                      <p:to>
                                        <p:strVal val="visible"/>
                                      </p:to>
                                    </p:set>
                                    <p:anim calcmode="lin" valueType="num">
                                      <p:cBhvr additive="base">
                                        <p:cTn id="7" dur="500" fill="hold"/>
                                        <p:tgtEl>
                                          <p:spTgt spid="239619"/>
                                        </p:tgtEl>
                                        <p:attrNameLst>
                                          <p:attrName>ppt_x</p:attrName>
                                        </p:attrNameLst>
                                      </p:cBhvr>
                                      <p:tavLst>
                                        <p:tav tm="0">
                                          <p:val>
                                            <p:strVal val="1+#ppt_w/2"/>
                                          </p:val>
                                        </p:tav>
                                        <p:tav tm="100000">
                                          <p:val>
                                            <p:strVal val="#ppt_x"/>
                                          </p:val>
                                        </p:tav>
                                      </p:tavLst>
                                    </p:anim>
                                    <p:anim calcmode="lin" valueType="num">
                                      <p:cBhvr additive="base">
                                        <p:cTn id="8" dur="500" fill="hold"/>
                                        <p:tgtEl>
                                          <p:spTgt spid="2396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9620"/>
                                        </p:tgtEl>
                                        <p:attrNameLst>
                                          <p:attrName>style.visibility</p:attrName>
                                        </p:attrNameLst>
                                      </p:cBhvr>
                                      <p:to>
                                        <p:strVal val="visible"/>
                                      </p:to>
                                    </p:set>
                                    <p:anim calcmode="lin" valueType="num">
                                      <p:cBhvr additive="base">
                                        <p:cTn id="13" dur="500" fill="hold"/>
                                        <p:tgtEl>
                                          <p:spTgt spid="239620"/>
                                        </p:tgtEl>
                                        <p:attrNameLst>
                                          <p:attrName>ppt_x</p:attrName>
                                        </p:attrNameLst>
                                      </p:cBhvr>
                                      <p:tavLst>
                                        <p:tav tm="0">
                                          <p:val>
                                            <p:strVal val="0-#ppt_w/2"/>
                                          </p:val>
                                        </p:tav>
                                        <p:tav tm="100000">
                                          <p:val>
                                            <p:strVal val="#ppt_x"/>
                                          </p:val>
                                        </p:tav>
                                      </p:tavLst>
                                    </p:anim>
                                    <p:anim calcmode="lin" valueType="num">
                                      <p:cBhvr additive="base">
                                        <p:cTn id="14" dur="500" fill="hold"/>
                                        <p:tgtEl>
                                          <p:spTgt spid="2396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9621"/>
                                        </p:tgtEl>
                                        <p:attrNameLst>
                                          <p:attrName>style.visibility</p:attrName>
                                        </p:attrNameLst>
                                      </p:cBhvr>
                                      <p:to>
                                        <p:strVal val="visible"/>
                                      </p:to>
                                    </p:set>
                                    <p:anim calcmode="lin" valueType="num">
                                      <p:cBhvr additive="base">
                                        <p:cTn id="19" dur="500" fill="hold"/>
                                        <p:tgtEl>
                                          <p:spTgt spid="239621"/>
                                        </p:tgtEl>
                                        <p:attrNameLst>
                                          <p:attrName>ppt_x</p:attrName>
                                        </p:attrNameLst>
                                      </p:cBhvr>
                                      <p:tavLst>
                                        <p:tav tm="0">
                                          <p:val>
                                            <p:strVal val="1+#ppt_w/2"/>
                                          </p:val>
                                        </p:tav>
                                        <p:tav tm="100000">
                                          <p:val>
                                            <p:strVal val="#ppt_x"/>
                                          </p:val>
                                        </p:tav>
                                      </p:tavLst>
                                    </p:anim>
                                    <p:anim calcmode="lin" valueType="num">
                                      <p:cBhvr additive="base">
                                        <p:cTn id="20" dur="500" fill="hold"/>
                                        <p:tgtEl>
                                          <p:spTgt spid="2396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nimBg="1"/>
      <p:bldP spid="2396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0" name="文本框 55299"/>
          <p:cNvSpPr txBox="1"/>
          <p:nvPr/>
        </p:nvSpPr>
        <p:spPr>
          <a:xfrm>
            <a:off x="533400" y="1196658"/>
            <a:ext cx="8077200" cy="5210175"/>
          </a:xfrm>
          <a:prstGeom prst="rect">
            <a:avLst/>
          </a:prstGeom>
          <a:noFill/>
          <a:ln w="9525">
            <a:noFill/>
          </a:ln>
        </p:spPr>
        <p:txBody>
          <a:bodyPr>
            <a:spAutoFit/>
          </a:bodyPr>
          <a:p>
            <a:pPr algn="l"/>
            <a:r>
              <a:rPr lang="en-US" altLang="zh-CN" dirty="0">
                <a:solidFill>
                  <a:schemeClr val="accent2"/>
                </a:solidFill>
                <a:latin typeface="黑体" panose="02010609060101010101" pitchFamily="2" charset="-122"/>
                <a:ea typeface="黑体" panose="02010609060101010101" pitchFamily="2" charset="-122"/>
              </a:rPr>
              <a:t>5.1 </a:t>
            </a:r>
            <a:r>
              <a:rPr lang="zh-CN" altLang="en-US" dirty="0">
                <a:solidFill>
                  <a:schemeClr val="accent2"/>
                </a:solidFill>
                <a:latin typeface="黑体" panose="02010609060101010101" pitchFamily="2" charset="-122"/>
                <a:ea typeface="黑体" panose="02010609060101010101" pitchFamily="2" charset="-122"/>
              </a:rPr>
              <a:t>引言</a:t>
            </a:r>
            <a:r>
              <a:rPr lang="zh-CN" altLang="en-US" dirty="0">
                <a:solidFill>
                  <a:schemeClr val="tx1"/>
                </a:solidFill>
                <a:latin typeface="黑体" panose="02010609060101010101" pitchFamily="2" charset="-122"/>
                <a:ea typeface="黑体" panose="02010609060101010101" pitchFamily="2" charset="-122"/>
              </a:rPr>
              <a:t>    </a:t>
            </a:r>
            <a:endParaRPr lang="zh-CN" altLang="en-US" dirty="0">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    对于情况较复杂的实际问题（因素不易化简，作用机理不详）可直接使用数据组建模，寻找简单的因果变量之间的数量关系， 从而对未知的情形作预报。这样组建的模型为拟合模型。 拟合模型的组建主要是处理好观测数据的误差，使用数学表达式从数量上近似因果变量之间的关系。拟合模型的组建是通过对有关变量的观测数据的观察、分析和选择恰当的数学表达方式得到的。 </a:t>
            </a:r>
            <a:endParaRPr lang="zh-CN" altLang="en-US">
              <a:solidFill>
                <a:schemeClr val="tx1"/>
              </a:solidFill>
              <a:latin typeface="黑体" panose="02010609060101010101" pitchFamily="2" charset="-122"/>
              <a:ea typeface="黑体" panose="02010609060101010101" pitchFamily="2" charset="-122"/>
            </a:endParaRPr>
          </a:p>
        </p:txBody>
      </p:sp>
      <p:sp>
        <p:nvSpPr>
          <p:cNvPr id="55303" name="棱台 55302" descr="白色大理石"/>
          <p:cNvSpPr/>
          <p:nvPr/>
        </p:nvSpPr>
        <p:spPr>
          <a:xfrm>
            <a:off x="395288" y="188913"/>
            <a:ext cx="5256212" cy="1008062"/>
          </a:xfrm>
          <a:prstGeom prst="bevel">
            <a:avLst>
              <a:gd name="adj" fmla="val 12500"/>
            </a:avLst>
          </a:prstGeom>
          <a:blipFill rotWithShape="0">
            <a:blip r:embed="rId1"/>
          </a:blipFill>
          <a:ln w="25400" cap="flat" cmpd="sng">
            <a:solidFill>
              <a:srgbClr val="969696"/>
            </a:solidFill>
            <a:prstDash val="solid"/>
            <a:miter/>
            <a:headEnd type="none" w="med" len="med"/>
            <a:tailEnd type="none" w="med" len="med"/>
          </a:ln>
        </p:spPr>
        <p:txBody>
          <a:bodyPr wrap="none" lIns="90000" tIns="46800" rIns="90000" bIns="46800" anchor="ctr"/>
          <a:p>
            <a:pPr algn="l">
              <a:spcBef>
                <a:spcPct val="0"/>
              </a:spcBef>
            </a:pPr>
            <a:r>
              <a:rPr lang="zh-CN" altLang="en-US" sz="3600" dirty="0">
                <a:solidFill>
                  <a:schemeClr val="tx1"/>
                </a:solidFill>
                <a:latin typeface="Arial" panose="020B0604020202020204" pitchFamily="34" charset="0"/>
                <a:ea typeface="黑体" panose="02010609060101010101" pitchFamily="2" charset="-122"/>
              </a:rPr>
              <a:t>五、</a:t>
            </a:r>
            <a:r>
              <a:rPr lang="zh-CN" altLang="en-US" sz="3600" dirty="0">
                <a:solidFill>
                  <a:schemeClr val="tx1"/>
                </a:solidFill>
                <a:effectLst>
                  <a:outerShdw blurRad="38100" dist="38100" dir="2700000">
                    <a:srgbClr val="FFFFFF"/>
                  </a:outerShdw>
                </a:effectLst>
                <a:latin typeface="Times New Roman" panose="02020603050405020304" pitchFamily="18" charset="0"/>
                <a:ea typeface="黑体" panose="02010609060101010101" pitchFamily="2" charset="-122"/>
              </a:rPr>
              <a:t>拟合的使用及求解</a:t>
            </a:r>
            <a:endParaRPr lang="zh-CN" altLang="en-US" sz="3600" dirty="0">
              <a:solidFill>
                <a:schemeClr val="tx1"/>
              </a:solidFill>
              <a:effectLst>
                <a:outerShdw blurRad="38100" dist="38100" dir="2700000">
                  <a:srgbClr val="FFFFFF"/>
                </a:outerShdw>
              </a:effectLst>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xEl>
                                              <p:charRg st="0" end="11"/>
                                            </p:txEl>
                                          </p:spTgt>
                                        </p:tgtEl>
                                        <p:attrNameLst>
                                          <p:attrName>style.visibility</p:attrName>
                                        </p:attrNameLst>
                                      </p:cBhvr>
                                      <p:to>
                                        <p:strVal val="visible"/>
                                      </p:to>
                                    </p:set>
                                    <p:animEffect transition="in" filter="wipe(left)">
                                      <p:cBhvr>
                                        <p:cTn id="7" dur="500"/>
                                        <p:tgtEl>
                                          <p:spTgt spid="55300">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0">
                                            <p:txEl>
                                              <p:charRg st="11" end="185"/>
                                            </p:txEl>
                                          </p:spTgt>
                                        </p:tgtEl>
                                        <p:attrNameLst>
                                          <p:attrName>style.visibility</p:attrName>
                                        </p:attrNameLst>
                                      </p:cBhvr>
                                      <p:to>
                                        <p:strVal val="visible"/>
                                      </p:to>
                                    </p:set>
                                    <p:animEffect transition="in" filter="wipe(left)">
                                      <p:cBhvr>
                                        <p:cTn id="12" dur="500"/>
                                        <p:tgtEl>
                                          <p:spTgt spid="55300">
                                            <p:txEl>
                                              <p:charRg st="11" end="185"/>
                                            </p:txEl>
                                          </p:spTgt>
                                        </p:tgtEl>
                                      </p:cBhvr>
                                    </p:animEffect>
                                  </p:childTnLst>
                                </p:cTn>
                              </p:par>
                            </p:childTnLst>
                          </p:cTn>
                        </p:par>
                        <p:par>
                          <p:cTn id="13" fill="hold">
                            <p:stCondLst>
                              <p:cond delay="500"/>
                            </p:stCondLst>
                            <p:childTnLst>
                              <p:par>
                                <p:cTn id="14" presetID="16" presetClass="entr" presetSubtype="26" fill="hold" grpId="0" nodeType="afterEffect">
                                  <p:stCondLst>
                                    <p:cond delay="0"/>
                                  </p:stCondLst>
                                  <p:childTnLst>
                                    <p:set>
                                      <p:cBhvr>
                                        <p:cTn id="15" dur="1" fill="hold">
                                          <p:stCondLst>
                                            <p:cond delay="0"/>
                                          </p:stCondLst>
                                        </p:cTn>
                                        <p:tgtEl>
                                          <p:spTgt spid="55303"/>
                                        </p:tgtEl>
                                        <p:attrNameLst>
                                          <p:attrName>style.visibility</p:attrName>
                                        </p:attrNameLst>
                                      </p:cBhvr>
                                      <p:to>
                                        <p:strVal val="visible"/>
                                      </p:to>
                                    </p:set>
                                    <p:animEffect transition="in" filter="barn(inHorizontal)">
                                      <p:cBhvr>
                                        <p:cTn id="16"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P spid="5530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文本框 56322"/>
          <p:cNvSpPr txBox="1"/>
          <p:nvPr/>
        </p:nvSpPr>
        <p:spPr>
          <a:xfrm>
            <a:off x="457200" y="228600"/>
            <a:ext cx="8229600" cy="579438"/>
          </a:xfrm>
          <a:prstGeom prst="rect">
            <a:avLst/>
          </a:prstGeom>
          <a:noFill/>
          <a:ln w="9525">
            <a:noFill/>
          </a:ln>
        </p:spPr>
        <p:txBody>
          <a:bodyPr>
            <a:spAutoFit/>
          </a:bodyPr>
          <a:p>
            <a:pPr algn="l"/>
            <a:r>
              <a:rPr lang="en-US" altLang="zh-CN" dirty="0">
                <a:solidFill>
                  <a:schemeClr val="accent2"/>
                </a:solidFill>
                <a:latin typeface="黑体" panose="02010609060101010101" pitchFamily="2" charset="-122"/>
                <a:ea typeface="黑体" panose="02010609060101010101" pitchFamily="2" charset="-122"/>
              </a:rPr>
              <a:t>5.2 </a:t>
            </a:r>
            <a:r>
              <a:rPr lang="zh-CN" altLang="en-US" dirty="0">
                <a:solidFill>
                  <a:schemeClr val="accent2"/>
                </a:solidFill>
                <a:latin typeface="黑体" panose="02010609060101010101" pitchFamily="2" charset="-122"/>
                <a:ea typeface="黑体" panose="02010609060101010101" pitchFamily="2" charset="-122"/>
              </a:rPr>
              <a:t>拟合模型的分类 </a:t>
            </a:r>
            <a:r>
              <a:rPr lang="zh-CN" altLang="en-US">
                <a:solidFill>
                  <a:schemeClr val="accent2"/>
                </a:solidFill>
                <a:latin typeface="黑体" panose="02010609060101010101" pitchFamily="2" charset="-122"/>
                <a:ea typeface="黑体" panose="02010609060101010101" pitchFamily="2" charset="-122"/>
              </a:rPr>
              <a:t> </a:t>
            </a:r>
            <a:r>
              <a:rPr lang="zh-CN" altLang="en-US">
                <a:solidFill>
                  <a:schemeClr val="accent2"/>
                </a:solidFill>
                <a:effectLst>
                  <a:outerShdw blurRad="38100" dist="38100" dir="2700000">
                    <a:srgbClr val="000000"/>
                  </a:outerShdw>
                </a:effectLst>
                <a:latin typeface="黑体" panose="02010609060101010101" pitchFamily="2" charset="-122"/>
                <a:ea typeface="黑体" panose="02010609060101010101" pitchFamily="2" charset="-122"/>
              </a:rPr>
              <a:t> </a:t>
            </a:r>
            <a:endParaRPr lang="zh-CN" altLang="en-US">
              <a:solidFill>
                <a:schemeClr val="accent2"/>
              </a:solidFill>
              <a:effectLst>
                <a:outerShdw blurRad="38100" dist="38100" dir="2700000">
                  <a:srgbClr val="000000"/>
                </a:outerShdw>
              </a:effectLst>
              <a:latin typeface="黑体" panose="02010609060101010101" pitchFamily="2" charset="-122"/>
              <a:ea typeface="黑体" panose="02010609060101010101" pitchFamily="2" charset="-122"/>
            </a:endParaRPr>
          </a:p>
        </p:txBody>
      </p:sp>
      <p:sp>
        <p:nvSpPr>
          <p:cNvPr id="56332" name="文本框 56331"/>
          <p:cNvSpPr txBox="1"/>
          <p:nvPr/>
        </p:nvSpPr>
        <p:spPr>
          <a:xfrm>
            <a:off x="468313" y="1052513"/>
            <a:ext cx="8229600" cy="5334000"/>
          </a:xfrm>
          <a:prstGeom prst="rect">
            <a:avLst/>
          </a:prstGeom>
          <a:noFill/>
          <a:ln w="9525">
            <a:noFill/>
          </a:ln>
        </p:spPr>
        <p:txBody>
          <a:bodyPr>
            <a:spAutoFit/>
          </a:bodyPr>
          <a:p>
            <a:pPr algn="l"/>
            <a:r>
              <a:rPr lang="en-US" altLang="zh-CN" dirty="0">
                <a:latin typeface="黑体" panose="02010609060101010101" pitchFamily="2" charset="-122"/>
                <a:ea typeface="黑体" panose="02010609060101010101" pitchFamily="2" charset="-122"/>
              </a:rPr>
              <a:t>5.2.1 </a:t>
            </a:r>
            <a:r>
              <a:rPr lang="zh-CN" altLang="en-US" dirty="0">
                <a:latin typeface="黑体" panose="02010609060101010101" pitchFamily="2" charset="-122"/>
                <a:ea typeface="黑体" panose="02010609060101010101" pitchFamily="2" charset="-122"/>
              </a:rPr>
              <a:t>直线拟合</a:t>
            </a:r>
            <a:endParaRPr lang="zh-CN" altLang="en-US" dirty="0">
              <a:latin typeface="黑体" panose="02010609060101010101" pitchFamily="2" charset="-122"/>
              <a:ea typeface="黑体" panose="02010609060101010101" pitchFamily="2" charset="-122"/>
            </a:endParaRPr>
          </a:p>
          <a:p>
            <a:pPr algn="l"/>
            <a:r>
              <a:rPr lang="en-US" altLang="zh-CN" dirty="0">
                <a:latin typeface="黑体" panose="02010609060101010101" pitchFamily="2" charset="-122"/>
                <a:ea typeface="黑体" panose="02010609060101010101" pitchFamily="2" charset="-122"/>
              </a:rPr>
              <a:t>5.2.2 </a:t>
            </a:r>
            <a:r>
              <a:rPr lang="zh-CN" altLang="en-US" dirty="0">
                <a:latin typeface="黑体" panose="02010609060101010101" pitchFamily="2" charset="-122"/>
                <a:ea typeface="黑体" panose="02010609060101010101" pitchFamily="2" charset="-122"/>
              </a:rPr>
              <a:t>曲线拟合</a:t>
            </a:r>
            <a:endParaRPr lang="zh-CN" altLang="en-US" dirty="0">
              <a:latin typeface="黑体" panose="02010609060101010101" pitchFamily="2" charset="-122"/>
              <a:ea typeface="黑体" panose="02010609060101010101" pitchFamily="2" charset="-122"/>
            </a:endParaRPr>
          </a:p>
          <a:p>
            <a:pPr algn="l"/>
            <a:r>
              <a:rPr lang="en-US" altLang="zh-CN" dirty="0">
                <a:latin typeface="黑体" panose="02010609060101010101" pitchFamily="2" charset="-122"/>
                <a:ea typeface="黑体" panose="02010609060101010101" pitchFamily="2" charset="-122"/>
              </a:rPr>
              <a:t>5.2.3 </a:t>
            </a:r>
            <a:r>
              <a:rPr lang="zh-CN" altLang="en-US" dirty="0">
                <a:latin typeface="黑体" panose="02010609060101010101" pitchFamily="2" charset="-122"/>
                <a:ea typeface="黑体" panose="02010609060101010101" pitchFamily="2" charset="-122"/>
              </a:rPr>
              <a:t>观察数据修匀</a:t>
            </a:r>
            <a:endParaRPr lang="zh-CN" altLang="en-US" dirty="0">
              <a:latin typeface="黑体" panose="02010609060101010101" pitchFamily="2" charset="-122"/>
              <a:ea typeface="黑体" panose="02010609060101010101" pitchFamily="2" charset="-122"/>
            </a:endParaRPr>
          </a:p>
          <a:p>
            <a:pPr algn="l"/>
            <a:r>
              <a:rPr lang="zh-CN" altLang="en-US" dirty="0">
                <a:solidFill>
                  <a:schemeClr val="tx1"/>
                </a:solidFill>
                <a:latin typeface="Times New Roman" panose="02020603050405020304" pitchFamily="18" charset="0"/>
                <a:ea typeface="黑体" panose="02010609060101010101" pitchFamily="2" charset="-122"/>
              </a:rPr>
              <a:t>        对于已给一批实测数据，由于实测方法、实验环境等一些外界因素的影响，不可避免地会产生随机干扰和误差。我们自然希望根据数据分布的总趋势去剔除观察数据中的偶然误差，这就是所谓的数据修匀（或称数据平滑）问题。</a:t>
            </a:r>
            <a:r>
              <a:rPr lang="zh-CN" altLang="en-US" sz="4000" dirty="0">
                <a:latin typeface="Times New Roman" panose="02020603050405020304" pitchFamily="18" charset="0"/>
              </a:rPr>
              <a:t> </a:t>
            </a:r>
            <a:endParaRPr lang="zh-CN" altLang="en-US" sz="40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文本框 51202"/>
          <p:cNvSpPr txBox="1"/>
          <p:nvPr/>
        </p:nvSpPr>
        <p:spPr>
          <a:xfrm>
            <a:off x="539750" y="1349375"/>
            <a:ext cx="7862888" cy="3892550"/>
          </a:xfrm>
          <a:prstGeom prst="rect">
            <a:avLst/>
          </a:prstGeom>
          <a:noFill/>
          <a:ln w="9525">
            <a:noFill/>
          </a:ln>
        </p:spPr>
        <p:txBody>
          <a:bodyPr>
            <a:spAutoFit/>
          </a:bodyPr>
          <a:p>
            <a:pPr algn="l">
              <a:lnSpc>
                <a:spcPct val="130000"/>
              </a:lnSpc>
              <a:spcBef>
                <a:spcPct val="20000"/>
              </a:spcBef>
              <a:buClr>
                <a:schemeClr val="hlink"/>
              </a:buClr>
              <a:buSzPct val="70000"/>
              <a:buFont typeface="Wingdings" panose="05000000000000000000" pitchFamily="2" charset="2"/>
              <a:buNone/>
            </a:pPr>
            <a:r>
              <a:rPr lang="en-US" altLang="zh-CN" dirty="0">
                <a:solidFill>
                  <a:schemeClr val="tx1"/>
                </a:solidFill>
                <a:latin typeface="Times New Roman" panose="02020603050405020304" pitchFamily="18" charset="0"/>
                <a:ea typeface="黑体" panose="02010609060101010101" pitchFamily="2" charset="-122"/>
              </a:rPr>
              <a:t>        </a:t>
            </a:r>
            <a:r>
              <a:rPr lang="zh-CN" altLang="en-US" dirty="0">
                <a:solidFill>
                  <a:schemeClr val="tx1"/>
                </a:solidFill>
                <a:latin typeface="Times New Roman" panose="02020603050405020304" pitchFamily="18" charset="0"/>
                <a:ea typeface="黑体" panose="02010609060101010101" pitchFamily="2" charset="-122"/>
              </a:rPr>
              <a:t>我们经常会遇到大量的数据需要处理，而处理数据的关键就在于这些算法，例如数据拟合、参数估计、插值等数据处理算法。此类问题在</a:t>
            </a:r>
            <a:r>
              <a:rPr lang="en-US" altLang="zh-CN" dirty="0">
                <a:solidFill>
                  <a:schemeClr val="tx1"/>
                </a:solidFill>
                <a:latin typeface="Times New Roman" panose="02020603050405020304" pitchFamily="18" charset="0"/>
                <a:ea typeface="黑体" panose="02010609060101010101" pitchFamily="2" charset="-122"/>
              </a:rPr>
              <a:t>MATLAB</a:t>
            </a:r>
            <a:r>
              <a:rPr lang="zh-CN" altLang="en-US" dirty="0">
                <a:solidFill>
                  <a:schemeClr val="tx1"/>
                </a:solidFill>
                <a:latin typeface="Times New Roman" panose="02020603050405020304" pitchFamily="18" charset="0"/>
                <a:ea typeface="黑体" panose="02010609060101010101" pitchFamily="2" charset="-122"/>
              </a:rPr>
              <a:t>中有很多现成的函数可以调用，熟悉</a:t>
            </a:r>
            <a:r>
              <a:rPr lang="en-US" altLang="zh-CN" dirty="0">
                <a:solidFill>
                  <a:schemeClr val="tx1"/>
                </a:solidFill>
                <a:latin typeface="Times New Roman" panose="02020603050405020304" pitchFamily="18" charset="0"/>
                <a:ea typeface="黑体" panose="02010609060101010101" pitchFamily="2" charset="-122"/>
              </a:rPr>
              <a:t>MATLAB</a:t>
            </a:r>
            <a:r>
              <a:rPr lang="zh-CN" altLang="en-US" dirty="0">
                <a:solidFill>
                  <a:schemeClr val="tx1"/>
                </a:solidFill>
                <a:latin typeface="Times New Roman" panose="02020603050405020304" pitchFamily="18" charset="0"/>
                <a:ea typeface="黑体" panose="02010609060101010101" pitchFamily="2" charset="-122"/>
              </a:rPr>
              <a:t>，这些方法都能游刃有余的用好。 </a:t>
            </a:r>
            <a:endParaRPr lang="zh-CN" altLang="en-US">
              <a:solidFill>
                <a:schemeClr val="tx1"/>
              </a:solidFill>
              <a:latin typeface="Times New Roman" panose="02020603050405020304" pitchFamily="18" charset="0"/>
              <a:ea typeface="黑体" panose="02010609060101010101" pitchFamily="2" charset="-122"/>
            </a:endParaRPr>
          </a:p>
        </p:txBody>
      </p:sp>
      <p:sp>
        <p:nvSpPr>
          <p:cNvPr id="51205" name="棱台 51204" descr="白色大理石"/>
          <p:cNvSpPr/>
          <p:nvPr/>
        </p:nvSpPr>
        <p:spPr>
          <a:xfrm>
            <a:off x="395288" y="260350"/>
            <a:ext cx="2663825" cy="838200"/>
          </a:xfrm>
          <a:prstGeom prst="bevel">
            <a:avLst>
              <a:gd name="adj" fmla="val 12500"/>
            </a:avLst>
          </a:prstGeom>
          <a:blipFill rotWithShape="0">
            <a:blip r:embed="rId1"/>
          </a:blipFill>
          <a:ln w="25400" cap="flat" cmpd="sng">
            <a:solidFill>
              <a:srgbClr val="969696"/>
            </a:solidFill>
            <a:prstDash val="solid"/>
            <a:miter/>
            <a:headEnd type="none" w="med" len="med"/>
            <a:tailEnd type="none" w="med" len="med"/>
          </a:ln>
        </p:spPr>
        <p:txBody>
          <a:bodyPr wrap="none" lIns="90000" tIns="46800" rIns="90000" bIns="46800" anchor="ctr"/>
          <a:p>
            <a:pPr algn="l">
              <a:spcBef>
                <a:spcPct val="0"/>
              </a:spcBef>
            </a:pPr>
            <a:r>
              <a:rPr lang="zh-CN" altLang="en-US" sz="3600" dirty="0">
                <a:solidFill>
                  <a:schemeClr val="tx1"/>
                </a:solidFill>
                <a:latin typeface="Arial" panose="020B0604020202020204" pitchFamily="34" charset="0"/>
                <a:ea typeface="黑体" panose="02010609060101010101" pitchFamily="2" charset="-122"/>
              </a:rPr>
              <a:t>一、</a:t>
            </a:r>
            <a:r>
              <a:rPr lang="zh-CN" altLang="en-US" sz="3600" dirty="0">
                <a:solidFill>
                  <a:schemeClr val="tx1"/>
                </a:solidFill>
                <a:effectLst>
                  <a:outerShdw blurRad="38100" dist="38100" dir="2700000">
                    <a:srgbClr val="FFFFFF"/>
                  </a:outerShdw>
                </a:effectLst>
                <a:latin typeface="Times New Roman" panose="02020603050405020304" pitchFamily="18" charset="0"/>
                <a:ea typeface="黑体" panose="02010609060101010101" pitchFamily="2" charset="-122"/>
              </a:rPr>
              <a:t>概述</a:t>
            </a:r>
            <a:endParaRPr lang="zh-CN" altLang="en-US" sz="3600" dirty="0">
              <a:solidFill>
                <a:schemeClr val="tx1"/>
              </a:solidFill>
              <a:effectLst>
                <a:outerShdw blurRad="38100" dist="38100" dir="2700000">
                  <a:srgbClr val="FFFFFF"/>
                </a:outerShdw>
              </a:effectLst>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charRg st="0" end="113"/>
                                            </p:txEl>
                                          </p:spTgt>
                                        </p:tgtEl>
                                        <p:attrNameLst>
                                          <p:attrName>style.visibility</p:attrName>
                                        </p:attrNameLst>
                                      </p:cBhvr>
                                      <p:to>
                                        <p:strVal val="visible"/>
                                      </p:to>
                                    </p:set>
                                    <p:animEffect transition="in" filter="wipe(left)">
                                      <p:cBhvr>
                                        <p:cTn id="7" dur="500"/>
                                        <p:tgtEl>
                                          <p:spTgt spid="51203">
                                            <p:txEl>
                                              <p:charRg st="0" end="113"/>
                                            </p:txEl>
                                          </p:spTgt>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51205"/>
                                        </p:tgtEl>
                                        <p:attrNameLst>
                                          <p:attrName>style.visibility</p:attrName>
                                        </p:attrNameLst>
                                      </p:cBhvr>
                                      <p:to>
                                        <p:strVal val="visible"/>
                                      </p:to>
                                    </p:set>
                                    <p:animEffect transition="in" filter="barn(inHorizontal)">
                                      <p:cBhvr>
                                        <p:cTn id="11"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0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96" name="文本框 57395"/>
          <p:cNvSpPr txBox="1"/>
          <p:nvPr/>
        </p:nvSpPr>
        <p:spPr>
          <a:xfrm>
            <a:off x="1763713" y="257175"/>
            <a:ext cx="5616575" cy="579438"/>
          </a:xfrm>
          <a:prstGeom prst="rect">
            <a:avLst/>
          </a:prstGeom>
          <a:solidFill>
            <a:srgbClr val="33CCCC"/>
          </a:solidFill>
          <a:ln w="9525">
            <a:noFill/>
          </a:ln>
        </p:spPr>
        <p:txBody>
          <a:bodyPr>
            <a:spAutoFit/>
          </a:bodyPr>
          <a:p>
            <a:r>
              <a:rPr lang="zh-CN" altLang="en-US" dirty="0">
                <a:solidFill>
                  <a:schemeClr val="tx1"/>
                </a:solidFill>
                <a:latin typeface="隶书" panose="02010509060101010101" pitchFamily="49" charset="-122"/>
                <a:ea typeface="隶书" panose="02010509060101010101" pitchFamily="49" charset="-122"/>
              </a:rPr>
              <a:t>直 线 拟 合 问 题 引 例 </a:t>
            </a:r>
            <a:r>
              <a:rPr lang="en-US" altLang="zh-CN">
                <a:solidFill>
                  <a:schemeClr val="tx1"/>
                </a:solidFill>
                <a:latin typeface="隶书" panose="02010509060101010101" pitchFamily="49" charset="-122"/>
                <a:ea typeface="隶书" panose="02010509060101010101" pitchFamily="49" charset="-122"/>
              </a:rPr>
              <a:t>1</a:t>
            </a:r>
            <a:endParaRPr lang="en-US" altLang="zh-CN" b="0">
              <a:solidFill>
                <a:schemeClr val="tx1"/>
              </a:solidFill>
              <a:latin typeface="隶书" panose="02010509060101010101" pitchFamily="49" charset="-122"/>
              <a:ea typeface="隶书" panose="02010509060101010101" pitchFamily="49" charset="-122"/>
            </a:endParaRPr>
          </a:p>
        </p:txBody>
      </p:sp>
      <p:grpSp>
        <p:nvGrpSpPr>
          <p:cNvPr id="57397" name="组合 57396"/>
          <p:cNvGrpSpPr/>
          <p:nvPr/>
        </p:nvGrpSpPr>
        <p:grpSpPr>
          <a:xfrm>
            <a:off x="685800" y="1052513"/>
            <a:ext cx="8229600" cy="1004887"/>
            <a:chOff x="432" y="528"/>
            <a:chExt cx="5184" cy="633"/>
          </a:xfrm>
        </p:grpSpPr>
        <p:sp>
          <p:nvSpPr>
            <p:cNvPr id="57398" name="文本框 57397"/>
            <p:cNvSpPr txBox="1"/>
            <p:nvPr/>
          </p:nvSpPr>
          <p:spPr>
            <a:xfrm>
              <a:off x="2178" y="528"/>
              <a:ext cx="3438" cy="633"/>
            </a:xfrm>
            <a:prstGeom prst="rect">
              <a:avLst/>
            </a:prstGeom>
            <a:noFill/>
            <a:ln w="9525">
              <a:noFill/>
            </a:ln>
          </p:spPr>
          <p:txBody>
            <a:bodyPr>
              <a:spAutoFit/>
            </a:bodyPr>
            <a:p>
              <a:pPr algn="l"/>
              <a:r>
                <a:rPr lang="zh-CN" altLang="en-US" sz="2400" dirty="0">
                  <a:solidFill>
                    <a:schemeClr val="tx1"/>
                  </a:solidFill>
                  <a:latin typeface="黑体" panose="02010609060101010101" pitchFamily="2" charset="-122"/>
                  <a:ea typeface="黑体" panose="02010609060101010101" pitchFamily="2" charset="-122"/>
                </a:rPr>
                <a:t>温度</a:t>
              </a:r>
              <a:r>
                <a:rPr lang="en-US" altLang="zh-CN" sz="2400" i="1" err="1">
                  <a:solidFill>
                    <a:schemeClr val="tx1"/>
                  </a:solidFill>
                  <a:latin typeface="Times New Roman" panose="02020603050405020304" pitchFamily="18" charset="0"/>
                  <a:ea typeface="仿宋_GB2312" pitchFamily="49" charset="-122"/>
                </a:rPr>
                <a:t>t</a:t>
              </a:r>
              <a:r>
                <a:rPr lang="en-US" altLang="zh-CN" sz="2400" err="1">
                  <a:solidFill>
                    <a:schemeClr val="tx1"/>
                  </a:solidFill>
                  <a:latin typeface="Times New Roman" panose="02020603050405020304" pitchFamily="18" charset="0"/>
                  <a:ea typeface="仿宋_GB2312" pitchFamily="49" charset="-122"/>
                </a:rPr>
                <a:t>(</a:t>
              </a:r>
              <a:r>
                <a:rPr lang="en-US" altLang="zh-CN" sz="2400" baseline="30000" err="1">
                  <a:solidFill>
                    <a:schemeClr val="tx1"/>
                  </a:solidFill>
                  <a:latin typeface="Times New Roman" panose="02020603050405020304" pitchFamily="18" charset="0"/>
                  <a:ea typeface="仿宋_GB2312" pitchFamily="49" charset="-122"/>
                </a:rPr>
                <a:t>º</a:t>
              </a:r>
              <a:r>
                <a:rPr lang="en-US" altLang="zh-CN" sz="2400" err="1">
                  <a:solidFill>
                    <a:schemeClr val="tx1"/>
                  </a:solidFill>
                  <a:latin typeface="Times New Roman" panose="02020603050405020304" pitchFamily="18" charset="0"/>
                  <a:ea typeface="仿宋_GB2312" pitchFamily="49" charset="-122"/>
                </a:rPr>
                <a:t>C</a:t>
              </a:r>
              <a:r>
                <a:rPr lang="en-US" altLang="zh-CN" sz="2400">
                  <a:solidFill>
                    <a:schemeClr val="tx1"/>
                  </a:solidFill>
                  <a:latin typeface="Times New Roman" panose="02020603050405020304" pitchFamily="18" charset="0"/>
                  <a:ea typeface="仿宋_GB2312" pitchFamily="49" charset="-122"/>
                </a:rPr>
                <a:t>)    20.5   32.7   51.0   73.0   95.7</a:t>
              </a:r>
              <a:endParaRPr lang="en-US" altLang="zh-CN" sz="2400">
                <a:solidFill>
                  <a:schemeClr val="tx1"/>
                </a:solidFill>
                <a:latin typeface="Times New Roman" panose="02020603050405020304" pitchFamily="18" charset="0"/>
                <a:ea typeface="仿宋_GB2312" pitchFamily="49" charset="-122"/>
              </a:endParaRPr>
            </a:p>
            <a:p>
              <a:pPr algn="l"/>
              <a:r>
                <a:rPr lang="zh-CN" altLang="en-US" sz="2400" dirty="0">
                  <a:solidFill>
                    <a:schemeClr val="tx1"/>
                  </a:solidFill>
                  <a:latin typeface="黑体" panose="02010609060101010101" pitchFamily="2" charset="-122"/>
                  <a:ea typeface="黑体" panose="02010609060101010101" pitchFamily="2" charset="-122"/>
                </a:rPr>
                <a:t>电阻</a:t>
              </a:r>
              <a:r>
                <a:rPr lang="en-US" altLang="zh-CN" sz="2400" i="1">
                  <a:solidFill>
                    <a:schemeClr val="tx1"/>
                  </a:solidFill>
                  <a:latin typeface="Times New Roman" panose="02020603050405020304" pitchFamily="18" charset="0"/>
                  <a:ea typeface="仿宋_GB2312" pitchFamily="49" charset="-122"/>
                </a:rPr>
                <a:t>R</a:t>
              </a:r>
              <a:r>
                <a:rPr lang="en-US" altLang="zh-CN" sz="2400">
                  <a:solidFill>
                    <a:schemeClr val="tx1"/>
                  </a:solidFill>
                  <a:latin typeface="Times New Roman" panose="02020603050405020304" pitchFamily="18" charset="0"/>
                  <a:ea typeface="仿宋_GB2312" pitchFamily="49" charset="-122"/>
                </a:rPr>
                <a:t>(</a:t>
              </a:r>
              <a:r>
                <a:rPr lang="en-US" altLang="zh-CN" sz="2400">
                  <a:solidFill>
                    <a:schemeClr val="tx1"/>
                  </a:solidFill>
                  <a:latin typeface="Times New Roman" panose="02020603050405020304" pitchFamily="18" charset="0"/>
                  <a:ea typeface="仿宋_GB2312" pitchFamily="49" charset="-122"/>
                  <a:sym typeface="Symbol" panose="05050102010706020507" pitchFamily="18" charset="2"/>
                </a:rPr>
                <a:t>)    765    826    873    942   1032</a:t>
              </a:r>
              <a:endParaRPr lang="en-US" altLang="zh-CN" sz="2400" b="0">
                <a:solidFill>
                  <a:schemeClr val="tx1"/>
                </a:solidFill>
                <a:latin typeface="Times New Roman" panose="02020603050405020304" pitchFamily="18" charset="0"/>
                <a:ea typeface="仿宋_GB2312" pitchFamily="49" charset="-122"/>
              </a:endParaRPr>
            </a:p>
          </p:txBody>
        </p:sp>
        <p:grpSp>
          <p:nvGrpSpPr>
            <p:cNvPr id="57399" name="组合 57398"/>
            <p:cNvGrpSpPr/>
            <p:nvPr/>
          </p:nvGrpSpPr>
          <p:grpSpPr>
            <a:xfrm>
              <a:off x="432" y="576"/>
              <a:ext cx="5040" cy="528"/>
              <a:chOff x="432" y="576"/>
              <a:chExt cx="5040" cy="528"/>
            </a:xfrm>
          </p:grpSpPr>
          <p:sp>
            <p:nvSpPr>
              <p:cNvPr id="57400" name="直接连接符 57399"/>
              <p:cNvSpPr/>
              <p:nvPr/>
            </p:nvSpPr>
            <p:spPr>
              <a:xfrm>
                <a:off x="2256" y="864"/>
                <a:ext cx="3216" cy="0"/>
              </a:xfrm>
              <a:prstGeom prst="line">
                <a:avLst/>
              </a:prstGeom>
              <a:ln w="9525" cap="flat" cmpd="sng">
                <a:solidFill>
                  <a:schemeClr val="tx1"/>
                </a:solidFill>
                <a:prstDash val="solid"/>
                <a:headEnd type="none" w="med" len="med"/>
                <a:tailEnd type="none" w="med" len="med"/>
              </a:ln>
            </p:spPr>
          </p:sp>
          <p:sp>
            <p:nvSpPr>
              <p:cNvPr id="57401" name="直接连接符 57400"/>
              <p:cNvSpPr/>
              <p:nvPr/>
            </p:nvSpPr>
            <p:spPr>
              <a:xfrm>
                <a:off x="3072" y="576"/>
                <a:ext cx="0" cy="528"/>
              </a:xfrm>
              <a:prstGeom prst="line">
                <a:avLst/>
              </a:prstGeom>
              <a:ln w="9525" cap="flat" cmpd="sng">
                <a:solidFill>
                  <a:schemeClr val="tx1"/>
                </a:solidFill>
                <a:prstDash val="solid"/>
                <a:headEnd type="none" w="med" len="med"/>
                <a:tailEnd type="none" w="med" len="med"/>
              </a:ln>
            </p:spPr>
          </p:sp>
          <p:sp>
            <p:nvSpPr>
              <p:cNvPr id="57402" name="文本框 57401"/>
              <p:cNvSpPr txBox="1"/>
              <p:nvPr/>
            </p:nvSpPr>
            <p:spPr>
              <a:xfrm>
                <a:off x="432" y="576"/>
                <a:ext cx="1728" cy="288"/>
              </a:xfrm>
              <a:prstGeom prst="rect">
                <a:avLst/>
              </a:prstGeom>
              <a:noFill/>
              <a:ln w="9525">
                <a:noFill/>
              </a:ln>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rPr>
                  <a:t>已知热敏电阻数据：</a:t>
                </a:r>
                <a:endParaRPr lang="zh-CN" altLang="en-US" sz="2400" b="0">
                  <a:solidFill>
                    <a:schemeClr val="tx1"/>
                  </a:solidFill>
                  <a:latin typeface="Times New Roman" panose="02020603050405020304" pitchFamily="18" charset="0"/>
                  <a:ea typeface="黑体" panose="02010609060101010101" pitchFamily="2" charset="-122"/>
                </a:endParaRPr>
              </a:p>
            </p:txBody>
          </p:sp>
        </p:grpSp>
      </p:grpSp>
      <p:sp>
        <p:nvSpPr>
          <p:cNvPr id="57403" name="文本框 57402"/>
          <p:cNvSpPr txBox="1"/>
          <p:nvPr/>
        </p:nvSpPr>
        <p:spPr>
          <a:xfrm>
            <a:off x="685800" y="2057400"/>
            <a:ext cx="3429000" cy="457200"/>
          </a:xfrm>
          <a:prstGeom prst="rect">
            <a:avLst/>
          </a:prstGeom>
          <a:noFill/>
          <a:ln w="9525">
            <a:noFill/>
          </a:ln>
        </p:spPr>
        <p:txBody>
          <a:bodyPr>
            <a:spAutoFit/>
          </a:bodyPr>
          <a:p>
            <a:pPr algn="l"/>
            <a:r>
              <a:rPr lang="zh-CN" altLang="en-US" sz="2400" dirty="0">
                <a:solidFill>
                  <a:schemeClr val="tx1"/>
                </a:solidFill>
                <a:latin typeface="黑体" panose="02010609060101010101" pitchFamily="2" charset="-122"/>
                <a:ea typeface="黑体" panose="02010609060101010101" pitchFamily="2" charset="-122"/>
              </a:rPr>
              <a:t>求</a:t>
            </a:r>
            <a:r>
              <a:rPr lang="en-US" altLang="zh-CN" sz="2400">
                <a:solidFill>
                  <a:schemeClr val="tx1"/>
                </a:solidFill>
                <a:latin typeface="黑体" panose="02010609060101010101" pitchFamily="2" charset="-122"/>
                <a:ea typeface="黑体" panose="02010609060101010101" pitchFamily="2" charset="-122"/>
              </a:rPr>
              <a:t>60</a:t>
            </a:r>
            <a:r>
              <a:rPr lang="en-US" altLang="zh-CN" sz="2400" baseline="30000">
                <a:solidFill>
                  <a:schemeClr val="tx1"/>
                </a:solidFill>
                <a:latin typeface="黑体" panose="02010609060101010101" pitchFamily="2" charset="-122"/>
                <a:ea typeface="黑体" panose="02010609060101010101" pitchFamily="2" charset="-122"/>
              </a:rPr>
              <a:t>º</a:t>
            </a:r>
            <a:r>
              <a:rPr lang="zh-CN" altLang="zh-CN" sz="2400" dirty="0">
                <a:solidFill>
                  <a:schemeClr val="tx1"/>
                </a:solidFill>
                <a:latin typeface="黑体" panose="02010609060101010101" pitchFamily="2" charset="-122"/>
                <a:ea typeface="黑体" panose="02010609060101010101" pitchFamily="2" charset="-122"/>
              </a:rPr>
              <a:t>C时的电阻</a:t>
            </a:r>
            <a:r>
              <a:rPr lang="en-US" altLang="zh-CN" sz="2400" i="1">
                <a:solidFill>
                  <a:schemeClr val="tx1"/>
                </a:solidFill>
                <a:latin typeface="黑体" panose="02010609060101010101" pitchFamily="2" charset="-122"/>
                <a:ea typeface="黑体" panose="02010609060101010101" pitchFamily="2" charset="-122"/>
              </a:rPr>
              <a:t>R</a:t>
            </a:r>
            <a:r>
              <a:rPr lang="zh-CN" altLang="en-US" sz="2400" dirty="0">
                <a:solidFill>
                  <a:schemeClr val="tx1"/>
                </a:solidFill>
                <a:latin typeface="黑体" panose="02010609060101010101" pitchFamily="2" charset="-122"/>
                <a:ea typeface="黑体" panose="02010609060101010101" pitchFamily="2" charset="-122"/>
              </a:rPr>
              <a:t>．</a:t>
            </a:r>
            <a:endParaRPr lang="zh-CN" altLang="en-US" sz="2400">
              <a:solidFill>
                <a:schemeClr val="tx1"/>
              </a:solidFill>
              <a:latin typeface="黑体" panose="02010609060101010101" pitchFamily="2" charset="-122"/>
              <a:ea typeface="黑体" panose="02010609060101010101" pitchFamily="2" charset="-122"/>
            </a:endParaRPr>
          </a:p>
        </p:txBody>
      </p:sp>
      <p:pic>
        <p:nvPicPr>
          <p:cNvPr id="57404" name="图片 57403"/>
          <p:cNvPicPr>
            <a:picLocks noChangeAspect="1"/>
          </p:cNvPicPr>
          <p:nvPr/>
        </p:nvPicPr>
        <p:blipFill>
          <a:blip r:embed="rId1"/>
          <a:stretch>
            <a:fillRect/>
          </a:stretch>
        </p:blipFill>
        <p:spPr>
          <a:xfrm>
            <a:off x="914400" y="2819400"/>
            <a:ext cx="5791200" cy="3048000"/>
          </a:xfrm>
          <a:prstGeom prst="rect">
            <a:avLst/>
          </a:prstGeom>
          <a:noFill/>
          <a:ln w="9525">
            <a:noFill/>
          </a:ln>
        </p:spPr>
      </p:pic>
      <p:sp>
        <p:nvSpPr>
          <p:cNvPr id="57405" name="直接连接符 57404"/>
          <p:cNvSpPr/>
          <p:nvPr/>
        </p:nvSpPr>
        <p:spPr>
          <a:xfrm flipV="1">
            <a:off x="1676400" y="3581400"/>
            <a:ext cx="4495800" cy="1524000"/>
          </a:xfrm>
          <a:prstGeom prst="line">
            <a:avLst/>
          </a:prstGeom>
          <a:ln w="19050" cap="flat" cmpd="sng">
            <a:solidFill>
              <a:schemeClr val="tx1"/>
            </a:solidFill>
            <a:prstDash val="solid"/>
            <a:headEnd type="none" w="med" len="med"/>
            <a:tailEnd type="none" w="med" len="med"/>
          </a:ln>
        </p:spPr>
      </p:sp>
      <p:sp>
        <p:nvSpPr>
          <p:cNvPr id="57406" name="文本框 57405"/>
          <p:cNvSpPr txBox="1"/>
          <p:nvPr/>
        </p:nvSpPr>
        <p:spPr>
          <a:xfrm>
            <a:off x="6629400" y="3505200"/>
            <a:ext cx="2286000" cy="1004888"/>
          </a:xfrm>
          <a:prstGeom prst="rect">
            <a:avLst/>
          </a:prstGeom>
          <a:noFill/>
          <a:ln w="9525">
            <a:noFill/>
          </a:ln>
        </p:spPr>
        <p:txBody>
          <a:bodyPr>
            <a:spAutoFit/>
          </a:bodyPr>
          <a:p>
            <a:pPr algn="l"/>
            <a:r>
              <a:rPr lang="en-US" altLang="en-US" sz="2400" b="0">
                <a:solidFill>
                  <a:schemeClr val="tx1"/>
                </a:solidFill>
                <a:latin typeface="Times New Roman" panose="02020603050405020304" pitchFamily="18" charset="0"/>
                <a:ea typeface="黑体" panose="02010609060101010101" pitchFamily="2" charset="-122"/>
              </a:rPr>
              <a:t>    </a:t>
            </a:r>
            <a:r>
              <a:rPr lang="zh-CN" altLang="en-US" sz="2400">
                <a:solidFill>
                  <a:schemeClr val="tx1"/>
                </a:solidFill>
                <a:latin typeface="Times New Roman" panose="02020603050405020304" pitchFamily="18" charset="0"/>
                <a:ea typeface="黑体" panose="02010609060101010101" pitchFamily="2" charset="-122"/>
              </a:rPr>
              <a:t>设</a:t>
            </a:r>
            <a:r>
              <a:rPr lang="en-US" altLang="en-US" sz="2400" b="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R</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at</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b</a:t>
            </a:r>
            <a:endParaRPr lang="en-US" altLang="zh-CN" sz="2400" i="1">
              <a:solidFill>
                <a:schemeClr val="tx1"/>
              </a:solidFill>
              <a:latin typeface="Times New Roman" panose="02020603050405020304" pitchFamily="18" charset="0"/>
              <a:ea typeface="黑体" panose="02010609060101010101" pitchFamily="2" charset="-122"/>
            </a:endParaRPr>
          </a:p>
          <a:p>
            <a:pPr algn="l"/>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b</a:t>
            </a:r>
            <a:r>
              <a:rPr lang="zh-CN" altLang="en-US" sz="2400" dirty="0">
                <a:solidFill>
                  <a:schemeClr val="tx1"/>
                </a:solidFill>
                <a:latin typeface="Times New Roman" panose="02020603050405020304" pitchFamily="18" charset="0"/>
                <a:ea typeface="黑体" panose="02010609060101010101" pitchFamily="2" charset="-122"/>
              </a:rPr>
              <a:t>为待定系数</a:t>
            </a:r>
            <a:endParaRPr lang="zh-CN" altLang="en-US" sz="2400" b="0">
              <a:solidFill>
                <a:schemeClr val="tx1"/>
              </a:solidFill>
              <a:latin typeface="Times New Roman" panose="02020603050405020304" pitchFamily="18" charset="0"/>
              <a:ea typeface="黑体" panose="02010609060101010101" pitchFamily="2" charset="-122"/>
            </a:endParaRPr>
          </a:p>
        </p:txBody>
      </p:sp>
      <p:sp>
        <p:nvSpPr>
          <p:cNvPr id="57407" name="直接连接符 57406"/>
          <p:cNvSpPr/>
          <p:nvPr/>
        </p:nvSpPr>
        <p:spPr>
          <a:xfrm flipV="1">
            <a:off x="3962400" y="4343400"/>
            <a:ext cx="0" cy="1219200"/>
          </a:xfrm>
          <a:prstGeom prst="line">
            <a:avLst/>
          </a:prstGeom>
          <a:ln w="9525" cap="flat" cmpd="sng">
            <a:solidFill>
              <a:schemeClr val="tx1"/>
            </a:solidFill>
            <a:prstDash val="sysDot"/>
            <a:headEnd type="none" w="med" len="med"/>
            <a:tailEnd type="none" w="med" len="med"/>
          </a:ln>
        </p:spPr>
      </p:sp>
      <p:sp>
        <p:nvSpPr>
          <p:cNvPr id="57408" name="直接连接符 57407"/>
          <p:cNvSpPr/>
          <p:nvPr/>
        </p:nvSpPr>
        <p:spPr>
          <a:xfrm flipH="1">
            <a:off x="1676400" y="4343400"/>
            <a:ext cx="2286000" cy="0"/>
          </a:xfrm>
          <a:prstGeom prst="line">
            <a:avLst/>
          </a:prstGeom>
          <a:ln w="9525" cap="flat" cmpd="sng">
            <a:solidFill>
              <a:schemeClr val="tx1"/>
            </a:solidFill>
            <a:prstDash val="sysDot"/>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3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7403"/>
                                        </p:tgtEl>
                                        <p:attrNameLst>
                                          <p:attrName>style.visibility</p:attrName>
                                        </p:attrNameLst>
                                      </p:cBhvr>
                                      <p:to>
                                        <p:strVal val="visible"/>
                                      </p:to>
                                    </p:set>
                                    <p:anim calcmode="lin" valueType="num">
                                      <p:cBhvr additive="base">
                                        <p:cTn id="11" dur="500" fill="hold"/>
                                        <p:tgtEl>
                                          <p:spTgt spid="57403"/>
                                        </p:tgtEl>
                                        <p:attrNameLst>
                                          <p:attrName>ppt_x</p:attrName>
                                        </p:attrNameLst>
                                      </p:cBhvr>
                                      <p:tavLst>
                                        <p:tav tm="0">
                                          <p:val>
                                            <p:strVal val="0-#ppt_w/2"/>
                                          </p:val>
                                        </p:tav>
                                        <p:tav tm="100000">
                                          <p:val>
                                            <p:strVal val="#ppt_x"/>
                                          </p:val>
                                        </p:tav>
                                      </p:tavLst>
                                    </p:anim>
                                    <p:anim calcmode="lin" valueType="num">
                                      <p:cBhvr additive="base">
                                        <p:cTn id="12" dur="500" fill="hold"/>
                                        <p:tgtEl>
                                          <p:spTgt spid="5740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7404"/>
                                        </p:tgtEl>
                                        <p:attrNameLst>
                                          <p:attrName>style.visibility</p:attrName>
                                        </p:attrNameLst>
                                      </p:cBhvr>
                                      <p:to>
                                        <p:strVal val="visible"/>
                                      </p:to>
                                    </p:set>
                                    <p:animEffect transition="in" filter="box(out)">
                                      <p:cBhvr>
                                        <p:cTn id="17" dur="500"/>
                                        <p:tgtEl>
                                          <p:spTgt spid="5740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405"/>
                                        </p:tgtEl>
                                        <p:attrNameLst>
                                          <p:attrName>style.visibility</p:attrName>
                                        </p:attrNameLst>
                                      </p:cBhvr>
                                      <p:to>
                                        <p:strVal val="visible"/>
                                      </p:to>
                                    </p:set>
                                    <p:animEffect transition="in" filter="dissolve">
                                      <p:cBhvr>
                                        <p:cTn id="22" dur="500"/>
                                        <p:tgtEl>
                                          <p:spTgt spid="5740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7406"/>
                                        </p:tgtEl>
                                        <p:attrNameLst>
                                          <p:attrName>style.visibility</p:attrName>
                                        </p:attrNameLst>
                                      </p:cBhvr>
                                      <p:to>
                                        <p:strVal val="visible"/>
                                      </p:to>
                                    </p:set>
                                    <p:anim calcmode="lin" valueType="num">
                                      <p:cBhvr additive="base">
                                        <p:cTn id="27" dur="500" fill="hold"/>
                                        <p:tgtEl>
                                          <p:spTgt spid="57406"/>
                                        </p:tgtEl>
                                        <p:attrNameLst>
                                          <p:attrName>ppt_x</p:attrName>
                                        </p:attrNameLst>
                                      </p:cBhvr>
                                      <p:tavLst>
                                        <p:tav tm="0">
                                          <p:val>
                                            <p:strVal val="#ppt_x"/>
                                          </p:val>
                                        </p:tav>
                                        <p:tav tm="100000">
                                          <p:val>
                                            <p:strVal val="#ppt_x"/>
                                          </p:val>
                                        </p:tav>
                                      </p:tavLst>
                                    </p:anim>
                                    <p:anim calcmode="lin" valueType="num">
                                      <p:cBhvr additive="base">
                                        <p:cTn id="28" dur="500" fill="hold"/>
                                        <p:tgtEl>
                                          <p:spTgt spid="5740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7407"/>
                                        </p:tgtEl>
                                        <p:attrNameLst>
                                          <p:attrName>style.visibility</p:attrName>
                                        </p:attrNameLst>
                                      </p:cBhvr>
                                      <p:to>
                                        <p:strVal val="visible"/>
                                      </p:to>
                                    </p:set>
                                    <p:animEffect transition="in" filter="wipe(down)">
                                      <p:cBhvr>
                                        <p:cTn id="33" dur="500"/>
                                        <p:tgtEl>
                                          <p:spTgt spid="5740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57408"/>
                                        </p:tgtEl>
                                        <p:attrNameLst>
                                          <p:attrName>style.visibility</p:attrName>
                                        </p:attrNameLst>
                                      </p:cBhvr>
                                      <p:to>
                                        <p:strVal val="visible"/>
                                      </p:to>
                                    </p:set>
                                    <p:animEffect transition="in" filter="wipe(right)">
                                      <p:cBhvr>
                                        <p:cTn id="38" dur="500"/>
                                        <p:tgtEl>
                                          <p:spTgt spid="57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03" grpId="0"/>
      <p:bldP spid="5740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文本框 190465"/>
          <p:cNvSpPr txBox="1"/>
          <p:nvPr/>
        </p:nvSpPr>
        <p:spPr>
          <a:xfrm>
            <a:off x="1476375" y="228600"/>
            <a:ext cx="5759450" cy="579438"/>
          </a:xfrm>
          <a:prstGeom prst="rect">
            <a:avLst/>
          </a:prstGeom>
          <a:solidFill>
            <a:srgbClr val="99CCFF"/>
          </a:solidFill>
          <a:ln w="9525">
            <a:noFill/>
          </a:ln>
        </p:spPr>
        <p:txBody>
          <a:bodyPr>
            <a:spAutoFit/>
          </a:bodyPr>
          <a:p>
            <a:r>
              <a:rPr lang="zh-CN" altLang="en-US" dirty="0">
                <a:solidFill>
                  <a:schemeClr val="tx1"/>
                </a:solidFill>
                <a:latin typeface="隶书" panose="02010509060101010101" pitchFamily="49" charset="-122"/>
                <a:ea typeface="隶书" panose="02010509060101010101" pitchFamily="49" charset="-122"/>
              </a:rPr>
              <a:t>曲 线 拟 合 问 题 引 例 </a:t>
            </a:r>
            <a:r>
              <a:rPr lang="en-US" altLang="zh-CN">
                <a:solidFill>
                  <a:schemeClr val="tx1"/>
                </a:solidFill>
                <a:latin typeface="隶书" panose="02010509060101010101" pitchFamily="49" charset="-122"/>
                <a:ea typeface="隶书" panose="02010509060101010101" pitchFamily="49" charset="-122"/>
              </a:rPr>
              <a:t>2</a:t>
            </a:r>
            <a:endParaRPr lang="en-US" altLang="zh-CN" b="0">
              <a:solidFill>
                <a:schemeClr val="tx1"/>
              </a:solidFill>
              <a:latin typeface="隶书" panose="02010509060101010101" pitchFamily="49" charset="-122"/>
              <a:ea typeface="隶书" panose="02010509060101010101" pitchFamily="49" charset="-122"/>
            </a:endParaRPr>
          </a:p>
        </p:txBody>
      </p:sp>
      <p:grpSp>
        <p:nvGrpSpPr>
          <p:cNvPr id="190467" name="组合 190466"/>
          <p:cNvGrpSpPr/>
          <p:nvPr/>
        </p:nvGrpSpPr>
        <p:grpSpPr>
          <a:xfrm>
            <a:off x="152400" y="990600"/>
            <a:ext cx="8686800" cy="1462088"/>
            <a:chOff x="96" y="624"/>
            <a:chExt cx="5472" cy="921"/>
          </a:xfrm>
        </p:grpSpPr>
        <p:grpSp>
          <p:nvGrpSpPr>
            <p:cNvPr id="190468" name="组合 190467"/>
            <p:cNvGrpSpPr/>
            <p:nvPr/>
          </p:nvGrpSpPr>
          <p:grpSpPr>
            <a:xfrm>
              <a:off x="96" y="912"/>
              <a:ext cx="5472" cy="633"/>
              <a:chOff x="144" y="720"/>
              <a:chExt cx="5472" cy="633"/>
            </a:xfrm>
          </p:grpSpPr>
          <p:sp>
            <p:nvSpPr>
              <p:cNvPr id="190469" name="文本框 190468"/>
              <p:cNvSpPr txBox="1"/>
              <p:nvPr/>
            </p:nvSpPr>
            <p:spPr>
              <a:xfrm>
                <a:off x="144" y="720"/>
                <a:ext cx="5424" cy="633"/>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隶书" panose="02010509060101010101" pitchFamily="49" charset="-122"/>
                  </a:rPr>
                  <a:t>    </a:t>
                </a:r>
                <a:r>
                  <a:rPr lang="en-US" altLang="zh-CN" sz="2400" i="1">
                    <a:solidFill>
                      <a:schemeClr val="tx1"/>
                    </a:solidFill>
                    <a:latin typeface="Times New Roman" panose="02020603050405020304" pitchFamily="18" charset="0"/>
                    <a:ea typeface="隶书" panose="02010509060101010101" pitchFamily="49" charset="-122"/>
                  </a:rPr>
                  <a:t>t</a:t>
                </a:r>
                <a:r>
                  <a:rPr lang="en-US" altLang="zh-CN" sz="2400">
                    <a:solidFill>
                      <a:schemeClr val="tx1"/>
                    </a:solidFill>
                    <a:latin typeface="Times New Roman" panose="02020603050405020304" pitchFamily="18" charset="0"/>
                    <a:ea typeface="隶书" panose="02010509060101010101" pitchFamily="49" charset="-122"/>
                  </a:rPr>
                  <a:t> (h)        0.25     0.5        1        1.5      2         3        4        6      8</a:t>
                </a:r>
                <a:endParaRPr lang="en-US" altLang="zh-CN" sz="2400">
                  <a:solidFill>
                    <a:schemeClr val="tx1"/>
                  </a:solidFill>
                  <a:latin typeface="Times New Roman" panose="02020603050405020304" pitchFamily="18" charset="0"/>
                  <a:ea typeface="隶书" panose="02010509060101010101" pitchFamily="49" charset="-122"/>
                </a:endParaRPr>
              </a:p>
              <a:p>
                <a:pPr algn="l"/>
                <a:r>
                  <a:rPr lang="en-US" altLang="zh-CN" sz="2400" i="1">
                    <a:solidFill>
                      <a:schemeClr val="tx1"/>
                    </a:solidFill>
                    <a:latin typeface="Times New Roman" panose="02020603050405020304" pitchFamily="18" charset="0"/>
                    <a:ea typeface="隶书" panose="02010509060101010101" pitchFamily="49" charset="-122"/>
                  </a:rPr>
                  <a:t>c </a:t>
                </a:r>
                <a:r>
                  <a:rPr lang="en-US" altLang="zh-CN" sz="2400">
                    <a:solidFill>
                      <a:schemeClr val="tx1"/>
                    </a:solidFill>
                    <a:latin typeface="Times New Roman" panose="02020603050405020304" pitchFamily="18" charset="0"/>
                    <a:ea typeface="隶书" panose="02010509060101010101" pitchFamily="49" charset="-122"/>
                  </a:rPr>
                  <a:t>(</a:t>
                </a:r>
                <a:r>
                  <a:rPr lang="en-US" altLang="zh-CN" sz="2400">
                    <a:solidFill>
                      <a:schemeClr val="tx1"/>
                    </a:solidFill>
                    <a:latin typeface="Times New Roman" panose="02020603050405020304" pitchFamily="18" charset="0"/>
                    <a:ea typeface="隶书" panose="02010509060101010101" pitchFamily="49" charset="-122"/>
                    <a:sym typeface="Symbol" panose="05050102010706020507" pitchFamily="18" charset="2"/>
                  </a:rPr>
                  <a:t>g/ml)   </a:t>
                </a:r>
                <a:r>
                  <a:rPr lang="en-US" altLang="zh-CN" sz="2400">
                    <a:solidFill>
                      <a:schemeClr val="tx1"/>
                    </a:solidFill>
                    <a:latin typeface="Times New Roman" panose="02020603050405020304" pitchFamily="18" charset="0"/>
                    <a:ea typeface="隶书" panose="02010509060101010101" pitchFamily="49" charset="-122"/>
                  </a:rPr>
                  <a:t>19.21  18.15  15.36  14.10  12.89   9.32   7.45   5.24  3.01</a:t>
                </a:r>
                <a:endParaRPr lang="en-US" altLang="zh-CN" sz="2400" b="0">
                  <a:solidFill>
                    <a:schemeClr val="tx1"/>
                  </a:solidFill>
                  <a:latin typeface="Times New Roman" panose="02020603050405020304" pitchFamily="18" charset="0"/>
                  <a:ea typeface="隶书" panose="02010509060101010101" pitchFamily="49" charset="-122"/>
                </a:endParaRPr>
              </a:p>
            </p:txBody>
          </p:sp>
          <p:sp>
            <p:nvSpPr>
              <p:cNvPr id="190470" name="直接连接符 190469"/>
              <p:cNvSpPr/>
              <p:nvPr/>
            </p:nvSpPr>
            <p:spPr>
              <a:xfrm>
                <a:off x="144" y="1008"/>
                <a:ext cx="5472" cy="0"/>
              </a:xfrm>
              <a:prstGeom prst="line">
                <a:avLst/>
              </a:prstGeom>
              <a:ln w="9525" cap="flat" cmpd="sng">
                <a:solidFill>
                  <a:schemeClr val="tx1"/>
                </a:solidFill>
                <a:prstDash val="solid"/>
                <a:headEnd type="none" w="med" len="med"/>
                <a:tailEnd type="none" w="med" len="med"/>
              </a:ln>
            </p:spPr>
          </p:sp>
          <p:sp>
            <p:nvSpPr>
              <p:cNvPr id="190471" name="直接连接符 190470"/>
              <p:cNvSpPr/>
              <p:nvPr/>
            </p:nvSpPr>
            <p:spPr>
              <a:xfrm>
                <a:off x="960" y="768"/>
                <a:ext cx="0" cy="576"/>
              </a:xfrm>
              <a:prstGeom prst="line">
                <a:avLst/>
              </a:prstGeom>
              <a:ln w="9525" cap="flat" cmpd="sng">
                <a:solidFill>
                  <a:schemeClr val="tx1"/>
                </a:solidFill>
                <a:prstDash val="solid"/>
                <a:headEnd type="none" w="med" len="med"/>
                <a:tailEnd type="none" w="med" len="med"/>
              </a:ln>
            </p:spPr>
          </p:sp>
        </p:grpSp>
        <p:sp>
          <p:nvSpPr>
            <p:cNvPr id="190472" name="文本框 190471"/>
            <p:cNvSpPr txBox="1"/>
            <p:nvPr/>
          </p:nvSpPr>
          <p:spPr>
            <a:xfrm>
              <a:off x="96" y="624"/>
              <a:ext cx="5424" cy="288"/>
            </a:xfrm>
            <a:prstGeom prst="rect">
              <a:avLst/>
            </a:prstGeom>
            <a:noFill/>
            <a:ln w="9525">
              <a:noFill/>
            </a:ln>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rPr>
                <a:t>已知一室模型快速静脉注射下的血药浓度数据</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t</a:t>
              </a:r>
              <a:r>
                <a:rPr lang="zh-CN" altLang="zh-CN" sz="2400" dirty="0">
                  <a:solidFill>
                    <a:schemeClr val="tx1"/>
                  </a:solidFill>
                  <a:latin typeface="Times New Roman" panose="02020603050405020304" pitchFamily="18" charset="0"/>
                  <a:ea typeface="黑体" panose="02010609060101010101" pitchFamily="2" charset="-122"/>
                </a:rPr>
                <a:t>=0注射300</a:t>
              </a:r>
              <a:r>
                <a:rPr lang="en-US" altLang="zh-CN" sz="2400">
                  <a:solidFill>
                    <a:schemeClr val="tx1"/>
                  </a:solidFill>
                  <a:latin typeface="Times New Roman" panose="02020603050405020304" pitchFamily="18" charset="0"/>
                  <a:ea typeface="黑体" panose="02010609060101010101" pitchFamily="2" charset="-122"/>
                </a:rPr>
                <a:t>mg)</a:t>
              </a:r>
              <a:endParaRPr lang="en-US" altLang="zh-CN" sz="2400" b="0">
                <a:solidFill>
                  <a:schemeClr val="tx1"/>
                </a:solidFill>
                <a:latin typeface="Times New Roman" panose="02020603050405020304" pitchFamily="18" charset="0"/>
                <a:ea typeface="黑体" panose="02010609060101010101" pitchFamily="2" charset="-122"/>
              </a:endParaRPr>
            </a:p>
          </p:txBody>
        </p:sp>
      </p:grpSp>
      <p:sp>
        <p:nvSpPr>
          <p:cNvPr id="190473" name="文本框 190472"/>
          <p:cNvSpPr txBox="1"/>
          <p:nvPr/>
        </p:nvSpPr>
        <p:spPr>
          <a:xfrm>
            <a:off x="457200" y="2667000"/>
            <a:ext cx="6096000" cy="457200"/>
          </a:xfrm>
          <a:prstGeom prst="rect">
            <a:avLst/>
          </a:prstGeom>
          <a:noFill/>
          <a:ln w="9525">
            <a:noFill/>
          </a:ln>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rPr>
              <a:t>求血药浓度随时间的变化规律</a:t>
            </a:r>
            <a:r>
              <a:rPr lang="en-US" altLang="zh-CN" sz="2400">
                <a:solidFill>
                  <a:schemeClr val="tx1"/>
                </a:solidFill>
                <a:latin typeface="Times New Roman" panose="02020603050405020304" pitchFamily="18" charset="0"/>
                <a:ea typeface="黑体" panose="02010609060101010101" pitchFamily="2" charset="-122"/>
              </a:rPr>
              <a:t>c(t).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90474" name="文本框 190473"/>
          <p:cNvSpPr txBox="1"/>
          <p:nvPr/>
        </p:nvSpPr>
        <p:spPr>
          <a:xfrm>
            <a:off x="457200" y="3276600"/>
            <a:ext cx="5562600" cy="457200"/>
          </a:xfrm>
          <a:prstGeom prst="rect">
            <a:avLst/>
          </a:prstGeom>
          <a:noFill/>
          <a:ln w="9525">
            <a:noFill/>
          </a:ln>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rPr>
              <a:t>在直角坐标系下作图如下</a:t>
            </a:r>
            <a:r>
              <a:rPr lang="en-US" altLang="zh-CN" sz="2400">
                <a:solidFill>
                  <a:schemeClr val="tx1"/>
                </a:solidFill>
                <a:latin typeface="Courier New" panose="02070309020205020404" pitchFamily="49" charset="0"/>
                <a:ea typeface="黑体" panose="02010609060101010101" pitchFamily="2" charset="-122"/>
              </a:rPr>
              <a:t>(plot)</a:t>
            </a:r>
            <a:endParaRPr lang="en-US" altLang="zh-CN" sz="2400" b="0">
              <a:solidFill>
                <a:schemeClr val="tx1"/>
              </a:solidFill>
              <a:latin typeface="Times New Roman" panose="02020603050405020304" pitchFamily="18" charset="0"/>
              <a:ea typeface="黑体" panose="02010609060101010101" pitchFamily="2" charset="-122"/>
            </a:endParaRPr>
          </a:p>
        </p:txBody>
      </p:sp>
      <p:graphicFrame>
        <p:nvGraphicFramePr>
          <p:cNvPr id="190475" name="对象 190474"/>
          <p:cNvGraphicFramePr/>
          <p:nvPr/>
        </p:nvGraphicFramePr>
        <p:xfrm>
          <a:off x="5867400" y="4267200"/>
          <a:ext cx="3276600" cy="1295400"/>
        </p:xfrm>
        <a:graphic>
          <a:graphicData uri="http://schemas.openxmlformats.org/presentationml/2006/ole">
            <mc:AlternateContent xmlns:mc="http://schemas.openxmlformats.org/markup-compatibility/2006">
              <mc:Choice xmlns:v="urn:schemas-microsoft-com:vml" Requires="v">
                <p:oleObj spid="_x0000_s3095" name="" r:id="rId1" imgW="1002665" imgH="457200" progId="Equation.DSMT4">
                  <p:embed/>
                </p:oleObj>
              </mc:Choice>
              <mc:Fallback>
                <p:oleObj name="" r:id="rId1" imgW="1002665" imgH="457200" progId="Equation.DSMT4">
                  <p:embed/>
                  <p:pic>
                    <p:nvPicPr>
                      <p:cNvPr id="0" name="图片 3094"/>
                      <p:cNvPicPr/>
                      <p:nvPr/>
                    </p:nvPicPr>
                    <p:blipFill>
                      <a:blip r:embed="rId2"/>
                      <a:stretch>
                        <a:fillRect/>
                      </a:stretch>
                    </p:blipFill>
                    <p:spPr>
                      <a:xfrm>
                        <a:off x="5867400" y="4267200"/>
                        <a:ext cx="3276600" cy="1295400"/>
                      </a:xfrm>
                      <a:prstGeom prst="rect">
                        <a:avLst/>
                      </a:prstGeom>
                      <a:noFill/>
                      <a:ln w="38100">
                        <a:noFill/>
                        <a:miter/>
                      </a:ln>
                    </p:spPr>
                  </p:pic>
                </p:oleObj>
              </mc:Fallback>
            </mc:AlternateContent>
          </a:graphicData>
        </a:graphic>
      </p:graphicFrame>
      <p:sp>
        <p:nvSpPr>
          <p:cNvPr id="190479" name="动作按钮: 后退或前一项 190478">
            <a:hlinkClick r:id="" action="ppaction://noaction"/>
          </p:cNvPr>
          <p:cNvSpPr/>
          <p:nvPr/>
        </p:nvSpPr>
        <p:spPr>
          <a:xfrm>
            <a:off x="7924800" y="5791200"/>
            <a:ext cx="838200" cy="4572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90480" name="文本框 190479"/>
          <p:cNvSpPr txBox="1"/>
          <p:nvPr/>
        </p:nvSpPr>
        <p:spPr>
          <a:xfrm>
            <a:off x="6084888" y="3284538"/>
            <a:ext cx="2192337" cy="466725"/>
          </a:xfrm>
          <a:prstGeom prst="rect">
            <a:avLst/>
          </a:prstGeom>
          <a:solidFill>
            <a:srgbClr val="00FFFF"/>
          </a:solidFill>
          <a:ln w="9525" cap="flat" cmpd="sng">
            <a:solidFill>
              <a:schemeClr val="tx1"/>
            </a:solidFill>
            <a:prstDash val="solid"/>
            <a:miter/>
            <a:headEnd type="none" w="med" len="med"/>
            <a:tailEnd type="none" w="med" len="med"/>
          </a:ln>
        </p:spPr>
        <p:txBody>
          <a:bodyPr wrap="none" anchor="t">
            <a:spAutoFit/>
          </a:bodyPr>
          <a:p>
            <a:r>
              <a:rPr lang="en-US" altLang="zh-CN" sz="2400">
                <a:solidFill>
                  <a:schemeClr val="tx1"/>
                </a:solidFill>
                <a:latin typeface="Times New Roman" panose="02020603050405020304" pitchFamily="18" charset="0"/>
                <a:hlinkClick r:id="rId3" action="ppaction://hlinkfile"/>
              </a:rPr>
              <a:t>MATLAB(aa1)</a:t>
            </a:r>
            <a:endParaRPr lang="en-US" altLang="zh-CN" sz="2400">
              <a:solidFill>
                <a:schemeClr val="tx1"/>
              </a:solidFill>
              <a:latin typeface="Times New Roman" panose="02020603050405020304" pitchFamily="18" charset="0"/>
            </a:endParaRPr>
          </a:p>
        </p:txBody>
      </p:sp>
      <p:pic>
        <p:nvPicPr>
          <p:cNvPr id="190481" name="图片 190480" descr="nihe"/>
          <p:cNvPicPr>
            <a:picLocks noChangeAspect="1"/>
          </p:cNvPicPr>
          <p:nvPr/>
        </p:nvPicPr>
        <p:blipFill>
          <a:blip r:embed="rId4"/>
          <a:stretch>
            <a:fillRect/>
          </a:stretch>
        </p:blipFill>
        <p:spPr>
          <a:xfrm>
            <a:off x="755650" y="3789363"/>
            <a:ext cx="3887788" cy="29162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04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90473"/>
                                        </p:tgtEl>
                                        <p:attrNameLst>
                                          <p:attrName>style.visibility</p:attrName>
                                        </p:attrNameLst>
                                      </p:cBhvr>
                                      <p:to>
                                        <p:strVal val="visible"/>
                                      </p:to>
                                    </p:set>
                                    <p:anim calcmode="lin" valueType="num">
                                      <p:cBhvr additive="base">
                                        <p:cTn id="11" dur="500" fill="hold"/>
                                        <p:tgtEl>
                                          <p:spTgt spid="190473"/>
                                        </p:tgtEl>
                                        <p:attrNameLst>
                                          <p:attrName>ppt_x</p:attrName>
                                        </p:attrNameLst>
                                      </p:cBhvr>
                                      <p:tavLst>
                                        <p:tav tm="0">
                                          <p:val>
                                            <p:strVal val="0-#ppt_w/2"/>
                                          </p:val>
                                        </p:tav>
                                        <p:tav tm="100000">
                                          <p:val>
                                            <p:strVal val="#ppt_x"/>
                                          </p:val>
                                        </p:tav>
                                      </p:tavLst>
                                    </p:anim>
                                    <p:anim calcmode="lin" valueType="num">
                                      <p:cBhvr additive="base">
                                        <p:cTn id="12" dur="500" fill="hold"/>
                                        <p:tgtEl>
                                          <p:spTgt spid="19047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474"/>
                                        </p:tgtEl>
                                        <p:attrNameLst>
                                          <p:attrName>style.visibility</p:attrName>
                                        </p:attrNameLst>
                                      </p:cBhvr>
                                      <p:to>
                                        <p:strVal val="visible"/>
                                      </p:to>
                                    </p:set>
                                    <p:animEffect transition="in" filter="blinds(horizontal)">
                                      <p:cBhvr>
                                        <p:cTn id="17" dur="500"/>
                                        <p:tgtEl>
                                          <p:spTgt spid="19047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90480"/>
                                        </p:tgtEl>
                                        <p:attrNameLst>
                                          <p:attrName>style.visibility</p:attrName>
                                        </p:attrNameLst>
                                      </p:cBhvr>
                                      <p:to>
                                        <p:strVal val="visible"/>
                                      </p:to>
                                    </p:set>
                                    <p:anim calcmode="lin" valueType="num">
                                      <p:cBhvr additive="base">
                                        <p:cTn id="22" dur="500" fill="hold"/>
                                        <p:tgtEl>
                                          <p:spTgt spid="190480"/>
                                        </p:tgtEl>
                                        <p:attrNameLst>
                                          <p:attrName>ppt_x</p:attrName>
                                        </p:attrNameLst>
                                      </p:cBhvr>
                                      <p:tavLst>
                                        <p:tav tm="0">
                                          <p:val>
                                            <p:strVal val="1+#ppt_w/2"/>
                                          </p:val>
                                        </p:tav>
                                        <p:tav tm="100000">
                                          <p:val>
                                            <p:strVal val="#ppt_x"/>
                                          </p:val>
                                        </p:tav>
                                      </p:tavLst>
                                    </p:anim>
                                    <p:anim calcmode="lin" valueType="num">
                                      <p:cBhvr additive="base">
                                        <p:cTn id="23" dur="500" fill="hold"/>
                                        <p:tgtEl>
                                          <p:spTgt spid="19048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nodeType="clickEffect">
                                  <p:stCondLst>
                                    <p:cond delay="0"/>
                                  </p:stCondLst>
                                  <p:childTnLst>
                                    <p:set>
                                      <p:cBhvr>
                                        <p:cTn id="27" dur="1" fill="hold">
                                          <p:stCondLst>
                                            <p:cond delay="0"/>
                                          </p:stCondLst>
                                        </p:cTn>
                                        <p:tgtEl>
                                          <p:spTgt spid="190475"/>
                                        </p:tgtEl>
                                        <p:attrNameLst>
                                          <p:attrName>style.visibility</p:attrName>
                                        </p:attrNameLst>
                                      </p:cBhvr>
                                      <p:to>
                                        <p:strVal val="visible"/>
                                      </p:to>
                                    </p:set>
                                    <p:anim calcmode="lin" valueType="num">
                                      <p:cBhvr additive="base">
                                        <p:cTn id="28" dur="500" fill="hold"/>
                                        <p:tgtEl>
                                          <p:spTgt spid="190475"/>
                                        </p:tgtEl>
                                        <p:attrNameLst>
                                          <p:attrName>ppt_x</p:attrName>
                                        </p:attrNameLst>
                                      </p:cBhvr>
                                      <p:tavLst>
                                        <p:tav tm="0">
                                          <p:val>
                                            <p:strVal val="0-#ppt_w/2"/>
                                          </p:val>
                                        </p:tav>
                                        <p:tav tm="100000">
                                          <p:val>
                                            <p:strVal val="#ppt_x"/>
                                          </p:val>
                                        </p:tav>
                                      </p:tavLst>
                                    </p:anim>
                                    <p:anim calcmode="lin" valueType="num">
                                      <p:cBhvr additive="base">
                                        <p:cTn id="29" dur="500" fill="hold"/>
                                        <p:tgtEl>
                                          <p:spTgt spid="19047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190479"/>
                                        </p:tgtEl>
                                        <p:attrNameLst>
                                          <p:attrName>style.visibility</p:attrName>
                                        </p:attrNameLst>
                                      </p:cBhvr>
                                      <p:to>
                                        <p:strVal val="visible"/>
                                      </p:to>
                                    </p:set>
                                    <p:animEffect transition="in" filter="box(out)">
                                      <p:cBhvr>
                                        <p:cTn id="34" dur="500"/>
                                        <p:tgtEl>
                                          <p:spTgt spid="190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3" grpId="0"/>
      <p:bldP spid="190474" grpId="0"/>
      <p:bldP spid="19048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文本框 189441"/>
          <p:cNvSpPr txBox="1"/>
          <p:nvPr/>
        </p:nvSpPr>
        <p:spPr>
          <a:xfrm>
            <a:off x="2362200" y="381000"/>
            <a:ext cx="5105400" cy="519113"/>
          </a:xfrm>
          <a:prstGeom prst="rect">
            <a:avLst/>
          </a:prstGeom>
          <a:solidFill>
            <a:srgbClr val="FF7C80"/>
          </a:solidFill>
          <a:ln w="9525">
            <a:noFill/>
          </a:ln>
        </p:spPr>
        <p:txBody>
          <a:bodyPr>
            <a:spAutoFit/>
          </a:bodyPr>
          <a:p>
            <a:pPr algn="l"/>
            <a:r>
              <a:rPr lang="zh-CN" altLang="en-US" sz="2800" u="sng" dirty="0">
                <a:solidFill>
                  <a:schemeClr val="tx1"/>
                </a:solidFill>
                <a:latin typeface="仿宋_GB2312" pitchFamily="49" charset="-122"/>
                <a:ea typeface="黑体" panose="02010609060101010101" pitchFamily="2" charset="-122"/>
              </a:rPr>
              <a:t>曲 线 拟 合 问 题 的 提 法</a:t>
            </a:r>
            <a:endParaRPr lang="zh-CN" altLang="en-US" sz="2400" b="0">
              <a:solidFill>
                <a:schemeClr val="tx1"/>
              </a:solidFill>
              <a:latin typeface="Times New Roman" panose="02020603050405020304" pitchFamily="18" charset="0"/>
              <a:ea typeface="黑体" panose="02010609060101010101" pitchFamily="2" charset="-122"/>
            </a:endParaRPr>
          </a:p>
        </p:txBody>
      </p:sp>
      <p:sp>
        <p:nvSpPr>
          <p:cNvPr id="189443" name="文本框 189442"/>
          <p:cNvSpPr txBox="1"/>
          <p:nvPr/>
        </p:nvSpPr>
        <p:spPr>
          <a:xfrm>
            <a:off x="457200" y="1219200"/>
            <a:ext cx="8077200" cy="1187450"/>
          </a:xfrm>
          <a:prstGeom prst="rect">
            <a:avLst/>
          </a:prstGeom>
          <a:noFill/>
          <a:ln w="9525">
            <a:noFill/>
          </a:ln>
        </p:spPr>
        <p:txBody>
          <a:bodyPr>
            <a:spAutoFit/>
          </a:bodyPr>
          <a:p>
            <a:pPr algn="l"/>
            <a:r>
              <a:rPr lang="zh-CN" altLang="en-US" sz="2400" dirty="0">
                <a:solidFill>
                  <a:schemeClr val="tx1"/>
                </a:solidFill>
                <a:latin typeface="仿宋_GB2312" pitchFamily="49" charset="-122"/>
                <a:ea typeface="黑体" panose="02010609060101010101" pitchFamily="2" charset="-122"/>
              </a:rPr>
              <a:t>已知一组（二维）数据，即平面上 </a:t>
            </a:r>
            <a:r>
              <a:rPr lang="en-US" altLang="zh-CN" sz="2400" i="1">
                <a:solidFill>
                  <a:schemeClr val="tx1"/>
                </a:solidFill>
                <a:latin typeface="Times New Roman" panose="02020603050405020304" pitchFamily="18" charset="0"/>
                <a:ea typeface="黑体" panose="02010609060101010101" pitchFamily="2" charset="-122"/>
              </a:rPr>
              <a:t>n</a:t>
            </a:r>
            <a:r>
              <a:rPr lang="zh-CN" altLang="en-US" sz="2400" dirty="0">
                <a:solidFill>
                  <a:schemeClr val="tx1"/>
                </a:solidFill>
                <a:latin typeface="仿宋_GB2312" pitchFamily="49" charset="-122"/>
                <a:ea typeface="黑体" panose="02010609060101010101" pitchFamily="2" charset="-122"/>
              </a:rPr>
              <a:t>个点</a:t>
            </a:r>
            <a:r>
              <a:rPr lang="zh-CN" altLang="en-US" sz="2400" dirty="0">
                <a:solidFill>
                  <a:schemeClr val="tx1"/>
                </a:solidFill>
                <a:latin typeface="Times New Roman" panose="02020603050405020304" pitchFamily="18" charset="0"/>
                <a:ea typeface="黑体" panose="02010609060101010101" pitchFamily="2" charset="-122"/>
              </a:rPr>
              <a:t>（</a:t>
            </a:r>
            <a:r>
              <a:rPr lang="en-US" altLang="zh-CN" sz="2400" i="1" err="1">
                <a:solidFill>
                  <a:schemeClr val="tx1"/>
                </a:solidFill>
                <a:latin typeface="Times New Roman" panose="02020603050405020304" pitchFamily="18" charset="0"/>
                <a:ea typeface="黑体" panose="02010609060101010101" pitchFamily="2" charset="-122"/>
              </a:rPr>
              <a:t>x</a:t>
            </a:r>
            <a:r>
              <a:rPr lang="en-US" altLang="zh-CN" sz="2400" i="1" baseline="-25000" err="1">
                <a:solidFill>
                  <a:schemeClr val="tx1"/>
                </a:solidFill>
                <a:latin typeface="Times New Roman" panose="02020603050405020304" pitchFamily="18" charset="0"/>
                <a:ea typeface="黑体" panose="02010609060101010101" pitchFamily="2" charset="-122"/>
              </a:rPr>
              <a:t>i</a:t>
            </a:r>
            <a:r>
              <a:rPr lang="en-US" altLang="zh-CN" sz="2400" err="1">
                <a:solidFill>
                  <a:schemeClr val="tx1"/>
                </a:solidFill>
                <a:latin typeface="Times New Roman" panose="02020603050405020304" pitchFamily="18" charset="0"/>
                <a:ea typeface="黑体" panose="02010609060101010101" pitchFamily="2" charset="-122"/>
              </a:rPr>
              <a:t>,</a:t>
            </a:r>
            <a:r>
              <a:rPr lang="en-US" altLang="zh-CN" sz="2400" i="1" err="1">
                <a:solidFill>
                  <a:schemeClr val="tx1"/>
                </a:solidFill>
                <a:latin typeface="Times New Roman" panose="02020603050405020304" pitchFamily="18" charset="0"/>
                <a:ea typeface="黑体" panose="02010609060101010101" pitchFamily="2" charset="-122"/>
              </a:rPr>
              <a:t>y</a:t>
            </a:r>
            <a:r>
              <a:rPr lang="en-US" altLang="zh-CN" sz="2400" i="1" baseline="-25000" err="1">
                <a:solidFill>
                  <a:schemeClr val="tx1"/>
                </a:solidFill>
                <a:latin typeface="Times New Roman" panose="02020603050405020304" pitchFamily="18" charset="0"/>
                <a:ea typeface="黑体" panose="02010609060101010101" pitchFamily="2" charset="-122"/>
              </a:rPr>
              <a:t>i</a:t>
            </a:r>
            <a:r>
              <a:rPr lang="en-US" altLang="zh-CN" sz="240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i</a:t>
            </a:r>
            <a:r>
              <a:rPr lang="en-US" altLang="zh-CN" sz="2400">
                <a:solidFill>
                  <a:schemeClr val="tx1"/>
                </a:solidFill>
                <a:latin typeface="Times New Roman" panose="02020603050405020304" pitchFamily="18" charset="0"/>
                <a:ea typeface="黑体" panose="02010609060101010101" pitchFamily="2" charset="-122"/>
              </a:rPr>
              <a:t>=1,…,</a:t>
            </a:r>
            <a:r>
              <a:rPr lang="en-US" altLang="zh-CN" sz="2400" i="1">
                <a:solidFill>
                  <a:schemeClr val="tx1"/>
                </a:solidFill>
                <a:latin typeface="Times New Roman" panose="02020603050405020304" pitchFamily="18" charset="0"/>
                <a:ea typeface="黑体" panose="02010609060101010101" pitchFamily="2" charset="-122"/>
              </a:rPr>
              <a:t>n</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dirty="0">
                <a:solidFill>
                  <a:schemeClr val="tx1"/>
                </a:solidFill>
                <a:latin typeface="仿宋_GB2312" pitchFamily="49" charset="-122"/>
                <a:ea typeface="黑体" panose="02010609060101010101" pitchFamily="2" charset="-122"/>
              </a:rPr>
              <a:t> </a:t>
            </a:r>
            <a:r>
              <a:rPr lang="zh-CN" altLang="en-US" sz="2400" dirty="0">
                <a:solidFill>
                  <a:schemeClr val="tx1"/>
                </a:solidFill>
                <a:latin typeface="仿宋_GB2312" pitchFamily="49" charset="-122"/>
                <a:ea typeface="黑体" panose="02010609060101010101" pitchFamily="2" charset="-122"/>
              </a:rPr>
              <a:t>寻求一个函数（曲线）</a:t>
            </a:r>
            <a:r>
              <a:rPr lang="en-US" altLang="zh-CN" sz="2400" i="1">
                <a:solidFill>
                  <a:schemeClr val="tx1"/>
                </a:solidFill>
                <a:latin typeface="Times New Roman" panose="02020603050405020304" pitchFamily="18" charset="0"/>
                <a:ea typeface="黑体" panose="02010609060101010101" pitchFamily="2" charset="-122"/>
              </a:rPr>
              <a:t>y</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f</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dirty="0">
                <a:solidFill>
                  <a:schemeClr val="tx1"/>
                </a:solidFill>
                <a:latin typeface="仿宋_GB2312" pitchFamily="49" charset="-122"/>
                <a:ea typeface="黑体" panose="02010609060101010101" pitchFamily="2" charset="-122"/>
              </a:rPr>
              <a:t> </a:t>
            </a:r>
            <a:r>
              <a:rPr lang="zh-CN" altLang="en-US" sz="2400" dirty="0">
                <a:solidFill>
                  <a:schemeClr val="tx1"/>
                </a:solidFill>
                <a:latin typeface="仿宋_GB2312" pitchFamily="49" charset="-122"/>
                <a:ea typeface="黑体" panose="02010609060101010101" pitchFamily="2" charset="-122"/>
              </a:rPr>
              <a:t>使 </a:t>
            </a:r>
            <a:r>
              <a:rPr lang="en-US" altLang="zh-CN" sz="2400" i="1">
                <a:solidFill>
                  <a:schemeClr val="tx1"/>
                </a:solidFill>
                <a:latin typeface="Times New Roman" panose="02020603050405020304" pitchFamily="18" charset="0"/>
                <a:ea typeface="黑体" panose="02010609060101010101" pitchFamily="2" charset="-122"/>
              </a:rPr>
              <a:t>f</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dirty="0">
                <a:solidFill>
                  <a:schemeClr val="tx1"/>
                </a:solidFill>
                <a:latin typeface="仿宋_GB2312" pitchFamily="49" charset="-122"/>
                <a:ea typeface="黑体" panose="02010609060101010101" pitchFamily="2" charset="-122"/>
              </a:rPr>
              <a:t> </a:t>
            </a:r>
            <a:r>
              <a:rPr lang="zh-CN" altLang="en-US" sz="2400" dirty="0">
                <a:solidFill>
                  <a:schemeClr val="tx1"/>
                </a:solidFill>
                <a:latin typeface="仿宋_GB2312" pitchFamily="49" charset="-122"/>
                <a:ea typeface="黑体" panose="02010609060101010101" pitchFamily="2" charset="-122"/>
              </a:rPr>
              <a:t>在某种准则下与所有数据点最为接近，即曲线拟合得最好．</a:t>
            </a:r>
            <a:r>
              <a:rPr lang="en-US" altLang="en-US" sz="2400" b="0">
                <a:solidFill>
                  <a:schemeClr val="tx1"/>
                </a:solidFill>
                <a:latin typeface="Times New Roman" panose="02020603050405020304" pitchFamily="18" charset="0"/>
                <a:ea typeface="黑体" panose="02010609060101010101" pitchFamily="2" charset="-122"/>
              </a:rPr>
              <a:t> </a:t>
            </a:r>
            <a:endParaRPr lang="zh-CN" altLang="en-US" sz="2400" b="0">
              <a:solidFill>
                <a:schemeClr val="tx1"/>
              </a:solidFill>
              <a:latin typeface="Times New Roman" panose="02020603050405020304" pitchFamily="18" charset="0"/>
              <a:ea typeface="黑体" panose="02010609060101010101" pitchFamily="2" charset="-122"/>
            </a:endParaRPr>
          </a:p>
        </p:txBody>
      </p:sp>
      <p:grpSp>
        <p:nvGrpSpPr>
          <p:cNvPr id="189444" name="组合 189443"/>
          <p:cNvGrpSpPr/>
          <p:nvPr/>
        </p:nvGrpSpPr>
        <p:grpSpPr>
          <a:xfrm>
            <a:off x="609600" y="2438400"/>
            <a:ext cx="6324600" cy="3505200"/>
            <a:chOff x="384" y="1536"/>
            <a:chExt cx="3984" cy="2208"/>
          </a:xfrm>
        </p:grpSpPr>
        <p:sp>
          <p:nvSpPr>
            <p:cNvPr id="189445" name="文本框 189444"/>
            <p:cNvSpPr txBox="1"/>
            <p:nvPr/>
          </p:nvSpPr>
          <p:spPr>
            <a:xfrm>
              <a:off x="768" y="2880"/>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46" name="文本框 189445"/>
            <p:cNvSpPr txBox="1"/>
            <p:nvPr/>
          </p:nvSpPr>
          <p:spPr>
            <a:xfrm>
              <a:off x="1392" y="2256"/>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47" name="文本框 189446"/>
            <p:cNvSpPr txBox="1"/>
            <p:nvPr/>
          </p:nvSpPr>
          <p:spPr>
            <a:xfrm>
              <a:off x="1056" y="2448"/>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48" name="文本框 189447"/>
            <p:cNvSpPr txBox="1"/>
            <p:nvPr/>
          </p:nvSpPr>
          <p:spPr>
            <a:xfrm>
              <a:off x="1728" y="2064"/>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49" name="文本框 189448"/>
            <p:cNvSpPr txBox="1"/>
            <p:nvPr/>
          </p:nvSpPr>
          <p:spPr>
            <a:xfrm>
              <a:off x="2064" y="2016"/>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50" name="文本框 189449"/>
            <p:cNvSpPr txBox="1"/>
            <p:nvPr/>
          </p:nvSpPr>
          <p:spPr>
            <a:xfrm>
              <a:off x="2304" y="2304"/>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51" name="文本框 189450"/>
            <p:cNvSpPr txBox="1"/>
            <p:nvPr/>
          </p:nvSpPr>
          <p:spPr>
            <a:xfrm>
              <a:off x="2640" y="1872"/>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52" name="文本框 189451"/>
            <p:cNvSpPr txBox="1"/>
            <p:nvPr/>
          </p:nvSpPr>
          <p:spPr>
            <a:xfrm>
              <a:off x="3024" y="2640"/>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53" name="文本框 189452"/>
            <p:cNvSpPr txBox="1"/>
            <p:nvPr/>
          </p:nvSpPr>
          <p:spPr>
            <a:xfrm>
              <a:off x="3504" y="2928"/>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54" name="直接连接符 189453"/>
            <p:cNvSpPr/>
            <p:nvPr/>
          </p:nvSpPr>
          <p:spPr>
            <a:xfrm>
              <a:off x="576" y="3504"/>
              <a:ext cx="3552" cy="0"/>
            </a:xfrm>
            <a:prstGeom prst="line">
              <a:avLst/>
            </a:prstGeom>
            <a:ln w="9525" cap="flat" cmpd="sng">
              <a:solidFill>
                <a:schemeClr val="tx1"/>
              </a:solidFill>
              <a:prstDash val="solid"/>
              <a:headEnd type="none" w="med" len="med"/>
              <a:tailEnd type="triangle" w="med" len="med"/>
            </a:ln>
          </p:spPr>
        </p:sp>
        <p:sp>
          <p:nvSpPr>
            <p:cNvPr id="189455" name="直接连接符 189454"/>
            <p:cNvSpPr/>
            <p:nvPr/>
          </p:nvSpPr>
          <p:spPr>
            <a:xfrm flipV="1">
              <a:off x="576" y="1632"/>
              <a:ext cx="0" cy="1872"/>
            </a:xfrm>
            <a:prstGeom prst="line">
              <a:avLst/>
            </a:prstGeom>
            <a:ln w="9525" cap="flat" cmpd="sng">
              <a:solidFill>
                <a:schemeClr val="tx1"/>
              </a:solidFill>
              <a:prstDash val="solid"/>
              <a:headEnd type="none" w="med" len="med"/>
              <a:tailEnd type="triangle" w="med" len="med"/>
            </a:ln>
          </p:spPr>
        </p:sp>
        <p:sp>
          <p:nvSpPr>
            <p:cNvPr id="189456" name="文本框 189455"/>
            <p:cNvSpPr txBox="1"/>
            <p:nvPr/>
          </p:nvSpPr>
          <p:spPr>
            <a:xfrm>
              <a:off x="3984" y="3456"/>
              <a:ext cx="384" cy="288"/>
            </a:xfrm>
            <a:prstGeom prst="rect">
              <a:avLst/>
            </a:prstGeom>
            <a:noFill/>
            <a:ln w="9525">
              <a:noFill/>
            </a:ln>
          </p:spPr>
          <p:txBody>
            <a:bodyPr>
              <a:spAutoFit/>
            </a:bodyPr>
            <a:p>
              <a:pPr algn="l"/>
              <a:r>
                <a:rPr lang="en-US" altLang="zh-CN" sz="2400" i="1">
                  <a:solidFill>
                    <a:schemeClr val="tx1"/>
                  </a:solidFill>
                  <a:latin typeface="Times New Roman" panose="02020603050405020304" pitchFamily="18" charset="0"/>
                  <a:ea typeface="黑体" panose="02010609060101010101" pitchFamily="2" charset="-122"/>
                </a:rPr>
                <a:t>x</a:t>
              </a:r>
              <a:endParaRPr lang="en-US" altLang="zh-CN" sz="2400" i="1">
                <a:solidFill>
                  <a:schemeClr val="tx1"/>
                </a:solidFill>
                <a:latin typeface="Times New Roman" panose="02020603050405020304" pitchFamily="18" charset="0"/>
                <a:ea typeface="黑体" panose="02010609060101010101" pitchFamily="2" charset="-122"/>
              </a:endParaRPr>
            </a:p>
          </p:txBody>
        </p:sp>
        <p:sp>
          <p:nvSpPr>
            <p:cNvPr id="189457" name="文本框 189456"/>
            <p:cNvSpPr txBox="1"/>
            <p:nvPr/>
          </p:nvSpPr>
          <p:spPr>
            <a:xfrm>
              <a:off x="384" y="1536"/>
              <a:ext cx="288" cy="288"/>
            </a:xfrm>
            <a:prstGeom prst="rect">
              <a:avLst/>
            </a:prstGeom>
            <a:noFill/>
            <a:ln w="9525">
              <a:noFill/>
            </a:ln>
          </p:spPr>
          <p:txBody>
            <a:bodyPr>
              <a:spAutoFit/>
            </a:bodyPr>
            <a:p>
              <a:pPr algn="l"/>
              <a:r>
                <a:rPr lang="en-US" altLang="zh-CN" sz="2400" i="1">
                  <a:solidFill>
                    <a:schemeClr val="tx1"/>
                  </a:solidFill>
                  <a:latin typeface="Times New Roman" panose="02020603050405020304" pitchFamily="18" charset="0"/>
                  <a:ea typeface="黑体" panose="02010609060101010101" pitchFamily="2" charset="-122"/>
                </a:rPr>
                <a:t>y</a:t>
              </a:r>
              <a:endParaRPr lang="en-US" altLang="zh-CN" sz="2400" i="1">
                <a:solidFill>
                  <a:schemeClr val="tx1"/>
                </a:solidFill>
                <a:latin typeface="Times New Roman" panose="02020603050405020304" pitchFamily="18" charset="0"/>
                <a:ea typeface="黑体" panose="02010609060101010101" pitchFamily="2" charset="-122"/>
              </a:endParaRPr>
            </a:p>
          </p:txBody>
        </p:sp>
      </p:grpSp>
      <p:grpSp>
        <p:nvGrpSpPr>
          <p:cNvPr id="189458" name="组合 189457"/>
          <p:cNvGrpSpPr/>
          <p:nvPr/>
        </p:nvGrpSpPr>
        <p:grpSpPr>
          <a:xfrm>
            <a:off x="1447800" y="3429000"/>
            <a:ext cx="4419600" cy="1676400"/>
            <a:chOff x="912" y="2160"/>
            <a:chExt cx="2784" cy="1056"/>
          </a:xfrm>
        </p:grpSpPr>
        <p:sp>
          <p:nvSpPr>
            <p:cNvPr id="189459" name="任意多边形 189458"/>
            <p:cNvSpPr/>
            <p:nvPr/>
          </p:nvSpPr>
          <p:spPr>
            <a:xfrm flipH="1">
              <a:off x="912" y="2160"/>
              <a:ext cx="1344" cy="9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89460" name="任意多边形 189459"/>
            <p:cNvSpPr/>
            <p:nvPr/>
          </p:nvSpPr>
          <p:spPr>
            <a:xfrm>
              <a:off x="2256" y="2160"/>
              <a:ext cx="1440" cy="105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grpSp>
      <p:sp>
        <p:nvSpPr>
          <p:cNvPr id="189461" name="文本框 189460"/>
          <p:cNvSpPr txBox="1"/>
          <p:nvPr/>
        </p:nvSpPr>
        <p:spPr>
          <a:xfrm>
            <a:off x="5867400" y="4419600"/>
            <a:ext cx="1447800" cy="457200"/>
          </a:xfrm>
          <a:prstGeom prst="rect">
            <a:avLst/>
          </a:prstGeom>
          <a:noFill/>
          <a:ln w="9525">
            <a:noFill/>
          </a:ln>
        </p:spPr>
        <p:txBody>
          <a:bodyPr>
            <a:spAutoFit/>
          </a:bodyPr>
          <a:p>
            <a:pPr algn="l"/>
            <a:r>
              <a:rPr lang="en-US" altLang="zh-CN" sz="2400" i="1">
                <a:solidFill>
                  <a:schemeClr val="tx1"/>
                </a:solidFill>
                <a:latin typeface="Times New Roman" panose="02020603050405020304" pitchFamily="18" charset="0"/>
                <a:ea typeface="黑体" panose="02010609060101010101" pitchFamily="2" charset="-122"/>
              </a:rPr>
              <a:t>y</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f</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a:t>
            </a:r>
            <a:endParaRPr lang="en-US" altLang="zh-CN" sz="2400">
              <a:solidFill>
                <a:schemeClr val="tx1"/>
              </a:solidFill>
              <a:latin typeface="Times New Roman" panose="02020603050405020304" pitchFamily="18" charset="0"/>
              <a:ea typeface="黑体" panose="02010609060101010101" pitchFamily="2" charset="-122"/>
            </a:endParaRPr>
          </a:p>
        </p:txBody>
      </p:sp>
      <p:grpSp>
        <p:nvGrpSpPr>
          <p:cNvPr id="189462" name="组合 189461"/>
          <p:cNvGrpSpPr/>
          <p:nvPr/>
        </p:nvGrpSpPr>
        <p:grpSpPr>
          <a:xfrm>
            <a:off x="3429000" y="3429000"/>
            <a:ext cx="914400" cy="838200"/>
            <a:chOff x="2160" y="2160"/>
            <a:chExt cx="576" cy="528"/>
          </a:xfrm>
        </p:grpSpPr>
        <p:sp>
          <p:nvSpPr>
            <p:cNvPr id="189463" name="文本框 189462"/>
            <p:cNvSpPr txBox="1"/>
            <p:nvPr/>
          </p:nvSpPr>
          <p:spPr>
            <a:xfrm>
              <a:off x="2160" y="2400"/>
              <a:ext cx="57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rPr>
                <a:t>(</a:t>
              </a:r>
              <a:r>
                <a:rPr lang="en-US" altLang="zh-CN" sz="2400" i="1" err="1">
                  <a:solidFill>
                    <a:schemeClr val="tx1"/>
                  </a:solidFill>
                  <a:latin typeface="Times New Roman" panose="02020603050405020304" pitchFamily="18" charset="0"/>
                  <a:ea typeface="黑体" panose="02010609060101010101" pitchFamily="2" charset="-122"/>
                </a:rPr>
                <a:t>x</a:t>
              </a:r>
              <a:r>
                <a:rPr lang="en-US" altLang="zh-CN" sz="2400" b="0" i="1" baseline="-25000" err="1">
                  <a:solidFill>
                    <a:schemeClr val="tx1"/>
                  </a:solidFill>
                  <a:latin typeface="Times New Roman" panose="02020603050405020304" pitchFamily="18" charset="0"/>
                  <a:ea typeface="黑体" panose="02010609060101010101" pitchFamily="2" charset="-122"/>
                </a:rPr>
                <a:t>i</a:t>
              </a:r>
              <a:r>
                <a:rPr lang="en-US" altLang="zh-CN" sz="2400" b="0" err="1">
                  <a:solidFill>
                    <a:schemeClr val="tx1"/>
                  </a:solidFill>
                  <a:latin typeface="Times New Roman" panose="02020603050405020304" pitchFamily="18" charset="0"/>
                  <a:ea typeface="黑体" panose="02010609060101010101" pitchFamily="2" charset="-122"/>
                </a:rPr>
                <a:t>,</a:t>
              </a:r>
              <a:r>
                <a:rPr lang="en-US" altLang="zh-CN" sz="2400" i="1" err="1">
                  <a:solidFill>
                    <a:schemeClr val="tx1"/>
                  </a:solidFill>
                  <a:latin typeface="Times New Roman" panose="02020603050405020304" pitchFamily="18" charset="0"/>
                  <a:ea typeface="黑体" panose="02010609060101010101" pitchFamily="2" charset="-122"/>
                </a:rPr>
                <a:t>y</a:t>
              </a:r>
              <a:r>
                <a:rPr lang="en-US" altLang="zh-CN" sz="2400" b="0" i="1" baseline="-25000" err="1">
                  <a:solidFill>
                    <a:schemeClr val="tx1"/>
                  </a:solidFill>
                  <a:latin typeface="Times New Roman" panose="02020603050405020304" pitchFamily="18" charset="0"/>
                  <a:ea typeface="黑体" panose="02010609060101010101" pitchFamily="2" charset="-122"/>
                </a:rPr>
                <a:t>i</a:t>
              </a:r>
              <a:r>
                <a:rPr lang="en-US" altLang="zh-CN" sz="2400" b="0">
                  <a:solidFill>
                    <a:schemeClr val="tx1"/>
                  </a:solidFill>
                  <a:latin typeface="Times New Roman" panose="02020603050405020304" pitchFamily="18" charset="0"/>
                  <a:ea typeface="黑体" panose="02010609060101010101" pitchFamily="2" charset="-122"/>
                </a:rPr>
                <a:t>)</a:t>
              </a:r>
              <a:endParaRPr lang="en-US" altLang="zh-CN" sz="2400" b="0">
                <a:solidFill>
                  <a:schemeClr val="tx1"/>
                </a:solidFill>
                <a:latin typeface="Times New Roman" panose="02020603050405020304" pitchFamily="18" charset="0"/>
                <a:ea typeface="黑体" panose="02010609060101010101" pitchFamily="2" charset="-122"/>
              </a:endParaRPr>
            </a:p>
          </p:txBody>
        </p:sp>
        <p:sp>
          <p:nvSpPr>
            <p:cNvPr id="189464" name="直接连接符 189463"/>
            <p:cNvSpPr/>
            <p:nvPr/>
          </p:nvSpPr>
          <p:spPr>
            <a:xfrm flipV="1">
              <a:off x="2400" y="2160"/>
              <a:ext cx="0" cy="288"/>
            </a:xfrm>
            <a:prstGeom prst="line">
              <a:avLst/>
            </a:prstGeom>
            <a:ln w="9525" cap="flat" cmpd="sng">
              <a:solidFill>
                <a:schemeClr val="tx1"/>
              </a:solidFill>
              <a:prstDash val="solid"/>
              <a:headEnd type="none" w="med" len="med"/>
              <a:tailEnd type="none" w="med" len="med"/>
            </a:ln>
          </p:spPr>
        </p:sp>
        <p:sp>
          <p:nvSpPr>
            <p:cNvPr id="189465" name="文本框 189464"/>
            <p:cNvSpPr txBox="1"/>
            <p:nvPr/>
          </p:nvSpPr>
          <p:spPr>
            <a:xfrm>
              <a:off x="2160" y="2160"/>
              <a:ext cx="336" cy="288"/>
            </a:xfrm>
            <a:prstGeom prst="rect">
              <a:avLst/>
            </a:prstGeom>
            <a:noFill/>
            <a:ln w="9525">
              <a:noFill/>
            </a:ln>
          </p:spPr>
          <p:txBody>
            <a:bodyPr>
              <a:spAutoFit/>
            </a:bodyPr>
            <a:p>
              <a:pPr algn="l"/>
              <a:r>
                <a:rPr lang="en-US" altLang="zh-CN" sz="2400" b="0">
                  <a:solidFill>
                    <a:schemeClr val="tx1"/>
                  </a:solidFill>
                  <a:latin typeface="Times New Roman" panose="02020603050405020304" pitchFamily="18" charset="0"/>
                  <a:ea typeface="黑体" panose="02010609060101010101" pitchFamily="2" charset="-122"/>
                  <a:sym typeface="Symbol" panose="05050102010706020507" pitchFamily="18" charset="2"/>
                </a:rPr>
                <a:t></a:t>
              </a:r>
              <a:r>
                <a:rPr lang="en-US" altLang="zh-CN" sz="2400" b="0" i="1" baseline="-25000">
                  <a:solidFill>
                    <a:schemeClr val="tx1"/>
                  </a:solidFill>
                  <a:latin typeface="Times New Roman" panose="02020603050405020304" pitchFamily="18" charset="0"/>
                  <a:ea typeface="黑体" panose="02010609060101010101" pitchFamily="2" charset="-122"/>
                  <a:sym typeface="Symbol" panose="05050102010706020507" pitchFamily="18" charset="2"/>
                </a:rPr>
                <a:t>i</a:t>
              </a:r>
              <a:endParaRPr lang="en-US" altLang="zh-CN" sz="2400" b="0" i="1">
                <a:solidFill>
                  <a:schemeClr val="tx1"/>
                </a:solidFill>
                <a:latin typeface="Times New Roman" panose="02020603050405020304" pitchFamily="18" charset="0"/>
                <a:ea typeface="黑体" panose="02010609060101010101" pitchFamily="2" charset="-122"/>
              </a:endParaRPr>
            </a:p>
          </p:txBody>
        </p:sp>
      </p:grpSp>
      <p:sp>
        <p:nvSpPr>
          <p:cNvPr id="189466" name="文本框 189465"/>
          <p:cNvSpPr txBox="1"/>
          <p:nvPr/>
        </p:nvSpPr>
        <p:spPr>
          <a:xfrm>
            <a:off x="1219200" y="5867400"/>
            <a:ext cx="4953000" cy="457200"/>
          </a:xfrm>
          <a:prstGeom prst="rect">
            <a:avLst/>
          </a:prstGeom>
          <a:noFill/>
          <a:ln w="9525">
            <a:noFill/>
          </a:ln>
        </p:spPr>
        <p:txBody>
          <a:bodyPr>
            <a:spAutoFit/>
          </a:bodyPr>
          <a:p>
            <a:pPr algn="l"/>
            <a:r>
              <a:rPr lang="en-US" altLang="zh-CN" sz="2400">
                <a:solidFill>
                  <a:schemeClr val="tx1"/>
                </a:solidFill>
                <a:latin typeface="Times New Roman" panose="02020603050405020304" pitchFamily="18" charset="0"/>
                <a:ea typeface="黑体" panose="02010609060101010101" pitchFamily="2" charset="-122"/>
                <a:sym typeface="Symbol" panose="05050102010706020507" pitchFamily="18" charset="2"/>
              </a:rPr>
              <a:t></a:t>
            </a:r>
            <a:r>
              <a:rPr lang="en-US" altLang="zh-CN" sz="2400" i="1" baseline="-25000">
                <a:solidFill>
                  <a:schemeClr val="tx1"/>
                </a:solidFill>
                <a:latin typeface="Times New Roman" panose="02020603050405020304" pitchFamily="18" charset="0"/>
                <a:ea typeface="黑体" panose="02010609060101010101" pitchFamily="2" charset="-122"/>
                <a:sym typeface="Symbol" panose="05050102010706020507" pitchFamily="18" charset="2"/>
              </a:rPr>
              <a:t>i </a:t>
            </a:r>
            <a:r>
              <a:rPr lang="zh-CN" altLang="en-US" sz="2400" dirty="0">
                <a:solidFill>
                  <a:schemeClr val="tx1"/>
                </a:solidFill>
                <a:latin typeface="Times New Roman" panose="02020603050405020304" pitchFamily="18" charset="0"/>
                <a:ea typeface="黑体" panose="02010609060101010101" pitchFamily="2" charset="-122"/>
                <a:sym typeface="Symbol" panose="05050102010706020507" pitchFamily="18" charset="2"/>
              </a:rPr>
              <a:t>为点</a:t>
            </a:r>
            <a:r>
              <a:rPr lang="zh-CN" altLang="en-US" sz="2400" dirty="0">
                <a:solidFill>
                  <a:schemeClr val="tx1"/>
                </a:solidFill>
                <a:latin typeface="Times New Roman" panose="02020603050405020304" pitchFamily="18" charset="0"/>
                <a:ea typeface="黑体" panose="02010609060101010101" pitchFamily="2" charset="-122"/>
              </a:rPr>
              <a:t>（</a:t>
            </a:r>
            <a:r>
              <a:rPr lang="en-US" altLang="zh-CN" sz="2400" i="1" err="1">
                <a:solidFill>
                  <a:schemeClr val="tx1"/>
                </a:solidFill>
                <a:latin typeface="Times New Roman" panose="02020603050405020304" pitchFamily="18" charset="0"/>
                <a:ea typeface="黑体" panose="02010609060101010101" pitchFamily="2" charset="-122"/>
              </a:rPr>
              <a:t>x</a:t>
            </a:r>
            <a:r>
              <a:rPr lang="en-US" altLang="zh-CN" sz="2400" i="1" baseline="-25000" err="1">
                <a:solidFill>
                  <a:schemeClr val="tx1"/>
                </a:solidFill>
                <a:latin typeface="Times New Roman" panose="02020603050405020304" pitchFamily="18" charset="0"/>
                <a:ea typeface="黑体" panose="02010609060101010101" pitchFamily="2" charset="-122"/>
              </a:rPr>
              <a:t>i</a:t>
            </a:r>
            <a:r>
              <a:rPr lang="en-US" altLang="zh-CN" sz="2400" err="1">
                <a:solidFill>
                  <a:schemeClr val="tx1"/>
                </a:solidFill>
                <a:latin typeface="Times New Roman" panose="02020603050405020304" pitchFamily="18" charset="0"/>
                <a:ea typeface="黑体" panose="02010609060101010101" pitchFamily="2" charset="-122"/>
              </a:rPr>
              <a:t>,</a:t>
            </a:r>
            <a:r>
              <a:rPr lang="en-US" altLang="zh-CN" sz="2400" i="1" err="1">
                <a:solidFill>
                  <a:schemeClr val="tx1"/>
                </a:solidFill>
                <a:latin typeface="Times New Roman" panose="02020603050405020304" pitchFamily="18" charset="0"/>
                <a:ea typeface="黑体" panose="02010609060101010101" pitchFamily="2" charset="-122"/>
              </a:rPr>
              <a:t>y</a:t>
            </a:r>
            <a:r>
              <a:rPr lang="en-US" altLang="zh-CN" sz="2400" i="1" baseline="-25000" err="1">
                <a:solidFill>
                  <a:schemeClr val="tx1"/>
                </a:solidFill>
                <a:latin typeface="Times New Roman" panose="02020603050405020304" pitchFamily="18" charset="0"/>
                <a:ea typeface="黑体" panose="02010609060101010101" pitchFamily="2" charset="-122"/>
              </a:rPr>
              <a:t>i</a:t>
            </a:r>
            <a:r>
              <a:rPr lang="en-US" altLang="zh-CN" sz="2400" dirty="0">
                <a:solidFill>
                  <a:schemeClr val="tx1"/>
                </a:solidFill>
                <a:latin typeface="Times New Roman" panose="02020603050405020304" pitchFamily="18" charset="0"/>
                <a:ea typeface="黑体" panose="02010609060101010101" pitchFamily="2" charset="-122"/>
              </a:rPr>
              <a:t>) </a:t>
            </a:r>
            <a:r>
              <a:rPr lang="zh-CN" altLang="en-US" sz="2400" dirty="0">
                <a:solidFill>
                  <a:schemeClr val="tx1"/>
                </a:solidFill>
                <a:latin typeface="Times New Roman" panose="02020603050405020304" pitchFamily="18" charset="0"/>
                <a:ea typeface="黑体" panose="02010609060101010101" pitchFamily="2" charset="-122"/>
              </a:rPr>
              <a:t>与</a:t>
            </a:r>
            <a:r>
              <a:rPr lang="zh-CN" altLang="en-US" sz="2400" dirty="0">
                <a:solidFill>
                  <a:schemeClr val="tx1"/>
                </a:solidFill>
                <a:latin typeface="仿宋_GB2312" pitchFamily="49" charset="-122"/>
                <a:ea typeface="黑体" panose="02010609060101010101" pitchFamily="2" charset="-122"/>
              </a:rPr>
              <a:t>曲线 </a:t>
            </a:r>
            <a:r>
              <a:rPr lang="en-US" altLang="zh-CN" sz="2400" i="1">
                <a:solidFill>
                  <a:schemeClr val="tx1"/>
                </a:solidFill>
                <a:latin typeface="Times New Roman" panose="02020603050405020304" pitchFamily="18" charset="0"/>
                <a:ea typeface="黑体" panose="02010609060101010101" pitchFamily="2" charset="-122"/>
              </a:rPr>
              <a:t>y</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f</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dirty="0">
                <a:solidFill>
                  <a:schemeClr val="tx1"/>
                </a:solidFill>
                <a:latin typeface="Times New Roman" panose="02020603050405020304" pitchFamily="18" charset="0"/>
                <a:ea typeface="黑体" panose="02010609060101010101" pitchFamily="2" charset="-122"/>
              </a:rPr>
              <a:t>) </a:t>
            </a:r>
            <a:r>
              <a:rPr lang="zh-CN" altLang="en-US" sz="2400" dirty="0">
                <a:solidFill>
                  <a:schemeClr val="tx1"/>
                </a:solidFill>
                <a:latin typeface="Times New Roman" panose="02020603050405020304" pitchFamily="18" charset="0"/>
                <a:ea typeface="黑体" panose="02010609060101010101" pitchFamily="2" charset="-122"/>
              </a:rPr>
              <a:t>的距离</a:t>
            </a:r>
            <a:endParaRPr lang="zh-CN" altLang="en-US" sz="2400">
              <a:solidFill>
                <a:schemeClr val="tx1"/>
              </a:solidFill>
              <a:latin typeface="仿宋_GB2312" pitchFamily="49"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89444"/>
                                        </p:tgtEl>
                                        <p:attrNameLst>
                                          <p:attrName>style.visibility</p:attrName>
                                        </p:attrNameLst>
                                      </p:cBhvr>
                                      <p:to>
                                        <p:strVal val="visible"/>
                                      </p:to>
                                    </p:set>
                                    <p:animEffect transition="in" filter="checkerboard(across)">
                                      <p:cBhvr>
                                        <p:cTn id="11" dur="500"/>
                                        <p:tgtEl>
                                          <p:spTgt spid="18944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89458"/>
                                        </p:tgtEl>
                                        <p:attrNameLst>
                                          <p:attrName>style.visibility</p:attrName>
                                        </p:attrNameLst>
                                      </p:cBhvr>
                                      <p:to>
                                        <p:strVal val="visible"/>
                                      </p:to>
                                    </p:set>
                                    <p:animEffect transition="in" filter="dissolve">
                                      <p:cBhvr>
                                        <p:cTn id="16" dur="500"/>
                                        <p:tgtEl>
                                          <p:spTgt spid="18945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94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9462"/>
                                        </p:tgtEl>
                                        <p:attrNameLst>
                                          <p:attrName>style.visibility</p:attrName>
                                        </p:attrNameLst>
                                      </p:cBhvr>
                                      <p:to>
                                        <p:strVal val="visible"/>
                                      </p:to>
                                    </p:set>
                                    <p:animEffect transition="in" filter="blinds(horizontal)">
                                      <p:cBhvr>
                                        <p:cTn id="25" dur="500"/>
                                        <p:tgtEl>
                                          <p:spTgt spid="18946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89466"/>
                                        </p:tgtEl>
                                        <p:attrNameLst>
                                          <p:attrName>style.visibility</p:attrName>
                                        </p:attrNameLst>
                                      </p:cBhvr>
                                      <p:to>
                                        <p:strVal val="visible"/>
                                      </p:to>
                                    </p:set>
                                    <p:anim calcmode="lin" valueType="num">
                                      <p:cBhvr additive="base">
                                        <p:cTn id="30" dur="500" fill="hold"/>
                                        <p:tgtEl>
                                          <p:spTgt spid="189466"/>
                                        </p:tgtEl>
                                        <p:attrNameLst>
                                          <p:attrName>ppt_x</p:attrName>
                                        </p:attrNameLst>
                                      </p:cBhvr>
                                      <p:tavLst>
                                        <p:tav tm="0">
                                          <p:val>
                                            <p:strVal val="#ppt_x"/>
                                          </p:val>
                                        </p:tav>
                                        <p:tav tm="100000">
                                          <p:val>
                                            <p:strVal val="#ppt_x"/>
                                          </p:val>
                                        </p:tav>
                                      </p:tavLst>
                                    </p:anim>
                                    <p:anim calcmode="lin" valueType="num">
                                      <p:cBhvr additive="base">
                                        <p:cTn id="31" dur="500" fill="hold"/>
                                        <p:tgtEl>
                                          <p:spTgt spid="1894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p:bldP spid="189461" grpId="0"/>
      <p:bldP spid="1894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文本框 188417"/>
          <p:cNvSpPr txBox="1"/>
          <p:nvPr/>
        </p:nvSpPr>
        <p:spPr>
          <a:xfrm>
            <a:off x="457200" y="457200"/>
            <a:ext cx="8229600" cy="457200"/>
          </a:xfrm>
          <a:prstGeom prst="rect">
            <a:avLst/>
          </a:prstGeom>
          <a:solidFill>
            <a:srgbClr val="FFCC99"/>
          </a:solidFill>
          <a:ln w="9525">
            <a:noFill/>
          </a:ln>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rPr>
              <a:t>曲线拟合问题最常用的解法</a:t>
            </a:r>
            <a:r>
              <a:rPr lang="en-US" altLang="zh-CN" sz="2400">
                <a:solidFill>
                  <a:schemeClr val="tx1"/>
                </a:solidFill>
                <a:latin typeface="Times New Roman" panose="02020603050405020304" pitchFamily="18" charset="0"/>
                <a:ea typeface="黑体" panose="02010609060101010101" pitchFamily="2" charset="-122"/>
              </a:rPr>
              <a:t>——</a:t>
            </a:r>
            <a:r>
              <a:rPr lang="zh-CN" altLang="en-US" sz="2400" dirty="0">
                <a:solidFill>
                  <a:schemeClr val="tx1"/>
                </a:solidFill>
                <a:latin typeface="Times New Roman" panose="02020603050405020304" pitchFamily="18" charset="0"/>
                <a:ea typeface="黑体" panose="02010609060101010101" pitchFamily="2" charset="-122"/>
              </a:rPr>
              <a:t>线性最小二乘法的基本思路</a:t>
            </a:r>
            <a:endParaRPr lang="zh-CN" altLang="en-US" sz="2400" b="0">
              <a:solidFill>
                <a:schemeClr val="tx1"/>
              </a:solidFill>
              <a:latin typeface="Times New Roman" panose="02020603050405020304" pitchFamily="18" charset="0"/>
              <a:ea typeface="黑体" panose="02010609060101010101" pitchFamily="2" charset="-122"/>
            </a:endParaRPr>
          </a:p>
        </p:txBody>
      </p:sp>
      <p:sp>
        <p:nvSpPr>
          <p:cNvPr id="188419" name="文本框 188418"/>
          <p:cNvSpPr txBox="1"/>
          <p:nvPr/>
        </p:nvSpPr>
        <p:spPr>
          <a:xfrm>
            <a:off x="533400" y="1066800"/>
            <a:ext cx="8610600" cy="1552575"/>
          </a:xfrm>
          <a:prstGeom prst="rect">
            <a:avLst/>
          </a:prstGeom>
          <a:noFill/>
          <a:ln w="9525">
            <a:noFill/>
          </a:ln>
        </p:spPr>
        <p:txBody>
          <a:bodyPr>
            <a:spAutoFit/>
          </a:bodyPr>
          <a:p>
            <a:pPr algn="l"/>
            <a:r>
              <a:rPr lang="zh-CN" altLang="en-US" sz="2400" b="0" dirty="0">
                <a:solidFill>
                  <a:schemeClr val="tx1"/>
                </a:solidFill>
                <a:latin typeface="仿宋_GB2312" pitchFamily="49" charset="-122"/>
                <a:ea typeface="黑体" panose="02010609060101010101" pitchFamily="2" charset="-122"/>
              </a:rPr>
              <a:t>第一步</a:t>
            </a:r>
            <a:r>
              <a:rPr lang="en-US" altLang="zh-CN" sz="2400" dirty="0">
                <a:solidFill>
                  <a:schemeClr val="tx1"/>
                </a:solidFill>
                <a:latin typeface="仿宋_GB2312" pitchFamily="49" charset="-122"/>
                <a:ea typeface="黑体" panose="02010609060101010101" pitchFamily="2" charset="-122"/>
              </a:rPr>
              <a:t>:</a:t>
            </a:r>
            <a:r>
              <a:rPr lang="zh-CN" altLang="en-US" sz="2400" dirty="0">
                <a:solidFill>
                  <a:schemeClr val="tx1"/>
                </a:solidFill>
                <a:latin typeface="仿宋_GB2312" pitchFamily="49" charset="-122"/>
                <a:ea typeface="黑体" panose="02010609060101010101" pitchFamily="2" charset="-122"/>
              </a:rPr>
              <a:t>先选定一组函数</a:t>
            </a:r>
            <a:r>
              <a:rPr lang="zh-CN" altLang="en-US" sz="2400" b="0" dirty="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r</a:t>
            </a:r>
            <a:r>
              <a:rPr lang="en-US" altLang="zh-CN" sz="2400" baseline="-25000">
                <a:solidFill>
                  <a:schemeClr val="tx1"/>
                </a:solidFill>
                <a:latin typeface="Times New Roman" panose="02020603050405020304" pitchFamily="18" charset="0"/>
                <a:ea typeface="黑体" panose="02010609060101010101" pitchFamily="2" charset="-122"/>
              </a:rPr>
              <a:t>1</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r</a:t>
            </a:r>
            <a:r>
              <a:rPr lang="en-US" altLang="zh-CN" sz="2400" baseline="-25000">
                <a:solidFill>
                  <a:schemeClr val="tx1"/>
                </a:solidFill>
                <a:latin typeface="Times New Roman" panose="02020603050405020304" pitchFamily="18" charset="0"/>
                <a:ea typeface="黑体" panose="02010609060101010101" pitchFamily="2" charset="-122"/>
              </a:rPr>
              <a:t>2</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r</a:t>
            </a:r>
            <a:r>
              <a:rPr lang="en-US" altLang="zh-CN" sz="2400" i="1" baseline="-25000">
                <a:solidFill>
                  <a:schemeClr val="tx1"/>
                </a:solidFill>
                <a:latin typeface="Times New Roman" panose="02020603050405020304" pitchFamily="18" charset="0"/>
                <a:ea typeface="黑体" panose="02010609060101010101" pitchFamily="2" charset="-122"/>
              </a:rPr>
              <a:t>m</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m</a:t>
            </a:r>
            <a:r>
              <a:rPr lang="en-US" altLang="zh-CN" sz="2400">
                <a:solidFill>
                  <a:schemeClr val="tx1"/>
                </a:solidFill>
                <a:latin typeface="Times New Roman" panose="02020603050405020304" pitchFamily="18" charset="0"/>
                <a:ea typeface="黑体" panose="02010609060101010101" pitchFamily="2" charset="-122"/>
              </a:rPr>
              <a:t>&lt;</a:t>
            </a:r>
            <a:r>
              <a:rPr lang="en-US" altLang="zh-CN" sz="2400" i="1">
                <a:solidFill>
                  <a:schemeClr val="tx1"/>
                </a:solidFill>
                <a:latin typeface="Times New Roman" panose="02020603050405020304" pitchFamily="18" charset="0"/>
                <a:ea typeface="黑体" panose="02010609060101010101" pitchFamily="2" charset="-122"/>
              </a:rPr>
              <a:t>n</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b="0">
                <a:solidFill>
                  <a:schemeClr val="tx1"/>
                </a:solidFill>
                <a:latin typeface="Times New Roman" panose="02020603050405020304" pitchFamily="18" charset="0"/>
                <a:ea typeface="黑体" panose="02010609060101010101" pitchFamily="2" charset="-122"/>
              </a:rPr>
              <a:t> </a:t>
            </a:r>
            <a:r>
              <a:rPr lang="zh-CN" altLang="en-US" sz="2400" dirty="0">
                <a:solidFill>
                  <a:schemeClr val="tx1"/>
                </a:solidFill>
                <a:latin typeface="Times New Roman" panose="02020603050405020304" pitchFamily="18" charset="0"/>
                <a:ea typeface="黑体" panose="02010609060101010101" pitchFamily="2" charset="-122"/>
              </a:rPr>
              <a:t>令</a:t>
            </a:r>
            <a:endParaRPr lang="zh-CN" altLang="en-US" sz="2400" dirty="0">
              <a:solidFill>
                <a:schemeClr val="tx1"/>
              </a:solidFill>
              <a:latin typeface="Times New Roman" panose="02020603050405020304" pitchFamily="18" charset="0"/>
              <a:ea typeface="黑体" panose="02010609060101010101" pitchFamily="2" charset="-122"/>
            </a:endParaRPr>
          </a:p>
          <a:p>
            <a:pPr algn="l"/>
            <a:r>
              <a:rPr lang="zh-CN" altLang="en-US" sz="2400" b="0" dirty="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f</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baseline="-25000">
                <a:solidFill>
                  <a:schemeClr val="tx1"/>
                </a:solidFill>
                <a:latin typeface="Times New Roman" panose="02020603050405020304" pitchFamily="18" charset="0"/>
                <a:ea typeface="黑体" panose="02010609060101010101" pitchFamily="2" charset="-122"/>
              </a:rPr>
              <a:t>1</a:t>
            </a:r>
            <a:r>
              <a:rPr lang="en-US" altLang="zh-CN" sz="2400" i="1">
                <a:solidFill>
                  <a:schemeClr val="tx1"/>
                </a:solidFill>
                <a:latin typeface="Times New Roman" panose="02020603050405020304" pitchFamily="18" charset="0"/>
                <a:ea typeface="黑体" panose="02010609060101010101" pitchFamily="2" charset="-122"/>
              </a:rPr>
              <a:t>r</a:t>
            </a:r>
            <a:r>
              <a:rPr lang="en-US" altLang="zh-CN" sz="2400" baseline="-25000">
                <a:solidFill>
                  <a:schemeClr val="tx1"/>
                </a:solidFill>
                <a:latin typeface="Times New Roman" panose="02020603050405020304" pitchFamily="18" charset="0"/>
                <a:ea typeface="黑体" panose="02010609060101010101" pitchFamily="2" charset="-122"/>
              </a:rPr>
              <a:t>1</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baseline="-25000">
                <a:solidFill>
                  <a:schemeClr val="tx1"/>
                </a:solidFill>
                <a:latin typeface="Times New Roman" panose="02020603050405020304" pitchFamily="18" charset="0"/>
                <a:ea typeface="黑体" panose="02010609060101010101" pitchFamily="2" charset="-122"/>
              </a:rPr>
              <a:t>2</a:t>
            </a:r>
            <a:r>
              <a:rPr lang="en-US" altLang="zh-CN" sz="2400" i="1">
                <a:solidFill>
                  <a:schemeClr val="tx1"/>
                </a:solidFill>
                <a:latin typeface="Times New Roman" panose="02020603050405020304" pitchFamily="18" charset="0"/>
                <a:ea typeface="黑体" panose="02010609060101010101" pitchFamily="2" charset="-122"/>
              </a:rPr>
              <a:t>r</a:t>
            </a:r>
            <a:r>
              <a:rPr lang="en-US" altLang="zh-CN" sz="2400" baseline="-25000">
                <a:solidFill>
                  <a:schemeClr val="tx1"/>
                </a:solidFill>
                <a:latin typeface="Times New Roman" panose="02020603050405020304" pitchFamily="18" charset="0"/>
                <a:ea typeface="黑体" panose="02010609060101010101" pitchFamily="2" charset="-122"/>
              </a:rPr>
              <a:t>2</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baseline="-25000">
                <a:solidFill>
                  <a:schemeClr val="tx1"/>
                </a:solidFill>
                <a:latin typeface="Times New Roman" panose="02020603050405020304" pitchFamily="18" charset="0"/>
                <a:ea typeface="黑体" panose="02010609060101010101" pitchFamily="2" charset="-122"/>
              </a:rPr>
              <a:t>m</a:t>
            </a:r>
            <a:r>
              <a:rPr lang="en-US" altLang="zh-CN" sz="2400" i="1">
                <a:solidFill>
                  <a:schemeClr val="tx1"/>
                </a:solidFill>
                <a:latin typeface="Times New Roman" panose="02020603050405020304" pitchFamily="18" charset="0"/>
                <a:ea typeface="黑体" panose="02010609060101010101" pitchFamily="2" charset="-122"/>
              </a:rPr>
              <a:t>r</a:t>
            </a:r>
            <a:r>
              <a:rPr lang="en-US" altLang="zh-CN" sz="2400" baseline="-25000">
                <a:solidFill>
                  <a:schemeClr val="tx1"/>
                </a:solidFill>
                <a:latin typeface="Times New Roman" panose="02020603050405020304" pitchFamily="18" charset="0"/>
                <a:ea typeface="黑体" panose="02010609060101010101" pitchFamily="2" charset="-122"/>
              </a:rPr>
              <a:t>m</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a:solidFill>
                  <a:schemeClr val="tx1"/>
                </a:solidFill>
                <a:latin typeface="Times New Roman" panose="02020603050405020304" pitchFamily="18" charset="0"/>
                <a:ea typeface="黑体" panose="02010609060101010101" pitchFamily="2" charset="-122"/>
              </a:rPr>
              <a:t>)                               </a:t>
            </a:r>
            <a:r>
              <a:rPr lang="zh-CN" altLang="en-US" sz="2400">
                <a:solidFill>
                  <a:schemeClr val="tx1"/>
                </a:solidFill>
                <a:latin typeface="Times New Roman" panose="02020603050405020304" pitchFamily="18" charset="0"/>
                <a:ea typeface="黑体" panose="02010609060101010101" pitchFamily="2" charset="-122"/>
              </a:rPr>
              <a:t>（</a:t>
            </a:r>
            <a:r>
              <a:rPr lang="en-US" altLang="zh-CN" sz="2400">
                <a:solidFill>
                  <a:schemeClr val="tx1"/>
                </a:solidFill>
                <a:latin typeface="Times New Roman" panose="02020603050405020304" pitchFamily="18" charset="0"/>
                <a:ea typeface="黑体" panose="02010609060101010101" pitchFamily="2" charset="-122"/>
              </a:rPr>
              <a:t>1</a:t>
            </a:r>
            <a:r>
              <a:rPr lang="zh-CN" altLang="en-US" sz="2400">
                <a:solidFill>
                  <a:schemeClr val="tx1"/>
                </a:solidFill>
                <a:latin typeface="Times New Roman" panose="02020603050405020304" pitchFamily="18" charset="0"/>
                <a:ea typeface="黑体" panose="02010609060101010101" pitchFamily="2" charset="-122"/>
              </a:rPr>
              <a:t>）</a:t>
            </a:r>
            <a:endParaRPr lang="zh-CN" altLang="en-US" sz="2400">
              <a:solidFill>
                <a:schemeClr val="tx1"/>
              </a:solidFill>
              <a:latin typeface="Times New Roman" panose="02020603050405020304" pitchFamily="18" charset="0"/>
              <a:ea typeface="黑体" panose="02010609060101010101" pitchFamily="2" charset="-122"/>
            </a:endParaRPr>
          </a:p>
          <a:p>
            <a:pPr algn="l"/>
            <a:r>
              <a:rPr lang="zh-CN" altLang="en-US" sz="2400" dirty="0">
                <a:solidFill>
                  <a:schemeClr val="tx1"/>
                </a:solidFill>
                <a:latin typeface="仿宋_GB2312" pitchFamily="49" charset="-122"/>
                <a:ea typeface="黑体" panose="02010609060101010101" pitchFamily="2" charset="-122"/>
              </a:rPr>
              <a:t>其中</a:t>
            </a:r>
            <a:r>
              <a:rPr lang="zh-CN" altLang="en-US" sz="2400" b="0" dirty="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baseline="-25000">
                <a:solidFill>
                  <a:schemeClr val="tx1"/>
                </a:solidFill>
                <a:latin typeface="Times New Roman" panose="02020603050405020304" pitchFamily="18" charset="0"/>
                <a:ea typeface="黑体" panose="02010609060101010101" pitchFamily="2" charset="-122"/>
              </a:rPr>
              <a:t>1</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baseline="-25000">
                <a:solidFill>
                  <a:schemeClr val="tx1"/>
                </a:solidFill>
                <a:latin typeface="Times New Roman" panose="02020603050405020304" pitchFamily="18" charset="0"/>
                <a:ea typeface="黑体" panose="02010609060101010101" pitchFamily="2" charset="-122"/>
              </a:rPr>
              <a:t>2</a:t>
            </a:r>
            <a:r>
              <a:rPr lang="en-US" altLang="zh-CN" sz="240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i="1" baseline="-25000">
                <a:solidFill>
                  <a:schemeClr val="tx1"/>
                </a:solidFill>
                <a:latin typeface="Times New Roman" panose="02020603050405020304" pitchFamily="18" charset="0"/>
                <a:ea typeface="黑体" panose="02010609060101010101" pitchFamily="2" charset="-122"/>
              </a:rPr>
              <a:t>m</a:t>
            </a:r>
            <a:r>
              <a:rPr lang="en-US" altLang="zh-CN" sz="2400" b="0">
                <a:solidFill>
                  <a:schemeClr val="tx1"/>
                </a:solidFill>
                <a:latin typeface="Times New Roman" panose="02020603050405020304" pitchFamily="18" charset="0"/>
                <a:ea typeface="黑体" panose="02010609060101010101" pitchFamily="2" charset="-122"/>
              </a:rPr>
              <a:t> </a:t>
            </a:r>
            <a:r>
              <a:rPr lang="zh-CN" altLang="en-US" sz="2400" dirty="0">
                <a:solidFill>
                  <a:schemeClr val="tx1"/>
                </a:solidFill>
                <a:latin typeface="Times New Roman" panose="02020603050405020304" pitchFamily="18" charset="0"/>
                <a:ea typeface="黑体" panose="02010609060101010101" pitchFamily="2" charset="-122"/>
              </a:rPr>
              <a:t>为待定系数．</a:t>
            </a:r>
            <a:endParaRPr lang="zh-CN" altLang="en-US" sz="2400" b="0">
              <a:solidFill>
                <a:schemeClr val="tx1"/>
              </a:solidFill>
              <a:latin typeface="Times New Roman" panose="02020603050405020304" pitchFamily="18" charset="0"/>
              <a:ea typeface="黑体" panose="02010609060101010101" pitchFamily="2" charset="-122"/>
            </a:endParaRPr>
          </a:p>
        </p:txBody>
      </p:sp>
      <p:sp>
        <p:nvSpPr>
          <p:cNvPr id="188420" name="文本框 188419"/>
          <p:cNvSpPr txBox="1"/>
          <p:nvPr/>
        </p:nvSpPr>
        <p:spPr>
          <a:xfrm>
            <a:off x="533400" y="2728913"/>
            <a:ext cx="8382000" cy="1004887"/>
          </a:xfrm>
          <a:prstGeom prst="rect">
            <a:avLst/>
          </a:prstGeom>
          <a:noFill/>
          <a:ln w="9525">
            <a:noFill/>
          </a:ln>
        </p:spPr>
        <p:txBody>
          <a:bodyPr>
            <a:spAutoFit/>
          </a:bodyPr>
          <a:p>
            <a:pPr algn="l"/>
            <a:r>
              <a:rPr lang="en-US" altLang="zh-CN" sz="2400" dirty="0">
                <a:solidFill>
                  <a:schemeClr val="tx1"/>
                </a:solidFill>
                <a:latin typeface="Times New Roman" panose="02020603050405020304" pitchFamily="18" charset="0"/>
                <a:ea typeface="黑体" panose="02010609060101010101" pitchFamily="2" charset="-122"/>
              </a:rPr>
              <a:t> </a:t>
            </a:r>
            <a:r>
              <a:rPr lang="zh-CN" altLang="en-US" sz="2400" b="0" dirty="0">
                <a:solidFill>
                  <a:schemeClr val="tx1"/>
                </a:solidFill>
                <a:latin typeface="Times New Roman" panose="02020603050405020304" pitchFamily="18" charset="0"/>
                <a:ea typeface="黑体" panose="02010609060101010101" pitchFamily="2" charset="-122"/>
              </a:rPr>
              <a:t>第二步</a:t>
            </a:r>
            <a:r>
              <a:rPr lang="en-US" altLang="zh-CN" sz="2400" dirty="0">
                <a:solidFill>
                  <a:schemeClr val="tx1"/>
                </a:solidFill>
                <a:latin typeface="Times New Roman" panose="02020603050405020304" pitchFamily="18" charset="0"/>
                <a:ea typeface="黑体" panose="02010609060101010101" pitchFamily="2" charset="-122"/>
              </a:rPr>
              <a:t>:  </a:t>
            </a:r>
            <a:r>
              <a:rPr lang="zh-CN" altLang="en-US" sz="2400" dirty="0">
                <a:solidFill>
                  <a:schemeClr val="tx1"/>
                </a:solidFill>
                <a:latin typeface="Times New Roman" panose="02020603050405020304" pitchFamily="18" charset="0"/>
                <a:ea typeface="黑体" panose="02010609060101010101" pitchFamily="2" charset="-122"/>
              </a:rPr>
              <a:t>确定</a:t>
            </a:r>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baseline="-25000">
                <a:solidFill>
                  <a:schemeClr val="tx1"/>
                </a:solidFill>
                <a:latin typeface="Times New Roman" panose="02020603050405020304" pitchFamily="18" charset="0"/>
                <a:ea typeface="黑体" panose="02010609060101010101" pitchFamily="2" charset="-122"/>
              </a:rPr>
              <a:t>1</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baseline="-25000">
                <a:solidFill>
                  <a:schemeClr val="tx1"/>
                </a:solidFill>
                <a:latin typeface="Times New Roman" panose="02020603050405020304" pitchFamily="18" charset="0"/>
                <a:ea typeface="黑体" panose="02010609060101010101" pitchFamily="2" charset="-122"/>
              </a:rPr>
              <a:t>2</a:t>
            </a:r>
            <a:r>
              <a:rPr lang="en-US" altLang="zh-CN" sz="2400">
                <a:solidFill>
                  <a:schemeClr val="tx1"/>
                </a:solidFill>
                <a:latin typeface="Times New Roman" panose="02020603050405020304" pitchFamily="18" charset="0"/>
                <a:ea typeface="黑体" panose="02010609060101010101" pitchFamily="2" charset="-122"/>
              </a:rPr>
              <a:t>, …,</a:t>
            </a:r>
            <a:r>
              <a:rPr lang="en-US" altLang="zh-CN" sz="2400" i="1">
                <a:solidFill>
                  <a:schemeClr val="tx1"/>
                </a:solidFill>
                <a:latin typeface="Times New Roman" panose="02020603050405020304" pitchFamily="18" charset="0"/>
                <a:ea typeface="黑体" panose="02010609060101010101" pitchFamily="2" charset="-122"/>
              </a:rPr>
              <a:t>a</a:t>
            </a:r>
            <a:r>
              <a:rPr lang="en-US" altLang="zh-CN" sz="2400" i="1" baseline="-25000">
                <a:solidFill>
                  <a:schemeClr val="tx1"/>
                </a:solidFill>
                <a:latin typeface="Times New Roman" panose="02020603050405020304" pitchFamily="18" charset="0"/>
                <a:ea typeface="黑体" panose="02010609060101010101" pitchFamily="2" charset="-122"/>
              </a:rPr>
              <a:t>m</a:t>
            </a:r>
            <a:r>
              <a:rPr lang="en-US" altLang="zh-CN" sz="2400" b="0">
                <a:solidFill>
                  <a:schemeClr val="tx1"/>
                </a:solidFill>
                <a:latin typeface="Times New Roman" panose="02020603050405020304" pitchFamily="18" charset="0"/>
                <a:ea typeface="黑体" panose="02010609060101010101" pitchFamily="2" charset="-122"/>
              </a:rPr>
              <a:t> </a:t>
            </a:r>
            <a:r>
              <a:rPr lang="zh-CN" altLang="en-US" sz="2400" dirty="0">
                <a:solidFill>
                  <a:schemeClr val="tx1"/>
                </a:solidFill>
                <a:latin typeface="Times New Roman" panose="02020603050405020304" pitchFamily="18" charset="0"/>
                <a:ea typeface="黑体" panose="02010609060101010101" pitchFamily="2" charset="-122"/>
              </a:rPr>
              <a:t>的准则（最小二乘准则）：</a:t>
            </a:r>
            <a:endParaRPr lang="zh-CN" altLang="en-US" sz="2400" dirty="0">
              <a:solidFill>
                <a:schemeClr val="tx1"/>
              </a:solidFill>
              <a:latin typeface="Times New Roman" panose="02020603050405020304" pitchFamily="18" charset="0"/>
              <a:ea typeface="黑体" panose="02010609060101010101" pitchFamily="2" charset="-122"/>
            </a:endParaRPr>
          </a:p>
          <a:p>
            <a:pPr algn="l"/>
            <a:r>
              <a:rPr lang="zh-CN" altLang="en-US" sz="2400" dirty="0">
                <a:solidFill>
                  <a:schemeClr val="tx1"/>
                </a:solidFill>
                <a:latin typeface="Times New Roman" panose="02020603050405020304" pitchFamily="18" charset="0"/>
                <a:ea typeface="黑体" panose="02010609060101010101" pitchFamily="2" charset="-122"/>
              </a:rPr>
              <a:t>使</a:t>
            </a:r>
            <a:r>
              <a:rPr lang="en-US" altLang="zh-CN" sz="2400" i="1">
                <a:solidFill>
                  <a:schemeClr val="tx1"/>
                </a:solidFill>
                <a:latin typeface="Times New Roman" panose="02020603050405020304" pitchFamily="18" charset="0"/>
                <a:ea typeface="黑体" panose="02010609060101010101" pitchFamily="2" charset="-122"/>
              </a:rPr>
              <a:t>n</a:t>
            </a:r>
            <a:r>
              <a:rPr lang="zh-CN" altLang="en-US" sz="2400" dirty="0">
                <a:solidFill>
                  <a:schemeClr val="tx1"/>
                </a:solidFill>
                <a:latin typeface="仿宋_GB2312" pitchFamily="49" charset="-122"/>
                <a:ea typeface="黑体" panose="02010609060101010101" pitchFamily="2" charset="-122"/>
              </a:rPr>
              <a:t>个点</a:t>
            </a:r>
            <a:r>
              <a:rPr lang="zh-CN" altLang="en-US" sz="2400" dirty="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i="1" baseline="-25000">
                <a:solidFill>
                  <a:schemeClr val="tx1"/>
                </a:solidFill>
                <a:latin typeface="Times New Roman" panose="02020603050405020304" pitchFamily="18" charset="0"/>
                <a:ea typeface="黑体" panose="02010609060101010101" pitchFamily="2" charset="-122"/>
              </a:rPr>
              <a:t>i</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y</a:t>
            </a:r>
            <a:r>
              <a:rPr lang="en-US" altLang="zh-CN" sz="2400" i="1" baseline="-25000">
                <a:solidFill>
                  <a:schemeClr val="tx1"/>
                </a:solidFill>
                <a:latin typeface="Times New Roman" panose="02020603050405020304" pitchFamily="18" charset="0"/>
                <a:ea typeface="黑体" panose="02010609060101010101" pitchFamily="2" charset="-122"/>
              </a:rPr>
              <a:t>i</a:t>
            </a:r>
            <a:r>
              <a:rPr lang="en-US" altLang="zh-CN" sz="2400" dirty="0">
                <a:solidFill>
                  <a:schemeClr val="tx1"/>
                </a:solidFill>
                <a:latin typeface="Times New Roman" panose="02020603050405020304" pitchFamily="18" charset="0"/>
                <a:ea typeface="黑体" panose="02010609060101010101" pitchFamily="2" charset="-122"/>
              </a:rPr>
              <a:t>) </a:t>
            </a:r>
            <a:r>
              <a:rPr lang="zh-CN" altLang="en-US" sz="2400" dirty="0">
                <a:solidFill>
                  <a:schemeClr val="tx1"/>
                </a:solidFill>
                <a:latin typeface="Times New Roman" panose="02020603050405020304" pitchFamily="18" charset="0"/>
                <a:ea typeface="黑体" panose="02010609060101010101" pitchFamily="2" charset="-122"/>
              </a:rPr>
              <a:t>与</a:t>
            </a:r>
            <a:r>
              <a:rPr lang="zh-CN" altLang="en-US" sz="2400" dirty="0">
                <a:solidFill>
                  <a:schemeClr val="tx1"/>
                </a:solidFill>
                <a:latin typeface="仿宋_GB2312" pitchFamily="49" charset="-122"/>
                <a:ea typeface="黑体" panose="02010609060101010101" pitchFamily="2" charset="-122"/>
              </a:rPr>
              <a:t>曲线 </a:t>
            </a:r>
            <a:r>
              <a:rPr lang="en-US" altLang="zh-CN" sz="2400" i="1">
                <a:solidFill>
                  <a:schemeClr val="tx1"/>
                </a:solidFill>
                <a:latin typeface="Times New Roman" panose="02020603050405020304" pitchFamily="18" charset="0"/>
                <a:ea typeface="黑体" panose="02010609060101010101" pitchFamily="2" charset="-122"/>
              </a:rPr>
              <a:t>y</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f</a:t>
            </a:r>
            <a:r>
              <a:rPr lang="en-US" altLang="zh-CN" sz="2400">
                <a:solidFill>
                  <a:schemeClr val="tx1"/>
                </a:solidFill>
                <a:latin typeface="Times New Roman" panose="02020603050405020304" pitchFamily="18" charset="0"/>
                <a:ea typeface="黑体" panose="02010609060101010101" pitchFamily="2" charset="-122"/>
              </a:rPr>
              <a:t>(</a:t>
            </a:r>
            <a:r>
              <a:rPr lang="en-US" altLang="zh-CN" sz="2400" i="1">
                <a:solidFill>
                  <a:schemeClr val="tx1"/>
                </a:solidFill>
                <a:latin typeface="Times New Roman" panose="02020603050405020304" pitchFamily="18" charset="0"/>
                <a:ea typeface="黑体" panose="02010609060101010101" pitchFamily="2" charset="-122"/>
              </a:rPr>
              <a:t>x</a:t>
            </a:r>
            <a:r>
              <a:rPr lang="en-US" altLang="zh-CN" sz="2400" dirty="0">
                <a:solidFill>
                  <a:schemeClr val="tx1"/>
                </a:solidFill>
                <a:latin typeface="Times New Roman" panose="02020603050405020304" pitchFamily="18" charset="0"/>
                <a:ea typeface="黑体" panose="02010609060101010101" pitchFamily="2" charset="-122"/>
              </a:rPr>
              <a:t>) </a:t>
            </a:r>
            <a:r>
              <a:rPr lang="zh-CN" altLang="en-US" sz="2400" dirty="0">
                <a:solidFill>
                  <a:schemeClr val="tx1"/>
                </a:solidFill>
                <a:latin typeface="Times New Roman" panose="02020603050405020304" pitchFamily="18" charset="0"/>
                <a:ea typeface="黑体" panose="02010609060101010101" pitchFamily="2" charset="-122"/>
              </a:rPr>
              <a:t>的距离</a:t>
            </a:r>
            <a:r>
              <a:rPr lang="en-US" altLang="zh-CN" sz="2400" i="1" dirty="0">
                <a:solidFill>
                  <a:schemeClr val="tx1"/>
                </a:solidFill>
                <a:latin typeface="Times New Roman" panose="02020603050405020304" pitchFamily="18" charset="0"/>
                <a:ea typeface="黑体" panose="02010609060101010101" pitchFamily="2" charset="-122"/>
                <a:sym typeface="Symbol" panose="05050102010706020507" pitchFamily="18" charset="2"/>
              </a:rPr>
              <a:t></a:t>
            </a:r>
            <a:r>
              <a:rPr lang="en-US" altLang="zh-CN" sz="2400" i="1" baseline="-25000">
                <a:solidFill>
                  <a:schemeClr val="tx1"/>
                </a:solidFill>
                <a:latin typeface="Times New Roman" panose="02020603050405020304" pitchFamily="18" charset="0"/>
                <a:ea typeface="黑体" panose="02010609060101010101" pitchFamily="2" charset="-122"/>
                <a:sym typeface="Symbol" panose="05050102010706020507" pitchFamily="18" charset="2"/>
              </a:rPr>
              <a:t>i</a:t>
            </a:r>
            <a:r>
              <a:rPr lang="en-US" altLang="zh-CN" sz="2400" baseline="-25000">
                <a:solidFill>
                  <a:schemeClr val="tx1"/>
                </a:solidFill>
                <a:latin typeface="Times New Roman" panose="02020603050405020304" pitchFamily="18" charset="0"/>
                <a:ea typeface="黑体" panose="02010609060101010101" pitchFamily="2" charset="-122"/>
                <a:sym typeface="Symbol" panose="05050102010706020507" pitchFamily="18" charset="2"/>
              </a:rPr>
              <a:t> </a:t>
            </a:r>
            <a:r>
              <a:rPr lang="zh-CN" altLang="en-US" sz="2400" dirty="0">
                <a:solidFill>
                  <a:schemeClr val="tx1"/>
                </a:solidFill>
                <a:latin typeface="Times New Roman" panose="02020603050405020304" pitchFamily="18" charset="0"/>
                <a:ea typeface="黑体" panose="02010609060101010101" pitchFamily="2" charset="-122"/>
                <a:sym typeface="Symbol" panose="05050102010706020507" pitchFamily="18" charset="2"/>
              </a:rPr>
              <a:t>的平方和最小</a:t>
            </a:r>
            <a:r>
              <a:rPr lang="en-US" altLang="en-US" sz="2400">
                <a:solidFill>
                  <a:schemeClr val="tx1"/>
                </a:solidFill>
                <a:latin typeface="Times New Roman" panose="02020603050405020304" pitchFamily="18" charset="0"/>
                <a:ea typeface="黑体" panose="02010609060101010101" pitchFamily="2" charset="-122"/>
              </a:rPr>
              <a:t> </a:t>
            </a:r>
            <a:r>
              <a:rPr lang="zh-CN" altLang="en-US" sz="2400" dirty="0">
                <a:solidFill>
                  <a:schemeClr val="tx1"/>
                </a:solidFill>
                <a:latin typeface="Times New Roman" panose="02020603050405020304" pitchFamily="18" charset="0"/>
                <a:ea typeface="黑体" panose="02010609060101010101" pitchFamily="2" charset="-122"/>
              </a:rPr>
              <a:t>．</a:t>
            </a:r>
            <a:endParaRPr lang="zh-CN" altLang="en-US" sz="2400">
              <a:solidFill>
                <a:schemeClr val="tx1"/>
              </a:solidFill>
              <a:latin typeface="Times New Roman" panose="02020603050405020304" pitchFamily="18" charset="0"/>
              <a:ea typeface="黑体" panose="02010609060101010101" pitchFamily="2" charset="-122"/>
            </a:endParaRPr>
          </a:p>
        </p:txBody>
      </p:sp>
      <p:grpSp>
        <p:nvGrpSpPr>
          <p:cNvPr id="188421" name="组合 188420"/>
          <p:cNvGrpSpPr/>
          <p:nvPr/>
        </p:nvGrpSpPr>
        <p:grpSpPr>
          <a:xfrm>
            <a:off x="609600" y="3657600"/>
            <a:ext cx="7994650" cy="2003425"/>
            <a:chOff x="384" y="2304"/>
            <a:chExt cx="5136" cy="1389"/>
          </a:xfrm>
        </p:grpSpPr>
        <p:sp>
          <p:nvSpPr>
            <p:cNvPr id="188422" name="文本框 188421"/>
            <p:cNvSpPr txBox="1"/>
            <p:nvPr/>
          </p:nvSpPr>
          <p:spPr>
            <a:xfrm>
              <a:off x="384" y="2448"/>
              <a:ext cx="288" cy="570"/>
            </a:xfrm>
            <a:prstGeom prst="rect">
              <a:avLst/>
            </a:prstGeom>
            <a:noFill/>
            <a:ln w="9525">
              <a:noFill/>
            </a:ln>
          </p:spPr>
          <p:txBody>
            <a:bodyPr>
              <a:spAutoFit/>
            </a:bodyPr>
            <a:p>
              <a:pPr algn="l"/>
              <a:r>
                <a:rPr lang="zh-CN" altLang="en-US" sz="2400" dirty="0">
                  <a:solidFill>
                    <a:schemeClr val="tx1"/>
                  </a:solidFill>
                  <a:latin typeface="Times New Roman" panose="02020603050405020304" pitchFamily="18" charset="0"/>
                  <a:ea typeface="黑体" panose="02010609060101010101" pitchFamily="2" charset="-122"/>
                </a:rPr>
                <a:t>记</a:t>
              </a:r>
              <a:r>
                <a:rPr lang="zh-CN" altLang="en-US" sz="2400" b="0" dirty="0">
                  <a:solidFill>
                    <a:schemeClr val="tx1"/>
                  </a:solidFill>
                  <a:latin typeface="Times New Roman" panose="02020603050405020304" pitchFamily="18" charset="0"/>
                  <a:ea typeface="黑体" panose="02010609060101010101" pitchFamily="2" charset="-122"/>
                </a:rPr>
                <a:t> </a:t>
              </a:r>
              <a:endParaRPr lang="zh-CN" altLang="en-US" sz="2400" b="0">
                <a:solidFill>
                  <a:schemeClr val="tx1"/>
                </a:solidFill>
                <a:latin typeface="Times New Roman" panose="02020603050405020304" pitchFamily="18" charset="0"/>
                <a:ea typeface="黑体" panose="02010609060101010101" pitchFamily="2" charset="-122"/>
              </a:endParaRPr>
            </a:p>
          </p:txBody>
        </p:sp>
        <p:graphicFrame>
          <p:nvGraphicFramePr>
            <p:cNvPr id="188423" name="对象 188422"/>
            <p:cNvGraphicFramePr/>
            <p:nvPr/>
          </p:nvGraphicFramePr>
          <p:xfrm>
            <a:off x="703" y="2304"/>
            <a:ext cx="4817" cy="1389"/>
          </p:xfrm>
          <a:graphic>
            <a:graphicData uri="http://schemas.openxmlformats.org/presentationml/2006/ole">
              <mc:AlternateContent xmlns:mc="http://schemas.openxmlformats.org/markup-compatibility/2006">
                <mc:Choice xmlns:v="urn:schemas-microsoft-com:vml" Requires="v">
                  <p:oleObj spid="_x0000_s3081" name="" r:id="rId1" imgW="2806700" imgH="889000" progId="Equation.3">
                    <p:embed/>
                  </p:oleObj>
                </mc:Choice>
                <mc:Fallback>
                  <p:oleObj name="" r:id="rId1" imgW="2806700" imgH="889000" progId="Equation.3">
                    <p:embed/>
                    <p:pic>
                      <p:nvPicPr>
                        <p:cNvPr id="0" name="图片 3080"/>
                        <p:cNvPicPr/>
                        <p:nvPr/>
                      </p:nvPicPr>
                      <p:blipFill>
                        <a:blip r:embed="rId2"/>
                        <a:stretch>
                          <a:fillRect/>
                        </a:stretch>
                      </p:blipFill>
                      <p:spPr>
                        <a:xfrm>
                          <a:off x="703" y="2304"/>
                          <a:ext cx="4817" cy="1389"/>
                        </a:xfrm>
                        <a:prstGeom prst="rect">
                          <a:avLst/>
                        </a:prstGeom>
                        <a:noFill/>
                        <a:ln w="38100">
                          <a:noFill/>
                          <a:miter/>
                        </a:ln>
                      </p:spPr>
                    </p:pic>
                  </p:oleObj>
                </mc:Fallback>
              </mc:AlternateContent>
            </a:graphicData>
          </a:graphic>
        </p:graphicFrame>
      </p:grpSp>
      <p:sp>
        <p:nvSpPr>
          <p:cNvPr id="188424" name="文本框 188423"/>
          <p:cNvSpPr txBox="1"/>
          <p:nvPr/>
        </p:nvSpPr>
        <p:spPr>
          <a:xfrm>
            <a:off x="609600" y="5867400"/>
            <a:ext cx="7772400" cy="457200"/>
          </a:xfrm>
          <a:prstGeom prst="rect">
            <a:avLst/>
          </a:prstGeom>
          <a:noFill/>
          <a:ln w="9525">
            <a:noFill/>
          </a:ln>
        </p:spPr>
        <p:txBody>
          <a:bodyPr>
            <a:spAutoFit/>
          </a:bodyPr>
          <a:p>
            <a:pPr algn="l"/>
            <a:r>
              <a:rPr lang="zh-CN" altLang="en-US" sz="2400" dirty="0">
                <a:solidFill>
                  <a:schemeClr val="accent2"/>
                </a:solidFill>
                <a:latin typeface="Times New Roman" panose="02020603050405020304" pitchFamily="18" charset="0"/>
                <a:ea typeface="黑体" panose="02010609060101010101" pitchFamily="2" charset="-122"/>
              </a:rPr>
              <a:t>问题归结为，求</a:t>
            </a:r>
            <a:r>
              <a:rPr lang="zh-CN" altLang="en-US" sz="2400" b="0" dirty="0">
                <a:solidFill>
                  <a:schemeClr val="accent2"/>
                </a:solidFill>
                <a:latin typeface="Times New Roman" panose="02020603050405020304" pitchFamily="18" charset="0"/>
                <a:ea typeface="黑体" panose="02010609060101010101" pitchFamily="2" charset="-122"/>
              </a:rPr>
              <a:t> </a:t>
            </a:r>
            <a:r>
              <a:rPr lang="en-US" altLang="zh-CN" sz="2400" i="1">
                <a:solidFill>
                  <a:schemeClr val="accent2"/>
                </a:solidFill>
                <a:latin typeface="Times New Roman" panose="02020603050405020304" pitchFamily="18" charset="0"/>
                <a:ea typeface="黑体" panose="02010609060101010101" pitchFamily="2" charset="-122"/>
              </a:rPr>
              <a:t>a</a:t>
            </a:r>
            <a:r>
              <a:rPr lang="en-US" altLang="zh-CN" sz="2400" baseline="-25000">
                <a:solidFill>
                  <a:schemeClr val="accent2"/>
                </a:solidFill>
                <a:latin typeface="Times New Roman" panose="02020603050405020304" pitchFamily="18" charset="0"/>
                <a:ea typeface="黑体" panose="02010609060101010101" pitchFamily="2" charset="-122"/>
              </a:rPr>
              <a:t>1</a:t>
            </a:r>
            <a:r>
              <a:rPr lang="en-US" altLang="zh-CN" sz="2400">
                <a:solidFill>
                  <a:schemeClr val="accent2"/>
                </a:solidFill>
                <a:latin typeface="Times New Roman" panose="02020603050405020304" pitchFamily="18" charset="0"/>
                <a:ea typeface="黑体" panose="02010609060101010101" pitchFamily="2" charset="-122"/>
              </a:rPr>
              <a:t>,</a:t>
            </a:r>
            <a:r>
              <a:rPr lang="en-US" altLang="zh-CN" sz="2400" i="1">
                <a:solidFill>
                  <a:schemeClr val="accent2"/>
                </a:solidFill>
                <a:latin typeface="Times New Roman" panose="02020603050405020304" pitchFamily="18" charset="0"/>
                <a:ea typeface="黑体" panose="02010609060101010101" pitchFamily="2" charset="-122"/>
              </a:rPr>
              <a:t>a</a:t>
            </a:r>
            <a:r>
              <a:rPr lang="en-US" altLang="zh-CN" sz="2400" baseline="-25000">
                <a:solidFill>
                  <a:schemeClr val="accent2"/>
                </a:solidFill>
                <a:latin typeface="Times New Roman" panose="02020603050405020304" pitchFamily="18" charset="0"/>
                <a:ea typeface="黑体" panose="02010609060101010101" pitchFamily="2" charset="-122"/>
              </a:rPr>
              <a:t>2</a:t>
            </a:r>
            <a:r>
              <a:rPr lang="en-US" altLang="zh-CN" sz="2400">
                <a:solidFill>
                  <a:schemeClr val="accent2"/>
                </a:solidFill>
                <a:latin typeface="Times New Roman" panose="02020603050405020304" pitchFamily="18" charset="0"/>
                <a:ea typeface="黑体" panose="02010609060101010101" pitchFamily="2" charset="-122"/>
              </a:rPr>
              <a:t>, …,</a:t>
            </a:r>
            <a:r>
              <a:rPr lang="en-US" altLang="zh-CN" sz="2400" i="1">
                <a:solidFill>
                  <a:schemeClr val="accent2"/>
                </a:solidFill>
                <a:latin typeface="Times New Roman" panose="02020603050405020304" pitchFamily="18" charset="0"/>
                <a:ea typeface="黑体" panose="02010609060101010101" pitchFamily="2" charset="-122"/>
              </a:rPr>
              <a:t>a</a:t>
            </a:r>
            <a:r>
              <a:rPr lang="en-US" altLang="zh-CN" sz="2400" i="1" baseline="-25000">
                <a:solidFill>
                  <a:schemeClr val="accent2"/>
                </a:solidFill>
                <a:latin typeface="Times New Roman" panose="02020603050405020304" pitchFamily="18" charset="0"/>
                <a:ea typeface="黑体" panose="02010609060101010101" pitchFamily="2" charset="-122"/>
              </a:rPr>
              <a:t>m</a:t>
            </a:r>
            <a:r>
              <a:rPr lang="en-US" altLang="zh-CN" sz="2400" baseline="-25000">
                <a:solidFill>
                  <a:schemeClr val="accent2"/>
                </a:solidFill>
                <a:latin typeface="仿宋_GB2312" pitchFamily="49" charset="-122"/>
                <a:ea typeface="黑体" panose="02010609060101010101" pitchFamily="2" charset="-122"/>
              </a:rPr>
              <a:t> </a:t>
            </a:r>
            <a:r>
              <a:rPr lang="zh-CN" altLang="en-US" sz="2400" dirty="0">
                <a:solidFill>
                  <a:schemeClr val="accent2"/>
                </a:solidFill>
                <a:latin typeface="仿宋_GB2312" pitchFamily="49" charset="-122"/>
                <a:ea typeface="黑体" panose="02010609060101010101" pitchFamily="2" charset="-122"/>
              </a:rPr>
              <a:t>使</a:t>
            </a:r>
            <a:r>
              <a:rPr lang="zh-CN" altLang="en-US" sz="2400" dirty="0">
                <a:solidFill>
                  <a:schemeClr val="accent2"/>
                </a:solidFill>
                <a:latin typeface="Times New Roman" panose="02020603050405020304" pitchFamily="18" charset="0"/>
                <a:ea typeface="黑体" panose="02010609060101010101" pitchFamily="2" charset="-122"/>
              </a:rPr>
              <a:t>  </a:t>
            </a:r>
            <a:r>
              <a:rPr lang="en-US" altLang="zh-CN" sz="2400" i="1">
                <a:solidFill>
                  <a:schemeClr val="accent2"/>
                </a:solidFill>
                <a:latin typeface="Times New Roman" panose="02020603050405020304" pitchFamily="18" charset="0"/>
                <a:ea typeface="黑体" panose="02010609060101010101" pitchFamily="2" charset="-122"/>
              </a:rPr>
              <a:t>J</a:t>
            </a:r>
            <a:r>
              <a:rPr lang="en-US" altLang="zh-CN" sz="2400">
                <a:solidFill>
                  <a:schemeClr val="accent2"/>
                </a:solidFill>
                <a:latin typeface="Times New Roman" panose="02020603050405020304" pitchFamily="18" charset="0"/>
                <a:ea typeface="黑体" panose="02010609060101010101" pitchFamily="2" charset="-122"/>
              </a:rPr>
              <a:t> (</a:t>
            </a:r>
            <a:r>
              <a:rPr lang="en-US" altLang="zh-CN" sz="2400" i="1">
                <a:solidFill>
                  <a:schemeClr val="accent2"/>
                </a:solidFill>
                <a:latin typeface="Times New Roman" panose="02020603050405020304" pitchFamily="18" charset="0"/>
                <a:ea typeface="黑体" panose="02010609060101010101" pitchFamily="2" charset="-122"/>
              </a:rPr>
              <a:t>a</a:t>
            </a:r>
            <a:r>
              <a:rPr lang="en-US" altLang="zh-CN" sz="2400" baseline="-25000">
                <a:solidFill>
                  <a:schemeClr val="accent2"/>
                </a:solidFill>
                <a:latin typeface="Times New Roman" panose="02020603050405020304" pitchFamily="18" charset="0"/>
                <a:ea typeface="黑体" panose="02010609060101010101" pitchFamily="2" charset="-122"/>
              </a:rPr>
              <a:t>1</a:t>
            </a:r>
            <a:r>
              <a:rPr lang="en-US" altLang="zh-CN" sz="2400">
                <a:solidFill>
                  <a:schemeClr val="accent2"/>
                </a:solidFill>
                <a:latin typeface="Times New Roman" panose="02020603050405020304" pitchFamily="18" charset="0"/>
                <a:ea typeface="黑体" panose="02010609060101010101" pitchFamily="2" charset="-122"/>
              </a:rPr>
              <a:t>,</a:t>
            </a:r>
            <a:r>
              <a:rPr lang="en-US" altLang="zh-CN" sz="2400" i="1">
                <a:solidFill>
                  <a:schemeClr val="accent2"/>
                </a:solidFill>
                <a:latin typeface="Times New Roman" panose="02020603050405020304" pitchFamily="18" charset="0"/>
                <a:ea typeface="黑体" panose="02010609060101010101" pitchFamily="2" charset="-122"/>
              </a:rPr>
              <a:t>a</a:t>
            </a:r>
            <a:r>
              <a:rPr lang="en-US" altLang="zh-CN" sz="2400" baseline="-25000">
                <a:solidFill>
                  <a:schemeClr val="accent2"/>
                </a:solidFill>
                <a:latin typeface="Times New Roman" panose="02020603050405020304" pitchFamily="18" charset="0"/>
                <a:ea typeface="黑体" panose="02010609060101010101" pitchFamily="2" charset="-122"/>
              </a:rPr>
              <a:t>2</a:t>
            </a:r>
            <a:r>
              <a:rPr lang="en-US" altLang="zh-CN" sz="2400">
                <a:solidFill>
                  <a:schemeClr val="accent2"/>
                </a:solidFill>
                <a:latin typeface="Times New Roman" panose="02020603050405020304" pitchFamily="18" charset="0"/>
                <a:ea typeface="黑体" panose="02010609060101010101" pitchFamily="2" charset="-122"/>
              </a:rPr>
              <a:t>, …,</a:t>
            </a:r>
            <a:r>
              <a:rPr lang="en-US" altLang="zh-CN" sz="2400" i="1">
                <a:solidFill>
                  <a:schemeClr val="accent2"/>
                </a:solidFill>
                <a:latin typeface="Times New Roman" panose="02020603050405020304" pitchFamily="18" charset="0"/>
                <a:ea typeface="黑体" panose="02010609060101010101" pitchFamily="2" charset="-122"/>
              </a:rPr>
              <a:t>a</a:t>
            </a:r>
            <a:r>
              <a:rPr lang="en-US" altLang="zh-CN" sz="2400" i="1" baseline="-25000">
                <a:solidFill>
                  <a:schemeClr val="accent2"/>
                </a:solidFill>
                <a:latin typeface="Times New Roman" panose="02020603050405020304" pitchFamily="18" charset="0"/>
                <a:ea typeface="黑体" panose="02010609060101010101" pitchFamily="2" charset="-122"/>
              </a:rPr>
              <a:t>m</a:t>
            </a:r>
            <a:r>
              <a:rPr lang="en-US" altLang="zh-CN" sz="2400">
                <a:solidFill>
                  <a:schemeClr val="accent2"/>
                </a:solidFill>
                <a:latin typeface="Times New Roman" panose="02020603050405020304" pitchFamily="18" charset="0"/>
                <a:ea typeface="黑体" panose="02010609060101010101" pitchFamily="2" charset="-122"/>
              </a:rPr>
              <a:t>)</a:t>
            </a:r>
            <a:r>
              <a:rPr lang="en-US" altLang="zh-CN" sz="2400" b="0">
                <a:solidFill>
                  <a:schemeClr val="accent2"/>
                </a:solidFill>
                <a:latin typeface="Times New Roman" panose="02020603050405020304" pitchFamily="18" charset="0"/>
                <a:ea typeface="黑体" panose="02010609060101010101" pitchFamily="2" charset="-122"/>
              </a:rPr>
              <a:t> </a:t>
            </a:r>
            <a:r>
              <a:rPr lang="zh-CN" altLang="en-US" sz="2400" dirty="0">
                <a:solidFill>
                  <a:schemeClr val="accent2"/>
                </a:solidFill>
                <a:latin typeface="Times New Roman" panose="02020603050405020304" pitchFamily="18" charset="0"/>
                <a:ea typeface="黑体" panose="02010609060101010101" pitchFamily="2" charset="-122"/>
              </a:rPr>
              <a:t>最小．</a:t>
            </a:r>
            <a:endParaRPr lang="zh-CN" altLang="en-US" sz="2400" b="0">
              <a:solidFill>
                <a:schemeClr val="accent2"/>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19"/>
                                        </p:tgtEl>
                                        <p:attrNameLst>
                                          <p:attrName>style.visibility</p:attrName>
                                        </p:attrNameLst>
                                      </p:cBhvr>
                                      <p:to>
                                        <p:strVal val="visible"/>
                                      </p:to>
                                    </p:set>
                                    <p:anim calcmode="lin" valueType="num">
                                      <p:cBhvr additive="base">
                                        <p:cTn id="7" dur="500" fill="hold"/>
                                        <p:tgtEl>
                                          <p:spTgt spid="188419"/>
                                        </p:tgtEl>
                                        <p:attrNameLst>
                                          <p:attrName>ppt_x</p:attrName>
                                        </p:attrNameLst>
                                      </p:cBhvr>
                                      <p:tavLst>
                                        <p:tav tm="0">
                                          <p:val>
                                            <p:strVal val="0-#ppt_w/2"/>
                                          </p:val>
                                        </p:tav>
                                        <p:tav tm="100000">
                                          <p:val>
                                            <p:strVal val="#ppt_x"/>
                                          </p:val>
                                        </p:tav>
                                      </p:tavLst>
                                    </p:anim>
                                    <p:anim calcmode="lin" valueType="num">
                                      <p:cBhvr additive="base">
                                        <p:cTn id="8" dur="500" fill="hold"/>
                                        <p:tgtEl>
                                          <p:spTgt spid="1884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8420"/>
                                        </p:tgtEl>
                                        <p:attrNameLst>
                                          <p:attrName>style.visibility</p:attrName>
                                        </p:attrNameLst>
                                      </p:cBhvr>
                                      <p:to>
                                        <p:strVal val="visible"/>
                                      </p:to>
                                    </p:set>
                                    <p:anim calcmode="lin" valueType="num">
                                      <p:cBhvr additive="base">
                                        <p:cTn id="13" dur="500" fill="hold"/>
                                        <p:tgtEl>
                                          <p:spTgt spid="188420"/>
                                        </p:tgtEl>
                                        <p:attrNameLst>
                                          <p:attrName>ppt_x</p:attrName>
                                        </p:attrNameLst>
                                      </p:cBhvr>
                                      <p:tavLst>
                                        <p:tav tm="0">
                                          <p:val>
                                            <p:strVal val="1+#ppt_w/2"/>
                                          </p:val>
                                        </p:tav>
                                        <p:tav tm="100000">
                                          <p:val>
                                            <p:strVal val="#ppt_x"/>
                                          </p:val>
                                        </p:tav>
                                      </p:tavLst>
                                    </p:anim>
                                    <p:anim calcmode="lin" valueType="num">
                                      <p:cBhvr additive="base">
                                        <p:cTn id="14" dur="500" fill="hold"/>
                                        <p:tgtEl>
                                          <p:spTgt spid="1884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88421"/>
                                        </p:tgtEl>
                                        <p:attrNameLst>
                                          <p:attrName>style.visibility</p:attrName>
                                        </p:attrNameLst>
                                      </p:cBhvr>
                                      <p:to>
                                        <p:strVal val="visible"/>
                                      </p:to>
                                    </p:set>
                                    <p:animEffect transition="in" filter="blinds(horizontal)">
                                      <p:cBhvr>
                                        <p:cTn id="19" dur="500"/>
                                        <p:tgtEl>
                                          <p:spTgt spid="18842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188424"/>
                                        </p:tgtEl>
                                        <p:attrNameLst>
                                          <p:attrName>style.visibility</p:attrName>
                                        </p:attrNameLst>
                                      </p:cBhvr>
                                      <p:to>
                                        <p:strVal val="visible"/>
                                      </p:to>
                                    </p:set>
                                    <p:anim calcmode="lin" valueType="num">
                                      <p:cBhvr additive="base">
                                        <p:cTn id="24" dur="500" fill="hold"/>
                                        <p:tgtEl>
                                          <p:spTgt spid="188424"/>
                                        </p:tgtEl>
                                        <p:attrNameLst>
                                          <p:attrName>ppt_x</p:attrName>
                                        </p:attrNameLst>
                                      </p:cBhvr>
                                      <p:tavLst>
                                        <p:tav tm="0">
                                          <p:val>
                                            <p:strVal val="1+#ppt_w/2"/>
                                          </p:val>
                                        </p:tav>
                                        <p:tav tm="100000">
                                          <p:val>
                                            <p:strVal val="#ppt_x"/>
                                          </p:val>
                                        </p:tav>
                                      </p:tavLst>
                                    </p:anim>
                                    <p:anim calcmode="lin" valueType="num">
                                      <p:cBhvr additive="base">
                                        <p:cTn id="25" dur="500" fill="hold"/>
                                        <p:tgtEl>
                                          <p:spTgt spid="1884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p:bldP spid="188420" grpId="0"/>
      <p:bldP spid="1884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文本框 187393"/>
          <p:cNvSpPr txBox="1"/>
          <p:nvPr/>
        </p:nvSpPr>
        <p:spPr>
          <a:xfrm>
            <a:off x="755650" y="457200"/>
            <a:ext cx="6178550" cy="579438"/>
          </a:xfrm>
          <a:prstGeom prst="rect">
            <a:avLst/>
          </a:prstGeom>
          <a:solidFill>
            <a:srgbClr val="FF99CC"/>
          </a:solidFill>
          <a:ln w="9525">
            <a:noFill/>
          </a:ln>
        </p:spPr>
        <p:txBody>
          <a:bodyPr>
            <a:spAutoFit/>
          </a:bodyPr>
          <a:p>
            <a:pPr algn="l"/>
            <a:r>
              <a:rPr lang="zh-CN" altLang="en-US">
                <a:solidFill>
                  <a:schemeClr val="tx1"/>
                </a:solidFill>
                <a:latin typeface="仿宋_GB2312" pitchFamily="49" charset="-122"/>
                <a:ea typeface="黑体" panose="02010609060101010101" pitchFamily="2" charset="-122"/>
              </a:rPr>
              <a:t>用</a:t>
            </a:r>
            <a:r>
              <a:rPr lang="en-US" altLang="zh-CN">
                <a:solidFill>
                  <a:schemeClr val="tx1"/>
                </a:solidFill>
                <a:latin typeface="Times New Roman" panose="02020603050405020304" pitchFamily="18" charset="0"/>
                <a:ea typeface="黑体" panose="02010609060101010101" pitchFamily="2" charset="-122"/>
              </a:rPr>
              <a:t>MATLAB</a:t>
            </a:r>
            <a:r>
              <a:rPr lang="zh-CN" altLang="en-US" dirty="0">
                <a:solidFill>
                  <a:schemeClr val="tx1"/>
                </a:solidFill>
                <a:latin typeface="仿宋_GB2312" pitchFamily="49" charset="-122"/>
                <a:ea typeface="黑体" panose="02010609060101010101" pitchFamily="2" charset="-122"/>
              </a:rPr>
              <a:t>作线性最小二乘拟合</a:t>
            </a:r>
            <a:endParaRPr lang="zh-CN" altLang="en-US" b="0">
              <a:solidFill>
                <a:schemeClr val="tx1"/>
              </a:solidFill>
              <a:latin typeface="Times New Roman" panose="02020603050405020304" pitchFamily="18" charset="0"/>
              <a:ea typeface="黑体" panose="02010609060101010101" pitchFamily="2" charset="-122"/>
            </a:endParaRPr>
          </a:p>
        </p:txBody>
      </p:sp>
      <p:sp>
        <p:nvSpPr>
          <p:cNvPr id="187395" name="文本框 187394"/>
          <p:cNvSpPr txBox="1"/>
          <p:nvPr/>
        </p:nvSpPr>
        <p:spPr>
          <a:xfrm>
            <a:off x="468313" y="1268413"/>
            <a:ext cx="8229600" cy="1066800"/>
          </a:xfrm>
          <a:prstGeom prst="rect">
            <a:avLst/>
          </a:prstGeom>
          <a:noFill/>
          <a:ln w="9525">
            <a:noFill/>
          </a:ln>
        </p:spPr>
        <p:txBody>
          <a:bodyPr>
            <a:spAutoFit/>
          </a:bodyPr>
          <a:p>
            <a:pPr algn="l"/>
            <a:r>
              <a:rPr lang="en-US" altLang="zh-CN" dirty="0">
                <a:solidFill>
                  <a:schemeClr val="tx1"/>
                </a:solidFill>
                <a:latin typeface="仿宋_GB2312" pitchFamily="49" charset="-122"/>
                <a:ea typeface="黑体" panose="02010609060101010101" pitchFamily="2" charset="-122"/>
              </a:rPr>
              <a:t>1. </a:t>
            </a:r>
            <a:r>
              <a:rPr lang="zh-CN" altLang="en-US" dirty="0">
                <a:solidFill>
                  <a:schemeClr val="tx1"/>
                </a:solidFill>
                <a:latin typeface="仿宋_GB2312" pitchFamily="49" charset="-122"/>
                <a:ea typeface="黑体" panose="02010609060101010101" pitchFamily="2" charset="-122"/>
              </a:rPr>
              <a:t>作多项式</a:t>
            </a:r>
            <a:r>
              <a:rPr lang="en-US" altLang="zh-CN" i="1">
                <a:solidFill>
                  <a:schemeClr val="tx1"/>
                </a:solidFill>
                <a:latin typeface="Times New Roman" panose="02020603050405020304" pitchFamily="18" charset="0"/>
                <a:ea typeface="黑体" panose="02010609060101010101" pitchFamily="2" charset="-122"/>
              </a:rPr>
              <a:t>f</a:t>
            </a:r>
            <a:r>
              <a:rPr lang="en-US" altLang="zh-CN">
                <a:solidFill>
                  <a:schemeClr val="tx1"/>
                </a:solidFill>
                <a:latin typeface="Times New Roman" panose="02020603050405020304" pitchFamily="18" charset="0"/>
                <a:ea typeface="黑体" panose="02010609060101010101" pitchFamily="2" charset="-122"/>
              </a:rPr>
              <a:t>(</a:t>
            </a:r>
            <a:r>
              <a:rPr lang="en-US" altLang="zh-CN" i="1">
                <a:solidFill>
                  <a:schemeClr val="tx1"/>
                </a:solidFill>
                <a:latin typeface="Times New Roman" panose="02020603050405020304" pitchFamily="18" charset="0"/>
                <a:ea typeface="黑体" panose="02010609060101010101" pitchFamily="2" charset="-122"/>
              </a:rPr>
              <a:t>x</a:t>
            </a:r>
            <a:r>
              <a:rPr lang="en-US" altLang="zh-CN">
                <a:solidFill>
                  <a:schemeClr val="tx1"/>
                </a:solidFill>
                <a:latin typeface="Times New Roman" panose="02020603050405020304" pitchFamily="18" charset="0"/>
                <a:ea typeface="黑体" panose="02010609060101010101" pitchFamily="2" charset="-122"/>
              </a:rPr>
              <a:t>)=</a:t>
            </a:r>
            <a:r>
              <a:rPr lang="en-US" altLang="zh-CN" i="1">
                <a:solidFill>
                  <a:schemeClr val="tx1"/>
                </a:solidFill>
                <a:latin typeface="Times New Roman" panose="02020603050405020304" pitchFamily="18" charset="0"/>
                <a:ea typeface="黑体" panose="02010609060101010101" pitchFamily="2" charset="-122"/>
              </a:rPr>
              <a:t>a</a:t>
            </a:r>
            <a:r>
              <a:rPr lang="en-US" altLang="zh-CN" baseline="-25000">
                <a:solidFill>
                  <a:schemeClr val="tx1"/>
                </a:solidFill>
                <a:latin typeface="Times New Roman" panose="02020603050405020304" pitchFamily="18" charset="0"/>
                <a:ea typeface="黑体" panose="02010609060101010101" pitchFamily="2" charset="-122"/>
              </a:rPr>
              <a:t>1</a:t>
            </a:r>
            <a:r>
              <a:rPr lang="en-US" altLang="zh-CN" i="1">
                <a:solidFill>
                  <a:schemeClr val="tx1"/>
                </a:solidFill>
                <a:latin typeface="Times New Roman" panose="02020603050405020304" pitchFamily="18" charset="0"/>
                <a:ea typeface="黑体" panose="02010609060101010101" pitchFamily="2" charset="-122"/>
              </a:rPr>
              <a:t>x</a:t>
            </a:r>
            <a:r>
              <a:rPr lang="en-US" altLang="zh-CN" baseline="30000">
                <a:solidFill>
                  <a:schemeClr val="tx1"/>
                </a:solidFill>
                <a:latin typeface="Times New Roman" panose="02020603050405020304" pitchFamily="18" charset="0"/>
                <a:ea typeface="黑体" panose="02010609060101010101" pitchFamily="2" charset="-122"/>
              </a:rPr>
              <a:t>m</a:t>
            </a:r>
            <a:r>
              <a:rPr lang="en-US" altLang="zh-CN">
                <a:solidFill>
                  <a:schemeClr val="tx1"/>
                </a:solidFill>
                <a:latin typeface="Times New Roman" panose="02020603050405020304" pitchFamily="18" charset="0"/>
                <a:ea typeface="黑体" panose="02010609060101010101" pitchFamily="2" charset="-122"/>
              </a:rPr>
              <a:t>+ …+</a:t>
            </a:r>
            <a:r>
              <a:rPr lang="en-US" altLang="zh-CN" i="1">
                <a:solidFill>
                  <a:schemeClr val="tx1"/>
                </a:solidFill>
                <a:latin typeface="Times New Roman" panose="02020603050405020304" pitchFamily="18" charset="0"/>
                <a:ea typeface="黑体" panose="02010609060101010101" pitchFamily="2" charset="-122"/>
              </a:rPr>
              <a:t>a</a:t>
            </a:r>
            <a:r>
              <a:rPr lang="en-US" altLang="zh-CN" baseline="-25000">
                <a:solidFill>
                  <a:schemeClr val="tx1"/>
                </a:solidFill>
                <a:latin typeface="Times New Roman" panose="02020603050405020304" pitchFamily="18" charset="0"/>
                <a:ea typeface="黑体" panose="02010609060101010101" pitchFamily="2" charset="-122"/>
              </a:rPr>
              <a:t>m</a:t>
            </a:r>
            <a:r>
              <a:rPr lang="en-US" altLang="zh-CN" i="1">
                <a:solidFill>
                  <a:schemeClr val="tx1"/>
                </a:solidFill>
                <a:latin typeface="Times New Roman" panose="02020603050405020304" pitchFamily="18" charset="0"/>
                <a:ea typeface="黑体" panose="02010609060101010101" pitchFamily="2" charset="-122"/>
              </a:rPr>
              <a:t>x</a:t>
            </a:r>
            <a:r>
              <a:rPr lang="en-US" altLang="zh-CN">
                <a:solidFill>
                  <a:schemeClr val="tx1"/>
                </a:solidFill>
                <a:latin typeface="Times New Roman" panose="02020603050405020304" pitchFamily="18" charset="0"/>
                <a:ea typeface="黑体" panose="02010609060101010101" pitchFamily="2" charset="-122"/>
              </a:rPr>
              <a:t>+</a:t>
            </a:r>
            <a:r>
              <a:rPr lang="en-US" altLang="zh-CN" i="1">
                <a:solidFill>
                  <a:schemeClr val="tx1"/>
                </a:solidFill>
                <a:latin typeface="Times New Roman" panose="02020603050405020304" pitchFamily="18" charset="0"/>
                <a:ea typeface="黑体" panose="02010609060101010101" pitchFamily="2" charset="-122"/>
              </a:rPr>
              <a:t>a</a:t>
            </a:r>
            <a:r>
              <a:rPr lang="en-US" altLang="zh-CN" baseline="-25000">
                <a:solidFill>
                  <a:schemeClr val="tx1"/>
                </a:solidFill>
                <a:latin typeface="Times New Roman" panose="02020603050405020304" pitchFamily="18" charset="0"/>
                <a:ea typeface="黑体" panose="02010609060101010101" pitchFamily="2" charset="-122"/>
              </a:rPr>
              <a:t>m+1</a:t>
            </a:r>
            <a:r>
              <a:rPr lang="zh-CN" altLang="en-US" dirty="0">
                <a:solidFill>
                  <a:schemeClr val="tx1"/>
                </a:solidFill>
                <a:latin typeface="仿宋_GB2312" pitchFamily="49" charset="-122"/>
                <a:ea typeface="黑体" panose="02010609060101010101" pitchFamily="2" charset="-122"/>
              </a:rPr>
              <a:t>拟合</a:t>
            </a:r>
            <a:r>
              <a:rPr lang="en-US" altLang="zh-CN" dirty="0">
                <a:solidFill>
                  <a:schemeClr val="tx1"/>
                </a:solidFill>
                <a:latin typeface="仿宋_GB2312" pitchFamily="49" charset="-122"/>
                <a:ea typeface="黑体" panose="02010609060101010101" pitchFamily="2" charset="-122"/>
              </a:rPr>
              <a:t>,</a:t>
            </a:r>
            <a:r>
              <a:rPr lang="zh-CN" altLang="en-US" dirty="0">
                <a:solidFill>
                  <a:schemeClr val="tx1"/>
                </a:solidFill>
                <a:latin typeface="仿宋_GB2312" pitchFamily="49" charset="-122"/>
                <a:ea typeface="黑体" panose="02010609060101010101" pitchFamily="2" charset="-122"/>
              </a:rPr>
              <a:t>可利用已有程序</a:t>
            </a:r>
            <a:r>
              <a:rPr lang="en-US" altLang="zh-CN">
                <a:solidFill>
                  <a:schemeClr val="tx1"/>
                </a:solidFill>
                <a:latin typeface="Times New Roman" panose="02020603050405020304" pitchFamily="18" charset="0"/>
                <a:ea typeface="黑体" panose="02010609060101010101" pitchFamily="2" charset="-122"/>
              </a:rPr>
              <a:t>:</a:t>
            </a:r>
            <a:endParaRPr lang="en-US" altLang="zh-CN">
              <a:solidFill>
                <a:schemeClr val="tx1"/>
              </a:solidFill>
              <a:latin typeface="Times New Roman" panose="02020603050405020304" pitchFamily="18" charset="0"/>
              <a:ea typeface="黑体" panose="02010609060101010101" pitchFamily="2" charset="-122"/>
            </a:endParaRPr>
          </a:p>
        </p:txBody>
      </p:sp>
      <p:sp>
        <p:nvSpPr>
          <p:cNvPr id="187396" name="文本框 187395"/>
          <p:cNvSpPr txBox="1"/>
          <p:nvPr/>
        </p:nvSpPr>
        <p:spPr>
          <a:xfrm>
            <a:off x="1765300" y="2492375"/>
            <a:ext cx="4751388" cy="579438"/>
          </a:xfrm>
          <a:prstGeom prst="rect">
            <a:avLst/>
          </a:prstGeom>
          <a:noFill/>
          <a:ln w="9525">
            <a:noFill/>
          </a:ln>
        </p:spPr>
        <p:txBody>
          <a:bodyPr>
            <a:spAutoFit/>
          </a:bodyPr>
          <a:p>
            <a:pPr algn="l"/>
            <a:r>
              <a:rPr lang="en-US" altLang="zh-CN">
                <a:solidFill>
                  <a:schemeClr val="tx1"/>
                </a:solidFill>
                <a:latin typeface="Courier New" panose="02070309020205020404" pitchFamily="49" charset="0"/>
                <a:ea typeface="黑体" panose="02010609060101010101" pitchFamily="2" charset="-122"/>
              </a:rPr>
              <a:t>a=polyfit(x,y,m)</a:t>
            </a:r>
            <a:endParaRPr lang="en-US" altLang="zh-CN" b="0">
              <a:solidFill>
                <a:schemeClr val="tx1"/>
              </a:solidFill>
              <a:latin typeface="Courier New" panose="02070309020205020404" pitchFamily="49" charset="0"/>
              <a:ea typeface="黑体" panose="02010609060101010101" pitchFamily="2" charset="-122"/>
            </a:endParaRPr>
          </a:p>
        </p:txBody>
      </p:sp>
      <p:graphicFrame>
        <p:nvGraphicFramePr>
          <p:cNvPr id="187397" name="对象 187396"/>
          <p:cNvGraphicFramePr/>
          <p:nvPr/>
        </p:nvGraphicFramePr>
        <p:xfrm>
          <a:off x="7086600" y="533400"/>
          <a:ext cx="1752600" cy="615950"/>
        </p:xfrm>
        <a:graphic>
          <a:graphicData uri="http://schemas.openxmlformats.org/presentationml/2006/ole">
            <mc:AlternateContent xmlns:mc="http://schemas.openxmlformats.org/markup-compatibility/2006">
              <mc:Choice xmlns:v="urn:schemas-microsoft-com:vml" Requires="v">
                <p:oleObj spid="_x0000_s3080" name="" r:id="rId1" imgW="6485255" imgH="2278380" progId="MS_ClipArt_Gallery.2">
                  <p:embed/>
                </p:oleObj>
              </mc:Choice>
              <mc:Fallback>
                <p:oleObj name="" r:id="rId1" imgW="6485255" imgH="2278380" progId="MS_ClipArt_Gallery.2">
                  <p:embed/>
                  <p:pic>
                    <p:nvPicPr>
                      <p:cNvPr id="0" name="图片 3079"/>
                      <p:cNvPicPr/>
                      <p:nvPr/>
                    </p:nvPicPr>
                    <p:blipFill>
                      <a:blip r:embed="rId2"/>
                      <a:stretch>
                        <a:fillRect/>
                      </a:stretch>
                    </p:blipFill>
                    <p:spPr>
                      <a:xfrm>
                        <a:off x="7086600" y="533400"/>
                        <a:ext cx="1752600" cy="615950"/>
                      </a:xfrm>
                      <a:prstGeom prst="rect">
                        <a:avLst/>
                      </a:prstGeom>
                      <a:noFill/>
                      <a:ln w="38100">
                        <a:noFill/>
                        <a:miter/>
                      </a:ln>
                    </p:spPr>
                  </p:pic>
                </p:oleObj>
              </mc:Fallback>
            </mc:AlternateContent>
          </a:graphicData>
        </a:graphic>
      </p:graphicFrame>
      <p:grpSp>
        <p:nvGrpSpPr>
          <p:cNvPr id="187398" name="组合 187397"/>
          <p:cNvGrpSpPr/>
          <p:nvPr/>
        </p:nvGrpSpPr>
        <p:grpSpPr>
          <a:xfrm>
            <a:off x="4357688" y="3070225"/>
            <a:ext cx="2017712" cy="1471613"/>
            <a:chOff x="2736" y="1584"/>
            <a:chExt cx="1271" cy="927"/>
          </a:xfrm>
        </p:grpSpPr>
        <p:sp>
          <p:nvSpPr>
            <p:cNvPr id="187399" name="文本框 187398"/>
            <p:cNvSpPr txBox="1"/>
            <p:nvPr/>
          </p:nvSpPr>
          <p:spPr>
            <a:xfrm>
              <a:off x="2920" y="1872"/>
              <a:ext cx="1087" cy="639"/>
            </a:xfrm>
            <a:prstGeom prst="rect">
              <a:avLst/>
            </a:prstGeom>
            <a:solidFill>
              <a:srgbClr val="FFCCFF"/>
            </a:solidFill>
            <a:ln w="9525" cap="flat" cmpd="sng">
              <a:solidFill>
                <a:srgbClr val="0099FF"/>
              </a:solidFill>
              <a:prstDash val="solid"/>
              <a:miter/>
              <a:headEnd type="none" w="med" len="med"/>
              <a:tailEnd type="none" w="med" len="med"/>
            </a:ln>
          </p:spPr>
          <p:txBody>
            <a:bodyPr wrap="none" anchor="t">
              <a:spAutoFit/>
            </a:bodyPr>
            <a:p>
              <a:r>
                <a:rPr lang="zh-CN" altLang="en-US" sz="2400" dirty="0">
                  <a:solidFill>
                    <a:schemeClr val="tx1"/>
                  </a:solidFill>
                  <a:latin typeface="Times New Roman" panose="02020603050405020304" pitchFamily="18" charset="0"/>
                  <a:ea typeface="黑体" panose="02010609060101010101" pitchFamily="2" charset="-122"/>
                </a:rPr>
                <a:t>输入同长度</a:t>
              </a:r>
              <a:endParaRPr lang="zh-CN" altLang="en-US" sz="2400" dirty="0">
                <a:solidFill>
                  <a:schemeClr val="tx1"/>
                </a:solidFill>
                <a:latin typeface="Times New Roman" panose="02020603050405020304" pitchFamily="18" charset="0"/>
                <a:ea typeface="黑体" panose="02010609060101010101" pitchFamily="2" charset="-122"/>
              </a:endParaRPr>
            </a:p>
            <a:p>
              <a:r>
                <a:rPr lang="zh-CN" altLang="en-US" sz="2400" dirty="0">
                  <a:solidFill>
                    <a:schemeClr val="tx1"/>
                  </a:solidFill>
                  <a:latin typeface="Times New Roman" panose="02020603050405020304" pitchFamily="18" charset="0"/>
                  <a:ea typeface="黑体" panose="02010609060101010101" pitchFamily="2" charset="-122"/>
                </a:rPr>
                <a:t>的数组</a:t>
              </a:r>
              <a:r>
                <a:rPr lang="en-US" altLang="zh-CN" sz="2400" dirty="0">
                  <a:solidFill>
                    <a:schemeClr val="tx1"/>
                  </a:solidFill>
                  <a:latin typeface="Times New Roman" panose="02020603050405020304" pitchFamily="18" charset="0"/>
                  <a:ea typeface="黑体" panose="02010609060101010101" pitchFamily="2" charset="-122"/>
                </a:rPr>
                <a:t>x</a:t>
              </a:r>
              <a:r>
                <a:rPr lang="zh-CN" altLang="en-US" sz="2400" dirty="0">
                  <a:solidFill>
                    <a:schemeClr val="tx1"/>
                  </a:solidFill>
                  <a:latin typeface="Times New Roman" panose="02020603050405020304" pitchFamily="18" charset="0"/>
                  <a:ea typeface="黑体" panose="02010609060101010101" pitchFamily="2" charset="-122"/>
                </a:rPr>
                <a:t>，</a:t>
              </a:r>
              <a:r>
                <a:rPr lang="en-US" altLang="zh-CN" sz="2400">
                  <a:solidFill>
                    <a:schemeClr val="tx1"/>
                  </a:solidFill>
                  <a:latin typeface="Times New Roman" panose="02020603050405020304" pitchFamily="18" charset="0"/>
                  <a:ea typeface="黑体" panose="02010609060101010101" pitchFamily="2" charset="-122"/>
                </a:rPr>
                <a:t>y</a:t>
              </a:r>
              <a:endParaRPr lang="en-US" altLang="zh-CN" sz="2400">
                <a:solidFill>
                  <a:schemeClr val="tx1"/>
                </a:solidFill>
                <a:latin typeface="Times New Roman" panose="02020603050405020304" pitchFamily="18" charset="0"/>
                <a:ea typeface="黑体" panose="02010609060101010101" pitchFamily="2" charset="-122"/>
              </a:endParaRPr>
            </a:p>
          </p:txBody>
        </p:sp>
        <p:sp>
          <p:nvSpPr>
            <p:cNvPr id="187400" name="直接连接符 187399"/>
            <p:cNvSpPr/>
            <p:nvPr/>
          </p:nvSpPr>
          <p:spPr>
            <a:xfrm>
              <a:off x="2736" y="1584"/>
              <a:ext cx="336" cy="0"/>
            </a:xfrm>
            <a:prstGeom prst="line">
              <a:avLst/>
            </a:prstGeom>
            <a:ln w="9525" cap="flat" cmpd="sng">
              <a:solidFill>
                <a:srgbClr val="0099FF"/>
              </a:solidFill>
              <a:prstDash val="solid"/>
              <a:headEnd type="none" w="med" len="med"/>
              <a:tailEnd type="none" w="med" len="med"/>
            </a:ln>
          </p:spPr>
        </p:sp>
        <p:sp>
          <p:nvSpPr>
            <p:cNvPr id="187401" name="直接连接符 187400"/>
            <p:cNvSpPr/>
            <p:nvPr/>
          </p:nvSpPr>
          <p:spPr>
            <a:xfrm flipH="1" flipV="1">
              <a:off x="2928" y="1584"/>
              <a:ext cx="96" cy="288"/>
            </a:xfrm>
            <a:prstGeom prst="line">
              <a:avLst/>
            </a:prstGeom>
            <a:ln w="9525" cap="flat" cmpd="sng">
              <a:solidFill>
                <a:srgbClr val="0099FF"/>
              </a:solidFill>
              <a:prstDash val="solid"/>
              <a:headEnd type="none" w="med" len="med"/>
              <a:tailEnd type="triangle" w="med" len="med"/>
            </a:ln>
          </p:spPr>
        </p:sp>
      </p:grpSp>
      <p:grpSp>
        <p:nvGrpSpPr>
          <p:cNvPr id="187402" name="组合 187401"/>
          <p:cNvGrpSpPr/>
          <p:nvPr/>
        </p:nvGrpSpPr>
        <p:grpSpPr>
          <a:xfrm>
            <a:off x="5359400" y="2997200"/>
            <a:ext cx="3244850" cy="1547813"/>
            <a:chOff x="3264" y="1536"/>
            <a:chExt cx="2044" cy="975"/>
          </a:xfrm>
        </p:grpSpPr>
        <p:sp>
          <p:nvSpPr>
            <p:cNvPr id="187403" name="文本框 187402"/>
            <p:cNvSpPr txBox="1"/>
            <p:nvPr/>
          </p:nvSpPr>
          <p:spPr>
            <a:xfrm>
              <a:off x="4414" y="1872"/>
              <a:ext cx="894" cy="639"/>
            </a:xfrm>
            <a:prstGeom prst="rect">
              <a:avLst/>
            </a:prstGeom>
            <a:solidFill>
              <a:srgbClr val="FFCCFF"/>
            </a:solidFill>
            <a:ln w="9525" cap="flat" cmpd="sng">
              <a:solidFill>
                <a:srgbClr val="0099FF"/>
              </a:solidFill>
              <a:prstDash val="solid"/>
              <a:miter/>
              <a:headEnd type="none" w="med" len="med"/>
              <a:tailEnd type="none" w="med" len="med"/>
            </a:ln>
          </p:spPr>
          <p:txBody>
            <a:bodyPr wrap="none" anchor="t">
              <a:spAutoFit/>
            </a:bodyPr>
            <a:p>
              <a:r>
                <a:rPr lang="zh-CN" altLang="en-US" sz="2400" dirty="0">
                  <a:solidFill>
                    <a:schemeClr val="tx1"/>
                  </a:solidFill>
                  <a:latin typeface="Times New Roman" panose="02020603050405020304" pitchFamily="18" charset="0"/>
                  <a:ea typeface="黑体" panose="02010609060101010101" pitchFamily="2" charset="-122"/>
                </a:rPr>
                <a:t>拟合多项</a:t>
              </a:r>
              <a:endParaRPr lang="zh-CN" altLang="en-US" sz="2400" dirty="0">
                <a:solidFill>
                  <a:schemeClr val="tx1"/>
                </a:solidFill>
                <a:latin typeface="Times New Roman" panose="02020603050405020304" pitchFamily="18" charset="0"/>
                <a:ea typeface="黑体" panose="02010609060101010101" pitchFamily="2" charset="-122"/>
              </a:endParaRPr>
            </a:p>
            <a:p>
              <a:r>
                <a:rPr lang="zh-CN" altLang="en-US" sz="2400" dirty="0">
                  <a:solidFill>
                    <a:schemeClr val="tx1"/>
                  </a:solidFill>
                  <a:latin typeface="Times New Roman" panose="02020603050405020304" pitchFamily="18" charset="0"/>
                  <a:ea typeface="黑体" panose="02010609060101010101" pitchFamily="2" charset="-122"/>
                </a:rPr>
                <a:t>式次数</a:t>
              </a:r>
              <a:endParaRPr lang="zh-CN" altLang="en-US" sz="2400">
                <a:solidFill>
                  <a:schemeClr val="tx1"/>
                </a:solidFill>
                <a:latin typeface="Times New Roman" panose="02020603050405020304" pitchFamily="18" charset="0"/>
                <a:ea typeface="黑体" panose="02010609060101010101" pitchFamily="2" charset="-122"/>
              </a:endParaRPr>
            </a:p>
          </p:txBody>
        </p:sp>
        <p:sp>
          <p:nvSpPr>
            <p:cNvPr id="187404" name="直接连接符 187403"/>
            <p:cNvSpPr/>
            <p:nvPr/>
          </p:nvSpPr>
          <p:spPr>
            <a:xfrm flipH="1" flipV="1">
              <a:off x="3264" y="1536"/>
              <a:ext cx="1152" cy="384"/>
            </a:xfrm>
            <a:prstGeom prst="line">
              <a:avLst/>
            </a:prstGeom>
            <a:ln w="9525" cap="flat" cmpd="sng">
              <a:solidFill>
                <a:srgbClr val="0099FF"/>
              </a:solidFill>
              <a:prstDash val="solid"/>
              <a:headEnd type="none" w="med" len="med"/>
              <a:tailEnd type="triangle" w="med" len="med"/>
            </a:ln>
          </p:spPr>
        </p:sp>
      </p:grpSp>
      <p:sp>
        <p:nvSpPr>
          <p:cNvPr id="187405" name="文本框 187404"/>
          <p:cNvSpPr txBox="1"/>
          <p:nvPr/>
        </p:nvSpPr>
        <p:spPr>
          <a:xfrm>
            <a:off x="476250" y="4968875"/>
            <a:ext cx="7696200" cy="1555750"/>
          </a:xfrm>
          <a:prstGeom prst="rect">
            <a:avLst/>
          </a:prstGeom>
          <a:noFill/>
          <a:ln w="9525">
            <a:noFill/>
          </a:ln>
        </p:spPr>
        <p:txBody>
          <a:bodyPr>
            <a:spAutoFit/>
          </a:bodyPr>
          <a:p>
            <a:pPr algn="l">
              <a:lnSpc>
                <a:spcPct val="150000"/>
              </a:lnSpc>
              <a:spcBef>
                <a:spcPct val="0"/>
              </a:spcBef>
            </a:pPr>
            <a:r>
              <a:rPr lang="en-US" altLang="zh-CN" dirty="0">
                <a:solidFill>
                  <a:srgbClr val="000000"/>
                </a:solidFill>
                <a:latin typeface="宋体" panose="02010600030101010101" pitchFamily="2" charset="-122"/>
                <a:ea typeface="黑体" panose="02010609060101010101" pitchFamily="2" charset="-122"/>
              </a:rPr>
              <a:t>2.</a:t>
            </a:r>
            <a:r>
              <a:rPr lang="zh-CN" altLang="en-US" dirty="0">
                <a:solidFill>
                  <a:srgbClr val="000000"/>
                </a:solidFill>
                <a:latin typeface="宋体" panose="02010600030101010101" pitchFamily="2" charset="-122"/>
                <a:ea typeface="黑体" panose="02010609060101010101" pitchFamily="2" charset="-122"/>
              </a:rPr>
              <a:t>多项式在</a:t>
            </a:r>
            <a:r>
              <a:rPr lang="en-US" altLang="zh-CN" i="1">
                <a:solidFill>
                  <a:schemeClr val="tx1"/>
                </a:solidFill>
                <a:latin typeface="Times New Roman" panose="02020603050405020304" pitchFamily="18" charset="0"/>
                <a:ea typeface="黑体" panose="02010609060101010101" pitchFamily="2" charset="-122"/>
              </a:rPr>
              <a:t>x</a:t>
            </a:r>
            <a:r>
              <a:rPr lang="zh-CN" altLang="en-US" dirty="0">
                <a:solidFill>
                  <a:srgbClr val="000000"/>
                </a:solidFill>
                <a:latin typeface="宋体" panose="02010600030101010101" pitchFamily="2" charset="-122"/>
                <a:ea typeface="黑体" panose="02010609060101010101" pitchFamily="2" charset="-122"/>
              </a:rPr>
              <a:t>处的值</a:t>
            </a:r>
            <a:r>
              <a:rPr lang="en-US" altLang="zh-CN" i="1">
                <a:solidFill>
                  <a:schemeClr val="tx1"/>
                </a:solidFill>
                <a:latin typeface="Times New Roman" panose="02020603050405020304" pitchFamily="18" charset="0"/>
                <a:ea typeface="黑体" panose="02010609060101010101" pitchFamily="2" charset="-122"/>
              </a:rPr>
              <a:t>y</a:t>
            </a:r>
            <a:r>
              <a:rPr lang="zh-CN" altLang="en-US" dirty="0">
                <a:solidFill>
                  <a:srgbClr val="000000"/>
                </a:solidFill>
                <a:latin typeface="宋体" panose="02010600030101010101" pitchFamily="2" charset="-122"/>
                <a:ea typeface="黑体" panose="02010609060101010101" pitchFamily="2" charset="-122"/>
              </a:rPr>
              <a:t>可用以下命令计算：</a:t>
            </a:r>
            <a:endParaRPr lang="zh-CN" altLang="en-US" dirty="0">
              <a:solidFill>
                <a:srgbClr val="000000"/>
              </a:solidFill>
              <a:latin typeface="宋体" panose="02010600030101010101" pitchFamily="2" charset="-122"/>
              <a:ea typeface="黑体" panose="02010609060101010101" pitchFamily="2" charset="-122"/>
            </a:endParaRPr>
          </a:p>
          <a:p>
            <a:pPr algn="l">
              <a:lnSpc>
                <a:spcPct val="150000"/>
              </a:lnSpc>
              <a:spcBef>
                <a:spcPct val="0"/>
              </a:spcBef>
            </a:pPr>
            <a:r>
              <a:rPr lang="zh-CN" altLang="en-US" dirty="0">
                <a:solidFill>
                  <a:srgbClr val="000000"/>
                </a:solidFill>
                <a:latin typeface="Courier New" panose="02070309020205020404" pitchFamily="49" charset="0"/>
                <a:ea typeface="黑体" panose="02010609060101010101" pitchFamily="2" charset="-122"/>
              </a:rPr>
              <a:t>            </a:t>
            </a:r>
            <a:r>
              <a:rPr lang="en-US" altLang="zh-CN">
                <a:solidFill>
                  <a:srgbClr val="000000"/>
                </a:solidFill>
                <a:latin typeface="Courier New" panose="02070309020205020404" pitchFamily="49" charset="0"/>
                <a:ea typeface="黑体" panose="02010609060101010101" pitchFamily="2" charset="-122"/>
              </a:rPr>
              <a:t>y=polyval</a:t>
            </a:r>
            <a:r>
              <a:rPr lang="zh-CN" altLang="en-US">
                <a:solidFill>
                  <a:srgbClr val="000000"/>
                </a:solidFill>
                <a:latin typeface="Courier New" panose="02070309020205020404" pitchFamily="49" charset="0"/>
                <a:ea typeface="黑体" panose="02010609060101010101" pitchFamily="2" charset="-122"/>
              </a:rPr>
              <a:t>（</a:t>
            </a:r>
            <a:r>
              <a:rPr lang="en-US" altLang="zh-CN">
                <a:solidFill>
                  <a:srgbClr val="000000"/>
                </a:solidFill>
                <a:latin typeface="Courier New" panose="02070309020205020404" pitchFamily="49" charset="0"/>
                <a:ea typeface="黑体" panose="02010609060101010101" pitchFamily="2" charset="-122"/>
              </a:rPr>
              <a:t>a</a:t>
            </a:r>
            <a:r>
              <a:rPr lang="zh-CN" altLang="en-US">
                <a:solidFill>
                  <a:srgbClr val="000000"/>
                </a:solidFill>
                <a:latin typeface="Courier New" panose="02070309020205020404" pitchFamily="49" charset="0"/>
                <a:ea typeface="黑体" panose="02010609060101010101" pitchFamily="2" charset="-122"/>
              </a:rPr>
              <a:t>，</a:t>
            </a:r>
            <a:r>
              <a:rPr lang="en-US" altLang="zh-CN">
                <a:solidFill>
                  <a:srgbClr val="000000"/>
                </a:solidFill>
                <a:latin typeface="Courier New" panose="02070309020205020404" pitchFamily="49" charset="0"/>
                <a:ea typeface="黑体" panose="02010609060101010101" pitchFamily="2" charset="-122"/>
              </a:rPr>
              <a:t>x</a:t>
            </a:r>
            <a:r>
              <a:rPr lang="zh-CN" altLang="en-US">
                <a:solidFill>
                  <a:srgbClr val="000000"/>
                </a:solidFill>
                <a:latin typeface="Courier New" panose="02070309020205020404" pitchFamily="49" charset="0"/>
                <a:ea typeface="黑体" panose="02010609060101010101" pitchFamily="2" charset="-122"/>
              </a:rPr>
              <a:t>）</a:t>
            </a:r>
            <a:endParaRPr lang="zh-CN" altLang="en-US">
              <a:solidFill>
                <a:srgbClr val="000000"/>
              </a:solidFill>
              <a:latin typeface="Courier New" panose="02070309020205020404" pitchFamily="49"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87396"/>
                                        </p:tgtEl>
                                        <p:attrNameLst>
                                          <p:attrName>style.visibility</p:attrName>
                                        </p:attrNameLst>
                                      </p:cBhvr>
                                      <p:to>
                                        <p:strVal val="visible"/>
                                      </p:to>
                                    </p:set>
                                    <p:animEffect transition="in" filter="dissolve">
                                      <p:cBhvr>
                                        <p:cTn id="11" dur="500"/>
                                        <p:tgtEl>
                                          <p:spTgt spid="18739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87398"/>
                                        </p:tgtEl>
                                        <p:attrNameLst>
                                          <p:attrName>style.visibility</p:attrName>
                                        </p:attrNameLst>
                                      </p:cBhvr>
                                      <p:to>
                                        <p:strVal val="visible"/>
                                      </p:to>
                                    </p:set>
                                    <p:anim calcmode="lin" valueType="num">
                                      <p:cBhvr additive="base">
                                        <p:cTn id="16" dur="500" fill="hold"/>
                                        <p:tgtEl>
                                          <p:spTgt spid="187398"/>
                                        </p:tgtEl>
                                        <p:attrNameLst>
                                          <p:attrName>ppt_x</p:attrName>
                                        </p:attrNameLst>
                                      </p:cBhvr>
                                      <p:tavLst>
                                        <p:tav tm="0">
                                          <p:val>
                                            <p:strVal val="0-#ppt_w/2"/>
                                          </p:val>
                                        </p:tav>
                                        <p:tav tm="100000">
                                          <p:val>
                                            <p:strVal val="#ppt_x"/>
                                          </p:val>
                                        </p:tav>
                                      </p:tavLst>
                                    </p:anim>
                                    <p:anim calcmode="lin" valueType="num">
                                      <p:cBhvr additive="base">
                                        <p:cTn id="17" dur="500" fill="hold"/>
                                        <p:tgtEl>
                                          <p:spTgt spid="18739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87402"/>
                                        </p:tgtEl>
                                        <p:attrNameLst>
                                          <p:attrName>style.visibility</p:attrName>
                                        </p:attrNameLst>
                                      </p:cBhvr>
                                      <p:to>
                                        <p:strVal val="visible"/>
                                      </p:to>
                                    </p:set>
                                    <p:anim calcmode="lin" valueType="num">
                                      <p:cBhvr additive="base">
                                        <p:cTn id="22" dur="500" fill="hold"/>
                                        <p:tgtEl>
                                          <p:spTgt spid="187402"/>
                                        </p:tgtEl>
                                        <p:attrNameLst>
                                          <p:attrName>ppt_x</p:attrName>
                                        </p:attrNameLst>
                                      </p:cBhvr>
                                      <p:tavLst>
                                        <p:tav tm="0">
                                          <p:val>
                                            <p:strVal val="1+#ppt_w/2"/>
                                          </p:val>
                                        </p:tav>
                                        <p:tav tm="100000">
                                          <p:val>
                                            <p:strVal val="#ppt_x"/>
                                          </p:val>
                                        </p:tav>
                                      </p:tavLst>
                                    </p:anim>
                                    <p:anim calcmode="lin" valueType="num">
                                      <p:cBhvr additive="base">
                                        <p:cTn id="23" dur="500" fill="hold"/>
                                        <p:tgtEl>
                                          <p:spTgt spid="18740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36" fill="hold" grpId="0" nodeType="clickEffect">
                                  <p:stCondLst>
                                    <p:cond delay="0"/>
                                  </p:stCondLst>
                                  <p:childTnLst>
                                    <p:set>
                                      <p:cBhvr>
                                        <p:cTn id="27" dur="1" fill="hold">
                                          <p:stCondLst>
                                            <p:cond delay="0"/>
                                          </p:stCondLst>
                                        </p:cTn>
                                        <p:tgtEl>
                                          <p:spTgt spid="187405"/>
                                        </p:tgtEl>
                                        <p:attrNameLst>
                                          <p:attrName>style.visibility</p:attrName>
                                        </p:attrNameLst>
                                      </p:cBhvr>
                                      <p:to>
                                        <p:strVal val="visible"/>
                                      </p:to>
                                    </p:set>
                                    <p:anim calcmode="lin" valueType="num">
                                      <p:cBhvr>
                                        <p:cTn id="28" dur="500" fill="hold"/>
                                        <p:tgtEl>
                                          <p:spTgt spid="187405"/>
                                        </p:tgtEl>
                                        <p:attrNameLst>
                                          <p:attrName>ppt_w</p:attrName>
                                        </p:attrNameLst>
                                      </p:cBhvr>
                                      <p:tavLst>
                                        <p:tav tm="0">
                                          <p:val>
                                            <p:strVal val="(6*min(max(#ppt_w*#ppt_h,.3),1)-7.4)/-.7*#ppt_w"/>
                                          </p:val>
                                        </p:tav>
                                        <p:tav tm="100000">
                                          <p:val>
                                            <p:strVal val="#ppt_w"/>
                                          </p:val>
                                        </p:tav>
                                      </p:tavLst>
                                    </p:anim>
                                    <p:anim calcmode="lin" valueType="num">
                                      <p:cBhvr>
                                        <p:cTn id="29" dur="500" fill="hold"/>
                                        <p:tgtEl>
                                          <p:spTgt spid="187405"/>
                                        </p:tgtEl>
                                        <p:attrNameLst>
                                          <p:attrName>ppt_h</p:attrName>
                                        </p:attrNameLst>
                                      </p:cBhvr>
                                      <p:tavLst>
                                        <p:tav tm="0">
                                          <p:val>
                                            <p:strVal val="(6*min(max(#ppt_w*#ppt_h,.3),1)-7.4)/-.7*#ppt_h"/>
                                          </p:val>
                                        </p:tav>
                                        <p:tav tm="100000">
                                          <p:val>
                                            <p:strVal val="#ppt_h"/>
                                          </p:val>
                                        </p:tav>
                                      </p:tavLst>
                                    </p:anim>
                                    <p:anim calcmode="lin" valueType="num">
                                      <p:cBhvr>
                                        <p:cTn id="30" dur="500" fill="hold"/>
                                        <p:tgtEl>
                                          <p:spTgt spid="187405"/>
                                        </p:tgtEl>
                                        <p:attrNameLst>
                                          <p:attrName>ppt_x</p:attrName>
                                        </p:attrNameLst>
                                      </p:cBhvr>
                                      <p:tavLst>
                                        <p:tav tm="0">
                                          <p:val>
                                            <p:fltVal val="0.500000"/>
                                          </p:val>
                                        </p:tav>
                                        <p:tav tm="100000">
                                          <p:val>
                                            <p:strVal val="#ppt_x"/>
                                          </p:val>
                                        </p:tav>
                                      </p:tavLst>
                                    </p:anim>
                                    <p:anim calcmode="lin" valueType="num">
                                      <p:cBhvr>
                                        <p:cTn id="31" dur="500" fill="hold"/>
                                        <p:tgtEl>
                                          <p:spTgt spid="18740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396" grpId="0"/>
      <p:bldP spid="18740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文本框 186369"/>
          <p:cNvSpPr txBox="1"/>
          <p:nvPr/>
        </p:nvSpPr>
        <p:spPr>
          <a:xfrm>
            <a:off x="215900" y="1563688"/>
            <a:ext cx="8748713" cy="3952875"/>
          </a:xfrm>
          <a:prstGeom prst="rect">
            <a:avLst/>
          </a:prstGeom>
          <a:noFill/>
          <a:ln w="9525">
            <a:noFill/>
          </a:ln>
        </p:spPr>
        <p:txBody>
          <a:bodyPr>
            <a:spAutoFit/>
          </a:bodyPr>
          <a:p>
            <a:pPr marL="381000" lvl="2" indent="0" algn="just">
              <a:spcBef>
                <a:spcPct val="0"/>
              </a:spcBef>
            </a:pPr>
            <a:r>
              <a:rPr lang="en-US" altLang="zh-CN" sz="2800" b="1" dirty="0">
                <a:solidFill>
                  <a:srgbClr val="000000"/>
                </a:solidFill>
                <a:latin typeface="Times New Roman" panose="02020603050405020304" pitchFamily="18" charset="0"/>
                <a:ea typeface="黑体" panose="02010609060101010101" pitchFamily="2" charset="-122"/>
              </a:rPr>
              <a:t>1</a:t>
            </a:r>
            <a:r>
              <a:rPr lang="zh-CN" altLang="en-US" sz="2800" b="1" dirty="0">
                <a:solidFill>
                  <a:srgbClr val="000000"/>
                </a:solidFill>
                <a:latin typeface="Times New Roman" panose="02020603050405020304" pitchFamily="18" charset="0"/>
                <a:ea typeface="黑体" panose="02010609060101010101" pitchFamily="2" charset="-122"/>
              </a:rPr>
              <a:t>）输入以下命令：</a:t>
            </a:r>
            <a:endParaRPr lang="zh-CN" altLang="en-US" sz="2800" b="1" dirty="0">
              <a:solidFill>
                <a:srgbClr val="000000"/>
              </a:solidFill>
              <a:latin typeface="Times New Roman" panose="02020603050405020304" pitchFamily="18" charset="0"/>
              <a:ea typeface="黑体" panose="02010609060101010101" pitchFamily="2" charset="-122"/>
            </a:endParaRPr>
          </a:p>
          <a:p>
            <a:pPr algn="just">
              <a:lnSpc>
                <a:spcPct val="115000"/>
              </a:lnSpc>
              <a:spcBef>
                <a:spcPct val="0"/>
              </a:spcBef>
            </a:pPr>
            <a:r>
              <a:rPr lang="zh-CN" altLang="en-US" sz="2800" dirty="0">
                <a:solidFill>
                  <a:srgbClr val="000000"/>
                </a:solidFill>
                <a:latin typeface="Times New Roman" panose="02020603050405020304" pitchFamily="18" charset="0"/>
                <a:ea typeface="黑体" panose="02010609060101010101" pitchFamily="2" charset="-122"/>
              </a:rPr>
              <a:t>   </a:t>
            </a:r>
            <a:r>
              <a:rPr lang="en-US" altLang="zh-CN" sz="2800">
                <a:solidFill>
                  <a:srgbClr val="000000"/>
                </a:solidFill>
                <a:latin typeface="Courier New" panose="02070309020205020404" pitchFamily="49" charset="0"/>
                <a:ea typeface="黑体" panose="02010609060101010101" pitchFamily="2" charset="-122"/>
              </a:rPr>
              <a:t>x=0:0.1:1;</a:t>
            </a:r>
            <a:endParaRPr lang="en-US" altLang="zh-CN" sz="2800">
              <a:solidFill>
                <a:srgbClr val="000000"/>
              </a:solidFill>
              <a:latin typeface="Courier New" panose="02070309020205020404" pitchFamily="49" charset="0"/>
              <a:ea typeface="黑体" panose="02010609060101010101" pitchFamily="2" charset="-122"/>
            </a:endParaRPr>
          </a:p>
          <a:p>
            <a:pPr algn="just">
              <a:lnSpc>
                <a:spcPct val="115000"/>
              </a:lnSpc>
              <a:spcBef>
                <a:spcPct val="0"/>
              </a:spcBef>
            </a:pPr>
            <a:r>
              <a:rPr lang="en-US" altLang="zh-CN" sz="2800">
                <a:solidFill>
                  <a:srgbClr val="000000"/>
                </a:solidFill>
                <a:latin typeface="Courier New" panose="02070309020205020404" pitchFamily="49" charset="0"/>
                <a:ea typeface="黑体" panose="02010609060101010101" pitchFamily="2" charset="-122"/>
              </a:rPr>
              <a:t> y=[-0.447 1.978 3.28 6.16 7.08 7.34 …  </a:t>
            </a:r>
            <a:endParaRPr lang="en-US" altLang="zh-CN" sz="2800">
              <a:solidFill>
                <a:srgbClr val="000000"/>
              </a:solidFill>
              <a:latin typeface="Courier New" panose="02070309020205020404" pitchFamily="49" charset="0"/>
              <a:ea typeface="黑体" panose="02010609060101010101" pitchFamily="2" charset="-122"/>
            </a:endParaRPr>
          </a:p>
          <a:p>
            <a:pPr algn="just">
              <a:lnSpc>
                <a:spcPct val="115000"/>
              </a:lnSpc>
              <a:spcBef>
                <a:spcPct val="0"/>
              </a:spcBef>
            </a:pPr>
            <a:r>
              <a:rPr lang="en-US" altLang="zh-CN" sz="2800">
                <a:solidFill>
                  <a:srgbClr val="000000"/>
                </a:solidFill>
                <a:latin typeface="Courier New" panose="02070309020205020404" pitchFamily="49" charset="0"/>
                <a:ea typeface="黑体" panose="02010609060101010101" pitchFamily="2" charset="-122"/>
              </a:rPr>
              <a:t>    7.66   9.56 9.48 9.30 11.2];</a:t>
            </a:r>
            <a:endParaRPr lang="en-US" altLang="zh-CN" sz="2800">
              <a:solidFill>
                <a:srgbClr val="000000"/>
              </a:solidFill>
              <a:latin typeface="Courier New" panose="02070309020205020404" pitchFamily="49" charset="0"/>
              <a:ea typeface="黑体" panose="02010609060101010101" pitchFamily="2" charset="-122"/>
            </a:endParaRPr>
          </a:p>
          <a:p>
            <a:pPr algn="just">
              <a:lnSpc>
                <a:spcPct val="115000"/>
              </a:lnSpc>
              <a:spcBef>
                <a:spcPct val="0"/>
              </a:spcBef>
            </a:pPr>
            <a:r>
              <a:rPr lang="en-US" altLang="zh-CN" sz="2800">
                <a:solidFill>
                  <a:srgbClr val="000000"/>
                </a:solidFill>
                <a:latin typeface="Courier New" panose="02070309020205020404" pitchFamily="49" charset="0"/>
                <a:ea typeface="黑体" panose="02010609060101010101" pitchFamily="2" charset="-122"/>
              </a:rPr>
              <a:t> A=polyfit(x,y,2)</a:t>
            </a:r>
            <a:endParaRPr lang="en-US" altLang="zh-CN" sz="2800">
              <a:solidFill>
                <a:srgbClr val="000000"/>
              </a:solidFill>
              <a:latin typeface="Courier New" panose="02070309020205020404" pitchFamily="49" charset="0"/>
              <a:ea typeface="黑体" panose="02010609060101010101" pitchFamily="2" charset="-122"/>
            </a:endParaRPr>
          </a:p>
          <a:p>
            <a:pPr algn="just">
              <a:lnSpc>
                <a:spcPct val="115000"/>
              </a:lnSpc>
              <a:spcBef>
                <a:spcPct val="0"/>
              </a:spcBef>
            </a:pPr>
            <a:r>
              <a:rPr lang="en-US" altLang="zh-CN" sz="2800" err="1">
                <a:solidFill>
                  <a:srgbClr val="000000"/>
                </a:solidFill>
                <a:latin typeface="Courier New" panose="02070309020205020404" pitchFamily="49" charset="0"/>
                <a:ea typeface="黑体" panose="02010609060101010101" pitchFamily="2" charset="-122"/>
              </a:rPr>
              <a:t> z=polyval(A,x</a:t>
            </a:r>
            <a:r>
              <a:rPr lang="en-US" altLang="zh-CN" sz="2800">
                <a:solidFill>
                  <a:srgbClr val="000000"/>
                </a:solidFill>
                <a:latin typeface="Courier New" panose="02070309020205020404" pitchFamily="49" charset="0"/>
                <a:ea typeface="黑体" panose="02010609060101010101" pitchFamily="2" charset="-122"/>
              </a:rPr>
              <a:t>);</a:t>
            </a:r>
            <a:endParaRPr lang="en-US" altLang="zh-CN" sz="2800">
              <a:solidFill>
                <a:srgbClr val="000000"/>
              </a:solidFill>
              <a:latin typeface="Courier New" panose="02070309020205020404" pitchFamily="49" charset="0"/>
              <a:ea typeface="黑体" panose="02010609060101010101" pitchFamily="2" charset="-122"/>
            </a:endParaRPr>
          </a:p>
          <a:p>
            <a:pPr algn="just">
              <a:lnSpc>
                <a:spcPct val="115000"/>
              </a:lnSpc>
              <a:spcBef>
                <a:spcPct val="0"/>
              </a:spcBef>
            </a:pPr>
            <a:r>
              <a:rPr lang="en-US" altLang="zh-CN" sz="2800">
                <a:solidFill>
                  <a:srgbClr val="000000"/>
                </a:solidFill>
                <a:latin typeface="Courier New" panose="02070309020205020404" pitchFamily="49" charset="0"/>
                <a:ea typeface="黑体" panose="02010609060101010101" pitchFamily="2" charset="-122"/>
              </a:rPr>
              <a:t> plot(x,y,'k+',x,z,'r')</a:t>
            </a:r>
            <a:r>
              <a:rPr lang="en-US" altLang="zh-CN" sz="2800" dirty="0">
                <a:solidFill>
                  <a:srgbClr val="000000"/>
                </a:solidFill>
                <a:latin typeface="Times New Roman" panose="02020603050405020304" pitchFamily="18" charset="0"/>
                <a:ea typeface="黑体" panose="02010609060101010101" pitchFamily="2" charset="-122"/>
              </a:rPr>
              <a:t> %</a:t>
            </a:r>
            <a:r>
              <a:rPr lang="zh-CN" altLang="en-US" sz="2800" dirty="0">
                <a:solidFill>
                  <a:srgbClr val="000000"/>
                </a:solidFill>
                <a:latin typeface="Times New Roman" panose="02020603050405020304" pitchFamily="18" charset="0"/>
                <a:ea typeface="黑体" panose="02010609060101010101" pitchFamily="2" charset="-122"/>
              </a:rPr>
              <a:t>作出数据点和拟合曲线的图形</a:t>
            </a:r>
            <a:endParaRPr lang="zh-CN" altLang="en-US" sz="2800" dirty="0">
              <a:solidFill>
                <a:schemeClr val="tx1"/>
              </a:solidFill>
              <a:latin typeface="Times New Roman" panose="02020603050405020304" pitchFamily="18" charset="0"/>
              <a:ea typeface="黑体" panose="02010609060101010101" pitchFamily="2" charset="-122"/>
            </a:endParaRPr>
          </a:p>
        </p:txBody>
      </p:sp>
      <p:sp>
        <p:nvSpPr>
          <p:cNvPr id="186371" name="文本框 186370"/>
          <p:cNvSpPr txBox="1"/>
          <p:nvPr/>
        </p:nvSpPr>
        <p:spPr>
          <a:xfrm>
            <a:off x="430213" y="5359400"/>
            <a:ext cx="8534400" cy="733425"/>
          </a:xfrm>
          <a:prstGeom prst="rect">
            <a:avLst/>
          </a:prstGeom>
          <a:noFill/>
          <a:ln w="9525">
            <a:noFill/>
          </a:ln>
        </p:spPr>
        <p:txBody>
          <a:bodyPr>
            <a:spAutoFit/>
          </a:bodyPr>
          <a:p>
            <a:pPr algn="l">
              <a:lnSpc>
                <a:spcPct val="150000"/>
              </a:lnSpc>
              <a:spcBef>
                <a:spcPct val="0"/>
              </a:spcBef>
            </a:pPr>
            <a:r>
              <a:rPr lang="en-US" altLang="zh-CN" sz="2800" dirty="0">
                <a:solidFill>
                  <a:srgbClr val="000000"/>
                </a:solidFill>
                <a:latin typeface="Times New Roman" panose="02020603050405020304" pitchFamily="18" charset="0"/>
                <a:ea typeface="黑体" panose="02010609060101010101" pitchFamily="2" charset="-122"/>
              </a:rPr>
              <a:t>2</a:t>
            </a:r>
            <a:r>
              <a:rPr lang="zh-CN" altLang="en-US" sz="2800" dirty="0">
                <a:solidFill>
                  <a:srgbClr val="000000"/>
                </a:solidFill>
                <a:latin typeface="Times New Roman" panose="02020603050405020304" pitchFamily="18" charset="0"/>
                <a:ea typeface="黑体" panose="02010609060101010101" pitchFamily="2" charset="-122"/>
              </a:rPr>
              <a:t>）计算结果：   Ａ </a:t>
            </a:r>
            <a:r>
              <a:rPr lang="en-US" altLang="zh-CN" sz="2800">
                <a:solidFill>
                  <a:srgbClr val="000000"/>
                </a:solidFill>
                <a:latin typeface="Times New Roman" panose="02020603050405020304" pitchFamily="18" charset="0"/>
                <a:ea typeface="黑体" panose="02010609060101010101" pitchFamily="2" charset="-122"/>
              </a:rPr>
              <a:t>=  -9.8108    20.1293     -0.0317</a:t>
            </a:r>
            <a:endParaRPr lang="en-US" altLang="zh-CN" sz="2800">
              <a:solidFill>
                <a:schemeClr val="tx1"/>
              </a:solidFill>
              <a:latin typeface="Times New Roman" panose="02020603050405020304" pitchFamily="18" charset="0"/>
              <a:ea typeface="黑体" panose="02010609060101010101" pitchFamily="2" charset="-122"/>
            </a:endParaRPr>
          </a:p>
        </p:txBody>
      </p:sp>
      <p:sp>
        <p:nvSpPr>
          <p:cNvPr id="186372" name="文本框 186371"/>
          <p:cNvSpPr txBox="1"/>
          <p:nvPr/>
        </p:nvSpPr>
        <p:spPr>
          <a:xfrm>
            <a:off x="395288" y="822325"/>
            <a:ext cx="3771900" cy="519113"/>
          </a:xfrm>
          <a:prstGeom prst="rect">
            <a:avLst/>
          </a:prstGeom>
          <a:noFill/>
          <a:ln w="9525">
            <a:noFill/>
          </a:ln>
        </p:spPr>
        <p:txBody>
          <a:bodyPr>
            <a:spAutoFit/>
          </a:bodyPr>
          <a:p>
            <a:pPr algn="l"/>
            <a:r>
              <a:rPr lang="zh-CN" altLang="en-US" sz="2800" dirty="0">
                <a:solidFill>
                  <a:srgbClr val="000000"/>
                </a:solidFill>
                <a:latin typeface="Times New Roman" panose="02020603050405020304" pitchFamily="18" charset="0"/>
                <a:ea typeface="黑体" panose="02010609060101010101" pitchFamily="2" charset="-122"/>
              </a:rPr>
              <a:t>用多项式拟合的命令</a:t>
            </a:r>
            <a:endParaRPr lang="zh-CN" altLang="en-US" sz="2800">
              <a:solidFill>
                <a:srgbClr val="000000"/>
              </a:solidFill>
              <a:latin typeface="Times New Roman" panose="02020603050405020304" pitchFamily="18" charset="0"/>
              <a:ea typeface="黑体" panose="02010609060101010101" pitchFamily="2" charset="-122"/>
            </a:endParaRPr>
          </a:p>
        </p:txBody>
      </p:sp>
      <p:sp>
        <p:nvSpPr>
          <p:cNvPr id="186373" name="文本框 186372"/>
          <p:cNvSpPr txBox="1"/>
          <p:nvPr/>
        </p:nvSpPr>
        <p:spPr>
          <a:xfrm>
            <a:off x="6011863" y="3692525"/>
            <a:ext cx="2728912" cy="528638"/>
          </a:xfrm>
          <a:prstGeom prst="rect">
            <a:avLst/>
          </a:prstGeom>
          <a:solidFill>
            <a:srgbClr val="33CCFF"/>
          </a:solidFill>
          <a:ln w="9525" cap="flat" cmpd="sng">
            <a:solidFill>
              <a:schemeClr val="tx1"/>
            </a:solidFill>
            <a:prstDash val="solid"/>
            <a:miter/>
            <a:headEnd type="none" w="med" len="med"/>
            <a:tailEnd type="none" w="med" len="med"/>
          </a:ln>
        </p:spPr>
        <p:txBody>
          <a:bodyPr>
            <a:spAutoFit/>
          </a:bodyPr>
          <a:p>
            <a:pPr algn="l"/>
            <a:r>
              <a:rPr lang="en-US" altLang="zh-CN" sz="2800">
                <a:solidFill>
                  <a:schemeClr val="tx1"/>
                </a:solidFill>
                <a:latin typeface="Times New Roman" panose="02020603050405020304" pitchFamily="18" charset="0"/>
                <a:ea typeface="黑体" panose="02010609060101010101" pitchFamily="2" charset="-122"/>
                <a:hlinkClick r:id="rId1" action="ppaction://hlinkfile"/>
              </a:rPr>
              <a:t>MATLAB(zxec2)</a:t>
            </a:r>
            <a:endParaRPr lang="en-US" altLang="zh-CN" sz="2800">
              <a:solidFill>
                <a:schemeClr val="tx1"/>
              </a:solidFill>
              <a:latin typeface="Times New Roman" panose="02020603050405020304" pitchFamily="18" charset="0"/>
              <a:ea typeface="黑体" panose="02010609060101010101" pitchFamily="2" charset="-122"/>
              <a:hlinkClick r:id="rId2"/>
            </a:endParaRPr>
          </a:p>
        </p:txBody>
      </p:sp>
      <p:pic>
        <p:nvPicPr>
          <p:cNvPr id="186374" name="图片 186373"/>
          <p:cNvPicPr>
            <a:picLocks noChangeAspect="1"/>
          </p:cNvPicPr>
          <p:nvPr/>
        </p:nvPicPr>
        <p:blipFill>
          <a:blip r:embed="rId3"/>
          <a:stretch>
            <a:fillRect/>
          </a:stretch>
        </p:blipFill>
        <p:spPr>
          <a:xfrm>
            <a:off x="5511800" y="188913"/>
            <a:ext cx="3452813" cy="2320925"/>
          </a:xfrm>
          <a:prstGeom prst="rect">
            <a:avLst/>
          </a:prstGeom>
          <a:noFill/>
          <a:ln w="9525">
            <a:noFill/>
          </a:ln>
        </p:spPr>
      </p:pic>
      <p:graphicFrame>
        <p:nvGraphicFramePr>
          <p:cNvPr id="186375" name="对象 186374"/>
          <p:cNvGraphicFramePr/>
          <p:nvPr/>
        </p:nvGraphicFramePr>
        <p:xfrm>
          <a:off x="947738" y="6015038"/>
          <a:ext cx="7008812" cy="654050"/>
        </p:xfrm>
        <a:graphic>
          <a:graphicData uri="http://schemas.openxmlformats.org/presentationml/2006/ole">
            <mc:AlternateContent xmlns:mc="http://schemas.openxmlformats.org/markup-compatibility/2006">
              <mc:Choice xmlns:v="urn:schemas-microsoft-com:vml" Requires="v">
                <p:oleObj spid="_x0000_s3082" name="" r:id="rId4" imgW="1852295" imgH="203200" progId="Equation.3">
                  <p:embed/>
                </p:oleObj>
              </mc:Choice>
              <mc:Fallback>
                <p:oleObj name="" r:id="rId4" imgW="1852295" imgH="203200" progId="Equation.3">
                  <p:embed/>
                  <p:pic>
                    <p:nvPicPr>
                      <p:cNvPr id="0" name="图片 3081"/>
                      <p:cNvPicPr/>
                      <p:nvPr/>
                    </p:nvPicPr>
                    <p:blipFill>
                      <a:blip r:embed="rId5"/>
                      <a:stretch>
                        <a:fillRect/>
                      </a:stretch>
                    </p:blipFill>
                    <p:spPr>
                      <a:xfrm>
                        <a:off x="947738" y="6015038"/>
                        <a:ext cx="7008812" cy="6540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6" fill="hold" grpId="0" nodeType="clickEffect">
                                  <p:stCondLst>
                                    <p:cond delay="0"/>
                                  </p:stCondLst>
                                  <p:childTnLst>
                                    <p:set>
                                      <p:cBhvr>
                                        <p:cTn id="10" dur="1" fill="hold">
                                          <p:stCondLst>
                                            <p:cond delay="0"/>
                                          </p:stCondLst>
                                        </p:cTn>
                                        <p:tgtEl>
                                          <p:spTgt spid="186370"/>
                                        </p:tgtEl>
                                        <p:attrNameLst>
                                          <p:attrName>style.visibility</p:attrName>
                                        </p:attrNameLst>
                                      </p:cBhvr>
                                      <p:to>
                                        <p:strVal val="visible"/>
                                      </p:to>
                                    </p:set>
                                    <p:anim calcmode="lin" valueType="num">
                                      <p:cBhvr additive="base">
                                        <p:cTn id="11" dur="500" fill="hold"/>
                                        <p:tgtEl>
                                          <p:spTgt spid="186370"/>
                                        </p:tgtEl>
                                        <p:attrNameLst>
                                          <p:attrName>ppt_x</p:attrName>
                                        </p:attrNameLst>
                                      </p:cBhvr>
                                      <p:tavLst>
                                        <p:tav tm="0">
                                          <p:val>
                                            <p:strVal val="1+#ppt_w/2"/>
                                          </p:val>
                                        </p:tav>
                                        <p:tav tm="100000">
                                          <p:val>
                                            <p:strVal val="#ppt_x"/>
                                          </p:val>
                                        </p:tav>
                                      </p:tavLst>
                                    </p:anim>
                                    <p:anim calcmode="lin" valueType="num">
                                      <p:cBhvr additive="base">
                                        <p:cTn id="12" dur="500" fill="hold"/>
                                        <p:tgtEl>
                                          <p:spTgt spid="18637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63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186371"/>
                                        </p:tgtEl>
                                        <p:attrNameLst>
                                          <p:attrName>style.visibility</p:attrName>
                                        </p:attrNameLst>
                                      </p:cBhvr>
                                      <p:to>
                                        <p:strVal val="visible"/>
                                      </p:to>
                                    </p:set>
                                    <p:anim calcmode="lin" valueType="num">
                                      <p:cBhvr additive="base">
                                        <p:cTn id="21" dur="500" fill="hold"/>
                                        <p:tgtEl>
                                          <p:spTgt spid="186371"/>
                                        </p:tgtEl>
                                        <p:attrNameLst>
                                          <p:attrName>ppt_x</p:attrName>
                                        </p:attrNameLst>
                                      </p:cBhvr>
                                      <p:tavLst>
                                        <p:tav tm="0">
                                          <p:val>
                                            <p:strVal val="0-#ppt_w/2"/>
                                          </p:val>
                                        </p:tav>
                                        <p:tav tm="100000">
                                          <p:val>
                                            <p:strVal val="#ppt_x"/>
                                          </p:val>
                                        </p:tav>
                                      </p:tavLst>
                                    </p:anim>
                                    <p:anim calcmode="lin" valueType="num">
                                      <p:cBhvr additive="base">
                                        <p:cTn id="22" dur="500" fill="hold"/>
                                        <p:tgtEl>
                                          <p:spTgt spid="18637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86375"/>
                                        </p:tgtEl>
                                        <p:attrNameLst>
                                          <p:attrName>style.visibility</p:attrName>
                                        </p:attrNameLst>
                                      </p:cBhvr>
                                      <p:to>
                                        <p:strVal val="visible"/>
                                      </p:to>
                                    </p:set>
                                    <p:anim calcmode="lin" valueType="num">
                                      <p:cBhvr additive="base">
                                        <p:cTn id="27" dur="500" fill="hold"/>
                                        <p:tgtEl>
                                          <p:spTgt spid="186375"/>
                                        </p:tgtEl>
                                        <p:attrNameLst>
                                          <p:attrName>ppt_x</p:attrName>
                                        </p:attrNameLst>
                                      </p:cBhvr>
                                      <p:tavLst>
                                        <p:tav tm="0">
                                          <p:val>
                                            <p:strVal val="0-#ppt_w/2"/>
                                          </p:val>
                                        </p:tav>
                                        <p:tav tm="100000">
                                          <p:val>
                                            <p:strVal val="#ppt_x"/>
                                          </p:val>
                                        </p:tav>
                                      </p:tavLst>
                                    </p:anim>
                                    <p:anim calcmode="lin" valueType="num">
                                      <p:cBhvr additive="base">
                                        <p:cTn id="28" dur="500" fill="hold"/>
                                        <p:tgtEl>
                                          <p:spTgt spid="18637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86374"/>
                                        </p:tgtEl>
                                        <p:attrNameLst>
                                          <p:attrName>style.visibility</p:attrName>
                                        </p:attrNameLst>
                                      </p:cBhvr>
                                      <p:to>
                                        <p:strVal val="visible"/>
                                      </p:to>
                                    </p:set>
                                    <p:animEffect transition="in" filter="box(out)">
                                      <p:cBhvr>
                                        <p:cTn id="33" dur="500"/>
                                        <p:tgtEl>
                                          <p:spTgt spid="186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p:bldP spid="186371" grpId="0"/>
      <p:bldP spid="186372" grpId="0"/>
      <p:bldP spid="18637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文本框 185345"/>
          <p:cNvSpPr txBox="1"/>
          <p:nvPr/>
        </p:nvSpPr>
        <p:spPr>
          <a:xfrm>
            <a:off x="395288" y="260350"/>
            <a:ext cx="8280400" cy="6429375"/>
          </a:xfrm>
          <a:prstGeom prst="rect">
            <a:avLst/>
          </a:prstGeom>
          <a:noFill/>
          <a:ln w="9525">
            <a:noFill/>
          </a:ln>
        </p:spPr>
        <p:txBody>
          <a:bodyPr>
            <a:spAutoFit/>
          </a:bodyPr>
          <a:p>
            <a:r>
              <a:rPr lang="zh-CN" altLang="en-US" dirty="0">
                <a:latin typeface="黑体" panose="02010609060101010101" pitchFamily="2" charset="-122"/>
                <a:ea typeface="黑体" panose="02010609060101010101" pitchFamily="2" charset="-122"/>
              </a:rPr>
              <a:t>如何预报人口的增长</a:t>
            </a:r>
            <a:endParaRPr lang="zh-CN" altLang="en-US" dirty="0">
              <a:latin typeface="黑体" panose="02010609060101010101" pitchFamily="2" charset="-122"/>
              <a:ea typeface="黑体" panose="02010609060101010101" pitchFamily="2" charset="-122"/>
            </a:endParaRPr>
          </a:p>
          <a:p>
            <a:pPr algn="l"/>
            <a:r>
              <a:rPr lang="zh-CN" altLang="en-US" dirty="0">
                <a:latin typeface="黑体" panose="02010609060101010101" pitchFamily="2" charset="-122"/>
                <a:ea typeface="黑体" panose="02010609060101010101" pitchFamily="2" charset="-122"/>
              </a:rPr>
              <a:t>    </a:t>
            </a:r>
            <a:r>
              <a:rPr lang="zh-CN" altLang="en-US" dirty="0">
                <a:solidFill>
                  <a:schemeClr val="tx1"/>
                </a:solidFill>
                <a:latin typeface="黑体" panose="02010609060101010101" pitchFamily="2" charset="-122"/>
                <a:ea typeface="黑体" panose="02010609060101010101" pitchFamily="2" charset="-122"/>
              </a:rPr>
              <a:t>人口的增长是当前世界上引起普遍关注的问题，并且我们会发现在不同的刊物预报同一时间的人口数字不相同，这显然是由于用了不同的人口模型计算的结果。 </a:t>
            </a:r>
            <a:endParaRPr lang="zh-CN" altLang="en-US" dirty="0">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 我国是世界第一人口大国，基本上地球每九个人中就有一个中国人。有效地控制我国人口的增长是使我过全面进入小康社会、到</a:t>
            </a:r>
            <a:r>
              <a:rPr lang="en-US" altLang="zh-CN" dirty="0">
                <a:solidFill>
                  <a:schemeClr val="tx1"/>
                </a:solidFill>
                <a:latin typeface="黑体" panose="02010609060101010101" pitchFamily="2" charset="-122"/>
                <a:ea typeface="黑体" panose="02010609060101010101" pitchFamily="2" charset="-122"/>
              </a:rPr>
              <a:t>21</a:t>
            </a:r>
            <a:r>
              <a:rPr lang="zh-CN" altLang="en-US" dirty="0">
                <a:solidFill>
                  <a:schemeClr val="tx1"/>
                </a:solidFill>
                <a:latin typeface="黑体" panose="02010609060101010101" pitchFamily="2" charset="-122"/>
                <a:ea typeface="黑体" panose="02010609060101010101" pitchFamily="2" charset="-122"/>
              </a:rPr>
              <a:t>世纪中叶建成富强民主文明的社会主义国家的需要。而有效控制人口增长的前提是要认识人口数量的变化规律，建立人口模型，作出较准确的预报。 </a:t>
            </a:r>
            <a:endParaRPr lang="zh-CN" altLang="en-US">
              <a:solidFill>
                <a:schemeClr val="tx1"/>
              </a:solidFill>
              <a:latin typeface="黑体" panose="02010609060101010101" pitchFamily="2" charset="-122"/>
              <a:ea typeface="黑体" panose="02010609060101010101" pitchFamily="2" charset="-122"/>
            </a:endParaRPr>
          </a:p>
        </p:txBody>
      </p:sp>
      <p:sp>
        <p:nvSpPr>
          <p:cNvPr id="185347" name="文本框 185346"/>
          <p:cNvSpPr txBox="1"/>
          <p:nvPr/>
        </p:nvSpPr>
        <p:spPr>
          <a:xfrm>
            <a:off x="1763713" y="257175"/>
            <a:ext cx="5616575" cy="579438"/>
          </a:xfrm>
          <a:prstGeom prst="rect">
            <a:avLst/>
          </a:prstGeom>
          <a:solidFill>
            <a:srgbClr val="33CCCC"/>
          </a:solidFill>
          <a:ln w="9525">
            <a:noFill/>
          </a:ln>
        </p:spPr>
        <p:txBody>
          <a:bodyPr>
            <a:spAutoFit/>
          </a:bodyPr>
          <a:p>
            <a:r>
              <a:rPr lang="zh-CN" altLang="en-US" dirty="0">
                <a:latin typeface="Times New Roman" panose="02020603050405020304" pitchFamily="18" charset="0"/>
                <a:ea typeface="黑体" panose="02010609060101010101" pitchFamily="2" charset="-122"/>
              </a:rPr>
              <a:t>例</a:t>
            </a:r>
            <a:r>
              <a:rPr lang="en-US" altLang="zh-CN" dirty="0">
                <a:latin typeface="Times New Roman" panose="02020603050405020304" pitchFamily="18" charset="0"/>
                <a:ea typeface="黑体" panose="02010609060101010101" pitchFamily="2" charset="-122"/>
              </a:rPr>
              <a:t>:</a:t>
            </a:r>
            <a:r>
              <a:rPr lang="zh-CN" altLang="en-US" dirty="0">
                <a:latin typeface="Times New Roman" panose="02020603050405020304" pitchFamily="18" charset="0"/>
                <a:ea typeface="黑体" panose="02010609060101010101" pitchFamily="2" charset="-122"/>
              </a:rPr>
              <a:t>如何预报人口的增长</a:t>
            </a:r>
            <a:endParaRPr lang="zh-CN" altLang="en-US">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5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矩形 184321"/>
          <p:cNvSpPr/>
          <p:nvPr/>
        </p:nvSpPr>
        <p:spPr>
          <a:xfrm>
            <a:off x="395288" y="487363"/>
            <a:ext cx="8497887" cy="4237037"/>
          </a:xfrm>
          <a:prstGeom prst="rect">
            <a:avLst/>
          </a:prstGeom>
          <a:noFill/>
          <a:ln w="9525">
            <a:noFill/>
          </a:ln>
        </p:spPr>
        <p:txBody>
          <a:bodyPr>
            <a:spAutoFit/>
          </a:bodyPr>
          <a:p>
            <a:pPr algn="l"/>
            <a:r>
              <a:rPr lang="zh-CN" altLang="en-US" dirty="0">
                <a:solidFill>
                  <a:schemeClr val="tx1"/>
                </a:solidFill>
                <a:latin typeface="黑体" panose="02010609060101010101" pitchFamily="2" charset="-122"/>
                <a:ea typeface="黑体" panose="02010609060101010101" pitchFamily="2" charset="-122"/>
              </a:rPr>
              <a:t>例如：</a:t>
            </a:r>
            <a:r>
              <a:rPr lang="en-US" altLang="zh-CN" dirty="0">
                <a:solidFill>
                  <a:schemeClr val="tx1"/>
                </a:solidFill>
                <a:latin typeface="黑体" panose="02010609060101010101" pitchFamily="2" charset="-122"/>
                <a:ea typeface="黑体" panose="02010609060101010101" pitchFamily="2" charset="-122"/>
              </a:rPr>
              <a:t>1949</a:t>
            </a:r>
            <a:r>
              <a:rPr lang="zh-CN" altLang="en-US" dirty="0">
                <a:solidFill>
                  <a:schemeClr val="tx1"/>
                </a:solidFill>
                <a:latin typeface="黑体" panose="02010609060101010101" pitchFamily="2" charset="-122"/>
                <a:ea typeface="黑体" panose="02010609060101010101" pitchFamily="2" charset="-122"/>
              </a:rPr>
              <a:t>年</a:t>
            </a:r>
            <a:r>
              <a:rPr lang="en-US" altLang="zh-CN">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黑体" panose="02010609060101010101" pitchFamily="2" charset="-122"/>
                <a:ea typeface="黑体" panose="02010609060101010101" pitchFamily="2" charset="-122"/>
              </a:rPr>
              <a:t>1994</a:t>
            </a:r>
            <a:r>
              <a:rPr lang="zh-CN" altLang="en-US" dirty="0">
                <a:solidFill>
                  <a:schemeClr val="tx1"/>
                </a:solidFill>
                <a:latin typeface="黑体" panose="02010609060101010101" pitchFamily="2" charset="-122"/>
                <a:ea typeface="黑体" panose="02010609060101010101" pitchFamily="2" charset="-122"/>
              </a:rPr>
              <a:t>年我国人口数据资料如下： </a:t>
            </a:r>
            <a:endParaRPr lang="zh-CN" altLang="en-US" dirty="0">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 年 份</a:t>
            </a:r>
            <a:r>
              <a:rPr lang="en-US" altLang="zh-CN">
                <a:solidFill>
                  <a:schemeClr val="tx1"/>
                </a:solidFill>
                <a:latin typeface="黑体" panose="02010609060101010101" pitchFamily="2" charset="-122"/>
                <a:ea typeface="黑体" panose="02010609060101010101" pitchFamily="2" charset="-122"/>
              </a:rPr>
              <a:t>xi  1949 1954 1959 1964 1969 1974 1979 1984 1989 1994 </a:t>
            </a:r>
            <a:endParaRPr lang="en-US" altLang="zh-CN">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人口数</a:t>
            </a:r>
            <a:r>
              <a:rPr lang="en-US" altLang="zh-CN" err="1">
                <a:solidFill>
                  <a:schemeClr val="tx1"/>
                </a:solidFill>
                <a:latin typeface="黑体" panose="02010609060101010101" pitchFamily="2" charset="-122"/>
                <a:ea typeface="黑体" panose="02010609060101010101" pitchFamily="2" charset="-122"/>
              </a:rPr>
              <a:t>yi</a:t>
            </a:r>
            <a:r>
              <a:rPr lang="en-US" altLang="zh-CN">
                <a:solidFill>
                  <a:schemeClr val="tx1"/>
                </a:solidFill>
                <a:latin typeface="黑体" panose="02010609060101010101" pitchFamily="2" charset="-122"/>
                <a:ea typeface="黑体" panose="02010609060101010101" pitchFamily="2" charset="-122"/>
              </a:rPr>
              <a:t>  5.4  6.0  6.7  7.0  8.1  9.1  9.8  10.3 11.3  11.8 </a:t>
            </a:r>
            <a:endParaRPr lang="en-US" altLang="zh-CN">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建模分析我国人口增长的规律</a:t>
            </a:r>
            <a:r>
              <a:rPr lang="en-US" altLang="zh-CN" dirty="0">
                <a:solidFill>
                  <a:schemeClr val="tx1"/>
                </a:solidFill>
                <a:latin typeface="黑体" panose="02010609060101010101" pitchFamily="2" charset="-122"/>
                <a:ea typeface="黑体" panose="02010609060101010101" pitchFamily="2" charset="-122"/>
              </a:rPr>
              <a:t>,</a:t>
            </a:r>
            <a:r>
              <a:rPr lang="zh-CN" altLang="en-US" dirty="0">
                <a:solidFill>
                  <a:schemeClr val="tx1"/>
                </a:solidFill>
                <a:latin typeface="黑体" panose="02010609060101010101" pitchFamily="2" charset="-122"/>
                <a:ea typeface="黑体" panose="02010609060101010101" pitchFamily="2" charset="-122"/>
              </a:rPr>
              <a:t>预报</a:t>
            </a:r>
            <a:r>
              <a:rPr lang="en-US" altLang="zh-CN" dirty="0">
                <a:solidFill>
                  <a:schemeClr val="tx1"/>
                </a:solidFill>
                <a:latin typeface="黑体" panose="02010609060101010101" pitchFamily="2" charset="-122"/>
                <a:ea typeface="黑体" panose="02010609060101010101" pitchFamily="2" charset="-122"/>
              </a:rPr>
              <a:t>1999</a:t>
            </a:r>
            <a:r>
              <a:rPr lang="zh-CN" altLang="en-US" dirty="0">
                <a:solidFill>
                  <a:schemeClr val="tx1"/>
                </a:solidFill>
                <a:latin typeface="黑体" panose="02010609060101010101" pitchFamily="2" charset="-122"/>
                <a:ea typeface="黑体" panose="02010609060101010101" pitchFamily="2" charset="-122"/>
              </a:rPr>
              <a:t>年我国人口数。 </a:t>
            </a:r>
            <a:endParaRPr lang="zh-CN" altLang="en-US">
              <a:solidFill>
                <a:schemeClr val="tx1"/>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blinds(horizontal)">
                                      <p:cBhvr>
                                        <p:cTn id="7" dur="500"/>
                                        <p:tgtEl>
                                          <p:spTgt spid="18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矩形 136193"/>
          <p:cNvSpPr/>
          <p:nvPr/>
        </p:nvSpPr>
        <p:spPr>
          <a:xfrm>
            <a:off x="609600" y="1447800"/>
            <a:ext cx="8153400" cy="519113"/>
          </a:xfrm>
          <a:prstGeom prst="rect">
            <a:avLst/>
          </a:prstGeom>
          <a:noFill/>
          <a:ln w="9525">
            <a:noFill/>
          </a:ln>
        </p:spPr>
        <p:txBody>
          <a:bodyPr>
            <a:spAutoFit/>
          </a:bodyPr>
          <a:p>
            <a:pPr algn="l"/>
            <a:endParaRPr sz="2800" dirty="0">
              <a:solidFill>
                <a:schemeClr val="tx1"/>
              </a:solidFill>
              <a:latin typeface="Arial" panose="020B0604020202020204" pitchFamily="34" charset="0"/>
              <a:ea typeface="黑体" panose="02010609060101010101" pitchFamily="2" charset="-122"/>
            </a:endParaRPr>
          </a:p>
        </p:txBody>
      </p:sp>
      <p:sp>
        <p:nvSpPr>
          <p:cNvPr id="136195" name="矩形 136194"/>
          <p:cNvSpPr/>
          <p:nvPr/>
        </p:nvSpPr>
        <p:spPr>
          <a:xfrm>
            <a:off x="622300" y="188913"/>
            <a:ext cx="7478713" cy="579437"/>
          </a:xfrm>
          <a:prstGeom prst="rect">
            <a:avLst/>
          </a:prstGeom>
          <a:noFill/>
          <a:ln w="9525">
            <a:noFill/>
          </a:ln>
        </p:spPr>
        <p:txBody>
          <a:bodyPr>
            <a:spAutoFit/>
          </a:bodyPr>
          <a:p>
            <a:pPr algn="l">
              <a:spcBef>
                <a:spcPct val="0"/>
              </a:spcBef>
            </a:pPr>
            <a:r>
              <a:rPr lang="zh-CN" altLang="en-US" dirty="0">
                <a:solidFill>
                  <a:schemeClr val="tx1"/>
                </a:solidFill>
                <a:latin typeface="黑体" panose="02010609060101010101" pitchFamily="2" charset="-122"/>
                <a:ea typeface="黑体" panose="02010609060101010101" pitchFamily="2" charset="-122"/>
              </a:rPr>
              <a:t>模型一：假设人口随时间线性地增加 </a:t>
            </a:r>
            <a:endParaRPr lang="zh-CN" altLang="en-US">
              <a:solidFill>
                <a:schemeClr val="tx1"/>
              </a:solidFill>
              <a:latin typeface="黑体" panose="02010609060101010101" pitchFamily="2" charset="-122"/>
              <a:ea typeface="黑体" panose="02010609060101010101" pitchFamily="2" charset="-122"/>
            </a:endParaRPr>
          </a:p>
        </p:txBody>
      </p:sp>
      <p:sp>
        <p:nvSpPr>
          <p:cNvPr id="136196" name="矩形 136195"/>
          <p:cNvSpPr/>
          <p:nvPr/>
        </p:nvSpPr>
        <p:spPr>
          <a:xfrm>
            <a:off x="609600" y="836613"/>
            <a:ext cx="7772400" cy="5884862"/>
          </a:xfrm>
          <a:prstGeom prst="rect">
            <a:avLst/>
          </a:prstGeom>
          <a:noFill/>
          <a:ln w="9525">
            <a:noFill/>
          </a:ln>
        </p:spPr>
        <p:txBody>
          <a:bodyPr>
            <a:spAutoFit/>
          </a:bodyPr>
          <a:p>
            <a:pPr algn="l"/>
            <a:r>
              <a:rPr lang="zh-CN" altLang="en-US" dirty="0">
                <a:solidFill>
                  <a:schemeClr val="tx1"/>
                </a:solidFill>
                <a:latin typeface="黑体" panose="02010609060101010101" pitchFamily="2" charset="-122"/>
                <a:ea typeface="黑体" panose="02010609060101010101" pitchFamily="2" charset="-122"/>
              </a:rPr>
              <a:t>模型：</a:t>
            </a:r>
            <a:endParaRPr lang="zh-CN" altLang="en-US" dirty="0">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参数估计观测值的模型： </a:t>
            </a:r>
            <a:endParaRPr lang="zh-CN" altLang="en-US" dirty="0">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    </a:t>
            </a:r>
            <a:r>
              <a:rPr lang="zh-CN" altLang="en-US">
                <a:solidFill>
                  <a:schemeClr val="tx1"/>
                </a:solidFill>
                <a:latin typeface="黑体" panose="02010609060101010101" pitchFamily="2" charset="-122"/>
                <a:ea typeface="黑体" panose="02010609060101010101" pitchFamily="2" charset="-122"/>
              </a:rPr>
              <a:t> </a:t>
            </a:r>
            <a:endParaRPr lang="zh-CN" altLang="en-US">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拟合的精度</a:t>
            </a:r>
            <a:r>
              <a:rPr lang="en-US" altLang="zh-CN">
                <a:solidFill>
                  <a:schemeClr val="tx1"/>
                </a:solidFill>
                <a:latin typeface="黑体" panose="02010609060101010101" pitchFamily="2" charset="-122"/>
                <a:ea typeface="黑体" panose="02010609060101010101" pitchFamily="2" charset="-122"/>
              </a:rPr>
              <a:t>:  </a:t>
            </a:r>
            <a:endParaRPr lang="en-US" altLang="zh-CN">
              <a:solidFill>
                <a:schemeClr val="tx1"/>
              </a:solidFill>
              <a:latin typeface="黑体" panose="02010609060101010101" pitchFamily="2" charset="-122"/>
              <a:ea typeface="黑体" panose="02010609060101010101" pitchFamily="2" charset="-122"/>
            </a:endParaRPr>
          </a:p>
          <a:p>
            <a:pPr algn="l"/>
            <a:endParaRPr lang="en-US" altLang="zh-CN">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误差平方和。 </a:t>
            </a:r>
            <a:endParaRPr lang="zh-CN" altLang="en-US" dirty="0">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可以算出：</a:t>
            </a:r>
            <a:r>
              <a:rPr lang="en-US" altLang="zh-CN" i="1">
                <a:solidFill>
                  <a:schemeClr val="tx1"/>
                </a:solidFill>
                <a:latin typeface="Times New Roman" panose="02020603050405020304" pitchFamily="18" charset="0"/>
                <a:ea typeface="黑体" panose="02010609060101010101" pitchFamily="2" charset="-122"/>
              </a:rPr>
              <a:t>a</a:t>
            </a:r>
            <a:r>
              <a:rPr lang="en-US" altLang="zh-CN">
                <a:solidFill>
                  <a:schemeClr val="tx1"/>
                </a:solidFill>
                <a:latin typeface="Times New Roman" panose="02020603050405020304" pitchFamily="18" charset="0"/>
                <a:ea typeface="黑体" panose="02010609060101010101" pitchFamily="2" charset="-122"/>
              </a:rPr>
              <a:t> = -283.2320   </a:t>
            </a:r>
            <a:r>
              <a:rPr lang="en-US" altLang="zh-CN" i="1">
                <a:solidFill>
                  <a:schemeClr val="tx1"/>
                </a:solidFill>
                <a:latin typeface="Times New Roman" panose="02020603050405020304" pitchFamily="18" charset="0"/>
                <a:ea typeface="黑体" panose="02010609060101010101" pitchFamily="2" charset="-122"/>
              </a:rPr>
              <a:t>b</a:t>
            </a:r>
            <a:r>
              <a:rPr lang="en-US" altLang="zh-CN">
                <a:solidFill>
                  <a:schemeClr val="tx1"/>
                </a:solidFill>
                <a:latin typeface="Times New Roman" panose="02020603050405020304" pitchFamily="18" charset="0"/>
                <a:ea typeface="黑体" panose="02010609060101010101" pitchFamily="2" charset="-122"/>
              </a:rPr>
              <a:t>=0.1480</a:t>
            </a:r>
            <a:endParaRPr lang="en-US" altLang="zh-CN">
              <a:solidFill>
                <a:schemeClr val="tx1"/>
              </a:solidFill>
              <a:latin typeface="Times New Roman" panose="02020603050405020304" pitchFamily="18" charset="0"/>
              <a:ea typeface="黑体" panose="02010609060101010101" pitchFamily="2" charset="-122"/>
            </a:endParaRPr>
          </a:p>
          <a:p>
            <a:pPr algn="l"/>
            <a:r>
              <a:rPr lang="zh-CN" altLang="en-US" sz="4000" dirty="0">
                <a:solidFill>
                  <a:schemeClr val="tx1"/>
                </a:solidFill>
                <a:latin typeface="黑体" panose="02010609060101010101" pitchFamily="2" charset="-122"/>
                <a:ea typeface="黑体" panose="02010609060101010101" pitchFamily="2" charset="-122"/>
              </a:rPr>
              <a:t>模型：</a:t>
            </a:r>
            <a:r>
              <a:rPr lang="en-US" altLang="zh-CN" sz="4000" i="1">
                <a:solidFill>
                  <a:schemeClr val="tx1"/>
                </a:solidFill>
                <a:latin typeface="Times New Roman" panose="02020603050405020304" pitchFamily="18" charset="0"/>
                <a:ea typeface="黑体" panose="02010609060101010101" pitchFamily="2" charset="-122"/>
              </a:rPr>
              <a:t>y</a:t>
            </a:r>
            <a:r>
              <a:rPr lang="en-US" altLang="zh-CN" sz="4000">
                <a:solidFill>
                  <a:schemeClr val="tx1"/>
                </a:solidFill>
                <a:latin typeface="Times New Roman" panose="02020603050405020304" pitchFamily="18" charset="0"/>
                <a:ea typeface="黑体" panose="02010609060101010101" pitchFamily="2" charset="-122"/>
              </a:rPr>
              <a:t> = – 1.93 + 0.146</a:t>
            </a:r>
            <a:r>
              <a:rPr lang="en-US" altLang="zh-CN" sz="4000" i="1">
                <a:solidFill>
                  <a:schemeClr val="tx1"/>
                </a:solidFill>
                <a:latin typeface="Times New Roman" panose="02020603050405020304" pitchFamily="18" charset="0"/>
                <a:ea typeface="黑体" panose="02010609060101010101" pitchFamily="2" charset="-122"/>
              </a:rPr>
              <a:t> x</a:t>
            </a:r>
            <a:r>
              <a:rPr lang="en-US" altLang="zh-CN" sz="4000">
                <a:solidFill>
                  <a:schemeClr val="tx1"/>
                </a:solidFill>
                <a:latin typeface="Times New Roman" panose="02020603050405020304" pitchFamily="18" charset="0"/>
              </a:rPr>
              <a:t> </a:t>
            </a:r>
            <a:r>
              <a:rPr lang="en-US" altLang="zh-CN">
                <a:solidFill>
                  <a:schemeClr val="tx1"/>
                </a:solidFill>
                <a:latin typeface="黑体" panose="02010609060101010101" pitchFamily="2" charset="-122"/>
                <a:ea typeface="黑体" panose="02010609060101010101" pitchFamily="2" charset="-122"/>
              </a:rPr>
              <a:t> </a:t>
            </a:r>
            <a:endParaRPr lang="en-US" altLang="zh-CN">
              <a:solidFill>
                <a:schemeClr val="tx1"/>
              </a:solidFill>
              <a:latin typeface="黑体" panose="02010609060101010101" pitchFamily="2" charset="-122"/>
              <a:ea typeface="黑体" panose="02010609060101010101" pitchFamily="2" charset="-122"/>
            </a:endParaRPr>
          </a:p>
        </p:txBody>
      </p:sp>
      <p:graphicFrame>
        <p:nvGraphicFramePr>
          <p:cNvPr id="136198" name="对象 136197"/>
          <p:cNvGraphicFramePr/>
          <p:nvPr/>
        </p:nvGraphicFramePr>
        <p:xfrm>
          <a:off x="1908175" y="836613"/>
          <a:ext cx="2447925" cy="654050"/>
        </p:xfrm>
        <a:graphic>
          <a:graphicData uri="http://schemas.openxmlformats.org/presentationml/2006/ole">
            <mc:AlternateContent xmlns:mc="http://schemas.openxmlformats.org/markup-compatibility/2006">
              <mc:Choice xmlns:v="urn:schemas-microsoft-com:vml" Requires="v">
                <p:oleObj spid="_x0000_s3087" name="" r:id="rId1" imgW="647065" imgH="203200" progId="Equation.3">
                  <p:embed/>
                </p:oleObj>
              </mc:Choice>
              <mc:Fallback>
                <p:oleObj name="" r:id="rId1" imgW="647065" imgH="203200" progId="Equation.3">
                  <p:embed/>
                  <p:pic>
                    <p:nvPicPr>
                      <p:cNvPr id="0" name="图片 3086"/>
                      <p:cNvPicPr/>
                      <p:nvPr/>
                    </p:nvPicPr>
                    <p:blipFill>
                      <a:blip r:embed="rId2"/>
                      <a:stretch>
                        <a:fillRect/>
                      </a:stretch>
                    </p:blipFill>
                    <p:spPr>
                      <a:xfrm>
                        <a:off x="1908175" y="836613"/>
                        <a:ext cx="2447925" cy="654050"/>
                      </a:xfrm>
                      <a:prstGeom prst="rect">
                        <a:avLst/>
                      </a:prstGeom>
                      <a:noFill/>
                      <a:ln w="38100">
                        <a:noFill/>
                        <a:miter/>
                      </a:ln>
                    </p:spPr>
                  </p:pic>
                </p:oleObj>
              </mc:Fallback>
            </mc:AlternateContent>
          </a:graphicData>
        </a:graphic>
      </p:graphicFrame>
      <p:graphicFrame>
        <p:nvGraphicFramePr>
          <p:cNvPr id="136199" name="对象 136198"/>
          <p:cNvGraphicFramePr/>
          <p:nvPr/>
        </p:nvGraphicFramePr>
        <p:xfrm>
          <a:off x="1328738" y="2187575"/>
          <a:ext cx="6338887" cy="736600"/>
        </p:xfrm>
        <a:graphic>
          <a:graphicData uri="http://schemas.openxmlformats.org/presentationml/2006/ole">
            <mc:AlternateContent xmlns:mc="http://schemas.openxmlformats.org/markup-compatibility/2006">
              <mc:Choice xmlns:v="urn:schemas-microsoft-com:vml" Requires="v">
                <p:oleObj spid="_x0000_s3083" name="" r:id="rId3" imgW="1676400" imgH="228600" progId="Equation.3">
                  <p:embed/>
                </p:oleObj>
              </mc:Choice>
              <mc:Fallback>
                <p:oleObj name="" r:id="rId3" imgW="1676400" imgH="228600" progId="Equation.3">
                  <p:embed/>
                  <p:pic>
                    <p:nvPicPr>
                      <p:cNvPr id="0" name="图片 3082"/>
                      <p:cNvPicPr/>
                      <p:nvPr/>
                    </p:nvPicPr>
                    <p:blipFill>
                      <a:blip r:embed="rId4"/>
                      <a:stretch>
                        <a:fillRect/>
                      </a:stretch>
                    </p:blipFill>
                    <p:spPr>
                      <a:xfrm>
                        <a:off x="1328738" y="2187575"/>
                        <a:ext cx="6338887" cy="736600"/>
                      </a:xfrm>
                      <a:prstGeom prst="rect">
                        <a:avLst/>
                      </a:prstGeom>
                      <a:noFill/>
                      <a:ln w="38100">
                        <a:noFill/>
                        <a:miter/>
                      </a:ln>
                    </p:spPr>
                  </p:pic>
                </p:oleObj>
              </mc:Fallback>
            </mc:AlternateContent>
          </a:graphicData>
        </a:graphic>
      </p:graphicFrame>
      <p:graphicFrame>
        <p:nvGraphicFramePr>
          <p:cNvPr id="136200" name="对象 136199"/>
          <p:cNvGraphicFramePr/>
          <p:nvPr/>
        </p:nvGraphicFramePr>
        <p:xfrm>
          <a:off x="1209675" y="3578225"/>
          <a:ext cx="7107238" cy="858838"/>
        </p:xfrm>
        <a:graphic>
          <a:graphicData uri="http://schemas.openxmlformats.org/presentationml/2006/ole">
            <mc:AlternateContent xmlns:mc="http://schemas.openxmlformats.org/markup-compatibility/2006">
              <mc:Choice xmlns:v="urn:schemas-microsoft-com:vml" Requires="v">
                <p:oleObj spid="_x0000_s3084" name="" r:id="rId5" imgW="1877060" imgH="266065" progId="Equation.3">
                  <p:embed/>
                </p:oleObj>
              </mc:Choice>
              <mc:Fallback>
                <p:oleObj name="" r:id="rId5" imgW="1877060" imgH="266065" progId="Equation.3">
                  <p:embed/>
                  <p:pic>
                    <p:nvPicPr>
                      <p:cNvPr id="0" name="图片 3083"/>
                      <p:cNvPicPr/>
                      <p:nvPr/>
                    </p:nvPicPr>
                    <p:blipFill>
                      <a:blip r:embed="rId6"/>
                      <a:stretch>
                        <a:fillRect/>
                      </a:stretch>
                    </p:blipFill>
                    <p:spPr>
                      <a:xfrm>
                        <a:off x="1209675" y="3578225"/>
                        <a:ext cx="7107238" cy="8588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box(in)">
                                      <p:cBhvr>
                                        <p:cTn id="7" dur="500"/>
                                        <p:tgtEl>
                                          <p:spTgt spid="1361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6198"/>
                                        </p:tgtEl>
                                        <p:attrNameLst>
                                          <p:attrName>style.visibility</p:attrName>
                                        </p:attrNameLst>
                                      </p:cBhvr>
                                      <p:to>
                                        <p:strVal val="visible"/>
                                      </p:to>
                                    </p:set>
                                    <p:anim calcmode="lin" valueType="num">
                                      <p:cBhvr additive="base">
                                        <p:cTn id="12" dur="500" fill="hold"/>
                                        <p:tgtEl>
                                          <p:spTgt spid="136198"/>
                                        </p:tgtEl>
                                        <p:attrNameLst>
                                          <p:attrName>ppt_x</p:attrName>
                                        </p:attrNameLst>
                                      </p:cBhvr>
                                      <p:tavLst>
                                        <p:tav tm="0">
                                          <p:val>
                                            <p:strVal val="0-#ppt_w/2"/>
                                          </p:val>
                                        </p:tav>
                                        <p:tav tm="100000">
                                          <p:val>
                                            <p:strVal val="#ppt_x"/>
                                          </p:val>
                                        </p:tav>
                                      </p:tavLst>
                                    </p:anim>
                                    <p:anim calcmode="lin" valueType="num">
                                      <p:cBhvr additive="base">
                                        <p:cTn id="13" dur="500" fill="hold"/>
                                        <p:tgtEl>
                                          <p:spTgt spid="1361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36199"/>
                                        </p:tgtEl>
                                        <p:attrNameLst>
                                          <p:attrName>style.visibility</p:attrName>
                                        </p:attrNameLst>
                                      </p:cBhvr>
                                      <p:to>
                                        <p:strVal val="visible"/>
                                      </p:to>
                                    </p:set>
                                    <p:anim calcmode="lin" valueType="num">
                                      <p:cBhvr additive="base">
                                        <p:cTn id="18" dur="500" fill="hold"/>
                                        <p:tgtEl>
                                          <p:spTgt spid="136199"/>
                                        </p:tgtEl>
                                        <p:attrNameLst>
                                          <p:attrName>ppt_x</p:attrName>
                                        </p:attrNameLst>
                                      </p:cBhvr>
                                      <p:tavLst>
                                        <p:tav tm="0">
                                          <p:val>
                                            <p:strVal val="0-#ppt_w/2"/>
                                          </p:val>
                                        </p:tav>
                                        <p:tav tm="100000">
                                          <p:val>
                                            <p:strVal val="#ppt_x"/>
                                          </p:val>
                                        </p:tav>
                                      </p:tavLst>
                                    </p:anim>
                                    <p:anim calcmode="lin" valueType="num">
                                      <p:cBhvr additive="base">
                                        <p:cTn id="19" dur="500" fill="hold"/>
                                        <p:tgtEl>
                                          <p:spTgt spid="13619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36200"/>
                                        </p:tgtEl>
                                        <p:attrNameLst>
                                          <p:attrName>style.visibility</p:attrName>
                                        </p:attrNameLst>
                                      </p:cBhvr>
                                      <p:to>
                                        <p:strVal val="visible"/>
                                      </p:to>
                                    </p:set>
                                    <p:anim calcmode="lin" valueType="num">
                                      <p:cBhvr additive="base">
                                        <p:cTn id="24" dur="500" fill="hold"/>
                                        <p:tgtEl>
                                          <p:spTgt spid="136200"/>
                                        </p:tgtEl>
                                        <p:attrNameLst>
                                          <p:attrName>ppt_x</p:attrName>
                                        </p:attrNameLst>
                                      </p:cBhvr>
                                      <p:tavLst>
                                        <p:tav tm="0">
                                          <p:val>
                                            <p:strVal val="0-#ppt_w/2"/>
                                          </p:val>
                                        </p:tav>
                                        <p:tav tm="100000">
                                          <p:val>
                                            <p:strVal val="#ppt_x"/>
                                          </p:val>
                                        </p:tav>
                                      </p:tavLst>
                                    </p:anim>
                                    <p:anim calcmode="lin" valueType="num">
                                      <p:cBhvr additive="base">
                                        <p:cTn id="25" dur="500" fill="hold"/>
                                        <p:tgtEl>
                                          <p:spTgt spid="136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4" name="文本框 58373"/>
          <p:cNvSpPr txBox="1"/>
          <p:nvPr/>
        </p:nvSpPr>
        <p:spPr>
          <a:xfrm>
            <a:off x="323850" y="3573463"/>
            <a:ext cx="8424863" cy="579437"/>
          </a:xfrm>
          <a:prstGeom prst="rect">
            <a:avLst/>
          </a:prstGeom>
          <a:noFill/>
          <a:ln w="9525">
            <a:noFill/>
          </a:ln>
        </p:spPr>
        <p:txBody>
          <a:bodyPr>
            <a:spAutoFit/>
          </a:bodyPr>
          <a:p>
            <a:pPr algn="l">
              <a:spcBef>
                <a:spcPct val="20000"/>
              </a:spcBef>
              <a:buClr>
                <a:schemeClr val="hlink"/>
              </a:buClr>
              <a:buSzPct val="70000"/>
              <a:buFont typeface="Wingdings" panose="05000000000000000000" pitchFamily="2" charset="2"/>
              <a:buNone/>
            </a:pPr>
            <a:r>
              <a:rPr lang="zh-CN" altLang="en-US" dirty="0">
                <a:solidFill>
                  <a:schemeClr val="tx1"/>
                </a:solidFill>
                <a:latin typeface="黑体" panose="02010609060101010101" pitchFamily="2" charset="-122"/>
                <a:ea typeface="黑体" panose="02010609060101010101" pitchFamily="2" charset="-122"/>
              </a:rPr>
              <a:t>则可看成是线性方程</a:t>
            </a:r>
            <a:r>
              <a:rPr lang="en-US" altLang="zh-CN" dirty="0">
                <a:solidFill>
                  <a:schemeClr val="tx1"/>
                </a:solidFill>
                <a:latin typeface="黑体" panose="02010609060101010101" pitchFamily="2" charset="-122"/>
                <a:ea typeface="黑体" panose="02010609060101010101" pitchFamily="2" charset="-122"/>
              </a:rPr>
              <a:t>,</a:t>
            </a:r>
            <a:r>
              <a:rPr lang="zh-CN" altLang="en-US" dirty="0">
                <a:solidFill>
                  <a:schemeClr val="tx1"/>
                </a:solidFill>
                <a:latin typeface="黑体" panose="02010609060101010101" pitchFamily="2" charset="-122"/>
                <a:ea typeface="黑体" panose="02010609060101010101" pitchFamily="2" charset="-122"/>
              </a:rPr>
              <a:t>用 </a:t>
            </a:r>
            <a:r>
              <a:rPr lang="en-US" altLang="zh-CN" err="1">
                <a:solidFill>
                  <a:schemeClr val="tx1"/>
                </a:solidFill>
                <a:latin typeface="Times New Roman" panose="02020603050405020304" pitchFamily="18" charset="0"/>
                <a:ea typeface="黑体" panose="02010609060101010101" pitchFamily="2" charset="-122"/>
              </a:rPr>
              <a:t>polyfit</a:t>
            </a:r>
            <a:r>
              <a:rPr lang="zh-CN" altLang="en-US" dirty="0">
                <a:solidFill>
                  <a:schemeClr val="tx1"/>
                </a:solidFill>
                <a:latin typeface="黑体" panose="02010609060101010101" pitchFamily="2" charset="-122"/>
                <a:ea typeface="黑体" panose="02010609060101010101" pitchFamily="2" charset="-122"/>
              </a:rPr>
              <a:t>命令计算得：</a:t>
            </a:r>
            <a:endParaRPr lang="zh-CN" altLang="en-US" dirty="0">
              <a:solidFill>
                <a:schemeClr val="tx1"/>
              </a:solidFill>
              <a:latin typeface="黑体" panose="02010609060101010101" pitchFamily="2" charset="-122"/>
              <a:ea typeface="黑体" panose="02010609060101010101" pitchFamily="2" charset="-122"/>
            </a:endParaRPr>
          </a:p>
        </p:txBody>
      </p:sp>
      <p:sp>
        <p:nvSpPr>
          <p:cNvPr id="58377" name="文本框 58376"/>
          <p:cNvSpPr txBox="1"/>
          <p:nvPr/>
        </p:nvSpPr>
        <p:spPr>
          <a:xfrm>
            <a:off x="304800" y="152400"/>
            <a:ext cx="5562600" cy="579438"/>
          </a:xfrm>
          <a:prstGeom prst="rect">
            <a:avLst/>
          </a:prstGeom>
          <a:noFill/>
          <a:ln w="9525">
            <a:noFill/>
          </a:ln>
        </p:spPr>
        <p:txBody>
          <a:bodyPr>
            <a:spAutoFit/>
          </a:bodyPr>
          <a:p>
            <a:pPr algn="l"/>
            <a:r>
              <a:rPr lang="zh-CN" altLang="en-US" dirty="0">
                <a:solidFill>
                  <a:schemeClr val="tx1"/>
                </a:solidFill>
                <a:latin typeface="黑体" panose="02010609060101010101" pitchFamily="2" charset="-122"/>
                <a:ea typeface="黑体" panose="02010609060101010101" pitchFamily="2" charset="-122"/>
              </a:rPr>
              <a:t>模型二：指数增长模型 </a:t>
            </a:r>
            <a:endParaRPr lang="zh-CN" altLang="en-US">
              <a:solidFill>
                <a:schemeClr val="tx1"/>
              </a:solidFill>
              <a:latin typeface="黑体" panose="02010609060101010101" pitchFamily="2" charset="-122"/>
              <a:ea typeface="黑体" panose="02010609060101010101" pitchFamily="2" charset="-122"/>
            </a:endParaRPr>
          </a:p>
        </p:txBody>
      </p:sp>
      <p:graphicFrame>
        <p:nvGraphicFramePr>
          <p:cNvPr id="58378" name="对象 58377"/>
          <p:cNvGraphicFramePr/>
          <p:nvPr/>
        </p:nvGraphicFramePr>
        <p:xfrm>
          <a:off x="3419475" y="925513"/>
          <a:ext cx="1439863" cy="631825"/>
        </p:xfrm>
        <a:graphic>
          <a:graphicData uri="http://schemas.openxmlformats.org/presentationml/2006/ole">
            <mc:AlternateContent xmlns:mc="http://schemas.openxmlformats.org/markup-compatibility/2006">
              <mc:Choice xmlns:v="urn:schemas-microsoft-com:vml" Requires="v">
                <p:oleObj spid="_x0000_s3085" name="" r:id="rId1" imgW="520700" imgH="228600" progId="Equation.3">
                  <p:embed/>
                </p:oleObj>
              </mc:Choice>
              <mc:Fallback>
                <p:oleObj name="" r:id="rId1" imgW="520700" imgH="228600" progId="Equation.3">
                  <p:embed/>
                  <p:pic>
                    <p:nvPicPr>
                      <p:cNvPr id="0" name="图片 3084"/>
                      <p:cNvPicPr/>
                      <p:nvPr/>
                    </p:nvPicPr>
                    <p:blipFill>
                      <a:blip r:embed="rId2"/>
                      <a:stretch>
                        <a:fillRect/>
                      </a:stretch>
                    </p:blipFill>
                    <p:spPr>
                      <a:xfrm>
                        <a:off x="3419475" y="925513"/>
                        <a:ext cx="1439863" cy="631825"/>
                      </a:xfrm>
                      <a:prstGeom prst="rect">
                        <a:avLst/>
                      </a:prstGeom>
                      <a:noFill/>
                      <a:ln w="38100">
                        <a:noFill/>
                        <a:miter/>
                      </a:ln>
                    </p:spPr>
                  </p:pic>
                </p:oleObj>
              </mc:Fallback>
            </mc:AlternateContent>
          </a:graphicData>
        </a:graphic>
      </p:graphicFrame>
      <p:graphicFrame>
        <p:nvGraphicFramePr>
          <p:cNvPr id="58379" name="对象 58378"/>
          <p:cNvGraphicFramePr/>
          <p:nvPr/>
        </p:nvGraphicFramePr>
        <p:xfrm>
          <a:off x="2195513" y="1858963"/>
          <a:ext cx="2563812" cy="561975"/>
        </p:xfrm>
        <a:graphic>
          <a:graphicData uri="http://schemas.openxmlformats.org/presentationml/2006/ole">
            <mc:AlternateContent xmlns:mc="http://schemas.openxmlformats.org/markup-compatibility/2006">
              <mc:Choice xmlns:v="urn:schemas-microsoft-com:vml" Requires="v">
                <p:oleObj spid="_x0000_s3088" name="" r:id="rId3" imgW="926465" imgH="203200" progId="Equation.3">
                  <p:embed/>
                </p:oleObj>
              </mc:Choice>
              <mc:Fallback>
                <p:oleObj name="" r:id="rId3" imgW="926465" imgH="203200" progId="Equation.3">
                  <p:embed/>
                  <p:pic>
                    <p:nvPicPr>
                      <p:cNvPr id="0" name="图片 3087"/>
                      <p:cNvPicPr/>
                      <p:nvPr/>
                    </p:nvPicPr>
                    <p:blipFill>
                      <a:blip r:embed="rId4"/>
                      <a:stretch>
                        <a:fillRect/>
                      </a:stretch>
                    </p:blipFill>
                    <p:spPr>
                      <a:xfrm>
                        <a:off x="2195513" y="1858963"/>
                        <a:ext cx="2563812" cy="561975"/>
                      </a:xfrm>
                      <a:prstGeom prst="rect">
                        <a:avLst/>
                      </a:prstGeom>
                      <a:noFill/>
                      <a:ln w="38100">
                        <a:noFill/>
                        <a:miter/>
                      </a:ln>
                    </p:spPr>
                  </p:pic>
                </p:oleObj>
              </mc:Fallback>
            </mc:AlternateContent>
          </a:graphicData>
        </a:graphic>
      </p:graphicFrame>
      <p:sp>
        <p:nvSpPr>
          <p:cNvPr id="58380" name="矩形 58379"/>
          <p:cNvSpPr/>
          <p:nvPr/>
        </p:nvSpPr>
        <p:spPr>
          <a:xfrm>
            <a:off x="114300" y="1862138"/>
            <a:ext cx="1865313" cy="579437"/>
          </a:xfrm>
          <a:prstGeom prst="rect">
            <a:avLst/>
          </a:prstGeom>
          <a:noFill/>
          <a:ln w="9525">
            <a:noFill/>
          </a:ln>
        </p:spPr>
        <p:txBody>
          <a:bodyPr>
            <a:spAutoFit/>
          </a:bodyPr>
          <a:p>
            <a:r>
              <a:rPr lang="zh-CN" altLang="en-US" dirty="0">
                <a:solidFill>
                  <a:schemeClr val="tx1"/>
                </a:solidFill>
                <a:latin typeface="黑体" panose="02010609060101010101" pitchFamily="2" charset="-122"/>
                <a:ea typeface="黑体" panose="02010609060101010101" pitchFamily="2" charset="-122"/>
              </a:rPr>
              <a:t>可变为</a:t>
            </a:r>
            <a:endParaRPr lang="zh-CN" altLang="en-US" dirty="0">
              <a:solidFill>
                <a:schemeClr val="tx1"/>
              </a:solidFill>
              <a:latin typeface="黑体" panose="02010609060101010101" pitchFamily="2" charset="-122"/>
              <a:ea typeface="黑体" panose="02010609060101010101" pitchFamily="2" charset="-122"/>
            </a:endParaRPr>
          </a:p>
        </p:txBody>
      </p:sp>
      <p:graphicFrame>
        <p:nvGraphicFramePr>
          <p:cNvPr id="58381" name="对象 58380"/>
          <p:cNvGraphicFramePr/>
          <p:nvPr/>
        </p:nvGraphicFramePr>
        <p:xfrm>
          <a:off x="2584450" y="5821363"/>
          <a:ext cx="2563813" cy="631825"/>
        </p:xfrm>
        <a:graphic>
          <a:graphicData uri="http://schemas.openxmlformats.org/presentationml/2006/ole">
            <mc:AlternateContent xmlns:mc="http://schemas.openxmlformats.org/markup-compatibility/2006">
              <mc:Choice xmlns:v="urn:schemas-microsoft-com:vml" Requires="v">
                <p:oleObj spid="_x0000_s3086" name="" r:id="rId5" imgW="927100" imgH="228600" progId="Equation.3">
                  <p:embed/>
                </p:oleObj>
              </mc:Choice>
              <mc:Fallback>
                <p:oleObj name="" r:id="rId5" imgW="927100" imgH="228600" progId="Equation.3">
                  <p:embed/>
                  <p:pic>
                    <p:nvPicPr>
                      <p:cNvPr id="0" name="图片 3085"/>
                      <p:cNvPicPr/>
                      <p:nvPr/>
                    </p:nvPicPr>
                    <p:blipFill>
                      <a:blip r:embed="rId6"/>
                      <a:stretch>
                        <a:fillRect/>
                      </a:stretch>
                    </p:blipFill>
                    <p:spPr>
                      <a:xfrm>
                        <a:off x="2584450" y="5821363"/>
                        <a:ext cx="2563813" cy="631825"/>
                      </a:xfrm>
                      <a:prstGeom prst="rect">
                        <a:avLst/>
                      </a:prstGeom>
                      <a:noFill/>
                      <a:ln w="38100">
                        <a:noFill/>
                        <a:miter/>
                      </a:ln>
                    </p:spPr>
                  </p:pic>
                </p:oleObj>
              </mc:Fallback>
            </mc:AlternateContent>
          </a:graphicData>
        </a:graphic>
      </p:graphicFrame>
      <p:sp>
        <p:nvSpPr>
          <p:cNvPr id="58382" name="直接连接符 58381"/>
          <p:cNvSpPr/>
          <p:nvPr/>
        </p:nvSpPr>
        <p:spPr>
          <a:xfrm>
            <a:off x="2195513" y="2420938"/>
            <a:ext cx="720725" cy="0"/>
          </a:xfrm>
          <a:prstGeom prst="line">
            <a:avLst/>
          </a:prstGeom>
          <a:ln w="19050" cap="flat" cmpd="sng">
            <a:solidFill>
              <a:schemeClr val="tx1"/>
            </a:solidFill>
            <a:prstDash val="solid"/>
            <a:headEnd type="none" w="med" len="med"/>
            <a:tailEnd type="none" w="med" len="med"/>
          </a:ln>
        </p:spPr>
      </p:sp>
      <p:sp>
        <p:nvSpPr>
          <p:cNvPr id="58383" name="直接连接符 58382"/>
          <p:cNvSpPr/>
          <p:nvPr/>
        </p:nvSpPr>
        <p:spPr>
          <a:xfrm>
            <a:off x="3349625" y="2420938"/>
            <a:ext cx="574675" cy="0"/>
          </a:xfrm>
          <a:prstGeom prst="line">
            <a:avLst/>
          </a:prstGeom>
          <a:ln w="19050" cap="flat" cmpd="sng">
            <a:solidFill>
              <a:schemeClr val="tx1"/>
            </a:solidFill>
            <a:prstDash val="solid"/>
            <a:headEnd type="none" w="med" len="med"/>
            <a:tailEnd type="none" w="med" len="med"/>
          </a:ln>
        </p:spPr>
      </p:sp>
      <p:sp>
        <p:nvSpPr>
          <p:cNvPr id="58384" name="直接连接符 58383"/>
          <p:cNvSpPr/>
          <p:nvPr/>
        </p:nvSpPr>
        <p:spPr>
          <a:xfrm>
            <a:off x="2555875" y="2420938"/>
            <a:ext cx="0" cy="431800"/>
          </a:xfrm>
          <a:prstGeom prst="line">
            <a:avLst/>
          </a:prstGeom>
          <a:ln w="19050" cap="flat" cmpd="sng">
            <a:solidFill>
              <a:schemeClr val="tx1"/>
            </a:solidFill>
            <a:prstDash val="solid"/>
            <a:headEnd type="none" w="med" len="med"/>
            <a:tailEnd type="triangle" w="med" len="med"/>
          </a:ln>
        </p:spPr>
      </p:sp>
      <p:sp>
        <p:nvSpPr>
          <p:cNvPr id="58385" name="文本框 58384"/>
          <p:cNvSpPr txBox="1"/>
          <p:nvPr/>
        </p:nvSpPr>
        <p:spPr>
          <a:xfrm>
            <a:off x="2124075" y="2924175"/>
            <a:ext cx="792163" cy="579438"/>
          </a:xfrm>
          <a:prstGeom prst="rect">
            <a:avLst/>
          </a:prstGeom>
          <a:noFill/>
          <a:ln w="9525">
            <a:noFill/>
          </a:ln>
        </p:spPr>
        <p:txBody>
          <a:bodyPr>
            <a:spAutoFit/>
          </a:bodyPr>
          <a:p>
            <a:r>
              <a:rPr lang="en-US" altLang="zh-CN" i="1">
                <a:latin typeface="Times New Roman" panose="02020603050405020304" pitchFamily="18" charset="0"/>
              </a:rPr>
              <a:t>Y</a:t>
            </a:r>
            <a:endParaRPr lang="en-US" altLang="zh-CN" i="1">
              <a:latin typeface="Times New Roman" panose="02020603050405020304" pitchFamily="18" charset="0"/>
            </a:endParaRPr>
          </a:p>
        </p:txBody>
      </p:sp>
      <p:sp>
        <p:nvSpPr>
          <p:cNvPr id="58386" name="文本框 58385"/>
          <p:cNvSpPr txBox="1"/>
          <p:nvPr/>
        </p:nvSpPr>
        <p:spPr>
          <a:xfrm>
            <a:off x="3203575" y="2921000"/>
            <a:ext cx="792163" cy="579438"/>
          </a:xfrm>
          <a:prstGeom prst="rect">
            <a:avLst/>
          </a:prstGeom>
          <a:noFill/>
          <a:ln w="9525">
            <a:noFill/>
          </a:ln>
        </p:spPr>
        <p:txBody>
          <a:bodyPr>
            <a:spAutoFit/>
          </a:bodyPr>
          <a:p>
            <a:r>
              <a:rPr lang="en-US" altLang="zh-CN" i="1">
                <a:latin typeface="Times New Roman" panose="02020603050405020304" pitchFamily="18" charset="0"/>
              </a:rPr>
              <a:t>A</a:t>
            </a:r>
            <a:endParaRPr lang="en-US" altLang="zh-CN">
              <a:latin typeface="黑体" panose="02010609060101010101" pitchFamily="2" charset="-122"/>
              <a:ea typeface="黑体" panose="02010609060101010101" pitchFamily="2" charset="-122"/>
            </a:endParaRPr>
          </a:p>
        </p:txBody>
      </p:sp>
      <p:sp>
        <p:nvSpPr>
          <p:cNvPr id="58387" name="直接连接符 58386"/>
          <p:cNvSpPr/>
          <p:nvPr/>
        </p:nvSpPr>
        <p:spPr>
          <a:xfrm>
            <a:off x="3635375" y="2420938"/>
            <a:ext cx="0" cy="431800"/>
          </a:xfrm>
          <a:prstGeom prst="line">
            <a:avLst/>
          </a:prstGeom>
          <a:ln w="19050" cap="flat" cmpd="sng">
            <a:solidFill>
              <a:schemeClr val="tx1"/>
            </a:solidFill>
            <a:prstDash val="solid"/>
            <a:headEnd type="none" w="med" len="med"/>
            <a:tailEnd type="triangle" w="med" len="med"/>
          </a:ln>
        </p:spPr>
      </p:sp>
      <p:sp>
        <p:nvSpPr>
          <p:cNvPr id="58388" name="矩形 58387"/>
          <p:cNvSpPr/>
          <p:nvPr/>
        </p:nvSpPr>
        <p:spPr>
          <a:xfrm>
            <a:off x="2887663" y="2924175"/>
            <a:ext cx="388937" cy="579438"/>
          </a:xfrm>
          <a:prstGeom prst="rect">
            <a:avLst/>
          </a:prstGeom>
          <a:noFill/>
          <a:ln w="9525">
            <a:noFill/>
          </a:ln>
        </p:spPr>
        <p:txBody>
          <a:bodyPr wrap="none" anchor="t">
            <a:spAutoFit/>
          </a:bodyPr>
          <a:p>
            <a:r>
              <a:rPr lang="en-US" altLang="zh-CN">
                <a:latin typeface="黑体" panose="02010609060101010101" pitchFamily="2" charset="-122"/>
                <a:ea typeface="黑体" panose="02010609060101010101" pitchFamily="2" charset="-122"/>
              </a:rPr>
              <a:t>=</a:t>
            </a:r>
            <a:endParaRPr lang="en-US" altLang="zh-CN">
              <a:latin typeface="黑体" panose="02010609060101010101" pitchFamily="2" charset="-122"/>
              <a:ea typeface="黑体" panose="02010609060101010101" pitchFamily="2" charset="-122"/>
            </a:endParaRPr>
          </a:p>
        </p:txBody>
      </p:sp>
      <p:sp>
        <p:nvSpPr>
          <p:cNvPr id="58389" name="矩形 58388"/>
          <p:cNvSpPr/>
          <p:nvPr/>
        </p:nvSpPr>
        <p:spPr>
          <a:xfrm>
            <a:off x="3851275" y="2924175"/>
            <a:ext cx="388938" cy="579438"/>
          </a:xfrm>
          <a:prstGeom prst="rect">
            <a:avLst/>
          </a:prstGeom>
          <a:noFill/>
          <a:ln w="9525">
            <a:noFill/>
          </a:ln>
        </p:spPr>
        <p:txBody>
          <a:bodyPr wrap="none" anchor="t">
            <a:spAutoFit/>
          </a:bodyPr>
          <a:p>
            <a:r>
              <a:rPr lang="en-US" altLang="zh-CN">
                <a:latin typeface="黑体" panose="02010609060101010101" pitchFamily="2" charset="-122"/>
                <a:ea typeface="黑体" panose="02010609060101010101" pitchFamily="2" charset="-122"/>
              </a:rPr>
              <a:t>+</a:t>
            </a:r>
            <a:endParaRPr lang="en-US" altLang="zh-CN">
              <a:latin typeface="黑体" panose="02010609060101010101" pitchFamily="2" charset="-122"/>
              <a:ea typeface="黑体" panose="02010609060101010101" pitchFamily="2" charset="-122"/>
            </a:endParaRPr>
          </a:p>
        </p:txBody>
      </p:sp>
      <p:sp>
        <p:nvSpPr>
          <p:cNvPr id="58390" name="矩形 58389"/>
          <p:cNvSpPr/>
          <p:nvPr/>
        </p:nvSpPr>
        <p:spPr>
          <a:xfrm>
            <a:off x="4187825" y="2951163"/>
            <a:ext cx="889000" cy="579437"/>
          </a:xfrm>
          <a:prstGeom prst="rect">
            <a:avLst/>
          </a:prstGeom>
          <a:noFill/>
          <a:ln w="9525">
            <a:noFill/>
          </a:ln>
        </p:spPr>
        <p:txBody>
          <a:bodyPr>
            <a:spAutoFit/>
          </a:bodyPr>
          <a:p>
            <a:r>
              <a:rPr lang="en-US" altLang="zh-CN" i="1">
                <a:latin typeface="Times New Roman" panose="02020603050405020304" pitchFamily="18" charset="0"/>
                <a:ea typeface="黑体" panose="02010609060101010101" pitchFamily="2" charset="-122"/>
              </a:rPr>
              <a:t>BX</a:t>
            </a:r>
            <a:endParaRPr lang="en-US" altLang="zh-CN" i="1">
              <a:latin typeface="Times New Roman" panose="02020603050405020304" pitchFamily="18" charset="0"/>
              <a:ea typeface="黑体" panose="02010609060101010101" pitchFamily="2" charset="-122"/>
            </a:endParaRPr>
          </a:p>
        </p:txBody>
      </p:sp>
      <p:sp>
        <p:nvSpPr>
          <p:cNvPr id="58391" name="矩形 58390"/>
          <p:cNvSpPr/>
          <p:nvPr/>
        </p:nvSpPr>
        <p:spPr>
          <a:xfrm>
            <a:off x="1839913" y="4391025"/>
            <a:ext cx="3813175" cy="579438"/>
          </a:xfrm>
          <a:prstGeom prst="rect">
            <a:avLst/>
          </a:prstGeom>
          <a:noFill/>
          <a:ln w="9525">
            <a:noFill/>
          </a:ln>
        </p:spPr>
        <p:txBody>
          <a:bodyPr>
            <a:spAutoFit/>
          </a:bodyPr>
          <a:p>
            <a:r>
              <a:rPr lang="en-US" altLang="zh-CN" i="1">
                <a:solidFill>
                  <a:schemeClr val="tx1"/>
                </a:solidFill>
                <a:latin typeface="Times New Roman" panose="02020603050405020304" pitchFamily="18" charset="0"/>
                <a:ea typeface="黑体" panose="02010609060101010101" pitchFamily="2" charset="-122"/>
              </a:rPr>
              <a:t>a</a:t>
            </a:r>
            <a:r>
              <a:rPr lang="en-US" altLang="zh-CN">
                <a:solidFill>
                  <a:schemeClr val="tx1"/>
                </a:solidFill>
                <a:latin typeface="Times New Roman" panose="02020603050405020304" pitchFamily="18" charset="0"/>
                <a:ea typeface="黑体" panose="02010609060101010101" pitchFamily="2" charset="-122"/>
              </a:rPr>
              <a:t>=2.33,    </a:t>
            </a:r>
            <a:r>
              <a:rPr lang="en-US" altLang="zh-CN" i="1">
                <a:solidFill>
                  <a:schemeClr val="tx1"/>
                </a:solidFill>
                <a:latin typeface="Times New Roman" panose="02020603050405020304" pitchFamily="18" charset="0"/>
                <a:ea typeface="黑体" panose="02010609060101010101" pitchFamily="2" charset="-122"/>
              </a:rPr>
              <a:t>b</a:t>
            </a:r>
            <a:r>
              <a:rPr lang="en-US" altLang="zh-CN">
                <a:solidFill>
                  <a:schemeClr val="tx1"/>
                </a:solidFill>
                <a:latin typeface="Times New Roman" panose="02020603050405020304" pitchFamily="18" charset="0"/>
                <a:ea typeface="黑体" panose="02010609060101010101" pitchFamily="2" charset="-122"/>
              </a:rPr>
              <a:t>=0.0179</a:t>
            </a:r>
            <a:endParaRPr lang="en-US" altLang="zh-CN">
              <a:solidFill>
                <a:schemeClr val="tx1"/>
              </a:solidFill>
              <a:latin typeface="Times New Roman" panose="02020603050405020304" pitchFamily="18" charset="0"/>
              <a:ea typeface="黑体" panose="02010609060101010101" pitchFamily="2" charset="-122"/>
            </a:endParaRPr>
          </a:p>
        </p:txBody>
      </p:sp>
      <p:sp>
        <p:nvSpPr>
          <p:cNvPr id="58392" name="矩形 58391"/>
          <p:cNvSpPr/>
          <p:nvPr/>
        </p:nvSpPr>
        <p:spPr>
          <a:xfrm>
            <a:off x="323850" y="5154613"/>
            <a:ext cx="2836863" cy="579437"/>
          </a:xfrm>
          <a:prstGeom prst="rect">
            <a:avLst/>
          </a:prstGeom>
          <a:noFill/>
          <a:ln w="9525">
            <a:noFill/>
          </a:ln>
        </p:spPr>
        <p:txBody>
          <a:bodyPr wrap="none" anchor="t">
            <a:spAutoFit/>
          </a:bodyPr>
          <a:p>
            <a:r>
              <a:rPr lang="zh-CN" altLang="en-US" dirty="0">
                <a:solidFill>
                  <a:schemeClr val="tx1"/>
                </a:solidFill>
                <a:latin typeface="黑体" panose="02010609060101010101" pitchFamily="2" charset="-122"/>
                <a:ea typeface="黑体" panose="02010609060101010101" pitchFamily="2" charset="-122"/>
              </a:rPr>
              <a:t>则所求模型为</a:t>
            </a:r>
            <a:r>
              <a:rPr lang="en-US" altLang="zh-CN">
                <a:solidFill>
                  <a:schemeClr val="tx1"/>
                </a:solidFill>
                <a:latin typeface="黑体" panose="02010609060101010101" pitchFamily="2" charset="-122"/>
                <a:ea typeface="黑体" panose="02010609060101010101" pitchFamily="2" charset="-122"/>
              </a:rPr>
              <a:t>:</a:t>
            </a:r>
            <a:endParaRPr lang="en-US" altLang="zh-CN">
              <a:solidFill>
                <a:schemeClr val="tx1"/>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4">
                                            <p:txEl>
                                              <p:charRg st="0" end="26"/>
                                            </p:txEl>
                                          </p:spTgt>
                                        </p:tgtEl>
                                        <p:attrNameLst>
                                          <p:attrName>style.visibility</p:attrName>
                                        </p:attrNameLst>
                                      </p:cBhvr>
                                      <p:to>
                                        <p:strVal val="visible"/>
                                      </p:to>
                                    </p:set>
                                    <p:animEffect transition="in" filter="wipe(left)">
                                      <p:cBhvr>
                                        <p:cTn id="7" dur="500"/>
                                        <p:tgtEl>
                                          <p:spTgt spid="58374">
                                            <p:txEl>
                                              <p:charRg st="0"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矩形 52226"/>
          <p:cNvSpPr/>
          <p:nvPr/>
        </p:nvSpPr>
        <p:spPr>
          <a:xfrm>
            <a:off x="250825" y="260350"/>
            <a:ext cx="8540750" cy="6264275"/>
          </a:xfrm>
          <a:prstGeom prst="rect">
            <a:avLst/>
          </a:prstGeom>
          <a:noFill/>
          <a:ln w="9525">
            <a:noFill/>
          </a:ln>
        </p:spPr>
        <p:txBody>
          <a:bodyPr/>
          <a:p>
            <a:pPr marL="342900" indent="-342900" algn="l">
              <a:lnSpc>
                <a:spcPct val="140000"/>
              </a:lnSpc>
              <a:spcBef>
                <a:spcPct val="20000"/>
              </a:spcBef>
            </a:pPr>
            <a:r>
              <a:rPr lang="en-US" altLang="zh-CN" dirty="0">
                <a:solidFill>
                  <a:schemeClr val="tx1"/>
                </a:solidFill>
                <a:latin typeface="黑体" panose="02010609060101010101" pitchFamily="2" charset="-122"/>
                <a:ea typeface="黑体" panose="02010609060101010101" pitchFamily="2" charset="-122"/>
              </a:rPr>
              <a:t>      </a:t>
            </a:r>
            <a:r>
              <a:rPr lang="zh-CN" altLang="en-US" dirty="0">
                <a:solidFill>
                  <a:schemeClr val="tx1"/>
                </a:solidFill>
                <a:latin typeface="黑体" panose="02010609060101010101" pitchFamily="2" charset="-122"/>
                <a:ea typeface="黑体" panose="02010609060101010101" pitchFamily="2" charset="-122"/>
              </a:rPr>
              <a:t>数据拟合在很多赛题中有应用，与图形处理有关的问题很多与插值和拟合有关系，例如</a:t>
            </a:r>
            <a:r>
              <a:rPr lang="en-US" altLang="zh-CN" dirty="0">
                <a:solidFill>
                  <a:schemeClr val="tx1"/>
                </a:solidFill>
                <a:latin typeface="黑体" panose="02010609060101010101" pitchFamily="2" charset="-122"/>
                <a:ea typeface="黑体" panose="02010609060101010101" pitchFamily="2" charset="-122"/>
              </a:rPr>
              <a:t>98</a:t>
            </a:r>
            <a:r>
              <a:rPr lang="zh-CN" altLang="en-US" dirty="0">
                <a:solidFill>
                  <a:schemeClr val="tx1"/>
                </a:solidFill>
                <a:latin typeface="黑体" panose="02010609060101010101" pitchFamily="2" charset="-122"/>
                <a:ea typeface="黑体" panose="02010609060101010101" pitchFamily="2" charset="-122"/>
              </a:rPr>
              <a:t>年美国赛</a:t>
            </a:r>
            <a:r>
              <a:rPr lang="en-US" altLang="zh-CN" dirty="0">
                <a:solidFill>
                  <a:schemeClr val="tx1"/>
                </a:solidFill>
                <a:latin typeface="黑体" panose="02010609060101010101" pitchFamily="2" charset="-122"/>
                <a:ea typeface="黑体" panose="02010609060101010101" pitchFamily="2" charset="-122"/>
              </a:rPr>
              <a:t>A</a:t>
            </a:r>
            <a:r>
              <a:rPr lang="zh-CN" altLang="en-US" dirty="0">
                <a:solidFill>
                  <a:schemeClr val="tx1"/>
                </a:solidFill>
                <a:latin typeface="黑体" panose="02010609060101010101" pitchFamily="2" charset="-122"/>
                <a:ea typeface="黑体" panose="02010609060101010101" pitchFamily="2" charset="-122"/>
              </a:rPr>
              <a:t>题，生物组织切片的三维插值处理，</a:t>
            </a:r>
            <a:r>
              <a:rPr lang="en-US" altLang="zh-CN" dirty="0">
                <a:solidFill>
                  <a:schemeClr val="tx1"/>
                </a:solidFill>
                <a:latin typeface="黑体" panose="02010609060101010101" pitchFamily="2" charset="-122"/>
                <a:ea typeface="黑体" panose="02010609060101010101" pitchFamily="2" charset="-122"/>
              </a:rPr>
              <a:t>94</a:t>
            </a:r>
            <a:r>
              <a:rPr lang="zh-CN" altLang="en-US" dirty="0">
                <a:solidFill>
                  <a:schemeClr val="tx1"/>
                </a:solidFill>
                <a:latin typeface="黑体" panose="02010609060101010101" pitchFamily="2" charset="-122"/>
                <a:ea typeface="黑体" panose="02010609060101010101" pitchFamily="2" charset="-122"/>
              </a:rPr>
              <a:t>年</a:t>
            </a:r>
            <a:r>
              <a:rPr lang="en-US" altLang="zh-CN" dirty="0">
                <a:solidFill>
                  <a:schemeClr val="tx1"/>
                </a:solidFill>
                <a:latin typeface="黑体" panose="02010609060101010101" pitchFamily="2" charset="-122"/>
                <a:ea typeface="黑体" panose="02010609060101010101" pitchFamily="2" charset="-122"/>
              </a:rPr>
              <a:t>A</a:t>
            </a:r>
            <a:r>
              <a:rPr lang="zh-CN" altLang="en-US" dirty="0">
                <a:solidFill>
                  <a:schemeClr val="tx1"/>
                </a:solidFill>
                <a:latin typeface="黑体" panose="02010609060101010101" pitchFamily="2" charset="-122"/>
                <a:ea typeface="黑体" panose="02010609060101010101" pitchFamily="2" charset="-122"/>
              </a:rPr>
              <a:t>题逢山开路，山体海拔高度的插值计算，</a:t>
            </a:r>
            <a:r>
              <a:rPr lang="en-US" altLang="zh-CN" dirty="0">
                <a:solidFill>
                  <a:schemeClr val="tx1"/>
                </a:solidFill>
                <a:latin typeface="黑体" panose="02010609060101010101" pitchFamily="2" charset="-122"/>
                <a:ea typeface="黑体" panose="02010609060101010101" pitchFamily="2" charset="-122"/>
              </a:rPr>
              <a:t>2003</a:t>
            </a:r>
            <a:r>
              <a:rPr lang="zh-CN" altLang="en-US" dirty="0">
                <a:solidFill>
                  <a:schemeClr val="tx1"/>
                </a:solidFill>
                <a:latin typeface="黑体" panose="02010609060101010101" pitchFamily="2" charset="-122"/>
                <a:ea typeface="黑体" panose="02010609060101010101" pitchFamily="2" charset="-122"/>
              </a:rPr>
              <a:t>年吵的沸沸扬扬的“非典”问题也要用到数据拟合算法，观察数据的走向进行处理， </a:t>
            </a:r>
            <a:r>
              <a:rPr lang="en-US" altLang="zh-CN" dirty="0">
                <a:solidFill>
                  <a:schemeClr val="tx1"/>
                </a:solidFill>
                <a:latin typeface="黑体" panose="02010609060101010101" pitchFamily="2" charset="-122"/>
                <a:ea typeface="黑体" panose="02010609060101010101" pitchFamily="2" charset="-122"/>
              </a:rPr>
              <a:t>2005</a:t>
            </a:r>
            <a:r>
              <a:rPr lang="zh-CN" altLang="en-US" dirty="0">
                <a:solidFill>
                  <a:schemeClr val="tx1"/>
                </a:solidFill>
                <a:latin typeface="黑体" panose="02010609060101010101" pitchFamily="2" charset="-122"/>
                <a:ea typeface="黑体" panose="02010609060101010101" pitchFamily="2" charset="-122"/>
              </a:rPr>
              <a:t>年的雨量预报的评价的插值计算。</a:t>
            </a:r>
            <a:r>
              <a:rPr lang="en-US" altLang="zh-CN" dirty="0">
                <a:solidFill>
                  <a:schemeClr val="tx1"/>
                </a:solidFill>
                <a:latin typeface="黑体" panose="02010609060101010101" pitchFamily="2" charset="-122"/>
                <a:ea typeface="黑体" panose="02010609060101010101" pitchFamily="2" charset="-122"/>
              </a:rPr>
              <a:t>2001</a:t>
            </a:r>
            <a:r>
              <a:rPr lang="zh-CN" altLang="en-US" dirty="0">
                <a:solidFill>
                  <a:schemeClr val="tx1"/>
                </a:solidFill>
                <a:latin typeface="黑体" panose="02010609060101010101" pitchFamily="2" charset="-122"/>
                <a:ea typeface="黑体" panose="02010609060101010101" pitchFamily="2" charset="-122"/>
              </a:rPr>
              <a:t>年的公交车调度拟合问题，</a:t>
            </a:r>
            <a:r>
              <a:rPr lang="en-US" altLang="zh-CN" dirty="0">
                <a:solidFill>
                  <a:schemeClr val="tx1"/>
                </a:solidFill>
                <a:latin typeface="黑体" panose="02010609060101010101" pitchFamily="2" charset="-122"/>
                <a:ea typeface="黑体" panose="02010609060101010101" pitchFamily="2" charset="-122"/>
              </a:rPr>
              <a:t>2003</a:t>
            </a:r>
            <a:r>
              <a:rPr lang="zh-CN" altLang="en-US" dirty="0">
                <a:solidFill>
                  <a:schemeClr val="tx1"/>
                </a:solidFill>
                <a:latin typeface="黑体" panose="02010609060101010101" pitchFamily="2" charset="-122"/>
                <a:ea typeface="黑体" panose="02010609060101010101" pitchFamily="2" charset="-122"/>
              </a:rPr>
              <a:t>年的饮酒驾车拟合问题。</a:t>
            </a:r>
            <a:endParaRPr lang="zh-CN" altLang="en-US" dirty="0">
              <a:solidFill>
                <a:schemeClr val="tx1"/>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xEl>
                                              <p:charRg st="0" end="182"/>
                                            </p:txEl>
                                          </p:spTgt>
                                        </p:tgtEl>
                                        <p:attrNameLst>
                                          <p:attrName>style.visibility</p:attrName>
                                        </p:attrNameLst>
                                      </p:cBhvr>
                                      <p:to>
                                        <p:strVal val="visible"/>
                                      </p:to>
                                    </p:set>
                                    <p:animEffect transition="in" filter="wipe(left)">
                                      <p:cBhvr>
                                        <p:cTn id="7" dur="500"/>
                                        <p:tgtEl>
                                          <p:spTgt spid="52227">
                                            <p:txEl>
                                              <p:charRg st="0" end="1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文本框 138241"/>
          <p:cNvSpPr txBox="1"/>
          <p:nvPr/>
        </p:nvSpPr>
        <p:spPr>
          <a:xfrm>
            <a:off x="290513" y="271463"/>
            <a:ext cx="8472487" cy="5678487"/>
          </a:xfrm>
          <a:prstGeom prst="rect">
            <a:avLst/>
          </a:prstGeom>
          <a:noFill/>
          <a:ln w="9525">
            <a:noFill/>
          </a:ln>
        </p:spPr>
        <p:txBody>
          <a:bodyPr wrap="none" anchor="t">
            <a:spAutoFit/>
          </a:bodyPr>
          <a:p>
            <a:pPr algn="l">
              <a:spcBef>
                <a:spcPct val="10000"/>
              </a:spcBef>
            </a:pPr>
            <a:r>
              <a:rPr lang="zh-CN" altLang="en-US" sz="2400" dirty="0">
                <a:solidFill>
                  <a:schemeClr val="tx1"/>
                </a:solidFill>
                <a:latin typeface="Arial" panose="020B0604020202020204" pitchFamily="34" charset="0"/>
                <a:ea typeface="黑体" panose="02010609060101010101" pitchFamily="2" charset="-122"/>
              </a:rPr>
              <a:t>程序如下：</a:t>
            </a:r>
            <a:endParaRPr lang="zh-CN" altLang="en-US" sz="2400" dirty="0">
              <a:solidFill>
                <a:schemeClr val="tx1"/>
              </a:solidFill>
              <a:latin typeface="Arial" panose="020B0604020202020204" pitchFamily="34" charset="0"/>
              <a:ea typeface="黑体" panose="02010609060101010101" pitchFamily="2" charset="-122"/>
            </a:endParaRPr>
          </a:p>
          <a:p>
            <a:pPr algn="l">
              <a:spcBef>
                <a:spcPct val="10000"/>
              </a:spcBef>
            </a:pPr>
            <a:r>
              <a:rPr lang="en-US" altLang="zh-CN" sz="2400">
                <a:solidFill>
                  <a:schemeClr val="tx1"/>
                </a:solidFill>
                <a:latin typeface="Arial" panose="020B0604020202020204" pitchFamily="34" charset="0"/>
                <a:ea typeface="黑体" panose="02010609060101010101" pitchFamily="2" charset="-122"/>
              </a:rPr>
              <a:t>x=[1949 1954 1959 1964 1969 1974 1979 1984 1989 1994]; </a:t>
            </a:r>
            <a:endParaRPr lang="en-US" altLang="zh-CN" sz="2400">
              <a:solidFill>
                <a:schemeClr val="tx1"/>
              </a:solidFill>
              <a:latin typeface="Arial" panose="020B0604020202020204" pitchFamily="34" charset="0"/>
              <a:ea typeface="黑体" panose="02010609060101010101" pitchFamily="2" charset="-122"/>
            </a:endParaRPr>
          </a:p>
          <a:p>
            <a:pPr algn="l">
              <a:spcBef>
                <a:spcPct val="10000"/>
              </a:spcBef>
            </a:pPr>
            <a:r>
              <a:rPr lang="es-ES" altLang="zh-CN" sz="2400" dirty="0">
                <a:solidFill>
                  <a:schemeClr val="tx1"/>
                </a:solidFill>
                <a:latin typeface="Arial" panose="020B0604020202020204" pitchFamily="34" charset="0"/>
                <a:ea typeface="黑体" panose="02010609060101010101" pitchFamily="2" charset="-122"/>
              </a:rPr>
              <a:t>y=[5.4  6.0  6.7  7.0  8.1  9.1  9.8  10.3 11.3  11.8 ]; </a:t>
            </a:r>
            <a:endParaRPr lang="es-ES" altLang="zh-CN" sz="2400" dirty="0">
              <a:solidFill>
                <a:schemeClr val="tx1"/>
              </a:solidFill>
              <a:latin typeface="Arial" panose="020B0604020202020204" pitchFamily="34" charset="0"/>
              <a:ea typeface="黑体" panose="02010609060101010101" pitchFamily="2" charset="-122"/>
            </a:endParaRPr>
          </a:p>
          <a:p>
            <a:pPr algn="l">
              <a:spcBef>
                <a:spcPct val="10000"/>
              </a:spcBef>
            </a:pPr>
            <a:r>
              <a:rPr lang="es-ES" altLang="zh-CN" sz="2400" dirty="0">
                <a:solidFill>
                  <a:schemeClr val="tx1"/>
                </a:solidFill>
                <a:latin typeface="Arial" panose="020B0604020202020204" pitchFamily="34" charset="0"/>
                <a:ea typeface="黑体" panose="02010609060101010101" pitchFamily="2" charset="-122"/>
              </a:rPr>
              <a:t>a=polyfit(x,y,1); </a:t>
            </a:r>
            <a:endParaRPr lang="es-ES" altLang="zh-CN" sz="2400" dirty="0">
              <a:solidFill>
                <a:schemeClr val="tx1"/>
              </a:solidFill>
              <a:latin typeface="Arial" panose="020B0604020202020204" pitchFamily="34" charset="0"/>
              <a:ea typeface="黑体" panose="02010609060101010101" pitchFamily="2" charset="-122"/>
            </a:endParaRPr>
          </a:p>
          <a:p>
            <a:pPr algn="l">
              <a:spcBef>
                <a:spcPct val="10000"/>
              </a:spcBef>
            </a:pPr>
            <a:r>
              <a:rPr lang="es-ES" altLang="zh-CN" sz="2400" dirty="0">
                <a:solidFill>
                  <a:schemeClr val="tx1"/>
                </a:solidFill>
                <a:latin typeface="Arial" panose="020B0604020202020204" pitchFamily="34" charset="0"/>
                <a:ea typeface="黑体" panose="02010609060101010101" pitchFamily="2" charset="-122"/>
              </a:rPr>
              <a:t>x1=[1949:10:1994]; </a:t>
            </a:r>
            <a:endParaRPr lang="es-ES" altLang="zh-CN" sz="2400" dirty="0">
              <a:solidFill>
                <a:schemeClr val="tx1"/>
              </a:solidFill>
              <a:latin typeface="Arial" panose="020B0604020202020204" pitchFamily="34" charset="0"/>
              <a:ea typeface="黑体" panose="02010609060101010101" pitchFamily="2" charset="-122"/>
            </a:endParaRPr>
          </a:p>
          <a:p>
            <a:pPr algn="l">
              <a:spcBef>
                <a:spcPct val="10000"/>
              </a:spcBef>
            </a:pPr>
            <a:r>
              <a:rPr lang="es-ES" altLang="zh-CN" sz="2400" dirty="0">
                <a:solidFill>
                  <a:schemeClr val="tx1"/>
                </a:solidFill>
                <a:latin typeface="Arial" panose="020B0604020202020204" pitchFamily="34" charset="0"/>
                <a:ea typeface="黑体" panose="02010609060101010101" pitchFamily="2" charset="-122"/>
              </a:rPr>
              <a:t>y1=a(2)+a(1)*x1; </a:t>
            </a:r>
            <a:endParaRPr lang="es-ES" altLang="zh-CN" sz="2400" dirty="0">
              <a:solidFill>
                <a:schemeClr val="tx1"/>
              </a:solidFill>
              <a:latin typeface="Arial" panose="020B0604020202020204" pitchFamily="34" charset="0"/>
              <a:ea typeface="黑体" panose="02010609060101010101" pitchFamily="2" charset="-122"/>
            </a:endParaRPr>
          </a:p>
          <a:p>
            <a:pPr algn="l">
              <a:spcBef>
                <a:spcPct val="10000"/>
              </a:spcBef>
            </a:pPr>
            <a:r>
              <a:rPr lang="es-ES" altLang="zh-CN" sz="2400" dirty="0">
                <a:solidFill>
                  <a:schemeClr val="tx1"/>
                </a:solidFill>
                <a:latin typeface="Arial" panose="020B0604020202020204" pitchFamily="34" charset="0"/>
                <a:ea typeface="黑体" panose="02010609060101010101" pitchFamily="2" charset="-122"/>
              </a:rPr>
              <a:t>b=polyfit(x,log(y),1); </a:t>
            </a:r>
            <a:endParaRPr lang="es-ES" altLang="zh-CN" sz="2400" dirty="0">
              <a:solidFill>
                <a:schemeClr val="tx1"/>
              </a:solidFill>
              <a:latin typeface="Arial" panose="020B0604020202020204" pitchFamily="34" charset="0"/>
              <a:ea typeface="黑体" panose="02010609060101010101" pitchFamily="2" charset="-122"/>
            </a:endParaRPr>
          </a:p>
          <a:p>
            <a:pPr algn="l">
              <a:spcBef>
                <a:spcPct val="10000"/>
              </a:spcBef>
            </a:pPr>
            <a:r>
              <a:rPr lang="es-ES" altLang="zh-CN" sz="2400" dirty="0">
                <a:solidFill>
                  <a:schemeClr val="tx1"/>
                </a:solidFill>
                <a:latin typeface="Arial" panose="020B0604020202020204" pitchFamily="34" charset="0"/>
                <a:ea typeface="黑体" panose="02010609060101010101" pitchFamily="2" charset="-122"/>
              </a:rPr>
              <a:t>y2=exp(b(2))*exp(b(1)*x1); </a:t>
            </a:r>
            <a:endParaRPr lang="en-US" altLang="zh-CN" sz="2400">
              <a:solidFill>
                <a:schemeClr val="tx1"/>
              </a:solidFill>
              <a:latin typeface="Arial" panose="020B0604020202020204" pitchFamily="34" charset="0"/>
              <a:ea typeface="黑体" panose="02010609060101010101" pitchFamily="2" charset="-122"/>
            </a:endParaRPr>
          </a:p>
          <a:p>
            <a:pPr algn="l">
              <a:spcBef>
                <a:spcPct val="10000"/>
              </a:spcBef>
            </a:pPr>
            <a:r>
              <a:rPr lang="en-US" altLang="zh-CN" sz="2400" err="1">
                <a:solidFill>
                  <a:schemeClr val="tx1"/>
                </a:solidFill>
                <a:latin typeface="Arial" panose="020B0604020202020204" pitchFamily="34" charset="0"/>
                <a:ea typeface="黑体" panose="02010609060101010101" pitchFamily="2" charset="-122"/>
              </a:rPr>
              <a:t>plot(x,y</a:t>
            </a:r>
            <a:r>
              <a:rPr lang="en-US" altLang="zh-CN" sz="2400">
                <a:solidFill>
                  <a:schemeClr val="tx1"/>
                </a:solidFill>
                <a:latin typeface="Arial" panose="020B0604020202020204" pitchFamily="34" charset="0"/>
                <a:ea typeface="黑体" panose="02010609060101010101" pitchFamily="2" charset="-122"/>
              </a:rPr>
              <a:t>,'*') </a:t>
            </a:r>
            <a:endParaRPr lang="en-US" altLang="zh-CN" sz="2400">
              <a:solidFill>
                <a:schemeClr val="tx1"/>
              </a:solidFill>
              <a:latin typeface="Arial" panose="020B0604020202020204" pitchFamily="34" charset="0"/>
              <a:ea typeface="黑体" panose="02010609060101010101" pitchFamily="2" charset="-122"/>
            </a:endParaRPr>
          </a:p>
          <a:p>
            <a:pPr algn="l">
              <a:spcBef>
                <a:spcPct val="10000"/>
              </a:spcBef>
            </a:pPr>
            <a:r>
              <a:rPr lang="en-US" altLang="zh-CN" sz="2400">
                <a:solidFill>
                  <a:schemeClr val="tx1"/>
                </a:solidFill>
                <a:latin typeface="Arial" panose="020B0604020202020204" pitchFamily="34" charset="0"/>
                <a:ea typeface="黑体" panose="02010609060101010101" pitchFamily="2" charset="-122"/>
              </a:rPr>
              <a:t>hold on </a:t>
            </a:r>
            <a:endParaRPr lang="en-US" altLang="zh-CN" sz="2400">
              <a:solidFill>
                <a:schemeClr val="tx1"/>
              </a:solidFill>
              <a:latin typeface="Arial" panose="020B0604020202020204" pitchFamily="34" charset="0"/>
              <a:ea typeface="黑体" panose="02010609060101010101" pitchFamily="2" charset="-122"/>
            </a:endParaRPr>
          </a:p>
          <a:p>
            <a:pPr algn="l">
              <a:spcBef>
                <a:spcPct val="10000"/>
              </a:spcBef>
            </a:pPr>
            <a:r>
              <a:rPr lang="en-US" altLang="zh-CN" sz="2400">
                <a:solidFill>
                  <a:schemeClr val="tx1"/>
                </a:solidFill>
                <a:latin typeface="Arial" panose="020B0604020202020204" pitchFamily="34" charset="0"/>
                <a:ea typeface="黑体" panose="02010609060101010101" pitchFamily="2" charset="-122"/>
              </a:rPr>
              <a:t>plot(x1,y1,'--r') </a:t>
            </a:r>
            <a:endParaRPr lang="en-US" altLang="zh-CN" sz="2400">
              <a:solidFill>
                <a:schemeClr val="tx1"/>
              </a:solidFill>
              <a:latin typeface="Arial" panose="020B0604020202020204" pitchFamily="34" charset="0"/>
              <a:ea typeface="黑体" panose="02010609060101010101" pitchFamily="2" charset="-122"/>
            </a:endParaRPr>
          </a:p>
          <a:p>
            <a:pPr algn="l">
              <a:spcBef>
                <a:spcPct val="10000"/>
              </a:spcBef>
            </a:pPr>
            <a:r>
              <a:rPr lang="en-US" altLang="zh-CN" sz="2400">
                <a:solidFill>
                  <a:schemeClr val="tx1"/>
                </a:solidFill>
                <a:latin typeface="Arial" panose="020B0604020202020204" pitchFamily="34" charset="0"/>
                <a:ea typeface="黑体" panose="02010609060101010101" pitchFamily="2" charset="-122"/>
              </a:rPr>
              <a:t>hold on </a:t>
            </a:r>
            <a:endParaRPr lang="en-US" altLang="zh-CN" sz="2400">
              <a:solidFill>
                <a:schemeClr val="tx1"/>
              </a:solidFill>
              <a:latin typeface="Arial" panose="020B0604020202020204" pitchFamily="34" charset="0"/>
              <a:ea typeface="黑体" panose="02010609060101010101" pitchFamily="2" charset="-122"/>
            </a:endParaRPr>
          </a:p>
          <a:p>
            <a:pPr algn="l">
              <a:spcBef>
                <a:spcPct val="10000"/>
              </a:spcBef>
            </a:pPr>
            <a:r>
              <a:rPr lang="en-US" altLang="zh-CN" sz="2400">
                <a:solidFill>
                  <a:schemeClr val="tx1"/>
                </a:solidFill>
                <a:latin typeface="Arial" panose="020B0604020202020204" pitchFamily="34" charset="0"/>
                <a:ea typeface="黑体" panose="02010609060101010101" pitchFamily="2" charset="-122"/>
              </a:rPr>
              <a:t>plot(x1,y2,'-k') </a:t>
            </a:r>
            <a:endParaRPr lang="en-US" altLang="zh-CN" sz="2400">
              <a:solidFill>
                <a:schemeClr val="tx1"/>
              </a:solidFill>
              <a:latin typeface="Arial" panose="020B0604020202020204" pitchFamily="34" charset="0"/>
              <a:ea typeface="黑体" panose="02010609060101010101" pitchFamily="2" charset="-122"/>
            </a:endParaRPr>
          </a:p>
          <a:p>
            <a:pPr algn="l">
              <a:spcBef>
                <a:spcPct val="10000"/>
              </a:spcBef>
            </a:pPr>
            <a:r>
              <a:rPr lang="en-US" altLang="zh-CN" sz="2400" dirty="0">
                <a:solidFill>
                  <a:schemeClr val="tx1"/>
                </a:solidFill>
                <a:latin typeface="Arial" panose="020B0604020202020204" pitchFamily="34" charset="0"/>
                <a:ea typeface="黑体" panose="02010609060101010101" pitchFamily="2" charset="-122"/>
              </a:rPr>
              <a:t>legend('</a:t>
            </a:r>
            <a:r>
              <a:rPr lang="zh-CN" altLang="en-US" sz="2400" dirty="0">
                <a:solidFill>
                  <a:schemeClr val="tx1"/>
                </a:solidFill>
                <a:latin typeface="Arial" panose="020B0604020202020204" pitchFamily="34" charset="0"/>
                <a:ea typeface="黑体" panose="02010609060101010101" pitchFamily="2" charset="-122"/>
              </a:rPr>
              <a:t>原曲线</a:t>
            </a:r>
            <a:r>
              <a:rPr lang="en-US" altLang="zh-CN" sz="2400" dirty="0">
                <a:solidFill>
                  <a:schemeClr val="tx1"/>
                </a:solidFill>
                <a:latin typeface="Arial" panose="020B0604020202020204" pitchFamily="34" charset="0"/>
                <a:ea typeface="黑体" panose="02010609060101010101" pitchFamily="2" charset="-122"/>
              </a:rPr>
              <a:t>','</a:t>
            </a:r>
            <a:r>
              <a:rPr lang="zh-CN" altLang="en-US" sz="2400" dirty="0">
                <a:solidFill>
                  <a:schemeClr val="tx1"/>
                </a:solidFill>
                <a:latin typeface="Arial" panose="020B0604020202020204" pitchFamily="34" charset="0"/>
                <a:ea typeface="黑体" panose="02010609060101010101" pitchFamily="2" charset="-122"/>
              </a:rPr>
              <a:t>模型一曲线</a:t>
            </a:r>
            <a:r>
              <a:rPr lang="en-US" altLang="zh-CN" sz="2400" dirty="0">
                <a:solidFill>
                  <a:schemeClr val="tx1"/>
                </a:solidFill>
                <a:latin typeface="Arial" panose="020B0604020202020204" pitchFamily="34" charset="0"/>
                <a:ea typeface="黑体" panose="02010609060101010101" pitchFamily="2" charset="-122"/>
              </a:rPr>
              <a:t>','</a:t>
            </a:r>
            <a:r>
              <a:rPr lang="zh-CN" altLang="en-US" sz="2400" dirty="0">
                <a:solidFill>
                  <a:schemeClr val="tx1"/>
                </a:solidFill>
                <a:latin typeface="Arial" panose="020B0604020202020204" pitchFamily="34" charset="0"/>
                <a:ea typeface="黑体" panose="02010609060101010101" pitchFamily="2" charset="-122"/>
              </a:rPr>
              <a:t>模型二曲线</a:t>
            </a:r>
            <a:r>
              <a:rPr lang="en-US" altLang="zh-CN" sz="2400">
                <a:solidFill>
                  <a:schemeClr val="tx1"/>
                </a:solidFill>
                <a:latin typeface="Arial" panose="020B0604020202020204" pitchFamily="34" charset="0"/>
                <a:ea typeface="黑体" panose="02010609060101010101" pitchFamily="2" charset="-122"/>
              </a:rPr>
              <a:t>') </a:t>
            </a:r>
            <a:endParaRPr lang="en-US" altLang="zh-CN" sz="2400">
              <a:solidFill>
                <a:schemeClr val="tx1"/>
              </a:solidFill>
              <a:latin typeface="Arial" panose="020B0604020202020204" pitchFamily="34" charset="0"/>
              <a:ea typeface="黑体" panose="0201060906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0301" name="图片 140300"/>
          <p:cNvPicPr>
            <a:picLocks noChangeAspect="1"/>
          </p:cNvPicPr>
          <p:nvPr/>
        </p:nvPicPr>
        <p:blipFill>
          <a:blip r:embed="rId1"/>
          <a:srcRect l="7776" t="9789" r="5424" b="5013"/>
          <a:stretch>
            <a:fillRect/>
          </a:stretch>
        </p:blipFill>
        <p:spPr>
          <a:xfrm>
            <a:off x="1908175" y="44450"/>
            <a:ext cx="4572000" cy="3362325"/>
          </a:xfrm>
          <a:prstGeom prst="rect">
            <a:avLst/>
          </a:prstGeom>
          <a:noFill/>
          <a:ln w="9525">
            <a:noFill/>
          </a:ln>
        </p:spPr>
      </p:pic>
      <p:sp>
        <p:nvSpPr>
          <p:cNvPr id="140302" name="文本框 140301"/>
          <p:cNvSpPr txBox="1"/>
          <p:nvPr/>
        </p:nvSpPr>
        <p:spPr>
          <a:xfrm>
            <a:off x="-541337" y="3384550"/>
            <a:ext cx="9893300" cy="3140075"/>
          </a:xfrm>
          <a:prstGeom prst="rect">
            <a:avLst/>
          </a:prstGeom>
          <a:noFill/>
          <a:ln w="9525">
            <a:noFill/>
          </a:ln>
        </p:spPr>
        <p:txBody>
          <a:bodyPr wrap="none" anchor="t">
            <a:spAutoFit/>
          </a:bodyPr>
          <a:p>
            <a:pPr lvl="1" algn="l">
              <a:spcBef>
                <a:spcPct val="50000"/>
              </a:spcBef>
            </a:pPr>
            <a:r>
              <a:rPr lang="zh-CN" altLang="en-US" sz="2000" b="1" dirty="0">
                <a:solidFill>
                  <a:schemeClr val="tx1"/>
                </a:solidFill>
                <a:latin typeface="黑体" panose="02010609060101010101" pitchFamily="2" charset="-122"/>
                <a:ea typeface="黑体" panose="02010609060101010101" pitchFamily="2" charset="-122"/>
              </a:rPr>
              <a:t>结论的比较如下表： </a:t>
            </a:r>
            <a:endParaRPr lang="zh-CN" altLang="en-US" sz="2000" b="1" dirty="0">
              <a:solidFill>
                <a:schemeClr val="tx1"/>
              </a:solidFill>
              <a:latin typeface="黑体" panose="02010609060101010101" pitchFamily="2" charset="-122"/>
              <a:ea typeface="黑体" panose="02010609060101010101" pitchFamily="2" charset="-122"/>
            </a:endParaRPr>
          </a:p>
          <a:p>
            <a:pPr lvl="1" algn="l">
              <a:spcBef>
                <a:spcPct val="50000"/>
              </a:spcBef>
            </a:pPr>
            <a:r>
              <a:rPr lang="zh-CN" altLang="en-US" sz="2000" b="1" dirty="0">
                <a:solidFill>
                  <a:schemeClr val="tx1"/>
                </a:solidFill>
                <a:latin typeface="黑体" panose="02010609060101010101" pitchFamily="2" charset="-122"/>
                <a:ea typeface="黑体" panose="02010609060101010101" pitchFamily="2" charset="-122"/>
              </a:rPr>
              <a:t>年 份 </a:t>
            </a:r>
            <a:r>
              <a:rPr lang="en-US" altLang="zh-CN" sz="2000" b="1">
                <a:solidFill>
                  <a:schemeClr val="tx1"/>
                </a:solidFill>
                <a:latin typeface="黑体" panose="02010609060101010101" pitchFamily="2" charset="-122"/>
                <a:ea typeface="黑体" panose="02010609060101010101" pitchFamily="2" charset="-122"/>
              </a:rPr>
              <a:t>xi   1949  1954  1959  1964  1969  1974  1979  1984  1989  1994 </a:t>
            </a:r>
            <a:endParaRPr lang="en-US" altLang="zh-CN" sz="2000" b="1">
              <a:solidFill>
                <a:schemeClr val="tx1"/>
              </a:solidFill>
              <a:latin typeface="黑体" panose="02010609060101010101" pitchFamily="2" charset="-122"/>
              <a:ea typeface="黑体" panose="02010609060101010101" pitchFamily="2" charset="-122"/>
            </a:endParaRPr>
          </a:p>
          <a:p>
            <a:pPr lvl="1" algn="l">
              <a:spcBef>
                <a:spcPct val="50000"/>
              </a:spcBef>
            </a:pPr>
            <a:r>
              <a:rPr lang="zh-CN" altLang="en-US" sz="2000" b="1" dirty="0">
                <a:solidFill>
                  <a:schemeClr val="tx1"/>
                </a:solidFill>
                <a:latin typeface="黑体" panose="02010609060101010101" pitchFamily="2" charset="-122"/>
                <a:ea typeface="黑体" panose="02010609060101010101" pitchFamily="2" charset="-122"/>
              </a:rPr>
              <a:t>人口数 </a:t>
            </a:r>
            <a:r>
              <a:rPr lang="en-US" altLang="zh-CN" sz="2000" b="1" err="1">
                <a:solidFill>
                  <a:schemeClr val="tx1"/>
                </a:solidFill>
                <a:latin typeface="黑体" panose="02010609060101010101" pitchFamily="2" charset="-122"/>
                <a:ea typeface="黑体" panose="02010609060101010101" pitchFamily="2" charset="-122"/>
              </a:rPr>
              <a:t>yi</a:t>
            </a:r>
            <a:r>
              <a:rPr lang="en-US" altLang="zh-CN" sz="2000" b="1">
                <a:solidFill>
                  <a:schemeClr val="tx1"/>
                </a:solidFill>
                <a:latin typeface="黑体" panose="02010609060101010101" pitchFamily="2" charset="-122"/>
                <a:ea typeface="黑体" panose="02010609060101010101" pitchFamily="2" charset="-122"/>
              </a:rPr>
              <a:t>   5.4  6.0  6.7  7.0  8.1  9.1  9.8  10.3  11.3  11.8  </a:t>
            </a:r>
            <a:endParaRPr lang="en-US" altLang="zh-CN" sz="2000" b="1">
              <a:solidFill>
                <a:schemeClr val="tx1"/>
              </a:solidFill>
              <a:latin typeface="黑体" panose="02010609060101010101" pitchFamily="2" charset="-122"/>
              <a:ea typeface="黑体" panose="02010609060101010101" pitchFamily="2" charset="-122"/>
            </a:endParaRPr>
          </a:p>
          <a:p>
            <a:pPr lvl="1" algn="l">
              <a:spcBef>
                <a:spcPct val="50000"/>
              </a:spcBef>
            </a:pPr>
            <a:r>
              <a:rPr lang="zh-CN" altLang="en-US" sz="2000" b="1" dirty="0">
                <a:solidFill>
                  <a:schemeClr val="tx1"/>
                </a:solidFill>
                <a:latin typeface="黑体" panose="02010609060101010101" pitchFamily="2" charset="-122"/>
                <a:ea typeface="黑体" panose="02010609060101010101" pitchFamily="2" charset="-122"/>
              </a:rPr>
              <a:t>模型一值  </a:t>
            </a:r>
            <a:r>
              <a:rPr lang="en-US" altLang="zh-CN" sz="2000" b="1">
                <a:solidFill>
                  <a:schemeClr val="tx1"/>
                </a:solidFill>
                <a:latin typeface="黑体" panose="02010609060101010101" pitchFamily="2" charset="-122"/>
                <a:ea typeface="黑体" panose="02010609060101010101" pitchFamily="2" charset="-122"/>
              </a:rPr>
              <a:t>5.24  5.97  6.70  7.43  8.16  8.90  9.62  10.36  11.09  11.82 </a:t>
            </a:r>
            <a:endParaRPr lang="en-US" altLang="zh-CN" sz="2000" b="1">
              <a:solidFill>
                <a:schemeClr val="tx1"/>
              </a:solidFill>
              <a:latin typeface="黑体" panose="02010609060101010101" pitchFamily="2" charset="-122"/>
              <a:ea typeface="黑体" panose="02010609060101010101" pitchFamily="2" charset="-122"/>
            </a:endParaRPr>
          </a:p>
          <a:p>
            <a:pPr lvl="1" algn="l">
              <a:spcBef>
                <a:spcPct val="50000"/>
              </a:spcBef>
            </a:pPr>
            <a:r>
              <a:rPr lang="zh-CN" altLang="en-US" sz="2000" b="1" dirty="0">
                <a:solidFill>
                  <a:schemeClr val="tx1"/>
                </a:solidFill>
                <a:latin typeface="黑体" panose="02010609060101010101" pitchFamily="2" charset="-122"/>
                <a:ea typeface="黑体" panose="02010609060101010101" pitchFamily="2" charset="-122"/>
              </a:rPr>
              <a:t>误  差  </a:t>
            </a:r>
            <a:r>
              <a:rPr lang="en-US" altLang="zh-CN" sz="2000" b="1">
                <a:solidFill>
                  <a:schemeClr val="tx1"/>
                </a:solidFill>
                <a:latin typeface="黑体" panose="02010609060101010101" pitchFamily="2" charset="-122"/>
                <a:ea typeface="黑体" panose="02010609060101010101" pitchFamily="2" charset="-122"/>
              </a:rPr>
              <a:t>0.16  0.03  0.00  -0.43  -0.06  0.20  0.18  -0.06  0.01  -0.02 </a:t>
            </a:r>
            <a:endParaRPr lang="en-US" altLang="zh-CN" sz="2000" b="1">
              <a:solidFill>
                <a:schemeClr val="tx1"/>
              </a:solidFill>
              <a:latin typeface="黑体" panose="02010609060101010101" pitchFamily="2" charset="-122"/>
              <a:ea typeface="黑体" panose="02010609060101010101" pitchFamily="2" charset="-122"/>
            </a:endParaRPr>
          </a:p>
          <a:p>
            <a:pPr lvl="1" algn="l">
              <a:spcBef>
                <a:spcPct val="50000"/>
              </a:spcBef>
            </a:pPr>
            <a:r>
              <a:rPr lang="zh-CN" altLang="en-US" sz="2000" b="1" dirty="0">
                <a:solidFill>
                  <a:schemeClr val="tx1"/>
                </a:solidFill>
                <a:latin typeface="黑体" panose="02010609060101010101" pitchFamily="2" charset="-122"/>
                <a:ea typeface="黑体" panose="02010609060101010101" pitchFamily="2" charset="-122"/>
              </a:rPr>
              <a:t>模型二值  </a:t>
            </a:r>
            <a:r>
              <a:rPr lang="en-US" altLang="zh-CN" sz="2000" b="1">
                <a:solidFill>
                  <a:schemeClr val="tx1"/>
                </a:solidFill>
                <a:latin typeface="黑体" panose="02010609060101010101" pitchFamily="2" charset="-122"/>
                <a:ea typeface="黑体" panose="02010609060101010101" pitchFamily="2" charset="-122"/>
              </a:rPr>
              <a:t>5.55  6.06  6.62  7.23  7.90  8.64  9.44  10.31  11.26  12.31 </a:t>
            </a:r>
            <a:endParaRPr lang="en-US" altLang="zh-CN" sz="2000" b="1">
              <a:solidFill>
                <a:schemeClr val="tx1"/>
              </a:solidFill>
              <a:latin typeface="黑体" panose="02010609060101010101" pitchFamily="2" charset="-122"/>
              <a:ea typeface="黑体" panose="02010609060101010101" pitchFamily="2" charset="-122"/>
            </a:endParaRPr>
          </a:p>
          <a:p>
            <a:pPr lvl="1" algn="l">
              <a:spcBef>
                <a:spcPct val="50000"/>
              </a:spcBef>
            </a:pPr>
            <a:r>
              <a:rPr lang="zh-CN" altLang="en-US" sz="2000" b="1" dirty="0">
                <a:solidFill>
                  <a:schemeClr val="tx1"/>
                </a:solidFill>
                <a:latin typeface="黑体" panose="02010609060101010101" pitchFamily="2" charset="-122"/>
                <a:ea typeface="黑体" panose="02010609060101010101" pitchFamily="2" charset="-122"/>
              </a:rPr>
              <a:t>误差  </a:t>
            </a:r>
            <a:r>
              <a:rPr lang="en-US" altLang="zh-CN" sz="2000" b="1">
                <a:solidFill>
                  <a:schemeClr val="tx1"/>
                </a:solidFill>
                <a:latin typeface="黑体" panose="02010609060101010101" pitchFamily="2" charset="-122"/>
                <a:ea typeface="黑体" panose="02010609060101010101" pitchFamily="2" charset="-122"/>
              </a:rPr>
              <a:t>-0.15  -0.06  0.08  -0.23  0.20  0.46  0.36  -0.01  -0.13  -0.51</a:t>
            </a:r>
            <a:endParaRPr lang="en-US" altLang="zh-CN" sz="2000" b="1">
              <a:solidFill>
                <a:schemeClr val="tx1"/>
              </a:solidFill>
              <a:latin typeface="黑体" panose="02010609060101010101" pitchFamily="2" charset="-122"/>
              <a:ea typeface="黑体" panose="02010609060101010101" pitchFamily="2" charset="-122"/>
            </a:endParaRPr>
          </a:p>
        </p:txBody>
      </p:sp>
      <p:graphicFrame>
        <p:nvGraphicFramePr>
          <p:cNvPr id="140303" name="对象 140302"/>
          <p:cNvGraphicFramePr/>
          <p:nvPr/>
        </p:nvGraphicFramePr>
        <p:xfrm>
          <a:off x="6516688" y="442913"/>
          <a:ext cx="2719387" cy="2554287"/>
        </p:xfrm>
        <a:graphic>
          <a:graphicData uri="http://schemas.openxmlformats.org/presentationml/2006/ole">
            <mc:AlternateContent xmlns:mc="http://schemas.openxmlformats.org/markup-compatibility/2006">
              <mc:Choice xmlns:v="urn:schemas-microsoft-com:vml" Requires="v">
                <p:oleObj spid="_x0000_s3092" name="" r:id="rId2" imgW="3764280" imgH="3535680" progId="MS_ClipArt_Gallery.2">
                  <p:embed/>
                </p:oleObj>
              </mc:Choice>
              <mc:Fallback>
                <p:oleObj name="" r:id="rId2" imgW="3764280" imgH="3535680" progId="MS_ClipArt_Gallery.2">
                  <p:embed/>
                  <p:pic>
                    <p:nvPicPr>
                      <p:cNvPr id="0" name="图片 3091"/>
                      <p:cNvPicPr/>
                      <p:nvPr/>
                    </p:nvPicPr>
                    <p:blipFill>
                      <a:blip r:embed="rId3"/>
                      <a:stretch>
                        <a:fillRect/>
                      </a:stretch>
                    </p:blipFill>
                    <p:spPr>
                      <a:xfrm>
                        <a:off x="6516688" y="442913"/>
                        <a:ext cx="2719387" cy="2554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0302"/>
                                        </p:tgtEl>
                                        <p:attrNameLst>
                                          <p:attrName>style.visibility</p:attrName>
                                        </p:attrNameLst>
                                      </p:cBhvr>
                                      <p:to>
                                        <p:strVal val="visible"/>
                                      </p:to>
                                    </p:set>
                                    <p:animEffect transition="in" filter="slide(fromLeft)">
                                      <p:cBhvr>
                                        <p:cTn id="7" dur="500"/>
                                        <p:tgtEl>
                                          <p:spTgt spid="14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48" name="文本框 142347"/>
          <p:cNvSpPr txBox="1"/>
          <p:nvPr/>
        </p:nvSpPr>
        <p:spPr>
          <a:xfrm>
            <a:off x="611188" y="620713"/>
            <a:ext cx="7993062" cy="2530475"/>
          </a:xfrm>
          <a:prstGeom prst="rect">
            <a:avLst/>
          </a:prstGeom>
          <a:noFill/>
          <a:ln w="9525">
            <a:noFill/>
          </a:ln>
        </p:spPr>
        <p:txBody>
          <a:bodyPr>
            <a:spAutoFit/>
          </a:bodyPr>
          <a:p>
            <a:pPr algn="l"/>
            <a:r>
              <a:rPr lang="zh-CN" altLang="en-US" dirty="0">
                <a:solidFill>
                  <a:schemeClr val="tx1"/>
                </a:solidFill>
                <a:latin typeface="Times New Roman" panose="02020603050405020304" pitchFamily="18" charset="0"/>
                <a:ea typeface="黑体" panose="02010609060101010101" pitchFamily="2" charset="-122"/>
              </a:rPr>
              <a:t>结果分析： </a:t>
            </a:r>
            <a:endParaRPr lang="zh-CN" altLang="en-US" dirty="0">
              <a:solidFill>
                <a:schemeClr val="tx1"/>
              </a:solidFill>
              <a:latin typeface="Times New Roman" panose="02020603050405020304" pitchFamily="18" charset="0"/>
              <a:ea typeface="黑体" panose="02010609060101010101" pitchFamily="2" charset="-122"/>
            </a:endParaRPr>
          </a:p>
          <a:p>
            <a:pPr algn="l"/>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1</a:t>
            </a:r>
            <a:r>
              <a:rPr lang="zh-CN" altLang="en-US" dirty="0">
                <a:solidFill>
                  <a:schemeClr val="tx1"/>
                </a:solidFill>
                <a:latin typeface="Times New Roman" panose="02020603050405020304" pitchFamily="18" charset="0"/>
                <a:ea typeface="黑体" panose="02010609060101010101" pitchFamily="2" charset="-122"/>
              </a:rPr>
              <a:t>） </a:t>
            </a:r>
            <a:r>
              <a:rPr lang="en-US" altLang="zh-CN" dirty="0">
                <a:solidFill>
                  <a:schemeClr val="tx1"/>
                </a:solidFill>
                <a:latin typeface="Times New Roman" panose="02020603050405020304" pitchFamily="18" charset="0"/>
                <a:ea typeface="黑体" panose="02010609060101010101" pitchFamily="2" charset="-122"/>
              </a:rPr>
              <a:t>Q1  = 0.2915 &lt; 0.7437 = Q2 . </a:t>
            </a:r>
            <a:r>
              <a:rPr lang="zh-CN" altLang="en-US" dirty="0">
                <a:solidFill>
                  <a:schemeClr val="tx1"/>
                </a:solidFill>
                <a:latin typeface="Times New Roman" panose="02020603050405020304" pitchFamily="18" charset="0"/>
                <a:ea typeface="黑体" panose="02010609060101010101" pitchFamily="2" charset="-122"/>
              </a:rPr>
              <a:t>线性模型更适合中国人口的增长。 </a:t>
            </a:r>
            <a:endParaRPr lang="zh-CN" altLang="en-US" dirty="0">
              <a:solidFill>
                <a:schemeClr val="tx1"/>
              </a:solidFill>
              <a:latin typeface="Times New Roman" panose="02020603050405020304" pitchFamily="18" charset="0"/>
              <a:ea typeface="黑体" panose="02010609060101010101" pitchFamily="2" charset="-122"/>
            </a:endParaRPr>
          </a:p>
          <a:p>
            <a:pPr algn="l"/>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2</a:t>
            </a:r>
            <a:r>
              <a:rPr lang="zh-CN" altLang="en-US" dirty="0">
                <a:solidFill>
                  <a:schemeClr val="tx1"/>
                </a:solidFill>
                <a:latin typeface="Times New Roman" panose="02020603050405020304" pitchFamily="18" charset="0"/>
                <a:ea typeface="黑体" panose="02010609060101010101" pitchFamily="2" charset="-122"/>
              </a:rPr>
              <a:t>） 预报：</a:t>
            </a:r>
            <a:r>
              <a:rPr lang="en-US" altLang="zh-CN" dirty="0">
                <a:solidFill>
                  <a:schemeClr val="tx1"/>
                </a:solidFill>
                <a:latin typeface="Times New Roman" panose="02020603050405020304" pitchFamily="18" charset="0"/>
                <a:ea typeface="黑体" panose="02010609060101010101" pitchFamily="2" charset="-122"/>
              </a:rPr>
              <a:t>1999 </a:t>
            </a:r>
            <a:r>
              <a:rPr lang="zh-CN" altLang="en-US" dirty="0">
                <a:solidFill>
                  <a:schemeClr val="tx1"/>
                </a:solidFill>
                <a:latin typeface="Times New Roman" panose="02020603050405020304" pitchFamily="18" charset="0"/>
                <a:ea typeface="黑体" panose="02010609060101010101" pitchFamily="2" charset="-122"/>
              </a:rPr>
              <a:t>年 </a:t>
            </a:r>
            <a:r>
              <a:rPr lang="en-US" altLang="zh-CN" dirty="0">
                <a:solidFill>
                  <a:schemeClr val="tx1"/>
                </a:solidFill>
                <a:latin typeface="Times New Roman" panose="02020603050405020304" pitchFamily="18" charset="0"/>
                <a:ea typeface="黑体" panose="02010609060101010101" pitchFamily="2" charset="-122"/>
              </a:rPr>
              <a:t>12.55 </a:t>
            </a:r>
            <a:r>
              <a:rPr lang="zh-CN" altLang="en-US" dirty="0">
                <a:solidFill>
                  <a:schemeClr val="tx1"/>
                </a:solidFill>
                <a:latin typeface="Times New Roman" panose="02020603050405020304" pitchFamily="18" charset="0"/>
                <a:ea typeface="黑体" panose="02010609060101010101" pitchFamily="2" charset="-122"/>
              </a:rPr>
              <a:t>亿，</a:t>
            </a:r>
            <a:r>
              <a:rPr lang="en-US" altLang="zh-CN" dirty="0">
                <a:solidFill>
                  <a:schemeClr val="tx1"/>
                </a:solidFill>
                <a:latin typeface="Times New Roman" panose="02020603050405020304" pitchFamily="18" charset="0"/>
                <a:ea typeface="黑体" panose="02010609060101010101" pitchFamily="2" charset="-122"/>
              </a:rPr>
              <a:t>13.43 </a:t>
            </a:r>
            <a:r>
              <a:rPr lang="zh-CN" altLang="en-US" dirty="0">
                <a:solidFill>
                  <a:schemeClr val="tx1"/>
                </a:solidFill>
                <a:latin typeface="Times New Roman" panose="02020603050405020304" pitchFamily="18" charset="0"/>
                <a:ea typeface="黑体" panose="02010609060101010101" pitchFamily="2" charset="-122"/>
              </a:rPr>
              <a:t>亿 </a:t>
            </a:r>
            <a:endParaRPr lang="zh-CN" altLang="en-US" dirty="0">
              <a:solidFill>
                <a:schemeClr val="tx1"/>
              </a:solidFill>
              <a:latin typeface="Times New Roman" panose="02020603050405020304" pitchFamily="18" charset="0"/>
              <a:ea typeface="黑体" panose="02010609060101010101" pitchFamily="2" charset="-122"/>
            </a:endParaRPr>
          </a:p>
        </p:txBody>
      </p:sp>
      <p:sp>
        <p:nvSpPr>
          <p:cNvPr id="142349" name="矩形 142348"/>
          <p:cNvSpPr/>
          <p:nvPr/>
        </p:nvSpPr>
        <p:spPr>
          <a:xfrm>
            <a:off x="539750" y="3246438"/>
            <a:ext cx="8353425" cy="2774950"/>
          </a:xfrm>
          <a:prstGeom prst="rect">
            <a:avLst/>
          </a:prstGeom>
          <a:noFill/>
          <a:ln w="9525">
            <a:noFill/>
          </a:ln>
        </p:spPr>
        <p:txBody>
          <a:bodyPr>
            <a:spAutoFit/>
          </a:bodyPr>
          <a:p>
            <a:pPr algn="l"/>
            <a:r>
              <a:rPr lang="zh-CN" altLang="en-US" dirty="0">
                <a:solidFill>
                  <a:schemeClr val="tx1"/>
                </a:solidFill>
                <a:latin typeface="Times New Roman" panose="02020603050405020304" pitchFamily="18" charset="0"/>
                <a:ea typeface="黑体" panose="02010609060101010101" pitchFamily="2" charset="-122"/>
              </a:rPr>
              <a:t>（</a:t>
            </a:r>
            <a:r>
              <a:rPr lang="en-US" altLang="zh-CN" dirty="0">
                <a:solidFill>
                  <a:schemeClr val="tx1"/>
                </a:solidFill>
                <a:latin typeface="Times New Roman" panose="02020603050405020304" pitchFamily="18" charset="0"/>
                <a:ea typeface="黑体" panose="02010609060101010101" pitchFamily="2" charset="-122"/>
              </a:rPr>
              <a:t>3</a:t>
            </a:r>
            <a:r>
              <a:rPr lang="zh-CN" altLang="en-US" dirty="0">
                <a:solidFill>
                  <a:schemeClr val="tx1"/>
                </a:solidFill>
                <a:latin typeface="Times New Roman" panose="02020603050405020304" pitchFamily="18" charset="0"/>
                <a:ea typeface="黑体" panose="02010609060101010101" pitchFamily="2" charset="-122"/>
              </a:rPr>
              <a:t>） 统计年鉴： </a:t>
            </a:r>
            <a:endParaRPr lang="zh-CN" altLang="en-US" dirty="0">
              <a:solidFill>
                <a:schemeClr val="tx1"/>
              </a:solidFill>
              <a:latin typeface="Times New Roman" panose="02020603050405020304" pitchFamily="18" charset="0"/>
              <a:ea typeface="黑体" panose="02010609060101010101" pitchFamily="2" charset="-122"/>
            </a:endParaRPr>
          </a:p>
          <a:p>
            <a:pPr algn="l"/>
            <a:r>
              <a:rPr lang="zh-CN" altLang="en-US" dirty="0">
                <a:solidFill>
                  <a:schemeClr val="tx1"/>
                </a:solidFill>
                <a:latin typeface="Times New Roman" panose="02020603050405020304" pitchFamily="18" charset="0"/>
                <a:ea typeface="黑体" panose="02010609060101010101" pitchFamily="2" charset="-122"/>
              </a:rPr>
              <a:t>             </a:t>
            </a:r>
            <a:r>
              <a:rPr lang="en-US" altLang="zh-CN" dirty="0">
                <a:solidFill>
                  <a:schemeClr val="tx1"/>
                </a:solidFill>
                <a:latin typeface="Times New Roman" panose="02020603050405020304" pitchFamily="18" charset="0"/>
                <a:ea typeface="黑体" panose="02010609060101010101" pitchFamily="2" charset="-122"/>
              </a:rPr>
              <a:t>2005 </a:t>
            </a:r>
            <a:r>
              <a:rPr lang="zh-CN" altLang="en-US" dirty="0">
                <a:solidFill>
                  <a:schemeClr val="tx1"/>
                </a:solidFill>
                <a:latin typeface="Times New Roman" panose="02020603050405020304" pitchFamily="18" charset="0"/>
                <a:ea typeface="黑体" panose="02010609060101010101" pitchFamily="2" charset="-122"/>
              </a:rPr>
              <a:t>年 </a:t>
            </a:r>
            <a:r>
              <a:rPr lang="en-US" altLang="zh-CN" dirty="0">
                <a:solidFill>
                  <a:schemeClr val="tx1"/>
                </a:solidFill>
                <a:latin typeface="Times New Roman" panose="02020603050405020304" pitchFamily="18" charset="0"/>
                <a:ea typeface="黑体" panose="02010609060101010101" pitchFamily="2" charset="-122"/>
              </a:rPr>
              <a:t>13.3 </a:t>
            </a:r>
            <a:r>
              <a:rPr lang="zh-CN" altLang="en-US" dirty="0">
                <a:solidFill>
                  <a:schemeClr val="tx1"/>
                </a:solidFill>
                <a:latin typeface="Times New Roman" panose="02020603050405020304" pitchFamily="18" charset="0"/>
                <a:ea typeface="黑体" panose="02010609060101010101" pitchFamily="2" charset="-122"/>
              </a:rPr>
              <a:t>亿，  </a:t>
            </a:r>
            <a:r>
              <a:rPr lang="en-US" altLang="zh-CN" dirty="0">
                <a:solidFill>
                  <a:schemeClr val="tx1"/>
                </a:solidFill>
                <a:latin typeface="Times New Roman" panose="02020603050405020304" pitchFamily="18" charset="0"/>
                <a:ea typeface="黑体" panose="02010609060101010101" pitchFamily="2" charset="-122"/>
              </a:rPr>
              <a:t>2010 </a:t>
            </a:r>
            <a:r>
              <a:rPr lang="zh-CN" altLang="en-US" dirty="0">
                <a:solidFill>
                  <a:schemeClr val="tx1"/>
                </a:solidFill>
                <a:latin typeface="Times New Roman" panose="02020603050405020304" pitchFamily="18" charset="0"/>
                <a:ea typeface="黑体" panose="02010609060101010101" pitchFamily="2" charset="-122"/>
              </a:rPr>
              <a:t>年 </a:t>
            </a:r>
            <a:r>
              <a:rPr lang="en-US" altLang="zh-CN" dirty="0">
                <a:solidFill>
                  <a:schemeClr val="tx1"/>
                </a:solidFill>
                <a:latin typeface="Times New Roman" panose="02020603050405020304" pitchFamily="18" charset="0"/>
                <a:ea typeface="黑体" panose="02010609060101010101" pitchFamily="2" charset="-122"/>
              </a:rPr>
              <a:t>14 </a:t>
            </a:r>
            <a:r>
              <a:rPr lang="zh-CN" altLang="en-US" dirty="0">
                <a:solidFill>
                  <a:schemeClr val="tx1"/>
                </a:solidFill>
                <a:latin typeface="Times New Roman" panose="02020603050405020304" pitchFamily="18" charset="0"/>
                <a:ea typeface="黑体" panose="02010609060101010101" pitchFamily="2" charset="-122"/>
              </a:rPr>
              <a:t>亿 </a:t>
            </a:r>
            <a:endParaRPr lang="zh-CN" altLang="en-US" dirty="0">
              <a:solidFill>
                <a:schemeClr val="tx1"/>
              </a:solidFill>
              <a:latin typeface="Times New Roman" panose="02020603050405020304" pitchFamily="18" charset="0"/>
              <a:ea typeface="黑体" panose="02010609060101010101" pitchFamily="2" charset="-122"/>
            </a:endParaRPr>
          </a:p>
          <a:p>
            <a:pPr algn="l"/>
            <a:r>
              <a:rPr lang="zh-CN" altLang="en-US" dirty="0">
                <a:solidFill>
                  <a:schemeClr val="tx1"/>
                </a:solidFill>
                <a:latin typeface="Times New Roman" panose="02020603050405020304" pitchFamily="18" charset="0"/>
                <a:ea typeface="黑体" panose="02010609060101010101" pitchFamily="2" charset="-122"/>
              </a:rPr>
              <a:t>模型 </a:t>
            </a:r>
            <a:r>
              <a:rPr lang="en-US" altLang="zh-CN" dirty="0">
                <a:solidFill>
                  <a:schemeClr val="tx1"/>
                </a:solidFill>
                <a:latin typeface="Times New Roman" panose="02020603050405020304" pitchFamily="18" charset="0"/>
                <a:ea typeface="黑体" panose="02010609060101010101" pitchFamily="2" charset="-122"/>
              </a:rPr>
              <a:t>I       2005 </a:t>
            </a:r>
            <a:r>
              <a:rPr lang="zh-CN" altLang="en-US" dirty="0">
                <a:solidFill>
                  <a:schemeClr val="tx1"/>
                </a:solidFill>
                <a:latin typeface="Times New Roman" panose="02020603050405020304" pitchFamily="18" charset="0"/>
                <a:ea typeface="黑体" panose="02010609060101010101" pitchFamily="2" charset="-122"/>
              </a:rPr>
              <a:t>年</a:t>
            </a:r>
            <a:r>
              <a:rPr lang="en-US" altLang="zh-CN" dirty="0">
                <a:solidFill>
                  <a:schemeClr val="tx1"/>
                </a:solidFill>
                <a:latin typeface="Times New Roman" panose="02020603050405020304" pitchFamily="18" charset="0"/>
                <a:ea typeface="黑体" panose="02010609060101010101" pitchFamily="2" charset="-122"/>
              </a:rPr>
              <a:t>13.43 </a:t>
            </a:r>
            <a:r>
              <a:rPr lang="zh-CN" altLang="en-US" dirty="0">
                <a:solidFill>
                  <a:schemeClr val="tx1"/>
                </a:solidFill>
                <a:latin typeface="Times New Roman" panose="02020603050405020304" pitchFamily="18" charset="0"/>
                <a:ea typeface="黑体" panose="02010609060101010101" pitchFamily="2" charset="-122"/>
              </a:rPr>
              <a:t>亿， </a:t>
            </a:r>
            <a:r>
              <a:rPr lang="en-US" altLang="zh-CN" dirty="0">
                <a:solidFill>
                  <a:schemeClr val="tx1"/>
                </a:solidFill>
                <a:latin typeface="Times New Roman" panose="02020603050405020304" pitchFamily="18" charset="0"/>
                <a:ea typeface="黑体" panose="02010609060101010101" pitchFamily="2" charset="-122"/>
              </a:rPr>
              <a:t>2010 </a:t>
            </a:r>
            <a:r>
              <a:rPr lang="zh-CN" altLang="en-US" dirty="0">
                <a:solidFill>
                  <a:schemeClr val="tx1"/>
                </a:solidFill>
                <a:latin typeface="Times New Roman" panose="02020603050405020304" pitchFamily="18" charset="0"/>
                <a:ea typeface="黑体" panose="02010609060101010101" pitchFamily="2" charset="-122"/>
              </a:rPr>
              <a:t>年</a:t>
            </a:r>
            <a:r>
              <a:rPr lang="en-US" altLang="zh-CN" dirty="0">
                <a:solidFill>
                  <a:schemeClr val="tx1"/>
                </a:solidFill>
                <a:latin typeface="Times New Roman" panose="02020603050405020304" pitchFamily="18" charset="0"/>
                <a:ea typeface="黑体" panose="02010609060101010101" pitchFamily="2" charset="-122"/>
              </a:rPr>
              <a:t>14.16 </a:t>
            </a:r>
            <a:r>
              <a:rPr lang="zh-CN" altLang="en-US" dirty="0">
                <a:solidFill>
                  <a:schemeClr val="tx1"/>
                </a:solidFill>
                <a:latin typeface="Times New Roman" panose="02020603050405020304" pitchFamily="18" charset="0"/>
                <a:ea typeface="黑体" panose="02010609060101010101" pitchFamily="2" charset="-122"/>
              </a:rPr>
              <a:t>亿 </a:t>
            </a:r>
            <a:endParaRPr lang="zh-CN" altLang="en-US" dirty="0">
              <a:solidFill>
                <a:schemeClr val="tx1"/>
              </a:solidFill>
              <a:latin typeface="Times New Roman" panose="02020603050405020304" pitchFamily="18" charset="0"/>
              <a:ea typeface="黑体" panose="02010609060101010101" pitchFamily="2" charset="-122"/>
            </a:endParaRPr>
          </a:p>
          <a:p>
            <a:pPr algn="l"/>
            <a:r>
              <a:rPr lang="zh-CN" altLang="en-US" dirty="0">
                <a:solidFill>
                  <a:schemeClr val="tx1"/>
                </a:solidFill>
                <a:latin typeface="Times New Roman" panose="02020603050405020304" pitchFamily="18" charset="0"/>
                <a:ea typeface="黑体" panose="02010609060101010101" pitchFamily="2" charset="-122"/>
              </a:rPr>
              <a:t>模型 </a:t>
            </a:r>
            <a:r>
              <a:rPr lang="en-US" altLang="zh-CN" dirty="0">
                <a:solidFill>
                  <a:schemeClr val="tx1"/>
                </a:solidFill>
                <a:latin typeface="Times New Roman" panose="02020603050405020304" pitchFamily="18" charset="0"/>
                <a:ea typeface="黑体" panose="02010609060101010101" pitchFamily="2" charset="-122"/>
              </a:rPr>
              <a:t>II      2005 </a:t>
            </a:r>
            <a:r>
              <a:rPr lang="zh-CN" altLang="en-US" dirty="0">
                <a:solidFill>
                  <a:schemeClr val="tx1"/>
                </a:solidFill>
                <a:latin typeface="Times New Roman" panose="02020603050405020304" pitchFamily="18" charset="0"/>
                <a:ea typeface="黑体" panose="02010609060101010101" pitchFamily="2" charset="-122"/>
              </a:rPr>
              <a:t>年</a:t>
            </a:r>
            <a:r>
              <a:rPr lang="en-US" altLang="zh-CN" dirty="0">
                <a:solidFill>
                  <a:schemeClr val="tx1"/>
                </a:solidFill>
                <a:latin typeface="Times New Roman" panose="02020603050405020304" pitchFamily="18" charset="0"/>
                <a:ea typeface="黑体" panose="02010609060101010101" pitchFamily="2" charset="-122"/>
              </a:rPr>
              <a:t>14.94 </a:t>
            </a:r>
            <a:r>
              <a:rPr lang="zh-CN" altLang="en-US" dirty="0">
                <a:solidFill>
                  <a:schemeClr val="tx1"/>
                </a:solidFill>
                <a:latin typeface="Times New Roman" panose="02020603050405020304" pitchFamily="18" charset="0"/>
                <a:ea typeface="黑体" panose="02010609060101010101" pitchFamily="2" charset="-122"/>
              </a:rPr>
              <a:t>亿，  </a:t>
            </a:r>
            <a:r>
              <a:rPr lang="en-US" altLang="zh-CN" dirty="0">
                <a:solidFill>
                  <a:schemeClr val="tx1"/>
                </a:solidFill>
                <a:latin typeface="Times New Roman" panose="02020603050405020304" pitchFamily="18" charset="0"/>
                <a:ea typeface="黑体" panose="02010609060101010101" pitchFamily="2" charset="-122"/>
              </a:rPr>
              <a:t>2010 </a:t>
            </a:r>
            <a:r>
              <a:rPr lang="zh-CN" altLang="en-US" dirty="0">
                <a:solidFill>
                  <a:schemeClr val="tx1"/>
                </a:solidFill>
                <a:latin typeface="Times New Roman" panose="02020603050405020304" pitchFamily="18" charset="0"/>
                <a:ea typeface="黑体" panose="02010609060101010101" pitchFamily="2" charset="-122"/>
              </a:rPr>
              <a:t>年 </a:t>
            </a:r>
            <a:r>
              <a:rPr lang="en-US" altLang="zh-CN" dirty="0">
                <a:solidFill>
                  <a:schemeClr val="tx1"/>
                </a:solidFill>
                <a:latin typeface="Times New Roman" panose="02020603050405020304" pitchFamily="18" charset="0"/>
                <a:ea typeface="黑体" panose="02010609060101010101" pitchFamily="2" charset="-122"/>
              </a:rPr>
              <a:t>16.33 </a:t>
            </a:r>
            <a:r>
              <a:rPr lang="zh-CN" altLang="en-US" dirty="0">
                <a:solidFill>
                  <a:schemeClr val="tx1"/>
                </a:solidFill>
                <a:latin typeface="Times New Roman" panose="02020603050405020304" pitchFamily="18" charset="0"/>
                <a:ea typeface="黑体" panose="02010609060101010101" pitchFamily="2" charset="-122"/>
              </a:rPr>
              <a:t>亿</a:t>
            </a:r>
            <a:endParaRPr lang="zh-CN" altLang="en-US" dirty="0">
              <a:solidFill>
                <a:schemeClr val="tx1"/>
              </a:solidFill>
              <a:latin typeface="Times New Roman" panose="02020603050405020304" pitchFamily="18" charset="0"/>
              <a:ea typeface="黑体" panose="0201060906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文本框 216065"/>
          <p:cNvSpPr txBox="1"/>
          <p:nvPr/>
        </p:nvSpPr>
        <p:spPr>
          <a:xfrm>
            <a:off x="3419475" y="246063"/>
            <a:ext cx="2078038" cy="519112"/>
          </a:xfrm>
          <a:prstGeom prst="rect">
            <a:avLst/>
          </a:prstGeom>
          <a:solidFill>
            <a:srgbClr val="FF99CC"/>
          </a:solidFill>
          <a:ln w="12700">
            <a:noFill/>
          </a:ln>
        </p:spPr>
        <p:txBody>
          <a:bodyPr>
            <a:spAutoFit/>
          </a:bodyPr>
          <a:p>
            <a:pPr algn="l"/>
            <a:r>
              <a:rPr lang="zh-CN" altLang="en-US" sz="2800" dirty="0">
                <a:solidFill>
                  <a:schemeClr val="tx1"/>
                </a:solidFill>
                <a:latin typeface="魏碑" pitchFamily="49" charset="-122"/>
                <a:ea typeface="魏碑" pitchFamily="49" charset="-122"/>
              </a:rPr>
              <a:t>实验作业</a:t>
            </a:r>
            <a:r>
              <a:rPr lang="en-US" altLang="zh-CN" sz="2800">
                <a:solidFill>
                  <a:schemeClr val="tx1"/>
                </a:solidFill>
                <a:latin typeface="魏碑" pitchFamily="49" charset="-122"/>
                <a:ea typeface="魏碑" pitchFamily="49" charset="-122"/>
              </a:rPr>
              <a:t>2</a:t>
            </a:r>
            <a:endParaRPr lang="en-US" altLang="zh-CN" sz="2800">
              <a:solidFill>
                <a:schemeClr val="tx1"/>
              </a:solidFill>
              <a:latin typeface="魏碑" pitchFamily="49" charset="-122"/>
              <a:ea typeface="魏碑" pitchFamily="49" charset="-122"/>
            </a:endParaRPr>
          </a:p>
        </p:txBody>
      </p:sp>
      <p:sp>
        <p:nvSpPr>
          <p:cNvPr id="216067" name="文本框 216066"/>
          <p:cNvSpPr txBox="1"/>
          <p:nvPr/>
        </p:nvSpPr>
        <p:spPr>
          <a:xfrm>
            <a:off x="611188" y="1052513"/>
            <a:ext cx="8001000" cy="1190625"/>
          </a:xfrm>
          <a:prstGeom prst="rect">
            <a:avLst/>
          </a:prstGeom>
          <a:solidFill>
            <a:srgbClr val="FFFFCC"/>
          </a:solidFill>
          <a:ln w="9525">
            <a:noFill/>
          </a:ln>
        </p:spPr>
        <p:txBody>
          <a:bodyPr>
            <a:spAutoFit/>
          </a:bodyPr>
          <a:p>
            <a:pPr algn="l">
              <a:spcBef>
                <a:spcPct val="105000"/>
              </a:spcBef>
            </a:pPr>
            <a:r>
              <a:rPr lang="en-US" altLang="zh-CN" sz="3600" dirty="0">
                <a:solidFill>
                  <a:schemeClr val="bg2"/>
                </a:solidFill>
                <a:latin typeface="仿宋_GB2312" pitchFamily="49" charset="-122"/>
                <a:ea typeface="仿宋_GB2312" pitchFamily="49" charset="-122"/>
              </a:rPr>
              <a:t>    </a:t>
            </a:r>
            <a:r>
              <a:rPr lang="zh-CN" altLang="en-US" sz="3600" dirty="0">
                <a:solidFill>
                  <a:schemeClr val="bg2"/>
                </a:solidFill>
                <a:latin typeface="仿宋_GB2312" pitchFamily="49" charset="-122"/>
                <a:ea typeface="黑体" panose="02010609060101010101" pitchFamily="2" charset="-122"/>
              </a:rPr>
              <a:t>完成数学建模竞赛</a:t>
            </a:r>
            <a:r>
              <a:rPr lang="en-US" altLang="zh-CN" sz="3600" dirty="0">
                <a:solidFill>
                  <a:schemeClr val="bg2"/>
                </a:solidFill>
                <a:latin typeface="仿宋_GB2312" pitchFamily="49" charset="-122"/>
                <a:ea typeface="黑体" panose="02010609060101010101" pitchFamily="2" charset="-122"/>
              </a:rPr>
              <a:t>2005</a:t>
            </a:r>
            <a:r>
              <a:rPr lang="zh-CN" altLang="en-US" sz="3600" dirty="0">
                <a:solidFill>
                  <a:schemeClr val="bg2"/>
                </a:solidFill>
                <a:latin typeface="仿宋_GB2312" pitchFamily="49" charset="-122"/>
                <a:ea typeface="黑体" panose="02010609060101010101" pitchFamily="2" charset="-122"/>
              </a:rPr>
              <a:t>年</a:t>
            </a:r>
            <a:r>
              <a:rPr lang="en-US" altLang="zh-CN" sz="3600" dirty="0">
                <a:solidFill>
                  <a:schemeClr val="bg2"/>
                </a:solidFill>
                <a:latin typeface="仿宋_GB2312" pitchFamily="49" charset="-122"/>
                <a:ea typeface="黑体" panose="02010609060101010101" pitchFamily="2" charset="-122"/>
              </a:rPr>
              <a:t>C</a:t>
            </a:r>
            <a:r>
              <a:rPr lang="zh-CN" altLang="en-US" sz="3600" dirty="0">
                <a:solidFill>
                  <a:schemeClr val="bg2"/>
                </a:solidFill>
                <a:latin typeface="仿宋_GB2312" pitchFamily="49" charset="-122"/>
                <a:ea typeface="黑体" panose="02010609060101010101" pitchFamily="2" charset="-122"/>
              </a:rPr>
              <a:t>题</a:t>
            </a:r>
            <a:r>
              <a:rPr lang="en-US" altLang="zh-CN" sz="3600" dirty="0">
                <a:solidFill>
                  <a:schemeClr val="bg2"/>
                </a:solidFill>
                <a:latin typeface="仿宋_GB2312" pitchFamily="49" charset="-122"/>
                <a:ea typeface="黑体" panose="02010609060101010101" pitchFamily="2" charset="-122"/>
              </a:rPr>
              <a:t>(</a:t>
            </a:r>
            <a:r>
              <a:rPr lang="zh-CN" altLang="en-US" sz="3600" dirty="0">
                <a:solidFill>
                  <a:schemeClr val="bg2"/>
                </a:solidFill>
                <a:latin typeface="仿宋_GB2312" pitchFamily="49" charset="-122"/>
                <a:ea typeface="黑体" panose="02010609060101010101" pitchFamily="2" charset="-122"/>
              </a:rPr>
              <a:t>雨量预报的评价</a:t>
            </a:r>
            <a:r>
              <a:rPr lang="en-US" altLang="zh-CN" sz="3600">
                <a:solidFill>
                  <a:schemeClr val="bg2"/>
                </a:solidFill>
                <a:latin typeface="仿宋_GB2312" pitchFamily="49" charset="-122"/>
                <a:ea typeface="黑体" panose="02010609060101010101" pitchFamily="2" charset="-122"/>
              </a:rPr>
              <a:t>)</a:t>
            </a:r>
            <a:endParaRPr lang="en-US" altLang="zh-CN" sz="3600">
              <a:solidFill>
                <a:schemeClr val="bg2"/>
              </a:solidFill>
              <a:latin typeface="仿宋_GB2312" pitchFamily="49" charset="-122"/>
              <a:ea typeface="黑体" panose="02010609060101010101" pitchFamily="2" charset="-122"/>
            </a:endParaRPr>
          </a:p>
        </p:txBody>
      </p:sp>
      <p:sp>
        <p:nvSpPr>
          <p:cNvPr id="216069" name="文本框 216068">
            <a:hlinkClick r:id="" action="ppaction://noaction"/>
          </p:cNvPr>
          <p:cNvSpPr txBox="1"/>
          <p:nvPr/>
        </p:nvSpPr>
        <p:spPr>
          <a:xfrm>
            <a:off x="6477000" y="6096000"/>
            <a:ext cx="838200" cy="469900"/>
          </a:xfrm>
          <a:prstGeom prst="rect">
            <a:avLst/>
          </a:prstGeom>
          <a:solidFill>
            <a:srgbClr val="FFFF99"/>
          </a:solidFill>
          <a:ln w="12700" cap="sq" cmpd="sng">
            <a:solidFill>
              <a:srgbClr val="000000"/>
            </a:solidFill>
            <a:prstDash val="solid"/>
            <a:miter/>
            <a:headEnd type="none" w="sm" len="sm"/>
            <a:tailEnd type="none" w="sm" len="sm"/>
          </a:ln>
          <a:effectLst>
            <a:outerShdw dist="35921" dir="2699999" algn="ctr" rotWithShape="0">
              <a:schemeClr val="bg2"/>
            </a:outerShdw>
          </a:effectLst>
        </p:spPr>
        <p:txBody>
          <a:bodyPr>
            <a:spAutoFit/>
          </a:bodyPr>
          <a:p>
            <a:pPr algn="l"/>
            <a:r>
              <a:rPr lang="zh-CN" altLang="en-US" sz="2400" dirty="0">
                <a:solidFill>
                  <a:schemeClr val="tx1"/>
                </a:solidFill>
                <a:latin typeface="Times New Roman" panose="02020603050405020304" pitchFamily="18" charset="0"/>
                <a:hlinkClick r:id="" action="ppaction://noaction"/>
              </a:rPr>
              <a:t>返回</a:t>
            </a:r>
            <a:endParaRPr lang="zh-CN"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7"/>
                                        </p:tgtEl>
                                        <p:attrNameLst>
                                          <p:attrName>style.visibility</p:attrName>
                                        </p:attrNameLst>
                                      </p:cBhvr>
                                      <p:to>
                                        <p:strVal val="visible"/>
                                      </p:to>
                                    </p:set>
                                    <p:anim calcmode="lin" valueType="num">
                                      <p:cBhvr additive="base">
                                        <p:cTn id="7" dur="500" fill="hold"/>
                                        <p:tgtEl>
                                          <p:spTgt spid="216067"/>
                                        </p:tgtEl>
                                        <p:attrNameLst>
                                          <p:attrName>ppt_x</p:attrName>
                                        </p:attrNameLst>
                                      </p:cBhvr>
                                      <p:tavLst>
                                        <p:tav tm="0">
                                          <p:val>
                                            <p:strVal val="1+#ppt_w/2"/>
                                          </p:val>
                                        </p:tav>
                                        <p:tav tm="100000">
                                          <p:val>
                                            <p:strVal val="#ppt_x"/>
                                          </p:val>
                                        </p:tav>
                                      </p:tavLst>
                                    </p:anim>
                                    <p:anim calcmode="lin" valueType="num">
                                      <p:cBhvr additive="base">
                                        <p:cTn id="8" dur="500" fill="hold"/>
                                        <p:tgtEl>
                                          <p:spTgt spid="2160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069"/>
                                        </p:tgtEl>
                                        <p:attrNameLst>
                                          <p:attrName>style.visibility</p:attrName>
                                        </p:attrNameLst>
                                      </p:cBhvr>
                                      <p:to>
                                        <p:strVal val="visible"/>
                                      </p:to>
                                    </p:set>
                                    <p:anim calcmode="lin" valueType="num">
                                      <p:cBhvr additive="base">
                                        <p:cTn id="13" dur="500" fill="hold"/>
                                        <p:tgtEl>
                                          <p:spTgt spid="216069"/>
                                        </p:tgtEl>
                                        <p:attrNameLst>
                                          <p:attrName>ppt_x</p:attrName>
                                        </p:attrNameLst>
                                      </p:cBhvr>
                                      <p:tavLst>
                                        <p:tav tm="0">
                                          <p:val>
                                            <p:strVal val="1+#ppt_w/2"/>
                                          </p:val>
                                        </p:tav>
                                        <p:tav tm="100000">
                                          <p:val>
                                            <p:strVal val="#ppt_x"/>
                                          </p:val>
                                        </p:tav>
                                      </p:tavLst>
                                    </p:anim>
                                    <p:anim calcmode="lin" valueType="num">
                                      <p:cBhvr additive="base">
                                        <p:cTn id="14" dur="500" fill="hold"/>
                                        <p:tgtEl>
                                          <p:spTgt spid="216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nimBg="1"/>
      <p:bldP spid="21606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5" name="矩形 177154"/>
          <p:cNvSpPr/>
          <p:nvPr/>
        </p:nvSpPr>
        <p:spPr>
          <a:xfrm>
            <a:off x="2261553" y="1668463"/>
            <a:ext cx="3811587" cy="2973387"/>
          </a:xfrm>
          <a:prstGeom prst="rect">
            <a:avLst/>
          </a:prstGeom>
        </p:spPr>
        <p:txBody>
          <a:bodyPr wrap="none" fromWordArt="1">
            <a:prstTxWarp prst="textSlantUp">
              <a:avLst>
                <a:gd name="adj" fmla="val 32056"/>
              </a:avLst>
            </a:prstTxWarp>
            <a:normAutofit/>
          </a:bodyPr>
          <a:p>
            <a:pPr algn="ctr"/>
            <a:r>
              <a:rPr lang="zh-CN" altLang="en-US" sz="3600" b="1">
                <a:ln w="9525" cap="flat" cmpd="sng">
                  <a:solidFill>
                    <a:srgbClr val="CC99FF"/>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outerShdw>
                </a:effectLst>
                <a:latin typeface="幼圆" panose="02010509060101010101" charset="-122"/>
                <a:ea typeface="幼圆" panose="02010509060101010101" charset="-122"/>
              </a:rPr>
              <a:t>谢谢观看</a:t>
            </a:r>
            <a:endParaRPr lang="zh-CN" altLang="en-US" sz="3600" b="1">
              <a:ln w="9525" cap="flat" cmpd="sng">
                <a:solidFill>
                  <a:srgbClr val="CC99FF"/>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outerShdw>
              </a:effectLst>
              <a:latin typeface="幼圆" panose="02010509060101010101" charset="-122"/>
              <a:ea typeface="幼圆" panose="020105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矩形 218113"/>
          <p:cNvSpPr/>
          <p:nvPr/>
        </p:nvSpPr>
        <p:spPr>
          <a:xfrm>
            <a:off x="2843213" y="261938"/>
            <a:ext cx="3024187" cy="1150937"/>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zh-CN" altLang="en-US" sz="3600">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rPr>
              <a:t>插值问题——雨量预报的评价</a:t>
            </a:r>
            <a:endParaRPr lang="zh-CN" altLang="en-US" sz="3600">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endParaRPr>
          </a:p>
        </p:txBody>
      </p:sp>
      <p:sp>
        <p:nvSpPr>
          <p:cNvPr id="218119" name="矩形 218118"/>
          <p:cNvSpPr/>
          <p:nvPr/>
        </p:nvSpPr>
        <p:spPr>
          <a:xfrm>
            <a:off x="563563" y="1747838"/>
            <a:ext cx="3721100" cy="457200"/>
          </a:xfrm>
          <a:prstGeom prst="rect">
            <a:avLst/>
          </a:prstGeom>
          <a:noFill/>
          <a:ln w="9525">
            <a:noFill/>
          </a:ln>
        </p:spPr>
        <p:txBody>
          <a:bodyPr>
            <a:spAutoFit/>
          </a:bodyPr>
          <a:p>
            <a:r>
              <a:rPr lang="zh-CN" altLang="en-US" sz="2400" dirty="0">
                <a:solidFill>
                  <a:schemeClr val="tx1"/>
                </a:solidFill>
                <a:latin typeface="Times New Roman" panose="02020603050405020304" pitchFamily="18" charset="0"/>
                <a:ea typeface="黑体" panose="02010609060101010101" pitchFamily="2" charset="-122"/>
              </a:rPr>
              <a:t>预测点和实测点的图形</a:t>
            </a:r>
            <a:endParaRPr lang="zh-CN" altLang="en-US" sz="2400" dirty="0">
              <a:solidFill>
                <a:schemeClr val="tx1"/>
              </a:solidFill>
              <a:latin typeface="Times New Roman" panose="02020603050405020304" pitchFamily="18" charset="0"/>
              <a:ea typeface="黑体" panose="02010609060101010101" pitchFamily="2" charset="-122"/>
            </a:endParaRPr>
          </a:p>
        </p:txBody>
      </p:sp>
      <p:sp>
        <p:nvSpPr>
          <p:cNvPr id="218120" name="矩形 218119"/>
          <p:cNvSpPr/>
          <p:nvPr/>
        </p:nvSpPr>
        <p:spPr>
          <a:xfrm>
            <a:off x="5219700" y="1747838"/>
            <a:ext cx="2805113" cy="457200"/>
          </a:xfrm>
          <a:prstGeom prst="rect">
            <a:avLst/>
          </a:prstGeom>
          <a:noFill/>
          <a:ln w="9525">
            <a:noFill/>
          </a:ln>
        </p:spPr>
        <p:txBody>
          <a:bodyPr>
            <a:spAutoFit/>
          </a:bodyPr>
          <a:p>
            <a:r>
              <a:rPr lang="zh-CN" altLang="en-US" sz="2400" dirty="0">
                <a:solidFill>
                  <a:schemeClr val="tx1"/>
                </a:solidFill>
                <a:latin typeface="Times New Roman" panose="02020603050405020304" pitchFamily="18" charset="0"/>
                <a:ea typeface="黑体" panose="02010609060101010101" pitchFamily="2" charset="-122"/>
              </a:rPr>
              <a:t>插值后的图形</a:t>
            </a:r>
            <a:endParaRPr lang="zh-CN" altLang="en-US" sz="2400" dirty="0">
              <a:solidFill>
                <a:schemeClr val="tx1"/>
              </a:solidFill>
              <a:latin typeface="Times New Roman" panose="02020603050405020304" pitchFamily="18" charset="0"/>
              <a:ea typeface="黑体" panose="02010609060101010101" pitchFamily="2" charset="-122"/>
            </a:endParaRPr>
          </a:p>
        </p:txBody>
      </p:sp>
      <p:pic>
        <p:nvPicPr>
          <p:cNvPr id="218121" name="图片 218120"/>
          <p:cNvPicPr>
            <a:picLocks noChangeAspect="1"/>
          </p:cNvPicPr>
          <p:nvPr/>
        </p:nvPicPr>
        <p:blipFill>
          <a:blip r:embed="rId1"/>
          <a:srcRect l="21941" t="3125" r="21941" b="31293"/>
          <a:stretch>
            <a:fillRect/>
          </a:stretch>
        </p:blipFill>
        <p:spPr>
          <a:xfrm>
            <a:off x="4716463" y="2430463"/>
            <a:ext cx="4248150" cy="3722687"/>
          </a:xfrm>
          <a:prstGeom prst="rect">
            <a:avLst/>
          </a:prstGeom>
          <a:noFill/>
          <a:ln w="9525">
            <a:noFill/>
          </a:ln>
        </p:spPr>
      </p:pic>
      <p:pic>
        <p:nvPicPr>
          <p:cNvPr id="218122" name="图片 218121"/>
          <p:cNvPicPr>
            <a:picLocks noChangeAspect="1"/>
          </p:cNvPicPr>
          <p:nvPr/>
        </p:nvPicPr>
        <p:blipFill>
          <a:blip r:embed="rId2"/>
          <a:srcRect l="21941" t="3125" r="21941" b="31293"/>
          <a:stretch>
            <a:fillRect/>
          </a:stretch>
        </p:blipFill>
        <p:spPr>
          <a:xfrm>
            <a:off x="323850" y="2420938"/>
            <a:ext cx="4248150" cy="3722687"/>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116" name="矩形 217115"/>
          <p:cNvSpPr/>
          <p:nvPr/>
        </p:nvSpPr>
        <p:spPr>
          <a:xfrm>
            <a:off x="2843213" y="404813"/>
            <a:ext cx="2879725" cy="1008062"/>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zh-CN" altLang="en-US" sz="3600">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rPr>
              <a:t>拟合问题——饮酒驾车</a:t>
            </a:r>
            <a:endParaRPr lang="zh-CN" altLang="en-US" sz="3600">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endParaRPr>
          </a:p>
        </p:txBody>
      </p:sp>
      <p:pic>
        <p:nvPicPr>
          <p:cNvPr id="217135" name="图片 217134"/>
          <p:cNvPicPr>
            <a:picLocks noChangeAspect="1"/>
          </p:cNvPicPr>
          <p:nvPr/>
        </p:nvPicPr>
        <p:blipFill>
          <a:blip r:embed="rId1"/>
          <a:srcRect l="21941" t="3125" r="21941" b="31293"/>
          <a:stretch>
            <a:fillRect/>
          </a:stretch>
        </p:blipFill>
        <p:spPr>
          <a:xfrm>
            <a:off x="107950" y="2532063"/>
            <a:ext cx="4392613" cy="3849687"/>
          </a:xfrm>
          <a:prstGeom prst="rect">
            <a:avLst/>
          </a:prstGeom>
          <a:noFill/>
          <a:ln w="9525">
            <a:noFill/>
          </a:ln>
        </p:spPr>
      </p:pic>
      <p:pic>
        <p:nvPicPr>
          <p:cNvPr id="217093" name="图片 217092" descr="image162"/>
          <p:cNvPicPr>
            <a:picLocks noChangeAspect="1"/>
          </p:cNvPicPr>
          <p:nvPr/>
        </p:nvPicPr>
        <p:blipFill>
          <a:blip r:embed="rId2"/>
          <a:stretch>
            <a:fillRect/>
          </a:stretch>
        </p:blipFill>
        <p:spPr>
          <a:xfrm>
            <a:off x="179388" y="3179763"/>
            <a:ext cx="4264025" cy="3132137"/>
          </a:xfrm>
          <a:prstGeom prst="rect">
            <a:avLst/>
          </a:prstGeom>
          <a:noFill/>
          <a:ln w="9525">
            <a:noFill/>
          </a:ln>
        </p:spPr>
      </p:pic>
      <p:pic>
        <p:nvPicPr>
          <p:cNvPr id="217138" name="图片 217137"/>
          <p:cNvPicPr>
            <a:picLocks noChangeAspect="1"/>
          </p:cNvPicPr>
          <p:nvPr/>
        </p:nvPicPr>
        <p:blipFill>
          <a:blip r:embed="rId1"/>
          <a:srcRect l="21941" t="3125" r="21941" b="31293"/>
          <a:stretch>
            <a:fillRect/>
          </a:stretch>
        </p:blipFill>
        <p:spPr>
          <a:xfrm>
            <a:off x="4643438" y="2532063"/>
            <a:ext cx="4392612" cy="3849687"/>
          </a:xfrm>
          <a:prstGeom prst="rect">
            <a:avLst/>
          </a:prstGeom>
          <a:noFill/>
          <a:ln w="9525">
            <a:noFill/>
          </a:ln>
        </p:spPr>
      </p:pic>
      <p:pic>
        <p:nvPicPr>
          <p:cNvPr id="217092" name="图片 217091" descr="image193"/>
          <p:cNvPicPr>
            <a:picLocks noChangeAspect="1"/>
          </p:cNvPicPr>
          <p:nvPr/>
        </p:nvPicPr>
        <p:blipFill>
          <a:blip r:embed="rId3"/>
          <a:stretch>
            <a:fillRect/>
          </a:stretch>
        </p:blipFill>
        <p:spPr>
          <a:xfrm>
            <a:off x="4716463" y="3108325"/>
            <a:ext cx="4248150" cy="3186113"/>
          </a:xfrm>
          <a:prstGeom prst="rect">
            <a:avLst/>
          </a:prstGeom>
          <a:noFill/>
          <a:ln w="9525">
            <a:noFill/>
          </a:ln>
        </p:spPr>
      </p:pic>
      <p:sp>
        <p:nvSpPr>
          <p:cNvPr id="217139" name="矩形 217138"/>
          <p:cNvSpPr/>
          <p:nvPr/>
        </p:nvSpPr>
        <p:spPr>
          <a:xfrm>
            <a:off x="284163" y="1628775"/>
            <a:ext cx="3856037" cy="579438"/>
          </a:xfrm>
          <a:prstGeom prst="rect">
            <a:avLst/>
          </a:prstGeom>
          <a:noFill/>
          <a:ln w="9525">
            <a:noFill/>
          </a:ln>
        </p:spPr>
        <p:txBody>
          <a:bodyPr wrap="none" anchor="t">
            <a:spAutoFit/>
          </a:bodyPr>
          <a:p>
            <a:r>
              <a:rPr lang="zh-CN" altLang="en-US" dirty="0">
                <a:solidFill>
                  <a:schemeClr val="tx1"/>
                </a:solidFill>
                <a:latin typeface="Times New Roman" panose="02020603050405020304" pitchFamily="18" charset="0"/>
              </a:rPr>
              <a:t>喝两瓶酒的拟合曲线</a:t>
            </a:r>
            <a:endParaRPr lang="zh-CN" altLang="en-US" dirty="0">
              <a:solidFill>
                <a:schemeClr val="tx1"/>
              </a:solidFill>
              <a:latin typeface="Times New Roman" panose="02020603050405020304" pitchFamily="18" charset="0"/>
            </a:endParaRPr>
          </a:p>
        </p:txBody>
      </p:sp>
      <p:sp>
        <p:nvSpPr>
          <p:cNvPr id="217140" name="矩形 217139"/>
          <p:cNvSpPr/>
          <p:nvPr/>
        </p:nvSpPr>
        <p:spPr>
          <a:xfrm>
            <a:off x="4903788" y="1655763"/>
            <a:ext cx="3989387" cy="579437"/>
          </a:xfrm>
          <a:prstGeom prst="rect">
            <a:avLst/>
          </a:prstGeom>
          <a:noFill/>
          <a:ln w="9525">
            <a:noFill/>
          </a:ln>
        </p:spPr>
        <p:txBody>
          <a:bodyPr wrap="none" anchor="t">
            <a:spAutoFit/>
          </a:bodyPr>
          <a:p>
            <a:r>
              <a:rPr lang="zh-CN" altLang="en-US" dirty="0">
                <a:solidFill>
                  <a:schemeClr val="tx1"/>
                </a:solidFill>
                <a:latin typeface="Times New Roman" panose="02020603050405020304" pitchFamily="18" charset="0"/>
              </a:rPr>
              <a:t>喝</a:t>
            </a:r>
            <a:r>
              <a:rPr lang="en-US" altLang="zh-CN" dirty="0">
                <a:solidFill>
                  <a:schemeClr val="tx1"/>
                </a:solidFill>
                <a:latin typeface="Times New Roman" panose="02020603050405020304" pitchFamily="18" charset="0"/>
              </a:rPr>
              <a:t>1-5</a:t>
            </a:r>
            <a:r>
              <a:rPr lang="zh-CN" altLang="en-US" dirty="0">
                <a:solidFill>
                  <a:schemeClr val="tx1"/>
                </a:solidFill>
                <a:latin typeface="Times New Roman" panose="02020603050405020304" pitchFamily="18" charset="0"/>
              </a:rPr>
              <a:t>瓶酒的拟合曲线</a:t>
            </a:r>
            <a:endParaRPr lang="zh-CN" altLang="en-US" dirty="0">
              <a:solidFill>
                <a:schemeClr val="tx1"/>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3" name="文本框 53252"/>
          <p:cNvSpPr txBox="1"/>
          <p:nvPr/>
        </p:nvSpPr>
        <p:spPr>
          <a:xfrm>
            <a:off x="539750" y="1293813"/>
            <a:ext cx="8001000" cy="4235450"/>
          </a:xfrm>
          <a:prstGeom prst="rect">
            <a:avLst/>
          </a:prstGeom>
          <a:noFill/>
          <a:ln w="9525">
            <a:noFill/>
          </a:ln>
        </p:spPr>
        <p:txBody>
          <a:bodyPr>
            <a:spAutoFit/>
          </a:bodyPr>
          <a:p>
            <a:pPr algn="l"/>
            <a:r>
              <a:rPr lang="en-US" altLang="zh-CN" dirty="0">
                <a:solidFill>
                  <a:schemeClr val="tx1"/>
                </a:solidFill>
                <a:latin typeface="黑体" panose="02010609060101010101" pitchFamily="2" charset="-122"/>
                <a:ea typeface="黑体" panose="02010609060101010101" pitchFamily="2" charset="-122"/>
              </a:rPr>
              <a:t>    </a:t>
            </a:r>
            <a:r>
              <a:rPr lang="zh-CN" altLang="en-US" dirty="0">
                <a:solidFill>
                  <a:schemeClr val="tx1"/>
                </a:solidFill>
                <a:latin typeface="黑体" panose="02010609060101010101" pitchFamily="2" charset="-122"/>
                <a:ea typeface="黑体" panose="02010609060101010101" pitchFamily="2" charset="-122"/>
              </a:rPr>
              <a:t>在实际中，常常要处理由实验或测量所得到的一些离散数据。插值与拟合方法就是要通过这些数据去确定某一类已知函数的参数或寻求某个近似函数，使所得到的近似函数与已知数据有较高的拟合精度。</a:t>
            </a:r>
            <a:endParaRPr lang="zh-CN" altLang="en-US" dirty="0">
              <a:solidFill>
                <a:schemeClr val="tx1"/>
              </a:solidFill>
              <a:latin typeface="黑体" panose="02010609060101010101" pitchFamily="2" charset="-122"/>
              <a:ea typeface="黑体" panose="02010609060101010101" pitchFamily="2" charset="-122"/>
            </a:endParaRPr>
          </a:p>
          <a:p>
            <a:pPr algn="l"/>
            <a:r>
              <a:rPr lang="zh-CN" altLang="en-US" dirty="0">
                <a:solidFill>
                  <a:schemeClr val="tx1"/>
                </a:solidFill>
                <a:latin typeface="黑体" panose="02010609060101010101" pitchFamily="2" charset="-122"/>
                <a:ea typeface="黑体" panose="02010609060101010101" pitchFamily="2" charset="-122"/>
              </a:rPr>
              <a:t>    如果要求这个近似函数（曲线或曲面）经过所已知的所有数据点，则称此类问题为</a:t>
            </a:r>
            <a:r>
              <a:rPr lang="zh-CN" altLang="en-US" dirty="0">
                <a:solidFill>
                  <a:srgbClr val="FF0000"/>
                </a:solidFill>
                <a:latin typeface="黑体" panose="02010609060101010101" pitchFamily="2" charset="-122"/>
                <a:ea typeface="黑体" panose="02010609060101010101" pitchFamily="2" charset="-122"/>
              </a:rPr>
              <a:t>插值问题</a:t>
            </a:r>
            <a:r>
              <a:rPr lang="zh-CN" altLang="en-US" dirty="0">
                <a:solidFill>
                  <a:schemeClr val="tx1"/>
                </a:solidFill>
                <a:latin typeface="黑体" panose="02010609060101010101" pitchFamily="2" charset="-122"/>
                <a:ea typeface="黑体" panose="02010609060101010101" pitchFamily="2" charset="-122"/>
              </a:rPr>
              <a:t>。 （不需要函数表达式）</a:t>
            </a:r>
            <a:endParaRPr lang="zh-CN" altLang="en-US">
              <a:solidFill>
                <a:schemeClr val="tx1"/>
              </a:solidFill>
              <a:latin typeface="黑体" panose="02010609060101010101" pitchFamily="2" charset="-122"/>
              <a:ea typeface="黑体" panose="02010609060101010101" pitchFamily="2" charset="-122"/>
            </a:endParaRPr>
          </a:p>
        </p:txBody>
      </p:sp>
      <p:sp>
        <p:nvSpPr>
          <p:cNvPr id="53255" name="棱台 53254" descr="白色大理石"/>
          <p:cNvSpPr/>
          <p:nvPr/>
        </p:nvSpPr>
        <p:spPr>
          <a:xfrm>
            <a:off x="395288" y="260350"/>
            <a:ext cx="3384550" cy="865188"/>
          </a:xfrm>
          <a:prstGeom prst="bevel">
            <a:avLst>
              <a:gd name="adj" fmla="val 12500"/>
            </a:avLst>
          </a:prstGeom>
          <a:blipFill rotWithShape="0">
            <a:blip r:embed="rId1"/>
          </a:blipFill>
          <a:ln w="25400" cap="flat" cmpd="sng">
            <a:solidFill>
              <a:srgbClr val="969696"/>
            </a:solidFill>
            <a:prstDash val="solid"/>
            <a:miter/>
            <a:headEnd type="none" w="med" len="med"/>
            <a:tailEnd type="none" w="med" len="med"/>
          </a:ln>
        </p:spPr>
        <p:txBody>
          <a:bodyPr wrap="none" lIns="90000" tIns="46800" rIns="90000" bIns="46800" anchor="ctr"/>
          <a:p>
            <a:pPr algn="l">
              <a:spcBef>
                <a:spcPct val="0"/>
              </a:spcBef>
            </a:pPr>
            <a:r>
              <a:rPr lang="zh-CN" altLang="en-US" sz="3600" dirty="0">
                <a:solidFill>
                  <a:schemeClr val="tx1"/>
                </a:solidFill>
                <a:latin typeface="Arial" panose="020B0604020202020204" pitchFamily="34" charset="0"/>
                <a:ea typeface="黑体" panose="02010609060101010101" pitchFamily="2" charset="-122"/>
              </a:rPr>
              <a:t>二、</a:t>
            </a:r>
            <a:r>
              <a:rPr lang="zh-CN" altLang="en-US" sz="3600" dirty="0">
                <a:solidFill>
                  <a:schemeClr val="tx1"/>
                </a:solidFill>
                <a:effectLst>
                  <a:outerShdw blurRad="38100" dist="38100" dir="2700000">
                    <a:srgbClr val="FFFFFF"/>
                  </a:outerShdw>
                </a:effectLst>
                <a:latin typeface="Times New Roman" panose="02020603050405020304" pitchFamily="18" charset="0"/>
                <a:ea typeface="黑体" panose="02010609060101010101" pitchFamily="2" charset="-122"/>
              </a:rPr>
              <a:t>基本概念</a:t>
            </a:r>
            <a:endParaRPr lang="zh-CN" altLang="en-US" sz="3600" dirty="0">
              <a:solidFill>
                <a:schemeClr val="tx1"/>
              </a:solidFill>
              <a:effectLst>
                <a:outerShdw blurRad="38100" dist="38100" dir="2700000">
                  <a:srgbClr val="FFFFFF"/>
                </a:outerShdw>
              </a:effectLst>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53255"/>
                                        </p:tgtEl>
                                        <p:attrNameLst>
                                          <p:attrName>style.visibility</p:attrName>
                                        </p:attrNameLst>
                                      </p:cBhvr>
                                      <p:to>
                                        <p:strVal val="visible"/>
                                      </p:to>
                                    </p:set>
                                    <p:animEffect transition="in" filter="barn(inHorizontal)">
                                      <p:cBhvr>
                                        <p:cTn id="7"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文本框 54274"/>
          <p:cNvSpPr txBox="1"/>
          <p:nvPr/>
        </p:nvSpPr>
        <p:spPr>
          <a:xfrm>
            <a:off x="450850" y="981075"/>
            <a:ext cx="8153400" cy="4432300"/>
          </a:xfrm>
          <a:prstGeom prst="rect">
            <a:avLst/>
          </a:prstGeom>
          <a:noFill/>
          <a:ln w="9525">
            <a:noFill/>
          </a:ln>
        </p:spPr>
        <p:txBody>
          <a:bodyPr>
            <a:spAutoFit/>
          </a:bodyPr>
          <a:p>
            <a:pPr algn="l">
              <a:lnSpc>
                <a:spcPct val="140000"/>
              </a:lnSpc>
            </a:pPr>
            <a:r>
              <a:rPr lang="en-US" altLang="zh-CN" dirty="0">
                <a:solidFill>
                  <a:schemeClr val="tx1"/>
                </a:solidFill>
                <a:latin typeface="黑体" panose="02010609060101010101" pitchFamily="2" charset="-122"/>
                <a:ea typeface="黑体" panose="02010609060101010101" pitchFamily="2" charset="-122"/>
              </a:rPr>
              <a:t>    </a:t>
            </a:r>
            <a:r>
              <a:rPr lang="zh-CN" altLang="en-US" dirty="0">
                <a:solidFill>
                  <a:schemeClr val="tx1"/>
                </a:solidFill>
                <a:latin typeface="黑体" panose="02010609060101010101" pitchFamily="2" charset="-122"/>
                <a:ea typeface="黑体" panose="02010609060101010101" pitchFamily="2" charset="-122"/>
              </a:rPr>
              <a:t>如果不要求近似函数通过所有数据点，而是要求它能较好地反映数据变化规律的近似函数的方法称为</a:t>
            </a:r>
            <a:r>
              <a:rPr lang="zh-CN" altLang="en-US" dirty="0">
                <a:solidFill>
                  <a:srgbClr val="FF0000"/>
                </a:solidFill>
                <a:latin typeface="黑体" panose="02010609060101010101" pitchFamily="2" charset="-122"/>
                <a:ea typeface="黑体" panose="02010609060101010101" pitchFamily="2" charset="-122"/>
              </a:rPr>
              <a:t>数据拟合</a:t>
            </a:r>
            <a:r>
              <a:rPr lang="zh-CN" altLang="en-US" dirty="0">
                <a:solidFill>
                  <a:schemeClr val="tx1"/>
                </a:solidFill>
                <a:latin typeface="黑体" panose="02010609060101010101" pitchFamily="2" charset="-122"/>
                <a:ea typeface="黑体" panose="02010609060101010101" pitchFamily="2" charset="-122"/>
              </a:rPr>
              <a:t>。（必须有函数表达式）</a:t>
            </a:r>
            <a:endParaRPr lang="zh-CN" altLang="en-US" dirty="0">
              <a:solidFill>
                <a:schemeClr val="tx1"/>
              </a:solidFill>
              <a:latin typeface="黑体" panose="02010609060101010101" pitchFamily="2" charset="-122"/>
              <a:ea typeface="黑体" panose="02010609060101010101" pitchFamily="2" charset="-122"/>
            </a:endParaRPr>
          </a:p>
          <a:p>
            <a:pPr algn="l">
              <a:lnSpc>
                <a:spcPct val="140000"/>
              </a:lnSpc>
            </a:pPr>
            <a:r>
              <a:rPr lang="zh-CN" altLang="en-US" dirty="0">
                <a:solidFill>
                  <a:schemeClr val="tx1"/>
                </a:solidFill>
                <a:latin typeface="黑体" panose="02010609060101010101" pitchFamily="2" charset="-122"/>
                <a:ea typeface="黑体" panose="02010609060101010101" pitchFamily="2" charset="-122"/>
              </a:rPr>
              <a:t>    近似函数不一定（曲线或曲面）通过所有的数据点。  </a:t>
            </a:r>
            <a:endParaRPr lang="zh-CN" altLang="en-US">
              <a:solidFill>
                <a:schemeClr val="tx1"/>
              </a:solidFill>
              <a:latin typeface="黑体" panose="02010609060101010101" pitchFamily="2" charset="-122"/>
              <a:ea typeface="黑体" panose="0201060906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文本框 183297"/>
          <p:cNvSpPr txBox="1"/>
          <p:nvPr/>
        </p:nvSpPr>
        <p:spPr>
          <a:xfrm>
            <a:off x="395605" y="1412875"/>
            <a:ext cx="8442325" cy="5605780"/>
          </a:xfrm>
          <a:prstGeom prst="rect">
            <a:avLst/>
          </a:prstGeom>
          <a:noFill/>
          <a:ln w="9525">
            <a:noFill/>
          </a:ln>
        </p:spPr>
        <p:txBody>
          <a:bodyPr>
            <a:spAutoFit/>
          </a:bodyPr>
          <a:p>
            <a:pPr algn="l">
              <a:lnSpc>
                <a:spcPct val="140000"/>
              </a:lnSpc>
              <a:spcBef>
                <a:spcPct val="0"/>
              </a:spcBef>
            </a:pPr>
            <a:r>
              <a:rPr lang="en-US" altLang="zh-CN" dirty="0">
                <a:solidFill>
                  <a:schemeClr val="tx1"/>
                </a:solidFill>
                <a:latin typeface="黑体" panose="02010609060101010101" pitchFamily="2" charset="-122"/>
                <a:ea typeface="黑体" panose="02010609060101010101" pitchFamily="2" charset="-122"/>
              </a:rPr>
              <a:t>1</a:t>
            </a:r>
            <a:r>
              <a:rPr lang="zh-CN" altLang="en-US" dirty="0">
                <a:solidFill>
                  <a:schemeClr val="tx1"/>
                </a:solidFill>
                <a:latin typeface="黑体" panose="02010609060101010101" pitchFamily="2" charset="-122"/>
                <a:ea typeface="黑体" panose="02010609060101010101" pitchFamily="2" charset="-122"/>
              </a:rPr>
              <a:t>、联系</a:t>
            </a:r>
            <a:endParaRPr lang="zh-CN" altLang="en-US" dirty="0">
              <a:solidFill>
                <a:schemeClr val="tx1"/>
              </a:solidFill>
              <a:latin typeface="黑体" panose="02010609060101010101" pitchFamily="2" charset="-122"/>
              <a:ea typeface="黑体" panose="02010609060101010101" pitchFamily="2" charset="-122"/>
            </a:endParaRPr>
          </a:p>
          <a:p>
            <a:pPr algn="l">
              <a:lnSpc>
                <a:spcPct val="140000"/>
              </a:lnSpc>
              <a:spcBef>
                <a:spcPct val="0"/>
              </a:spcBef>
            </a:pPr>
            <a:r>
              <a:rPr lang="zh-CN" altLang="en-US" dirty="0">
                <a:solidFill>
                  <a:schemeClr val="tx1"/>
                </a:solidFill>
                <a:latin typeface="黑体" panose="02010609060101010101" pitchFamily="2" charset="-122"/>
                <a:ea typeface="黑体" panose="02010609060101010101" pitchFamily="2" charset="-122"/>
              </a:rPr>
              <a:t>    都是根据实际中一组已知数据来构造一个能够反映数据变化规律的近似函数的方法。</a:t>
            </a:r>
            <a:endParaRPr lang="zh-CN" altLang="en-US" dirty="0">
              <a:solidFill>
                <a:schemeClr val="tx1"/>
              </a:solidFill>
              <a:latin typeface="黑体" panose="02010609060101010101" pitchFamily="2" charset="-122"/>
              <a:ea typeface="黑体" panose="02010609060101010101" pitchFamily="2" charset="-122"/>
            </a:endParaRPr>
          </a:p>
          <a:p>
            <a:pPr algn="l">
              <a:lnSpc>
                <a:spcPct val="140000"/>
              </a:lnSpc>
              <a:spcBef>
                <a:spcPct val="0"/>
              </a:spcBef>
            </a:pPr>
            <a:r>
              <a:rPr lang="en-US" altLang="zh-CN" dirty="0">
                <a:solidFill>
                  <a:schemeClr val="tx1"/>
                </a:solidFill>
                <a:latin typeface="黑体" panose="02010609060101010101" pitchFamily="2" charset="-122"/>
                <a:ea typeface="黑体" panose="02010609060101010101" pitchFamily="2" charset="-122"/>
              </a:rPr>
              <a:t>2</a:t>
            </a:r>
            <a:r>
              <a:rPr lang="zh-CN" altLang="en-US" dirty="0">
                <a:solidFill>
                  <a:schemeClr val="tx1"/>
                </a:solidFill>
                <a:latin typeface="黑体" panose="02010609060101010101" pitchFamily="2" charset="-122"/>
                <a:ea typeface="黑体" panose="02010609060101010101" pitchFamily="2" charset="-122"/>
              </a:rPr>
              <a:t>、区别</a:t>
            </a:r>
            <a:endParaRPr lang="zh-CN" altLang="en-US" dirty="0">
              <a:solidFill>
                <a:schemeClr val="tx1"/>
              </a:solidFill>
              <a:latin typeface="黑体" panose="02010609060101010101" pitchFamily="2" charset="-122"/>
              <a:ea typeface="黑体" panose="02010609060101010101" pitchFamily="2" charset="-122"/>
            </a:endParaRPr>
          </a:p>
          <a:p>
            <a:pPr algn="l">
              <a:lnSpc>
                <a:spcPct val="140000"/>
              </a:lnSpc>
              <a:spcBef>
                <a:spcPct val="0"/>
              </a:spcBef>
            </a:pPr>
            <a:r>
              <a:rPr lang="zh-CN" altLang="en-US" dirty="0">
                <a:solidFill>
                  <a:srgbClr val="FF0000"/>
                </a:solidFill>
                <a:latin typeface="黑体" panose="02010609060101010101" pitchFamily="2" charset="-122"/>
                <a:ea typeface="黑体" panose="02010609060101010101" pitchFamily="2" charset="-122"/>
              </a:rPr>
              <a:t>    插值问题</a:t>
            </a:r>
            <a:r>
              <a:rPr lang="zh-CN" altLang="en-US" dirty="0">
                <a:solidFill>
                  <a:schemeClr val="tx1"/>
                </a:solidFill>
                <a:latin typeface="黑体" panose="02010609060101010101" pitchFamily="2" charset="-122"/>
                <a:ea typeface="黑体" panose="02010609060101010101" pitchFamily="2" charset="-122"/>
              </a:rPr>
              <a:t>不一定得到近似函数的表达形式，仅通过插值方法找到未知点对应的值。</a:t>
            </a:r>
            <a:r>
              <a:rPr lang="zh-CN" altLang="en-US" dirty="0">
                <a:solidFill>
                  <a:srgbClr val="FF0000"/>
                </a:solidFill>
                <a:latin typeface="黑体" panose="02010609060101010101" pitchFamily="2" charset="-122"/>
                <a:ea typeface="黑体" panose="02010609060101010101" pitchFamily="2" charset="-122"/>
              </a:rPr>
              <a:t>数据拟合</a:t>
            </a:r>
            <a:r>
              <a:rPr lang="zh-CN" altLang="en-US" dirty="0">
                <a:solidFill>
                  <a:schemeClr val="tx1"/>
                </a:solidFill>
                <a:latin typeface="黑体" panose="02010609060101010101" pitchFamily="2" charset="-122"/>
                <a:ea typeface="黑体" panose="02010609060101010101" pitchFamily="2" charset="-122"/>
              </a:rPr>
              <a:t>要求得到一个具体的近似函数的表达式。 </a:t>
            </a:r>
            <a:endParaRPr lang="zh-CN" altLang="en-US" dirty="0">
              <a:solidFill>
                <a:schemeClr val="tx1"/>
              </a:solidFill>
              <a:latin typeface="黑体" panose="02010609060101010101" pitchFamily="2" charset="-122"/>
              <a:ea typeface="黑体" panose="02010609060101010101" pitchFamily="2" charset="-122"/>
            </a:endParaRPr>
          </a:p>
          <a:p>
            <a:pPr algn="l">
              <a:lnSpc>
                <a:spcPct val="140000"/>
              </a:lnSpc>
              <a:spcBef>
                <a:spcPct val="0"/>
              </a:spcBef>
            </a:pPr>
            <a:r>
              <a:rPr lang="zh-CN" altLang="en-US" dirty="0">
                <a:solidFill>
                  <a:schemeClr val="tx1"/>
                </a:solidFill>
                <a:latin typeface="黑体" panose="02010609060101010101" pitchFamily="2" charset="-122"/>
                <a:ea typeface="黑体" panose="02010609060101010101" pitchFamily="2" charset="-122"/>
              </a:rPr>
              <a:t> </a:t>
            </a:r>
            <a:endParaRPr lang="zh-CN" altLang="en-US">
              <a:solidFill>
                <a:schemeClr val="tx1"/>
              </a:solidFill>
              <a:latin typeface="黑体" panose="02010609060101010101" pitchFamily="2" charset="-122"/>
              <a:ea typeface="黑体" panose="02010609060101010101" pitchFamily="2" charset="-122"/>
            </a:endParaRPr>
          </a:p>
        </p:txBody>
      </p:sp>
      <p:sp>
        <p:nvSpPr>
          <p:cNvPr id="183299" name="棱台 183298" descr="白色大理石"/>
          <p:cNvSpPr/>
          <p:nvPr/>
        </p:nvSpPr>
        <p:spPr>
          <a:xfrm>
            <a:off x="395288" y="260350"/>
            <a:ext cx="6697662" cy="1008063"/>
          </a:xfrm>
          <a:prstGeom prst="bevel">
            <a:avLst>
              <a:gd name="adj" fmla="val 12500"/>
            </a:avLst>
          </a:prstGeom>
          <a:blipFill rotWithShape="0">
            <a:blip r:embed="rId1"/>
          </a:blipFill>
          <a:ln w="25400" cap="flat" cmpd="sng">
            <a:solidFill>
              <a:srgbClr val="969696"/>
            </a:solidFill>
            <a:prstDash val="solid"/>
            <a:miter/>
            <a:headEnd type="none" w="med" len="med"/>
            <a:tailEnd type="none" w="med" len="med"/>
          </a:ln>
        </p:spPr>
        <p:txBody>
          <a:bodyPr wrap="none" lIns="90000" tIns="46800" rIns="90000" bIns="46800" anchor="ctr"/>
          <a:p>
            <a:pPr algn="l">
              <a:spcBef>
                <a:spcPct val="0"/>
              </a:spcBef>
            </a:pPr>
            <a:r>
              <a:rPr lang="zh-CN" altLang="en-US" sz="3600" dirty="0">
                <a:solidFill>
                  <a:schemeClr val="tx1"/>
                </a:solidFill>
                <a:latin typeface="Arial" panose="020B0604020202020204" pitchFamily="34" charset="0"/>
                <a:ea typeface="黑体" panose="02010609060101010101" pitchFamily="2" charset="-122"/>
              </a:rPr>
              <a:t>三、插值与</a:t>
            </a:r>
            <a:r>
              <a:rPr lang="zh-CN" altLang="en-US" sz="3600" dirty="0">
                <a:solidFill>
                  <a:schemeClr val="tx1"/>
                </a:solidFill>
                <a:effectLst>
                  <a:outerShdw blurRad="38100" dist="38100" dir="2700000">
                    <a:srgbClr val="FFFFFF"/>
                  </a:outerShdw>
                </a:effectLst>
                <a:latin typeface="Times New Roman" panose="02020603050405020304" pitchFamily="18" charset="0"/>
                <a:ea typeface="黑体" panose="02010609060101010101" pitchFamily="2" charset="-122"/>
              </a:rPr>
              <a:t>拟合的区别和联系</a:t>
            </a:r>
            <a:endParaRPr lang="zh-CN" altLang="en-US" sz="3600" dirty="0">
              <a:solidFill>
                <a:schemeClr val="tx1"/>
              </a:solidFill>
              <a:effectLst>
                <a:outerShdw blurRad="38100" dist="38100" dir="2700000">
                  <a:srgbClr val="FFFFFF"/>
                </a:outerShdw>
              </a:effectLst>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barn(inHorizontal)">
                                      <p:cBhvr>
                                        <p:cTn id="7" dur="500"/>
                                        <p:tgtEl>
                                          <p:spTgt spid="183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nimBg="1"/>
    </p:bldLst>
  </p:timing>
</p:sld>
</file>

<file path=ppt/theme/theme1.xml><?xml version="1.0" encoding="utf-8"?>
<a:theme xmlns:a="http://schemas.openxmlformats.org/drawingml/2006/main" name="默认设计模板">
  <a:themeElements>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6834</Words>
  <Application>WPS 演示</Application>
  <PresentationFormat>在屏幕上显示</PresentationFormat>
  <Paragraphs>447</Paragraphs>
  <Slides>44</Slides>
  <Notes>12</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15</vt:i4>
      </vt:variant>
      <vt:variant>
        <vt:lpstr>幻灯片标题</vt:lpstr>
      </vt:variant>
      <vt:variant>
        <vt:i4>44</vt:i4>
      </vt:variant>
    </vt:vector>
  </HeadingPairs>
  <TitlesOfParts>
    <vt:vector size="89" baseType="lpstr">
      <vt:lpstr>Arial</vt:lpstr>
      <vt:lpstr>宋体</vt:lpstr>
      <vt:lpstr>Wingdings</vt:lpstr>
      <vt:lpstr>Times New Roman</vt:lpstr>
      <vt:lpstr>黑体</vt:lpstr>
      <vt:lpstr>华文彩云</vt:lpstr>
      <vt:lpstr>隶书</vt:lpstr>
      <vt:lpstr>仿宋_GB2312</vt:lpstr>
      <vt:lpstr>Symbol</vt:lpstr>
      <vt:lpstr>Courier New</vt:lpstr>
      <vt:lpstr>魏碑</vt:lpstr>
      <vt:lpstr>Webdings</vt:lpstr>
      <vt:lpstr>仿宋</vt:lpstr>
      <vt:lpstr>幼圆</vt:lpstr>
      <vt:lpstr>微软雅黑</vt:lpstr>
      <vt:lpstr>Arial Unicode MS</vt:lpstr>
      <vt:lpstr>Arial</vt:lpstr>
      <vt:lpstr>Broadway BT</vt:lpstr>
      <vt:lpstr>汉仪丫丫体简</vt:lpstr>
      <vt:lpstr>Verdana</vt:lpstr>
      <vt:lpstr>Stencil Std</vt:lpstr>
      <vt:lpstr>Broadway</vt:lpstr>
      <vt:lpstr>Stencil</vt:lpstr>
      <vt:lpstr>Arial Narrow</vt:lpstr>
      <vt:lpstr>Calibri</vt:lpstr>
      <vt:lpstr>华文宋体</vt:lpstr>
      <vt:lpstr>华文琥珀</vt:lpstr>
      <vt:lpstr>方正兰亭超细黑简体</vt:lpstr>
      <vt:lpstr>楷体</vt:lpstr>
      <vt:lpstr>默认设计模板</vt:lpstr>
      <vt:lpstr>Word.Document.8</vt:lpstr>
      <vt:lpstr>Equation.3</vt:lpstr>
      <vt:lpstr>Equation.3</vt:lpstr>
      <vt:lpstr>Equation.3</vt:lpstr>
      <vt:lpstr>Equation.3</vt:lpstr>
      <vt:lpstr>Equation.3</vt:lpstr>
      <vt:lpstr>MS_ClipArt_Gallery.2</vt:lpstr>
      <vt:lpstr>Word.Document.8</vt:lpstr>
      <vt:lpstr>Word.Document.8</vt:lpstr>
      <vt:lpstr>Word.Document.8</vt:lpstr>
      <vt:lpstr>Equation.DSMT4</vt:lpstr>
      <vt:lpstr>Equation.3</vt:lpstr>
      <vt:lpstr>MS_ClipArt_Gallery.2</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Billgates</dc:creator>
  <cp:lastModifiedBy>gongzuo123456789</cp:lastModifiedBy>
  <cp:revision>69</cp:revision>
  <dcterms:created xsi:type="dcterms:W3CDTF">2005-02-18T10:20:39Z</dcterms:created>
  <dcterms:modified xsi:type="dcterms:W3CDTF">2018-04-21T14:10:24Z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