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1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6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5" autoAdjust="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B711-46D0-4C87-A0DE-BBDF7D03D7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D67E8-8E6E-4A00-B64E-F0ABE10DFB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30"/>
          <p:cNvSpPr/>
          <p:nvPr/>
        </p:nvSpPr>
        <p:spPr>
          <a:xfrm rot="20700000" flipH="1">
            <a:off x="6426931" y="636844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9" name="椭圆 18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3212336" y="343339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80290" y="3288314"/>
            <a:ext cx="1172059" cy="267237"/>
            <a:chOff x="580290" y="3288314"/>
            <a:chExt cx="1172059" cy="267237"/>
          </a:xfrm>
        </p:grpSpPr>
        <p:sp>
          <p:nvSpPr>
            <p:cNvPr id="12" name="椭圆 11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7387359" y="3295381"/>
            <a:ext cx="1172059" cy="267237"/>
            <a:chOff x="580290" y="3288314"/>
            <a:chExt cx="1172059" cy="267237"/>
          </a:xfrm>
        </p:grpSpPr>
        <p:sp>
          <p:nvSpPr>
            <p:cNvPr id="16" name="椭圆 15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4882635"/>
            <a:ext cx="9143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-2" y="5412808"/>
            <a:ext cx="9144000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724660"/>
            <a:ext cx="9144000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19"/>
          <p:cNvSpPr/>
          <p:nvPr/>
        </p:nvSpPr>
        <p:spPr>
          <a:xfrm rot="20700000" flipH="1">
            <a:off x="5864853" y="72751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43685" y="3288314"/>
            <a:ext cx="1172059" cy="267237"/>
            <a:chOff x="580290" y="3288314"/>
            <a:chExt cx="1172059" cy="267237"/>
          </a:xfrm>
        </p:grpSpPr>
        <p:sp>
          <p:nvSpPr>
            <p:cNvPr id="7" name="椭圆 6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>
            <a:off x="6814632" y="3295381"/>
            <a:ext cx="1172059" cy="267237"/>
            <a:chOff x="580290" y="3288314"/>
            <a:chExt cx="1172059" cy="267237"/>
          </a:xfrm>
        </p:grpSpPr>
        <p:sp>
          <p:nvSpPr>
            <p:cNvPr id="11" name="椭圆 10"/>
            <p:cNvSpPr/>
            <p:nvPr/>
          </p:nvSpPr>
          <p:spPr>
            <a:xfrm rot="10800000">
              <a:off x="580290" y="3288314"/>
              <a:ext cx="267237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173289" y="3321718"/>
              <a:ext cx="200428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0800000">
              <a:off x="1618730" y="3355122"/>
              <a:ext cx="133619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: 形状 13"/>
          <p:cNvSpPr/>
          <p:nvPr/>
        </p:nvSpPr>
        <p:spPr>
          <a:xfrm>
            <a:off x="-1" y="4887256"/>
            <a:ext cx="9144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0" y="5420885"/>
            <a:ext cx="9144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5723451"/>
            <a:ext cx="9144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任意多边形 30"/>
          <p:cNvSpPr/>
          <p:nvPr/>
        </p:nvSpPr>
        <p:spPr>
          <a:xfrm rot="20700000" flipH="1">
            <a:off x="4124220" y="1689736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80813" y="919766"/>
            <a:ext cx="1032708" cy="26723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H="1">
            <a:off x="7562498" y="919765"/>
            <a:ext cx="1032708" cy="26723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7237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862" y="953172"/>
              <a:ext cx="200428" cy="200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79902" y="986575"/>
              <a:ext cx="133619" cy="1336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1663547" y="365126"/>
            <a:ext cx="5816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8.jpe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17.jpe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16935" y="3106544"/>
            <a:ext cx="5310130" cy="978729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MATLAB</a:t>
            </a:r>
            <a:r>
              <a:rPr lang="zh-CN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语言简洁</a:t>
            </a:r>
            <a:br>
              <a:rPr lang="zh-CN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zh-CN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及快速入门</a:t>
            </a:r>
            <a:endParaRPr lang="zh-CN" altLang="en-US" b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16935" y="4183858"/>
            <a:ext cx="5310130" cy="424732"/>
          </a:xfrm>
        </p:spPr>
        <p:txBody>
          <a:bodyPr>
            <a:normAutofit/>
          </a:bodyPr>
          <a:lstStyle/>
          <a:p>
            <a:r>
              <a:rPr lang="zh-CN" altLang="en-US" dirty="0"/>
              <a:t>科研交流</a:t>
            </a:r>
            <a:r>
              <a:rPr lang="en-US" altLang="zh-CN" dirty="0"/>
              <a:t>-</a:t>
            </a:r>
            <a:r>
              <a:rPr lang="zh-CN" altLang="en-US" dirty="0"/>
              <a:t>老教练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CF1C-AD1A-4B04-9E39-3881DD5E6918}" type="slidenum">
              <a:rPr lang="zh-CN" altLang="en-US"/>
            </a:fld>
            <a:endParaRPr lang="en-US" altLang="zh-CN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088" y="1871663"/>
            <a:ext cx="548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定义矩阵：直接输入法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0273" y="2390775"/>
            <a:ext cx="7694612" cy="5397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 = [1  2  3; 4  5  6; 7  8  9]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27088" y="3756025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矩阵行与行之间用 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分号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分开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837883" y="4150995"/>
            <a:ext cx="6096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直接输入法中，分号可以用 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回车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代替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0488" name="Group 8"/>
          <p:cNvGrpSpPr/>
          <p:nvPr/>
        </p:nvGrpSpPr>
        <p:grpSpPr bwMode="auto">
          <a:xfrm>
            <a:off x="827405" y="4583430"/>
            <a:ext cx="2819400" cy="1373188"/>
            <a:chOff x="0" y="0"/>
            <a:chExt cx="1776" cy="865"/>
          </a:xfrm>
        </p:grpSpPr>
        <p:pic>
          <p:nvPicPr>
            <p:cNvPr id="20489" name="Picture 9" descr="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48"/>
              <a:ext cx="1296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</a:t>
              </a:r>
              <a:endPara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491" name="Rectangle 11"/>
          <p:cNvSpPr>
            <a:spLocks noGrp="1" noChangeArrowheads="1"/>
          </p:cNvSpPr>
          <p:nvPr>
            <p:ph type="title"/>
          </p:nvPr>
        </p:nvSpPr>
        <p:spPr>
          <a:xfrm>
            <a:off x="2171700" y="491490"/>
            <a:ext cx="4800600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矩阵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837883" y="1218883"/>
            <a:ext cx="6851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的操作对象是  </a:t>
            </a: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矩阵</a:t>
            </a:r>
            <a:endParaRPr lang="zh-CN" altLang="en-US" sz="40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0493" name="AutoShape 13" descr="再生纸"/>
          <p:cNvSpPr>
            <a:spLocks noChangeArrowheads="1"/>
          </p:cNvSpPr>
          <p:nvPr/>
        </p:nvSpPr>
        <p:spPr bwMode="auto">
          <a:xfrm>
            <a:off x="3933825" y="4680903"/>
            <a:ext cx="4968875" cy="115252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buClr>
                <a:srgbClr val="3333CC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&gt;&gt;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：命令提示符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3333CC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回车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：运行所输入的命令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27088" y="2930525"/>
            <a:ext cx="6400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矩阵用方括号 “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 ]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” 括起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7088" y="3345815"/>
            <a:ext cx="7391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矩阵同一行中的元素之间用 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空格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逗号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分隔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  <p:bldP spid="20484" grpId="0" bldLvl="0" animBg="1" autoUpdateAnimBg="0"/>
      <p:bldP spid="20492" grpId="0" bldLvl="0" animBg="1" autoUpdateAnimBg="0"/>
      <p:bldP spid="2" grpId="0" bldLvl="0" animBg="1" autoUpdateAnimBg="0"/>
      <p:bldP spid="3" grpId="0" animBg="1"/>
      <p:bldP spid="20487" grpId="0" animBg="1"/>
      <p:bldP spid="20486" grpId="0" animBg="1"/>
      <p:bldP spid="204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05DE-EE20-4B31-AAA3-69DB001FA49C}" type="slidenum">
              <a:rPr lang="zh-CN" altLang="en-US"/>
            </a:fld>
            <a:endParaRPr lang="en-US" altLang="zh-CN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4213" y="1305243"/>
            <a:ext cx="7210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矩阵元素可以是任何数值表达式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27088" y="1908810"/>
            <a:ext cx="7848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=[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-1.3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sqrt(3)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(1+2+3)*4/5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171700" y="433705"/>
            <a:ext cx="4800600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矩阵元素赋值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4530" y="252349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矩阵元素的单独赋值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27405" y="3042920"/>
            <a:ext cx="655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x(5)=abs(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x(1)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15353" y="5013960"/>
            <a:ext cx="655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x(5)=abs(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x(6)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400" b="1">
                <a:solidFill>
                  <a:srgbClr val="66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??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AutoShape 8" descr="再生纸"/>
          <p:cNvSpPr>
            <a:spLocks noChangeArrowheads="1"/>
          </p:cNvSpPr>
          <p:nvPr/>
        </p:nvSpPr>
        <p:spPr bwMode="auto">
          <a:xfrm>
            <a:off x="1319213" y="3731260"/>
            <a:ext cx="6061075" cy="11557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rgbClr val="9933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自动将向量 </a:t>
            </a:r>
            <a:r>
              <a:rPr lang="en-US" altLang="zh-CN" sz="2800" b="1">
                <a:latin typeface="Courier New" panose="020703090202050204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的长度扩展到 5，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并将未赋值部分置零。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0" animBg="1" autoUpdateAnimBg="0"/>
      <p:bldP spid="22533" grpId="0" bldLvl="0" animBg="1" autoUpdateAnimBg="0"/>
      <p:bldP spid="22534" grpId="0" bldLvl="0" animBg="1" autoUpdateAnimBg="0"/>
      <p:bldP spid="22535" grpId="0" bldLvl="0" animBg="1" autoUpdateAnimBg="0"/>
      <p:bldP spid="22536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5DF0-EE11-41E2-8581-408BBBF91B4B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54723" y="1498283"/>
            <a:ext cx="699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大矩阵可以把小矩阵作为其元素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134235" y="549910"/>
            <a:ext cx="4800600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600">
                <a:solidFill>
                  <a:schemeClr val="accent4"/>
                </a:solidFill>
                <a:latin typeface="Times New Roman" panose="02020603050405020304" pitchFamily="18" charset="0"/>
              </a:rPr>
              <a:t>矩阵元素赋值</a:t>
            </a:r>
            <a:endParaRPr lang="zh-CN" altLang="en-US" sz="46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54723" y="2170113"/>
            <a:ext cx="655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=[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A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楷体_GB2312" pitchFamily="49" charset="-122"/>
              </a:rPr>
              <a:t>11  12  13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66633" y="2875598"/>
            <a:ext cx="45354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在原矩阵的下方加一行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4582" name="Group 6"/>
          <p:cNvGrpSpPr/>
          <p:nvPr/>
        </p:nvGrpSpPr>
        <p:grpSpPr bwMode="auto">
          <a:xfrm>
            <a:off x="1094423" y="3571558"/>
            <a:ext cx="6224587" cy="568325"/>
            <a:chOff x="88" y="-32"/>
            <a:chExt cx="3921" cy="358"/>
          </a:xfrm>
        </p:grpSpPr>
        <p:pic>
          <p:nvPicPr>
            <p:cNvPr id="24583" name="Picture 7" descr="BD00028_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30"/>
              <a:ext cx="24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396" y="-32"/>
              <a:ext cx="3613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600" b="1">
                  <a:latin typeface="Times New Roman" panose="02020603050405020304" pitchFamily="18" charset="0"/>
                  <a:ea typeface="黑体" panose="02010609060101010101" pitchFamily="49" charset="-122"/>
                </a:rPr>
                <a:t>如何在原矩阵的右边添加一列？</a:t>
              </a:r>
              <a:endParaRPr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1476375" y="2997200"/>
            <a:ext cx="790575" cy="287338"/>
          </a:xfrm>
          <a:prstGeom prst="rightArrow">
            <a:avLst>
              <a:gd name="adj1" fmla="val 50000"/>
              <a:gd name="adj2" fmla="val 687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1" grpId="1" bldLvl="0" animBg="1" autoUpdateAnimBg="0"/>
      <p:bldP spid="245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F25E-1183-4C2D-A37C-CEDA505058A4}" type="slidenum">
              <a:rPr lang="zh-CN" altLang="en-US"/>
            </a:fld>
            <a:endParaRPr lang="en-US" altLang="zh-CN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00430" y="1295400"/>
            <a:ext cx="5770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单个元素的引用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00113" y="1814513"/>
            <a:ext cx="2447925" cy="53403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A(2</a:t>
            </a:r>
            <a:r>
              <a:rPr lang="en-US" altLang="zh-CN" sz="2400" b="1">
                <a:solidFill>
                  <a:srgbClr val="006600"/>
                </a:solidFill>
                <a:latin typeface="Courier New" panose="02070309020205020404" pitchFamily="49" charset="0"/>
                <a:ea typeface="楷体_GB2312" pitchFamily="49" charset="-122"/>
              </a:rPr>
              <a:t>,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3)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949008" y="490855"/>
            <a:ext cx="7705725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矩阵元素的引用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00113" y="3525838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多个元素的引用：冒号的特殊用法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54413" y="1814513"/>
            <a:ext cx="50403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利用小括弧和元素所在的位置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下标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900113" y="2515870"/>
            <a:ext cx="7056437" cy="9429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>
                <a:latin typeface="Courier New" panose="020703090202050204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：向量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中的第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个元素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400" b="1">
                <a:latin typeface="Courier New" panose="02070309020205020404" pitchFamily="49" charset="0"/>
                <a:ea typeface="黑体" panose="02010609060101010101" pitchFamily="49" charset="-122"/>
              </a:rPr>
              <a:t>A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i,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 j</a:t>
            </a:r>
            <a:r>
              <a:rPr lang="en-US" altLang="zh-CN" sz="1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：矩阵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中的第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行，第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列元素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6632" name="Group 8"/>
          <p:cNvGrpSpPr/>
          <p:nvPr/>
        </p:nvGrpSpPr>
        <p:grpSpPr bwMode="auto">
          <a:xfrm>
            <a:off x="900113" y="4073525"/>
            <a:ext cx="7772400" cy="847725"/>
            <a:chOff x="0" y="-120"/>
            <a:chExt cx="4896" cy="534"/>
          </a:xfrm>
        </p:grpSpPr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38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a:b:c</a:t>
              </a:r>
              <a:endPara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4" name="AutoShape 10" descr="再生纸"/>
            <p:cNvSpPr>
              <a:spLocks noChangeArrowheads="1"/>
            </p:cNvSpPr>
            <p:nvPr/>
          </p:nvSpPr>
          <p:spPr bwMode="auto">
            <a:xfrm>
              <a:off x="624" y="-120"/>
              <a:ext cx="4272" cy="53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产生一个由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等差序列</a:t>
              </a: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组成的向量； </a:t>
              </a:r>
              <a:r>
                <a:rPr lang="en-US" altLang="zh-CN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 </a:t>
              </a: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是首项，</a:t>
              </a:r>
              <a:r>
                <a:rPr lang="en-US" altLang="zh-CN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 </a:t>
              </a: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是公差，</a:t>
              </a:r>
              <a:r>
                <a:rPr lang="en-US" altLang="zh-CN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 </a:t>
              </a:r>
              <a:r>
                <a:rPr lang="zh-CN" altLang="en-US" sz="2200" b="1">
                  <a:solidFill>
                    <a:srgbClr val="00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确定</a:t>
              </a: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最后一项；若 </a:t>
              </a:r>
              <a:r>
                <a:rPr lang="en-US" altLang="zh-CN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b=1</a:t>
              </a: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，则 </a:t>
              </a:r>
              <a:r>
                <a:rPr lang="en-US" altLang="zh-CN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 </a:t>
              </a:r>
              <a:r>
                <a:rPr lang="zh-CN" altLang="en-US" sz="22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可以省略。</a:t>
              </a:r>
              <a:endParaRPr lang="zh-CN" altLang="en-US" sz="22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6635" name="Group 11"/>
          <p:cNvGrpSpPr/>
          <p:nvPr/>
        </p:nvGrpSpPr>
        <p:grpSpPr bwMode="auto">
          <a:xfrm>
            <a:off x="509905" y="4904106"/>
            <a:ext cx="3228975" cy="1063625"/>
            <a:chOff x="0" y="45"/>
            <a:chExt cx="2034" cy="670"/>
          </a:xfrm>
        </p:grpSpPr>
        <p:grpSp>
          <p:nvGrpSpPr>
            <p:cNvPr id="26636" name="Group 12"/>
            <p:cNvGrpSpPr/>
            <p:nvPr/>
          </p:nvGrpSpPr>
          <p:grpSpPr bwMode="auto">
            <a:xfrm>
              <a:off x="0" y="45"/>
              <a:ext cx="2034" cy="670"/>
              <a:chOff x="0" y="0"/>
              <a:chExt cx="2034" cy="670"/>
            </a:xfrm>
          </p:grpSpPr>
          <p:sp>
            <p:nvSpPr>
              <p:cNvPr id="26637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808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例：</a:t>
                </a:r>
                <a:r>
                  <a:rPr lang="zh-CN" altLang="en-US" sz="2400" b="1">
                    <a:solidFill>
                      <a:srgbClr val="3333CC"/>
                    </a:solidFill>
                    <a:latin typeface="宋体" panose="02010600030101010101" pitchFamily="2" charset="-122"/>
                  </a:rPr>
                  <a:t>&gt;&gt;</a:t>
                </a:r>
                <a:r>
                  <a:rPr lang="zh-CN" altLang="en-US" sz="2400" b="1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x=</a:t>
                </a:r>
                <a:r>
                  <a:rPr lang="en-US" altLang="zh-CN" sz="2400" b="1">
                    <a:solidFill>
                      <a:srgbClr val="663300"/>
                    </a:solidFill>
                    <a:latin typeface="Courier New" panose="02070309020205020404" pitchFamily="49" charset="0"/>
                  </a:rPr>
                  <a:t>1:2:5</a:t>
                </a:r>
                <a:endParaRPr lang="zh-CN" altLang="en-US" sz="2400" b="1">
                  <a:solidFill>
                    <a:srgbClr val="6633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384" y="336"/>
                <a:ext cx="1650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rgbClr val="3333CC"/>
                    </a:solidFill>
                    <a:latin typeface="宋体" panose="02010600030101010101" pitchFamily="2" charset="-122"/>
                  </a:rPr>
                  <a:t>&gt;&gt;</a:t>
                </a:r>
                <a:r>
                  <a:rPr lang="zh-CN" altLang="en-US" sz="2400" b="1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6600"/>
                    </a:solidFill>
                    <a:latin typeface="Courier New" panose="02070309020205020404" pitchFamily="49" charset="0"/>
                  </a:rPr>
                  <a:t>y=</a:t>
                </a:r>
                <a:r>
                  <a:rPr lang="en-US" altLang="zh-CN" sz="2400" b="1">
                    <a:solidFill>
                      <a:srgbClr val="663300"/>
                    </a:solidFill>
                    <a:latin typeface="Courier New" panose="02070309020205020404" pitchFamily="49" charset="0"/>
                  </a:rPr>
                  <a:t>1:2:6</a:t>
                </a:r>
                <a:endParaRPr lang="zh-CN" altLang="en-US" sz="2400" b="1">
                  <a:solidFill>
                    <a:srgbClr val="6633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H="1">
              <a:off x="1678" y="56"/>
              <a:ext cx="0" cy="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640" name="Group 16"/>
          <p:cNvGrpSpPr/>
          <p:nvPr/>
        </p:nvGrpSpPr>
        <p:grpSpPr bwMode="auto">
          <a:xfrm>
            <a:off x="3315970" y="4920933"/>
            <a:ext cx="2514600" cy="1065213"/>
            <a:chOff x="0" y="0"/>
            <a:chExt cx="1584" cy="671"/>
          </a:xfrm>
        </p:grpSpPr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0" y="1"/>
              <a:ext cx="15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</a:t>
              </a:r>
              <a:r>
                <a:rPr lang="zh-CN" altLang="en-US" sz="2400" b="1">
                  <a:solidFill>
                    <a:srgbClr val="3333CC"/>
                  </a:solidFill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6600"/>
                  </a:solidFill>
                  <a:latin typeface="Courier New" panose="02070309020205020404" pitchFamily="49" charset="0"/>
                </a:rPr>
                <a:t>x=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2:1:5</a:t>
              </a:r>
              <a:endParaRPr lang="zh-CN" altLang="en-US" sz="2400" b="1">
                <a:solidFill>
                  <a:srgbClr val="6633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84" y="337"/>
              <a:ext cx="110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3333CC"/>
                  </a:solidFill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6600"/>
                  </a:solidFill>
                  <a:latin typeface="Courier New" panose="02070309020205020404" pitchFamily="49" charset="0"/>
                </a:rPr>
                <a:t>y=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2:5</a:t>
              </a:r>
              <a:endParaRPr lang="zh-CN" altLang="en-US" sz="2400" b="1">
                <a:solidFill>
                  <a:srgbClr val="6633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1584" y="0"/>
              <a:ext cx="0" cy="6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830570" y="4904105"/>
            <a:ext cx="251460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Courier New" panose="02070309020205020404" pitchFamily="49" charset="0"/>
              </a:rPr>
              <a:t>x=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3:2:7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1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 autoUpdateAnimBg="0"/>
      <p:bldP spid="26627" grpId="0" bldLvl="0" animBg="1" autoUpdateAnimBg="0"/>
      <p:bldP spid="26629" grpId="0" bldLvl="0" animBg="1" autoUpdateAnimBg="0"/>
      <p:bldP spid="26630" grpId="0" autoUpdateAnimBg="0"/>
      <p:bldP spid="26630" grpId="1" bldLvl="0" animBg="1" autoUpdateAnimBg="0"/>
      <p:bldP spid="26631" grpId="0" bldLvl="0" animBg="1" autoUpdateAnimBg="0"/>
      <p:bldP spid="26644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853-CEC0-414D-9357-841107D13654}" type="slidenum">
              <a:rPr lang="zh-CN" altLang="en-US"/>
            </a:fld>
            <a:endParaRPr lang="en-US" altLang="zh-CN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71550" y="1341755"/>
            <a:ext cx="7430135" cy="97726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x(1:3)</a:t>
            </a:r>
            <a:endParaRPr lang="en-US" altLang="zh-CN" sz="2400" b="1">
              <a:solidFill>
                <a:srgbClr val="66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    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A(3,1:3)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900430" y="2477138"/>
            <a:ext cx="7569200" cy="1054095"/>
          </a:xfrm>
          <a:prstGeom prst="roundRect">
            <a:avLst>
              <a:gd name="adj" fmla="val 12449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A(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表示由矩阵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的第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到第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行和第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到第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2400" b="1" i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列交叉线上的元素组成的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子矩阵</a:t>
            </a:r>
            <a:r>
              <a:rPr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b="1">
              <a:solidFill>
                <a:srgbClr val="00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7" name="AutoShape 5" descr="水滴"/>
          <p:cNvSpPr>
            <a:spLocks noChangeArrowheads="1"/>
          </p:cNvSpPr>
          <p:nvPr/>
        </p:nvSpPr>
        <p:spPr bwMode="auto">
          <a:xfrm>
            <a:off x="914083" y="3686177"/>
            <a:ext cx="7550150" cy="575941"/>
          </a:xfrm>
          <a:prstGeom prst="roundRect">
            <a:avLst>
              <a:gd name="adj" fmla="val 1244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可利用冒号提取矩阵的整行或整列。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003300" y="4404995"/>
            <a:ext cx="7397750" cy="141605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A(1, :)</a:t>
            </a:r>
            <a:endParaRPr lang="en-US" altLang="zh-CN" sz="2400" b="1">
              <a:solidFill>
                <a:srgbClr val="66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    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A(:, 1:3)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    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A(:, :)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/>
        </p:nvSpPr>
        <p:spPr>
          <a:xfrm>
            <a:off x="949008" y="490855"/>
            <a:ext cx="7705725" cy="727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矩阵元素的引用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 autoUpdateAnimBg="0"/>
      <p:bldP spid="28676" grpId="0" bldLvl="0" animBg="1" autoUpdateAnimBg="0"/>
      <p:bldP spid="28677" grpId="0" bldLvl="0" animBg="1" autoUpdateAnimBg="0"/>
      <p:bldP spid="28678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A4E-94D7-4976-BCC8-5FA894C4EECE}" type="slidenum">
              <a:rPr lang="zh-CN" altLang="en-US"/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703" y="541020"/>
            <a:ext cx="6507162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帮助系统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723" name="Group 3"/>
          <p:cNvGrpSpPr/>
          <p:nvPr/>
        </p:nvGrpSpPr>
        <p:grpSpPr bwMode="auto">
          <a:xfrm>
            <a:off x="468313" y="1268413"/>
            <a:ext cx="7991475" cy="1806575"/>
            <a:chOff x="0" y="0"/>
            <a:chExt cx="5034" cy="1138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453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联机帮助</a:t>
              </a: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249" y="284"/>
              <a:ext cx="4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en-US" altLang="zh-CN" sz="2800" b="1">
                  <a:solidFill>
                    <a:srgbClr val="66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help</a:t>
              </a:r>
              <a:r>
                <a:rPr lang="en-US" altLang="zh-CN" sz="2400" b="1">
                  <a:solidFill>
                    <a:srgbClr val="0033CC"/>
                  </a:solidFill>
                </a:rPr>
                <a:t>  </a:t>
              </a: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显示指定命令的简短使用说明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62" y="568"/>
              <a:ext cx="4672" cy="57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</a:t>
              </a:r>
              <a:r>
                <a:rPr lang="zh-CN" altLang="en-US" sz="2400" b="1">
                  <a:solidFill>
                    <a:srgbClr val="3333CC"/>
                  </a:solidFill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help </a:t>
              </a: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eig</a:t>
              </a:r>
              <a:endPara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3333CC"/>
                  </a:solidFill>
                  <a:latin typeface="宋体" panose="02010600030101010101" pitchFamily="2" charset="-122"/>
                </a:rPr>
                <a:t>    &gt;&gt;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help </a:t>
              </a: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help</a:t>
              </a:r>
              <a:r>
                <a:rPr lang="en-US" altLang="zh-CN" sz="2400" b="1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endParaRPr lang="zh-CN" altLang="en-US" sz="2400" b="1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27" name="Group 7"/>
          <p:cNvGrpSpPr/>
          <p:nvPr/>
        </p:nvGrpSpPr>
        <p:grpSpPr bwMode="auto">
          <a:xfrm>
            <a:off x="470218" y="3185795"/>
            <a:ext cx="7918450" cy="1577975"/>
            <a:chOff x="0" y="0"/>
            <a:chExt cx="4988" cy="994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3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详细使用帮助</a:t>
              </a: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249" y="327"/>
              <a:ext cx="4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en-US" altLang="zh-CN" sz="2800" b="1">
                  <a:solidFill>
                    <a:srgbClr val="66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doc</a:t>
              </a:r>
              <a:r>
                <a:rPr lang="en-US" altLang="zh-CN" sz="2400" b="1">
                  <a:solidFill>
                    <a:srgbClr val="0033CC"/>
                  </a:solidFill>
                </a:rPr>
                <a:t>  </a:t>
              </a:r>
              <a:r>
                <a:rPr lang="zh-CN" altLang="en-US" sz="2600" b="1">
                  <a:ea typeface="黑体" panose="02010609060101010101" pitchFamily="49" charset="-122"/>
                </a:rPr>
                <a:t>以网页形式</a:t>
              </a:r>
              <a:r>
                <a:rPr lang="zh-CN" altLang="en-US" sz="2400" b="1">
                  <a:ea typeface="黑体" panose="02010609060101010101" pitchFamily="49" charset="-122"/>
                </a:rPr>
                <a:t>显示指定命令的帮助页</a:t>
              </a:r>
              <a:endParaRPr lang="zh-CN" altLang="en-US" sz="2400" b="1">
                <a:ea typeface="黑体" panose="02010609060101010101" pitchFamily="49" charset="-122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362" y="654"/>
              <a:ext cx="4626" cy="34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</a:t>
              </a:r>
              <a:r>
                <a:rPr lang="zh-CN" altLang="en-US" sz="2400" b="1">
                  <a:solidFill>
                    <a:srgbClr val="3333CC"/>
                  </a:solidFill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doc </a:t>
              </a: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eig</a:t>
              </a:r>
              <a:r>
                <a:rPr lang="en-US" altLang="zh-CN" sz="2400" b="1">
                  <a:solidFill>
                    <a:srgbClr val="6633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b="1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731" name="Group 11"/>
          <p:cNvGrpSpPr/>
          <p:nvPr/>
        </p:nvGrpSpPr>
        <p:grpSpPr bwMode="auto">
          <a:xfrm>
            <a:off x="468948" y="4847590"/>
            <a:ext cx="7920037" cy="971550"/>
            <a:chOff x="0" y="-186"/>
            <a:chExt cx="4989" cy="612"/>
          </a:xfrm>
        </p:grpSpPr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0" y="-186"/>
              <a:ext cx="4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其它相关命令</a:t>
              </a: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17" y="99"/>
              <a:ext cx="4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helpdesk</a:t>
              </a:r>
              <a:r>
                <a:rPr lang="zh-CN" altLang="en-US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、</a:t>
              </a:r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helpwin</a:t>
              </a:r>
              <a:endParaRPr lang="en-US" altLang="zh-CN" sz="2400" b="1">
                <a:solidFill>
                  <a:srgbClr val="0033CC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9319-7FF1-41E4-A605-C7571E529F0A}" type="slidenum">
              <a:rPr lang="zh-CN" altLang="en-US"/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748" y="545465"/>
            <a:ext cx="6580187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查找命令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5650" y="1383030"/>
            <a:ext cx="7931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lookfor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ea typeface="黑体" panose="02010609060101010101" pitchFamily="49" charset="-122"/>
              </a:rPr>
              <a:t>按指定的关键词查询与之相关的命令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00113" y="2071370"/>
            <a:ext cx="6624637" cy="53975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b="1">
                <a:solidFill>
                  <a:srgbClr val="3333CC"/>
                </a:solidFill>
                <a:latin typeface="宋体" panose="02010600030101010101" pitchFamily="2" charset="-122"/>
              </a:rPr>
              <a:t>&gt;&gt;</a:t>
            </a:r>
            <a:r>
              <a:rPr lang="zh-CN" altLang="en-US" sz="24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lookfor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inverse</a:t>
            </a:r>
            <a:r>
              <a:rPr lang="en-US" altLang="zh-CN" sz="2400" b="1">
                <a:solidFill>
                  <a:srgbClr val="6633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3" name="Group 5"/>
          <p:cNvGrpSpPr/>
          <p:nvPr/>
        </p:nvGrpSpPr>
        <p:grpSpPr bwMode="auto">
          <a:xfrm>
            <a:off x="758190" y="2775267"/>
            <a:ext cx="7931150" cy="1162050"/>
            <a:chOff x="183" y="-57"/>
            <a:chExt cx="4996" cy="732"/>
          </a:xfrm>
        </p:grpSpPr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83" y="-57"/>
              <a:ext cx="4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which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400" b="1">
                  <a:ea typeface="黑体" panose="02010609060101010101" pitchFamily="49" charset="-122"/>
                </a:rPr>
                <a:t>显示指定函数所在的目录</a:t>
              </a:r>
              <a:endParaRPr lang="zh-CN" altLang="en-US" sz="2400" b="1">
                <a:ea typeface="黑体" panose="02010609060101010101" pitchFamily="49" charset="-122"/>
              </a:endParaRP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72" y="335"/>
              <a:ext cx="4219" cy="34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例：</a:t>
              </a:r>
              <a:r>
                <a:rPr lang="zh-CN" altLang="en-US" sz="2400" b="1">
                  <a:solidFill>
                    <a:srgbClr val="3333CC"/>
                  </a:solidFill>
                  <a:latin typeface="宋体" panose="02010600030101010101" pitchFamily="2" charset="-122"/>
                </a:rPr>
                <a:t>&gt;&gt;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which </a:t>
              </a: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eig</a:t>
              </a:r>
              <a:r>
                <a:rPr lang="en-US" altLang="zh-CN" sz="2400" b="1">
                  <a:solidFill>
                    <a:srgbClr val="6633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b="1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6" name="Group 8"/>
          <p:cNvGrpSpPr/>
          <p:nvPr/>
        </p:nvGrpSpPr>
        <p:grpSpPr bwMode="auto">
          <a:xfrm>
            <a:off x="757873" y="4188778"/>
            <a:ext cx="7931150" cy="1038225"/>
            <a:chOff x="0" y="-31"/>
            <a:chExt cx="4996" cy="654"/>
          </a:xfrm>
        </p:grpSpPr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0" y="-31"/>
              <a:ext cx="4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latin typeface="Courier New" panose="02070309020205020404" pitchFamily="49" charset="0"/>
                  <a:ea typeface="黑体" panose="02010609060101010101" pitchFamily="49" charset="-122"/>
                </a:rPr>
                <a:t>其它相关命令</a:t>
              </a:r>
              <a:endParaRPr lang="zh-CN" altLang="en-US" sz="2400" b="1"/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214" y="296"/>
              <a:ext cx="4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cd</a:t>
              </a:r>
              <a:r>
                <a:rPr lang="zh-CN" altLang="en-US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、</a:t>
              </a:r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dir</a:t>
              </a:r>
              <a:r>
                <a:rPr lang="zh-CN" altLang="en-US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、</a:t>
              </a:r>
              <a:r>
                <a:rPr lang="en-US" altLang="zh-CN" sz="2800" b="1">
                  <a:solidFill>
                    <a:srgbClr val="663300"/>
                  </a:solidFill>
                  <a:latin typeface="Courier New" panose="02070309020205020404" pitchFamily="49" charset="0"/>
                </a:rPr>
                <a:t>more</a:t>
              </a:r>
              <a:endPara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3BC4-0324-4575-96D5-E09A5E23FCB9}" type="slidenum">
              <a:rPr lang="zh-CN" altLang="en-US"/>
            </a:fld>
            <a:endParaRPr lang="en-US" altLang="zh-CN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13208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变量命名原则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171700" y="504825"/>
            <a:ext cx="4800600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变量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4820" name="Group 4"/>
          <p:cNvGrpSpPr/>
          <p:nvPr/>
        </p:nvGrpSpPr>
        <p:grpSpPr bwMode="auto">
          <a:xfrm>
            <a:off x="755650" y="1851025"/>
            <a:ext cx="6932613" cy="1733550"/>
            <a:chOff x="0" y="0"/>
            <a:chExt cx="4367" cy="1092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以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字母开头</a:t>
              </a:r>
              <a:endParaRPr lang="zh-CN" altLang="en-US" sz="2400" b="1">
                <a:solidFill>
                  <a:srgbClr val="9966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0" y="272"/>
              <a:ext cx="3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后面可以跟 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字母、数字 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和 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下划线</a:t>
              </a:r>
              <a:endParaRPr lang="zh-CN" altLang="en-US" sz="2400" b="1">
                <a:solidFill>
                  <a:srgbClr val="9966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0" y="539"/>
              <a:ext cx="4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长度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不超过 </a:t>
              </a:r>
              <a:r>
                <a:rPr lang="en-US" altLang="zh-CN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63 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个字符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（6.5 版本以前为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19 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）</a:t>
              </a:r>
              <a:endPara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0" y="804"/>
              <a:ext cx="2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变量名 </a:t>
              </a:r>
              <a:r>
                <a:rPr lang="zh-CN" altLang="en-US" sz="2400" b="1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区分字母的 大小 写</a:t>
              </a:r>
              <a:endParaRPr lang="zh-CN" altLang="en-US" sz="2400" b="1">
                <a:solidFill>
                  <a:srgbClr val="9966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4825" name="Group 9"/>
          <p:cNvGrpSpPr/>
          <p:nvPr/>
        </p:nvGrpSpPr>
        <p:grpSpPr bwMode="auto">
          <a:xfrm>
            <a:off x="481648" y="3594735"/>
            <a:ext cx="8207375" cy="2014538"/>
            <a:chOff x="0" y="0"/>
            <a:chExt cx="5170" cy="1269"/>
          </a:xfrm>
        </p:grpSpPr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7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Matlab 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语句的通常形式</a:t>
              </a:r>
              <a:endPara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1412" y="327"/>
              <a:ext cx="1947" cy="332"/>
            </a:xfrm>
            <a:prstGeom prst="rect">
              <a:avLst/>
            </a:prstGeom>
            <a:noFill/>
            <a:ln w="38100" cmpd="dbl">
              <a:solidFill>
                <a:srgbClr val="99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600" b="1">
                  <a:latin typeface="Arial" panose="020B0604020202020204" pitchFamily="34" charset="0"/>
                  <a:ea typeface="黑体" panose="02010609060101010101" pitchFamily="49" charset="-122"/>
                </a:rPr>
                <a:t>变量 </a:t>
              </a:r>
              <a:r>
                <a:rPr lang="en-US" altLang="zh-CN" sz="2600" b="1">
                  <a:solidFill>
                    <a:srgbClr val="33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</a:t>
              </a:r>
              <a:r>
                <a:rPr lang="en-US" altLang="zh-CN" sz="2600" b="1"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sz="2600" b="1">
                  <a:latin typeface="Arial" panose="020B0604020202020204" pitchFamily="34" charset="0"/>
                  <a:ea typeface="黑体" panose="02010609060101010101" pitchFamily="49" charset="-122"/>
                </a:rPr>
                <a:t>表达式</a:t>
              </a:r>
              <a:endParaRPr lang="zh-CN" altLang="en-US" sz="2600" b="1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226" y="659"/>
              <a:ext cx="494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表达式是用运算符将有关运算量连接起来的式子，</a:t>
              </a:r>
              <a:endPara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其结果被赋给赋值号“</a:t>
              </a:r>
              <a:r>
                <a:rPr lang="en-US" altLang="zh-CN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=”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左边的变量</a:t>
              </a:r>
              <a:endPara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98D4-1A2A-466A-9D4F-181202CE6C29}" type="slidenum">
              <a:rPr lang="zh-CN" altLang="en-US"/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96988"/>
            <a:ext cx="7162800" cy="645160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分号和续行符的作用</a:t>
            </a:r>
            <a:endParaRPr lang="zh-CN" altLang="en-US" sz="30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4213" y="1853883"/>
            <a:ext cx="813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若不想在屏幕上输出结果，可以在语句最后加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分号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84213" y="2311400"/>
            <a:ext cx="81359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如果语句很长，可用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续行符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“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…”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（三个点）续行</a:t>
            </a:r>
            <a:b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续行符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的前面最好留一个空格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92138" y="3279458"/>
            <a:ext cx="10080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endParaRPr lang="zh-CN" altLang="en-US" sz="2400" b="1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871" name="Picture 7" descr="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3436938"/>
            <a:ext cx="2895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8" descr="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3436938"/>
            <a:ext cx="25908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 descr="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859973"/>
            <a:ext cx="26670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635375" y="573405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6875" name="Picture 11" descr="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318318"/>
            <a:ext cx="2819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2" descr="0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859973"/>
            <a:ext cx="3886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/>
        </p:nvSpPr>
        <p:spPr>
          <a:xfrm>
            <a:off x="2171700" y="504825"/>
            <a:ext cx="4800600" cy="727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变量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ldLvl="0" animBg="1" autoUpdateAnimBg="0"/>
      <p:bldP spid="368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3D56-C966-4F55-82A8-8054C044A72E}" type="slidenum">
              <a:rPr lang="zh-CN" altLang="en-US"/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86828"/>
            <a:ext cx="7162800" cy="645160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6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变量的查询</a:t>
            </a:r>
            <a:endParaRPr lang="zh-CN" altLang="en-US" sz="3600" b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042988" y="1932305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solidFill>
                  <a:srgbClr val="66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who</a:t>
            </a:r>
            <a:r>
              <a:rPr lang="en-US" altLang="zh-CN" sz="2400" b="1">
                <a:solidFill>
                  <a:srgbClr val="0033CC"/>
                </a:solidFill>
              </a:rPr>
              <a:t>    </a:t>
            </a:r>
            <a:r>
              <a:rPr lang="zh-CN" altLang="en-US" sz="2400" b="1">
                <a:ea typeface="黑体" panose="02010609060101010101" pitchFamily="49" charset="-122"/>
              </a:rPr>
              <a:t>显示工作空间中的所有变量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25208" y="2535873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solidFill>
                  <a:srgbClr val="66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whos</a:t>
            </a:r>
            <a:r>
              <a:rPr lang="en-US" altLang="zh-CN" sz="2400" b="1">
                <a:solidFill>
                  <a:srgbClr val="0033CC"/>
                </a:solidFill>
              </a:rPr>
              <a:t>  </a:t>
            </a:r>
            <a:r>
              <a:rPr lang="zh-CN" altLang="en-US" sz="2400" b="1">
                <a:ea typeface="黑体" panose="02010609060101010101" pitchFamily="49" charset="-122"/>
              </a:rPr>
              <a:t>查看工作空间中变量的详细属性</a:t>
            </a:r>
            <a:endParaRPr lang="zh-CN" altLang="en-US" sz="2400" b="1">
              <a:ea typeface="黑体" panose="02010609060101010101" pitchFamily="49" charset="-122"/>
            </a:endParaRPr>
          </a:p>
        </p:txBody>
      </p:sp>
      <p:pic>
        <p:nvPicPr>
          <p:cNvPr id="38918" name="Picture 6" descr="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" y="3363278"/>
            <a:ext cx="25146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810" y="3054985"/>
            <a:ext cx="5005705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/>
        </p:nvSpPr>
        <p:spPr>
          <a:xfrm>
            <a:off x="2171700" y="482600"/>
            <a:ext cx="4800600" cy="727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变量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D4A3-88D0-419C-A1A6-E7EE483ECC1A}" type="slidenum">
              <a:rPr lang="zh-CN" altLang="en-US"/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045" y="456883"/>
            <a:ext cx="4714875" cy="93980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600" dirty="0" err="1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</a:t>
            </a:r>
            <a:r>
              <a:rPr lang="en-US" altLang="zh-CN" sz="4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4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语言简介</a:t>
            </a:r>
            <a:endParaRPr lang="zh-CN" altLang="en-US" sz="4600" dirty="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3702685"/>
            <a:ext cx="8229600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在欧美各高等院校，</a:t>
            </a:r>
            <a:r>
              <a:rPr lang="en-US" altLang="zh-CN" sz="2000" dirty="0" err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已经成为线性代数、数值分析、数理统计、自动控制理论、数字信号处理、时间序列分析、动态系统仿真、图像处理等课程的基本教学工具，已成为大学生必须掌握的基本技能之一。</a:t>
            </a:r>
            <a:r>
              <a:rPr lang="en-US" altLang="zh-CN" sz="2000" dirty="0" err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功能强大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简单易学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编程效率高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，深受广大科技工作者的欢迎。</a:t>
            </a:r>
            <a:endParaRPr lang="zh-CN" altLang="en-US" sz="20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609600" y="1524000"/>
            <a:ext cx="8001000" cy="2286000"/>
            <a:chOff x="0" y="48"/>
            <a:chExt cx="5040" cy="1440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584" y="107"/>
              <a:ext cx="345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en-US" altLang="zh-CN" sz="2000" dirty="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en-US" altLang="zh-CN" sz="2000" dirty="0" err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Matlab</a:t>
              </a:r>
              <a:r>
                <a:rPr lang="zh-CN" altLang="en-US" sz="2000" dirty="0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是一种广泛应用于</a:t>
              </a:r>
              <a:r>
                <a:rPr lang="zh-CN" altLang="en-US" sz="2000" dirty="0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工程计算</a:t>
              </a:r>
              <a:r>
                <a:rPr lang="zh-CN" altLang="en-US" sz="2000" dirty="0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及</a:t>
              </a:r>
              <a:r>
                <a:rPr lang="zh-CN" altLang="en-US" sz="2000" dirty="0">
                  <a:solidFill>
                    <a:srgbClr val="9966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数值分析</a:t>
              </a:r>
              <a:r>
                <a:rPr lang="zh-CN" altLang="en-US" sz="2000" dirty="0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领域的新型高级语言，自 1984 年推向市场以来，历经二十多年的发展与竞争，现已成为国际公认的最优秀的工程应用开发环境。</a:t>
              </a:r>
              <a:endPara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5126" name="Picture 6" descr="matlab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8"/>
              <a:ext cx="1426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1E28-A9AB-4C24-BA50-A41C7B232525}" type="slidenum">
              <a:rPr lang="zh-CN" altLang="en-US"/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86828"/>
            <a:ext cx="7162800" cy="645160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6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系统预定义变量</a:t>
            </a:r>
            <a:endParaRPr lang="zh-CN" altLang="en-US" sz="3600" b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4213" y="1851025"/>
            <a:ext cx="6551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：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圆周率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，其值为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imag(log(-1))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84213" y="2370138"/>
            <a:ext cx="6551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inf</a:t>
            </a:r>
            <a:r>
              <a:rPr lang="zh-CN" altLang="en-US" sz="2800" b="1">
                <a:solidFill>
                  <a:srgbClr val="0033CC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Inf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无穷大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20408" y="2889250"/>
            <a:ext cx="8135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nan</a:t>
            </a:r>
            <a:r>
              <a:rPr lang="zh-CN" altLang="en-US" sz="2800" b="1">
                <a:solidFill>
                  <a:srgbClr val="0033CC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NaN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Not-a-Number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，一个不定值，如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0/0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20408" y="3408363"/>
            <a:ext cx="756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eps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浮点运算相对精度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08965" y="5215255"/>
            <a:ext cx="316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ea typeface="黑体" panose="02010609060101010101" pitchFamily="49" charset="-122"/>
                <a:sym typeface="Wingdings" panose="05000000000000000000" pitchFamily="2" charset="2"/>
              </a:rPr>
              <a:t> 特殊变量</a:t>
            </a:r>
            <a:r>
              <a:rPr lang="zh-CN" altLang="en-US" sz="2400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ans</a:t>
            </a:r>
            <a:endParaRPr lang="zh-CN" altLang="en-US" sz="2800" b="1">
              <a:solidFill>
                <a:srgbClr val="6633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20408" y="3927475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800" b="1">
                <a:solidFill>
                  <a:srgbClr val="0033CC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j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虚部单位，即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392295" y="3823018"/>
          <a:ext cx="8651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620000" imgH="5486400" progId="">
                  <p:embed/>
                </p:oleObj>
              </mc:Choice>
              <mc:Fallback>
                <p:oleObj name="" r:id="rId1" imgW="7620000" imgH="54864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2295" y="3823018"/>
                        <a:ext cx="865188" cy="623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720408" y="4527233"/>
            <a:ext cx="7343775" cy="608012"/>
          </a:xfrm>
          <a:prstGeom prst="roundRect">
            <a:avLst>
              <a:gd name="adj" fmla="val 1244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spcAft>
                <a:spcPct val="15000"/>
              </a:spcAft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应尽量避免给系统预定义变量重新赋值！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/>
        </p:nvSpPr>
        <p:spPr>
          <a:xfrm>
            <a:off x="2171700" y="504825"/>
            <a:ext cx="4800600" cy="727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变量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bldLvl="0" animBg="1" autoUpdateAnimBg="0"/>
      <p:bldP spid="40971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7A05-B652-4FB5-82F2-198677A6B4A0}" type="slidenum">
              <a:rPr lang="zh-CN" altLang="en-US"/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391400" cy="553085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3000" b="1">
                <a:latin typeface="Times New Roman" panose="02020603050405020304" pitchFamily="18" charset="0"/>
                <a:ea typeface="黑体" panose="02010609060101010101" pitchFamily="49" charset="-122"/>
              </a:rPr>
              <a:t>数与算术表达式</a:t>
            </a:r>
            <a:endParaRPr lang="zh-CN" altLang="en-US" sz="3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245870" y="469265"/>
            <a:ext cx="6651625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数值运算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43012" name="Group 4"/>
          <p:cNvGrpSpPr/>
          <p:nvPr/>
        </p:nvGrpSpPr>
        <p:grpSpPr bwMode="auto">
          <a:xfrm>
            <a:off x="684213" y="1691641"/>
            <a:ext cx="8135937" cy="1055687"/>
            <a:chOff x="0" y="-67"/>
            <a:chExt cx="5125" cy="665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0" y="-67"/>
              <a:ext cx="512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Matlab 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中的数默认是</a:t>
              </a:r>
              <a:r>
                <a:rPr lang="zh-CN" altLang="en-US" sz="2400" b="1">
                  <a:solidFill>
                    <a:srgbClr val="66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双精度实数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，表示方法同 </a:t>
              </a:r>
              <a:r>
                <a:rPr lang="en-US" altLang="zh-CN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 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语言</a:t>
              </a:r>
              <a:endPara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317" y="304"/>
              <a:ext cx="3687" cy="294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chemeClr val="hlink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3, -9, 0.4, 1.603e-12, 3.23e+20</a:t>
              </a:r>
              <a:endParaRPr lang="zh-CN" altLang="en-US" sz="2400" b="1">
                <a:solidFill>
                  <a:srgbClr val="0033CC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55650" y="2853690"/>
            <a:ext cx="8135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浮点运算的相对误差为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eps</a:t>
            </a:r>
            <a:endParaRPr lang="zh-CN" altLang="en-US" sz="2400" b="1">
              <a:solidFill>
                <a:srgbClr val="6633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755650" y="3383598"/>
            <a:ext cx="8135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浮点数表示范围为：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10</a:t>
            </a:r>
            <a:r>
              <a:rPr lang="en-US" altLang="zh-CN" sz="2400" b="1" baseline="30000">
                <a:solidFill>
                  <a:srgbClr val="0033CC"/>
                </a:solidFill>
                <a:latin typeface="Courier New" panose="02070309020205020404" pitchFamily="49" charset="0"/>
              </a:rPr>
              <a:t>-308</a:t>
            </a:r>
            <a:r>
              <a:rPr lang="en-US" altLang="zh-CN" sz="2400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663300"/>
                </a:solidFill>
                <a:latin typeface="Times New Roman" panose="02020603050405020304" pitchFamily="18" charset="0"/>
              </a:rPr>
              <a:t>～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10</a:t>
            </a:r>
            <a:r>
              <a:rPr lang="en-US" altLang="zh-CN" sz="2400" b="1" baseline="30000">
                <a:solidFill>
                  <a:srgbClr val="0033CC"/>
                </a:solidFill>
                <a:latin typeface="Courier New" panose="02070309020205020404" pitchFamily="49" charset="0"/>
              </a:rPr>
              <a:t>308</a:t>
            </a:r>
            <a:endParaRPr lang="en-US" altLang="zh-CN" sz="2400" b="1" baseline="3000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3017" name="Group 9"/>
          <p:cNvGrpSpPr/>
          <p:nvPr/>
        </p:nvGrpSpPr>
        <p:grpSpPr bwMode="auto">
          <a:xfrm>
            <a:off x="755650" y="3914458"/>
            <a:ext cx="6121400" cy="1371600"/>
            <a:chOff x="0" y="-45"/>
            <a:chExt cx="3856" cy="864"/>
          </a:xfrm>
        </p:grpSpPr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0" y="-45"/>
              <a:ext cx="222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复数的输入</a:t>
              </a:r>
              <a:endParaRPr lang="zh-CN" altLang="en-US" sz="2400" b="1">
                <a:solidFill>
                  <a:srgbClr val="0033CC"/>
                </a:solidFill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272" y="256"/>
              <a:ext cx="35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z=3+4i</a:t>
              </a: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(4 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与 </a:t>
              </a:r>
              <a:r>
                <a:rPr lang="en-US" altLang="zh-CN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 </a:t>
              </a:r>
              <a:r>
                <a:rPr lang="zh-CN" altLang="en-US" sz="2400" b="1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之间不能有空格)</a:t>
              </a:r>
              <a:endPara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272" y="485"/>
              <a:ext cx="222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anose="05000000000000000000" pitchFamily="2" charset="2"/>
                <a:buChar char="l"/>
              </a:pP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z=3+4*i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3021" name="AutoShape 13"/>
          <p:cNvSpPr>
            <a:spLocks noChangeArrowheads="1"/>
          </p:cNvSpPr>
          <p:nvPr/>
        </p:nvSpPr>
        <p:spPr bwMode="auto">
          <a:xfrm>
            <a:off x="755650" y="5286375"/>
            <a:ext cx="7835900" cy="530225"/>
          </a:xfrm>
          <a:prstGeom prst="roundRect">
            <a:avLst>
              <a:gd name="adj" fmla="val 12449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复数作为矩阵元素输入时，加号两边不能有空格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altLang="zh-CN" sz="2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 build="p"/>
      <p:bldP spid="43015" grpId="0" bldLvl="0" animBg="1" autoUpdateAnimBg="0"/>
      <p:bldP spid="43016" grpId="0" bldLvl="0" animBg="1" autoUpdateAnimBg="0"/>
      <p:bldP spid="43021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6ADF-B2DB-42BE-B7DC-33F38C796E29}" type="slidenum">
              <a:rPr lang="zh-CN" altLang="en-US"/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15415"/>
            <a:ext cx="7162800" cy="645160"/>
          </a:xfrm>
          <a:noFill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40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数学运算符</a:t>
            </a:r>
            <a:endParaRPr lang="zh-CN" altLang="en-US" sz="4000" b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4213" y="2060575"/>
            <a:ext cx="6551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加法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684213" y="2636838"/>
            <a:ext cx="6551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减法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84213" y="3213100"/>
            <a:ext cx="6551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乘法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84213" y="3860800"/>
            <a:ext cx="6551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/ </a:t>
            </a:r>
            <a:r>
              <a:rPr lang="zh-CN" altLang="en-US" sz="2800" b="1">
                <a:solidFill>
                  <a:srgbClr val="0033CC"/>
                </a:solidFill>
                <a:latin typeface="Courier New" panose="02070309020205020404" pitchFamily="49" charset="0"/>
              </a:rPr>
              <a:t>和</a:t>
            </a:r>
            <a:r>
              <a:rPr lang="zh-CN" altLang="en-US" sz="2800" b="1">
                <a:solidFill>
                  <a:srgbClr val="6633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除法（右除和左除）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84213" y="4508500"/>
            <a:ext cx="6551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663300"/>
                </a:solidFill>
                <a:latin typeface="Courier New" panose="02070309020205020404" pitchFamily="49" charset="0"/>
              </a:rPr>
              <a:t>^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幂运算</a:t>
            </a:r>
            <a:endParaRPr lang="zh-CN" altLang="en-US" sz="2400" b="1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684213" y="5193348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命令分隔符：</a:t>
            </a:r>
            <a:r>
              <a:rPr lang="zh-CN" altLang="en-US" sz="400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逗号</a:t>
            </a:r>
            <a:r>
              <a:rPr lang="zh-CN" altLang="en-US" sz="4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400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分号</a:t>
            </a:r>
            <a:endParaRPr lang="zh-CN" altLang="en-US" sz="400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/>
        </p:nvSpPr>
        <p:spPr>
          <a:xfrm>
            <a:off x="1245870" y="469265"/>
            <a:ext cx="6651625" cy="727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数值运算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5F1EB-6E16-491E-B871-CB45A3BB154E}" type="slidenum">
              <a:rPr lang="zh-CN" altLang="en-US"/>
            </a:fld>
            <a:endParaRPr lang="en-US" altLang="zh-CN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55650" y="1323023"/>
            <a:ext cx="201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输出格式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2171700" y="477520"/>
            <a:ext cx="4800600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的输出</a:t>
            </a:r>
            <a:endParaRPr lang="en-US" altLang="zh-CN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58825" y="1841818"/>
            <a:ext cx="76327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以双精度执行所有的运算，运算结果可以</a:t>
            </a: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在屏幕上输出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，同时</a:t>
            </a: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赋给指定变量；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若无指定变量，则系统会自动将结果赋给变量 “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ans” 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58508" y="3308668"/>
            <a:ext cx="7632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中数的输出格式可以通过 </a:t>
            </a:r>
            <a:r>
              <a:rPr lang="en-US" altLang="zh-CN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format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命令指定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1324928" y="4081145"/>
            <a:ext cx="6007100" cy="1116013"/>
          </a:xfrm>
          <a:prstGeom prst="roundRect">
            <a:avLst>
              <a:gd name="adj" fmla="val 12449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format 只改变变量的输出格式，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但不会影响变量的值！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nimBg="1" autoUpdateAnimBg="0"/>
      <p:bldP spid="46086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A8BD-9478-4A35-B0FD-118C9017E51D}" type="slidenum">
              <a:rPr lang="zh-CN" altLang="en-US"/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748" y="504190"/>
            <a:ext cx="6580187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各种 format 格式</a:t>
            </a:r>
            <a:endParaRPr lang="en-US" altLang="zh-CN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/>
        </p:nvGraphicFramePr>
        <p:xfrm>
          <a:off x="282575" y="1409065"/>
          <a:ext cx="8763000" cy="5629275"/>
        </p:xfrm>
        <a:graphic>
          <a:graphicData uri="http://schemas.openxmlformats.org/drawingml/2006/table">
            <a:tbl>
              <a:tblPr/>
              <a:tblGrid>
                <a:gridCol w="1981200"/>
                <a:gridCol w="4425315"/>
                <a:gridCol w="2356485"/>
              </a:tblGrid>
              <a:tr h="396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格式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解释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短格式（缺省显示格式），同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short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short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短格式（缺省显示格式），只显示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long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长格式，双精度数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位，单精度数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3.14159265358979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short 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短格式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方式（科学计数格式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3.1416e+000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long 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长格式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方式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3.141592653589793e+000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short 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短格式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g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方式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long 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长格式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g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方式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3.14159265358979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compact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压缩格式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format loose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</a:rPr>
                        <a:t>自由格式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1BD8-1634-48F3-9F0F-F3743F466D88}" type="slidenum">
              <a:rPr lang="zh-CN" altLang="en-US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6005" y="511175"/>
            <a:ext cx="4800600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变量的存储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39750" y="1404303"/>
            <a:ext cx="793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ea typeface="黑体" panose="02010609060101010101" pitchFamily="49" charset="-122"/>
              </a:rPr>
              <a:t> 存储当前工作空间中的变量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93738" y="1923415"/>
            <a:ext cx="734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save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将所有变量存入文件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matlab.mat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93738" y="242824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</a:rPr>
              <a:t>mydata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将所有变量存入指定文件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mydata.mat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39750" y="3388995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ea typeface="黑体" panose="02010609060101010101" pitchFamily="49" charset="-122"/>
              </a:rPr>
              <a:t> 存储指定的变量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93738" y="2931478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save </a:t>
            </a: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</a:rPr>
              <a:t>mydata.mat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将所有变量存入文件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mydata.mat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193290" y="4008120"/>
            <a:ext cx="4105275" cy="5032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save</a:t>
            </a:r>
            <a:r>
              <a:rPr lang="en-US" altLang="zh-CN" sz="2400" b="1">
                <a:solidFill>
                  <a:srgbClr val="66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文件名  变量名列表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39750" y="5377815"/>
            <a:ext cx="393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2400" b="1">
                <a:solidFill>
                  <a:schemeClr val="folHlink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&gt;&gt;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save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mydata  </a:t>
            </a:r>
            <a:r>
              <a:rPr lang="en-US" altLang="zh-CN" sz="2400" b="1">
                <a:solidFill>
                  <a:srgbClr val="993300"/>
                </a:solidFill>
                <a:latin typeface="Times New Roman" panose="02020603050405020304" pitchFamily="18" charset="0"/>
              </a:rPr>
              <a:t>A x z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823913" y="4661535"/>
            <a:ext cx="6843712" cy="561975"/>
          </a:xfrm>
          <a:prstGeom prst="roundRect">
            <a:avLst>
              <a:gd name="adj" fmla="val 1244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变量名列表中各变量之间用</a:t>
            </a:r>
            <a:r>
              <a:rPr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空格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分隔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ldLvl="0" animBg="1" autoUpdateAnimBg="0"/>
      <p:bldP spid="50180" grpId="0" bldLvl="0" animBg="1" autoUpdateAnimBg="0"/>
      <p:bldP spid="50181" grpId="0" bldLvl="0" animBg="1" autoUpdateAnimBg="0"/>
      <p:bldP spid="50182" grpId="0" bldLvl="0" animBg="1" autoUpdateAnimBg="0"/>
      <p:bldP spid="50183" grpId="0" bldLvl="0" animBg="1" autoUpdateAnimBg="0"/>
      <p:bldP spid="50184" grpId="0" bldLvl="0" animBg="1" autoUpdateAnimBg="0"/>
      <p:bldP spid="50185" grpId="0" bldLvl="0" animBg="1" autoUpdateAnimBg="0"/>
      <p:bldP spid="50186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D722-DC09-4855-A514-0D1D8A31A625}" type="slidenum">
              <a:rPr lang="zh-CN" altLang="en-US"/>
            </a:fld>
            <a:endParaRPr lang="en-US" altLang="zh-CN"/>
          </a:p>
        </p:txBody>
      </p:sp>
      <p:grpSp>
        <p:nvGrpSpPr>
          <p:cNvPr id="52227" name="Group 3"/>
          <p:cNvGrpSpPr/>
          <p:nvPr/>
        </p:nvGrpSpPr>
        <p:grpSpPr bwMode="auto">
          <a:xfrm>
            <a:off x="750888" y="1443038"/>
            <a:ext cx="8393112" cy="1557338"/>
            <a:chOff x="20" y="110"/>
            <a:chExt cx="5287" cy="981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20" y="110"/>
              <a:ext cx="4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q"/>
              </a:pPr>
              <a:r>
                <a:rPr lang="zh-CN" altLang="en-US" sz="2800" b="1">
                  <a:ea typeface="黑体" panose="02010609060101010101" pitchFamily="49" charset="-122"/>
                </a:rPr>
                <a:t> 将数据文件中的变量载入当前工作空间</a:t>
              </a:r>
              <a:endParaRPr lang="zh-CN" altLang="en-US" sz="2800" b="1">
                <a:ea typeface="黑体" panose="02010609060101010101" pitchFamily="49" charset="-122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36" y="515"/>
              <a:ext cx="5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load </a:t>
              </a:r>
              <a:r>
                <a:rPr lang="en-US" altLang="zh-CN" sz="2400" b="1">
                  <a:solidFill>
                    <a:srgbClr val="3333CC"/>
                  </a:solidFill>
                  <a:latin typeface="Courier New" panose="02070309020205020404" pitchFamily="49" charset="0"/>
                </a:rPr>
                <a:t>mydata</a:t>
              </a: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载入数据文件中的所有变量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36" y="803"/>
              <a:ext cx="51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3300"/>
                  </a:solidFill>
                  <a:latin typeface="Courier New" panose="02070309020205020404" pitchFamily="49" charset="0"/>
                </a:rPr>
                <a:t>load </a:t>
              </a:r>
              <a:r>
                <a:rPr lang="en-US" altLang="zh-CN" sz="2400" b="1">
                  <a:solidFill>
                    <a:srgbClr val="3333CC"/>
                  </a:solidFill>
                  <a:latin typeface="Courier New" panose="02070309020205020404" pitchFamily="49" charset="0"/>
                </a:rPr>
                <a:t>mydata</a:t>
              </a:r>
              <a:r>
                <a:rPr lang="en-US" altLang="zh-CN" sz="2400" b="1">
                  <a:latin typeface="Courier New" panose="02070309020205020404" pitchFamily="49" charset="0"/>
                </a:rPr>
                <a:t> 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A  x</a:t>
              </a: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33CC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24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从数据文件中提取指定变量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750888" y="3122613"/>
            <a:ext cx="793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ea typeface="黑体" panose="02010609060101010101" pitchFamily="49" charset="-122"/>
              </a:rPr>
              <a:t> 清除当前工作空间中的变量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935038" y="3816668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clear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清除当前工作空间中的所有变量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935038" y="4449445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6633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A  x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清除指定的变量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0178" name="Rectangle 2"/>
          <p:cNvSpPr>
            <a:spLocks noGrp="1" noChangeArrowheads="1"/>
          </p:cNvSpPr>
          <p:nvPr/>
        </p:nvSpPr>
        <p:spPr>
          <a:xfrm>
            <a:off x="2326005" y="511175"/>
            <a:ext cx="4800600" cy="727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变量的存储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ldLvl="0" animBg="1" autoUpdateAnimBg="0"/>
      <p:bldP spid="52232" grpId="0" bldLvl="0" animBg="1" autoUpdateAnimBg="0"/>
      <p:bldP spid="52233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40F6-C0B6-4B33-B3F7-FDBF39CB8186}" type="slidenum">
              <a:rPr lang="zh-CN" altLang="en-US"/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412750"/>
            <a:ext cx="4800600" cy="939800"/>
          </a:xfrm>
          <a:noFill/>
        </p:spPr>
        <p:txBody>
          <a:bodyPr>
            <a:spAutoFit/>
          </a:bodyPr>
          <a:lstStyle/>
          <a:p>
            <a:pPr algn="ctr"/>
            <a:r>
              <a:rPr lang="zh-CN" altLang="en-US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几个小技巧</a:t>
            </a:r>
            <a:endParaRPr lang="zh-CN" altLang="en-US" sz="460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66458" y="1542098"/>
            <a:ext cx="793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的命令记忆功能：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上下箭头键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66458" y="3086100"/>
            <a:ext cx="793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命令补全功能： 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Tab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键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695325" y="2319338"/>
            <a:ext cx="8034338" cy="568325"/>
          </a:xfrm>
          <a:prstGeom prst="roundRect">
            <a:avLst>
              <a:gd name="adj" fmla="val 12449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可以先输入命令的前几个字符，再按上下键缩小搜索范围 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66458" y="3715068"/>
            <a:ext cx="793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用 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Esc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键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删除命令行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ldLvl="0" animBg="1" autoUpdateAnimBg="0"/>
      <p:bldP spid="54276" grpId="0" bldLvl="0" animBg="1" autoUpdateAnimBg="0"/>
      <p:bldP spid="54277" grpId="0" animBg="1" autoUpdateAnimBg="0"/>
      <p:bldP spid="54278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7BFE-65DE-492C-AB81-72645B8CFA95}" type="slidenum">
              <a:rPr lang="zh-CN" altLang="en-US"/>
            </a:fld>
            <a:endParaRPr lang="en-US" altLang="zh-C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9580" y="1283970"/>
            <a:ext cx="3886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Matlab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的发展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9600" y="1889125"/>
            <a:ext cx="82835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 1980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年，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Moler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教授用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Fortran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语言编写了集</a:t>
            </a:r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命令翻译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b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科学计算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于一身的一套交互式软件系统。</a:t>
            </a: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93420" y="2822575"/>
            <a:ext cx="81391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 1984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年，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Moler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等成立了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The MathWorks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的公司，用</a:t>
            </a:r>
            <a:b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语言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完全改写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，并推出第一个商业版。</a:t>
            </a: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45795" y="3877945"/>
            <a:ext cx="82105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增添图形图像处理、符号运算、以及与其他流行软件</a:t>
            </a:r>
            <a:b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 的接口功能，使得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的功能越来越强大。</a:t>
            </a: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46430" y="4846320"/>
            <a:ext cx="82105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到九十年代，在国际上 30 几个数学类科技应用软件中，</a:t>
            </a:r>
            <a:b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在数值计算方面独占鳌头。</a:t>
            </a:r>
            <a:endParaRPr lang="zh-CN" altLang="en-US" sz="2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045" y="456883"/>
            <a:ext cx="4714875" cy="93980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600" dirty="0" err="1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</a:t>
            </a:r>
            <a:r>
              <a:rPr lang="en-US" altLang="zh-CN" sz="4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4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语言简介</a:t>
            </a:r>
            <a:endParaRPr lang="zh-CN" altLang="en-US" sz="4600" dirty="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 autoUpdateAnimBg="0"/>
      <p:bldP spid="6149" grpId="0" bldLvl="0" animBg="1" autoUpdateAnimBg="0"/>
      <p:bldP spid="6150" grpId="0" bldLvl="0" animBg="1" autoUpdateAnimBg="0"/>
      <p:bldP spid="6151" grpId="0" bldLvl="0" animBg="1" autoUpdateAnimBg="0"/>
      <p:bldP spid="615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C569-5B73-4AC9-8A96-DBB6D331DA51}" type="slidenum">
              <a:rPr lang="zh-CN" altLang="en-US"/>
            </a:fld>
            <a:endParaRPr lang="en-US" altLang="zh-CN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305800" cy="151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目前，</a:t>
            </a:r>
            <a:r>
              <a:rPr lang="en-US" altLang="zh-CN" sz="2000" dirty="0" err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已成为世界顶尖的数学应用软件，以其强大的工程计算、算法研究、工程绘图、应用程序开发、数据分析和动态仿真等功能，在航空航天、机械制造和工程建筑等领域发挥着越来越重要的作用。就影响而言，至今仍然没有一个别的计算软件可与 </a:t>
            </a:r>
            <a:r>
              <a:rPr lang="en-US" altLang="zh-CN" sz="2000" dirty="0" err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匹敌。</a:t>
            </a:r>
            <a:r>
              <a:rPr lang="zh-CN" altLang="en-US" sz="24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0683" y="2807653"/>
            <a:ext cx="247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的发行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73100" y="3187065"/>
            <a:ext cx="78422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1984年，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1.0 （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DOS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版，182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多个函数）</a:t>
            </a:r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1992年，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 4.0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（93年推出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Windows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版，加入 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simulink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b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1994年，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 4.2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（得到广泛重视和应用）</a:t>
            </a:r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199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9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年，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 5.3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（真正实现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32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位运算）</a:t>
            </a:r>
            <a:b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2002年，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 6.5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（采用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JIT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加速器）</a:t>
            </a:r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2004年，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 7.0</a:t>
            </a:r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自2006年起，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每年更新两次</a:t>
            </a:r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045" y="456883"/>
            <a:ext cx="4714875" cy="93980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600" dirty="0" err="1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</a:t>
            </a:r>
            <a:r>
              <a:rPr lang="en-US" altLang="zh-CN" sz="4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4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语言简介</a:t>
            </a:r>
            <a:endParaRPr lang="zh-CN" altLang="en-US" sz="4600" dirty="0">
              <a:solidFill>
                <a:schemeClr val="accent4"/>
              </a:solidFill>
              <a:effectLst/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C71A-1DD4-4220-8F21-A7A3E8E9C25A}" type="slidenum">
              <a:rPr lang="zh-CN" altLang="en-US"/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703" y="558165"/>
            <a:ext cx="8316912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latin typeface="Times New Roman" panose="02020603050405020304" pitchFamily="18" charset="0"/>
              </a:rPr>
              <a:t>的特点与功能</a:t>
            </a:r>
            <a:endParaRPr lang="zh-CN" altLang="en-US" sz="46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11505" y="2610485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具有很强的数值计算功能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11505" y="3129915"/>
            <a:ext cx="7620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Matlab 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以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矩阵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作为数据操作的基本单位，</a:t>
            </a:r>
            <a:b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   但无需预先指定矩阵维数（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动态定维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11188" y="416083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 提供十分丰富的数值计算函数，方便计算，提高效率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11188" y="4618355"/>
            <a:ext cx="7620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Matlab 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命令与数学中的符号、公式非常接近，</a:t>
            </a:r>
            <a:b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   可读性强，容易掌握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11188" y="139573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是一个交互式软件系统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90600" y="2032000"/>
            <a:ext cx="754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输入一条命令，立即就可以得出该命令的结果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33400" y="2032000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</a:t>
            </a:r>
            <a:endParaRPr lang="zh-CN" altLang="en-US" sz="24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nimBg="1" autoUpdateAnimBg="0"/>
      <p:bldP spid="11268" grpId="0" bldLvl="0" animBg="1" autoUpdateAnimBg="0"/>
      <p:bldP spid="11270" grpId="0" bldLvl="0" animBg="1" autoUpdateAnimBg="0"/>
      <p:bldP spid="11271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8A3E-9470-4495-AE68-18B2CB968263}" type="slidenum">
              <a:rPr lang="zh-CN" altLang="en-US"/>
            </a:fld>
            <a:endParaRPr lang="en-US" altLang="zh-CN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00113" y="1301433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符号计算功能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1611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en-US" altLang="zh-CN" sz="24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和著名的符号计算语言 </a:t>
            </a:r>
            <a:r>
              <a:rPr lang="en-US" altLang="zh-CN" sz="24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Maple </a:t>
            </a:r>
            <a:r>
              <a:rPr lang="zh-CN" alt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相结合</a:t>
            </a:r>
            <a:endParaRPr lang="zh-CN" altLang="en-US" sz="2400" b="1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51878" y="407924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的编程功能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00113" y="4598353"/>
            <a:ext cx="7899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具有</a:t>
            </a:r>
            <a:r>
              <a:rPr lang="zh-CN" altLang="en-US" sz="2400" b="1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程序结构控制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400" b="1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函数调用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400" b="1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数据结构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400" b="1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输入输出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400" b="1">
                <a:solidFill>
                  <a:srgbClr val="00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面向对象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等程序语言特征，而且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简单易学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zh-CN" altLang="en-US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编程效率高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。通过 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进行编程完成特定的任务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900430" y="2549525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的绘图功能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41388" y="3110548"/>
            <a:ext cx="51736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提供丰富的绘图命令，</a:t>
            </a:r>
            <a:b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很方便实现数据的可视化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90" y="2468245"/>
            <a:ext cx="28321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703" y="574040"/>
            <a:ext cx="8316912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latin typeface="Times New Roman" panose="02020603050405020304" pitchFamily="18" charset="0"/>
              </a:rPr>
              <a:t>的特点与功能</a:t>
            </a:r>
            <a:endParaRPr lang="zh-CN" altLang="en-US" sz="46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Dr WangZhengsheng - Lecture Notes</a:t>
            </a: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77D2-9237-4B53-B802-AA47D2796533}" type="slidenum">
              <a:rPr lang="zh-CN" altLang="en-US"/>
            </a:fld>
            <a:endParaRPr lang="en-US" altLang="zh-CN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14083" y="1323975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丰富的工具箱（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toolbox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38200" y="19224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根据专门领域中的特殊需要而设计的各种可选工具箱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083" y="3885883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Simulink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动态仿真集成环境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27088" y="4404995"/>
            <a:ext cx="7620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提供建立系统模型、选择仿真参数和数值算法、启动仿真程序对该系统进行仿真、设置不同的输出方式来观察仿真结果等功能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5367" name="Group 7"/>
          <p:cNvGrpSpPr/>
          <p:nvPr/>
        </p:nvGrpSpPr>
        <p:grpSpPr bwMode="auto">
          <a:xfrm>
            <a:off x="827088" y="2420938"/>
            <a:ext cx="7993062" cy="1439862"/>
            <a:chOff x="0" y="0"/>
            <a:chExt cx="5035" cy="907"/>
          </a:xfrm>
        </p:grpSpPr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1769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Symbolic Math 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PDE</a:t>
              </a:r>
              <a:endParaRPr lang="zh-CN" altLang="en-US" sz="24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Optimization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440" y="0"/>
              <a:ext cx="1690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Signal process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Image Process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Statistics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2928" y="0"/>
              <a:ext cx="2107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Control System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Arial" panose="020B0604020202020204" pitchFamily="34" charset="0"/>
                </a:rPr>
                <a:t>System Identification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>
                  <a:latin typeface="Arial" panose="020B0604020202020204" pitchFamily="34" charset="0"/>
                </a:rPr>
                <a:t>… …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406" y="45"/>
              <a:ext cx="0" cy="8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858" y="45"/>
              <a:ext cx="0" cy="8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/>
        </p:nvSpPr>
        <p:spPr>
          <a:xfrm>
            <a:off x="413703" y="452120"/>
            <a:ext cx="8316912" cy="93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6858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60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latin typeface="Times New Roman" panose="02020603050405020304" pitchFamily="18" charset="0"/>
              </a:rPr>
              <a:t>的特点与功能</a:t>
            </a:r>
            <a:endParaRPr lang="zh-CN" altLang="en-US" sz="46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Dr WangZhengsheng - Lecture Notes</a:t>
            </a: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A651-DDF3-4C22-B024-CD060C5DEBE9}" type="slidenum">
              <a:rPr lang="zh-CN" altLang="en-US"/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445" y="529590"/>
            <a:ext cx="5832475" cy="727710"/>
          </a:xfr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4600">
                <a:solidFill>
                  <a:schemeClr val="accent4"/>
                </a:solidFill>
                <a:latin typeface="Times New Roman" panose="02020603050405020304" pitchFamily="18" charset="0"/>
              </a:rPr>
              <a:t>Matlab </a:t>
            </a:r>
            <a:r>
              <a:rPr lang="zh-CN" altLang="en-US" sz="4600">
                <a:solidFill>
                  <a:schemeClr val="accent4"/>
                </a:solidFill>
                <a:latin typeface="Times New Roman" panose="02020603050405020304" pitchFamily="18" charset="0"/>
              </a:rPr>
              <a:t>的基本用法</a:t>
            </a:r>
            <a:endParaRPr lang="zh-CN" altLang="en-US" sz="460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6883" y="1372553"/>
            <a:ext cx="706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系统的启动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635" y="1891665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使用 </a:t>
            </a:r>
            <a:r>
              <a:rPr lang="en-US" altLang="zh-CN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Windows “</a:t>
            </a:r>
            <a:r>
              <a:rPr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开始” 菜单</a:t>
            </a:r>
            <a:endParaRPr lang="zh-CN" altLang="en-US" sz="2400" b="1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运行 </a:t>
            </a:r>
            <a:r>
              <a:rPr lang="en-US" altLang="zh-CN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系统启动程序 </a:t>
            </a:r>
            <a:r>
              <a:rPr lang="en-US" altLang="zh-CN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</a:t>
            </a:r>
            <a:endParaRPr lang="en-US" altLang="zh-CN" sz="2400" b="1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双击 </a:t>
            </a:r>
            <a:r>
              <a:rPr lang="en-US" altLang="zh-CN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33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快捷图标</a:t>
            </a:r>
            <a:endParaRPr lang="zh-CN" altLang="en-US" sz="2400" b="1">
              <a:solidFill>
                <a:srgbClr val="33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7200" y="3467100"/>
            <a:ext cx="5627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Matlab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系统的退出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4213" y="3986213"/>
            <a:ext cx="7620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在 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主窗口 </a:t>
            </a:r>
            <a:r>
              <a:rPr lang="en-US" altLang="zh-CN" sz="2400" b="1">
                <a:solidFill>
                  <a:srgbClr val="99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菜单中选择 </a:t>
            </a:r>
            <a:r>
              <a:rPr lang="en-US" altLang="zh-CN" sz="2400" b="1">
                <a:solidFill>
                  <a:srgbClr val="99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Exit Matlab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在 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命令窗口输入 </a:t>
            </a:r>
            <a:r>
              <a:rPr lang="en-US" altLang="zh-CN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exit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2400" b="1">
                <a:solidFill>
                  <a:srgbClr val="66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quit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单击 </a:t>
            </a:r>
            <a:r>
              <a:rPr lang="en-US" altLang="zh-CN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Matlab </a:t>
            </a:r>
            <a:r>
              <a:rPr lang="zh-CN" altLang="en-US" sz="24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主窗口的“关闭”按钮</a:t>
            </a:r>
            <a:endParaRPr lang="zh-CN" altLang="en-US" sz="2400" b="1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7415" name="Picture 7" descr="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4719003"/>
            <a:ext cx="156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Dr WangZhengsheng - Lecture Notes</a:t>
            </a: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C148-DD74-4334-ACE5-F064A62C5344}" type="slidenum">
              <a:rPr lang="zh-CN" altLang="en-US"/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088" y="882650"/>
            <a:ext cx="5222875" cy="823913"/>
          </a:xfrm>
          <a:noFill/>
        </p:spPr>
        <p:txBody>
          <a:bodyPr>
            <a:spAutoFit/>
          </a:bodyPr>
          <a:lstStyle/>
          <a:p>
            <a:r>
              <a:rPr lang="en-US" altLang="zh-CN" sz="4800">
                <a:solidFill>
                  <a:srgbClr val="993300"/>
                </a:solidFill>
                <a:latin typeface="Times New Roman" panose="02020603050405020304" pitchFamily="18" charset="0"/>
              </a:rPr>
              <a:t>Matlab </a:t>
            </a:r>
            <a:r>
              <a:rPr lang="zh-CN" altLang="en-US" sz="4800">
                <a:solidFill>
                  <a:srgbClr val="993300"/>
                </a:solidFill>
                <a:latin typeface="Times New Roman" panose="02020603050405020304" pitchFamily="18" charset="0"/>
              </a:rPr>
              <a:t>的工作界面</a:t>
            </a:r>
            <a:endParaRPr lang="zh-CN" altLang="en-US" sz="400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pic>
        <p:nvPicPr>
          <p:cNvPr id="19459" name="Picture 3" descr="start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324600" y="4267200"/>
            <a:ext cx="2286000" cy="838200"/>
          </a:xfrm>
          <a:prstGeom prst="wedgeRoundRectCallout">
            <a:avLst>
              <a:gd name="adj1" fmla="val -51319"/>
              <a:gd name="adj2" fmla="val -133523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6600"/>
                </a:solidFill>
              </a:rPr>
              <a:t>命令窗口</a:t>
            </a:r>
            <a:endParaRPr lang="zh-CN" altLang="en-US" sz="2400" b="1">
              <a:solidFill>
                <a:srgbClr val="006600"/>
              </a:solidFill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28600" y="2209800"/>
            <a:ext cx="1295400" cy="838200"/>
          </a:xfrm>
          <a:prstGeom prst="wedgeRoundRectCallout">
            <a:avLst>
              <a:gd name="adj1" fmla="val 4412"/>
              <a:gd name="adj2" fmla="val 107954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6600"/>
                </a:solidFill>
              </a:rPr>
              <a:t>当前工作目录</a:t>
            </a:r>
            <a:endParaRPr lang="zh-CN" altLang="en-US" sz="2400" b="1">
              <a:solidFill>
                <a:srgbClr val="006600"/>
              </a:solidFill>
            </a:endParaRP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2667000" y="4343400"/>
            <a:ext cx="1295400" cy="838200"/>
          </a:xfrm>
          <a:prstGeom prst="wedgeRoundRectCallout">
            <a:avLst>
              <a:gd name="adj1" fmla="val -72060"/>
              <a:gd name="adj2" fmla="val -146593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6600"/>
                </a:solidFill>
              </a:rPr>
              <a:t>当前工作空间</a:t>
            </a:r>
            <a:endParaRPr lang="zh-CN" altLang="en-US" sz="2400" b="1">
              <a:solidFill>
                <a:srgbClr val="006600"/>
              </a:solidFill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0" y="4953000"/>
            <a:ext cx="2057400" cy="1066800"/>
          </a:xfrm>
          <a:prstGeom prst="wedgeRoundRectCallout">
            <a:avLst>
              <a:gd name="adj1" fmla="val -24153"/>
              <a:gd name="adj2" fmla="val -145088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6600"/>
                </a:solidFill>
              </a:rPr>
              <a:t>输入命令的历史记录</a:t>
            </a:r>
            <a:endParaRPr lang="zh-CN" altLang="en-US" sz="2400" b="1">
              <a:solidFill>
                <a:srgbClr val="006600"/>
              </a:solidFill>
            </a:endParaRP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851275" y="3213100"/>
            <a:ext cx="1295400" cy="838200"/>
          </a:xfrm>
          <a:prstGeom prst="wedgeRoundRectCallout">
            <a:avLst>
              <a:gd name="adj1" fmla="val -64949"/>
              <a:gd name="adj2" fmla="val -144509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6600"/>
                </a:solidFill>
              </a:rPr>
              <a:t>命令</a:t>
            </a:r>
            <a:endParaRPr lang="zh-CN" altLang="en-US" sz="2400" b="1">
              <a:solidFill>
                <a:srgbClr val="006600"/>
              </a:solidFill>
            </a:endParaRPr>
          </a:p>
          <a:p>
            <a:pPr algn="ctr"/>
            <a:r>
              <a:rPr lang="zh-CN" altLang="en-US" sz="2400" b="1">
                <a:solidFill>
                  <a:srgbClr val="006600"/>
                </a:solidFill>
              </a:rPr>
              <a:t>提示符</a:t>
            </a:r>
            <a:endParaRPr lang="zh-CN" altLang="en-US" sz="2400" b="1">
              <a:solidFill>
                <a:srgbClr val="0066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 autoUpdateAnimBg="0"/>
      <p:bldP spid="19461" grpId="0" animBg="1" autoUpdateAnimBg="0"/>
      <p:bldP spid="19462" grpId="0" animBg="1" autoUpdateAnimBg="0"/>
      <p:bldP spid="19463" grpId="0" animBg="1" autoUpdateAnimBg="0"/>
      <p:bldP spid="19464" grpId="0" animBg="1" autoUpdateAnimBg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1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1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33"/>
</p:tagLst>
</file>

<file path=ppt/tags/tag2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3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4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5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6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29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1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3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2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f"/>
  <p:tag name="KSO_WM_UNIT_INDEX" val="1"/>
  <p:tag name="KSO_WM_UNIT_ID" val="custom20186833_23*f*1"/>
  <p:tag name="KSO_WM_UNIT_LAYERLEVEL" val="1"/>
  <p:tag name="KSO_WM_UNIT_VALUE" val="14"/>
  <p:tag name="KSO_WM_UNIT_HIGHLIGHT" val="0"/>
  <p:tag name="KSO_WM_UNIT_COMPATIBLE" val="0"/>
  <p:tag name="KSO_WM_UNIT_CLEAR" val="0"/>
  <p:tag name="KSO_WM_UNIT_PRESET_TEXT" val="THANK YOU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b"/>
  <p:tag name="KSO_WM_UNIT_INDEX" val="1"/>
  <p:tag name="KSO_WM_UNIT_ID" val="custom20186833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ags/tag6.xml><?xml version="1.0" encoding="utf-8"?>
<p:tagLst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9、12、16、19、22、23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6833"/>
</p:tagLst>
</file>

<file path=ppt/tags/tag8.xml><?xml version="1.0" encoding="utf-8"?>
<p:tagLst xmlns:p="http://schemas.openxmlformats.org/presentationml/2006/main">
  <p:tag name="KSO_WM_TEMPLATE_CATEGORY" val="custom"/>
  <p:tag name="KSO_WM_TEMPLATE_INDEX" val="20186833"/>
</p:tagLst>
</file>

<file path=ppt/tags/tag9.xml><?xml version="1.0" encoding="utf-8"?>
<p:tagLst xmlns:p="http://schemas.openxmlformats.org/presentationml/2006/main">
  <p:tag name="KSO_WM_TEMPLATE_CATEGORY" val="custom"/>
  <p:tag name="KSO_WM_TEMPLATE_INDEX" val="20186833"/>
</p:tagLst>
</file>

<file path=ppt/theme/theme1.xml><?xml version="1.0" encoding="utf-8"?>
<a:theme xmlns:a="http://schemas.openxmlformats.org/drawingml/2006/main" name="2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4357</Words>
  <Application>WPS 演示</Application>
  <PresentationFormat>全屏显示(4:3)</PresentationFormat>
  <Paragraphs>497</Paragraphs>
  <Slides>28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黑体</vt:lpstr>
      <vt:lpstr>楷体_GB2312</vt:lpstr>
      <vt:lpstr>Courier New</vt:lpstr>
      <vt:lpstr>华文新魏</vt:lpstr>
      <vt:lpstr>微软雅黑</vt:lpstr>
      <vt:lpstr>Arial Unicode MS</vt:lpstr>
      <vt:lpstr>Calibri</vt:lpstr>
      <vt:lpstr>Symbol</vt:lpstr>
      <vt:lpstr>Tahoma</vt:lpstr>
      <vt:lpstr>新宋体</vt:lpstr>
      <vt:lpstr>2_Office 主题​​</vt:lpstr>
      <vt:lpstr>MATLAB语言简洁 及快速入门</vt:lpstr>
      <vt:lpstr>Matlab 语言简介</vt:lpstr>
      <vt:lpstr>Matlab 语言简介</vt:lpstr>
      <vt:lpstr>Matlab 语言简介</vt:lpstr>
      <vt:lpstr>Matlab 的特点与功能</vt:lpstr>
      <vt:lpstr>Matlab 的特点与功能</vt:lpstr>
      <vt:lpstr>PowerPoint 演示文稿</vt:lpstr>
      <vt:lpstr>Matlab 的基本用法</vt:lpstr>
      <vt:lpstr>Matlab 的工作界面</vt:lpstr>
      <vt:lpstr>矩阵</vt:lpstr>
      <vt:lpstr>矩阵元素赋值</vt:lpstr>
      <vt:lpstr>矩阵元素赋值</vt:lpstr>
      <vt:lpstr>矩阵元素的引用</vt:lpstr>
      <vt:lpstr>PowerPoint 演示文稿</vt:lpstr>
      <vt:lpstr>Matlab帮助系统</vt:lpstr>
      <vt:lpstr>Matlab 查找命令</vt:lpstr>
      <vt:lpstr>Matlab 变量</vt:lpstr>
      <vt:lpstr> 分号和续行符的作用</vt:lpstr>
      <vt:lpstr> 变量的查询</vt:lpstr>
      <vt:lpstr> 系统预定义变量</vt:lpstr>
      <vt:lpstr>Matlab 数值运算</vt:lpstr>
      <vt:lpstr> 数学运算符</vt:lpstr>
      <vt:lpstr>Matlab 的输出</vt:lpstr>
      <vt:lpstr>各种 format 格式</vt:lpstr>
      <vt:lpstr>变量的存储</vt:lpstr>
      <vt:lpstr>PowerPoint 演示文稿</vt:lpstr>
      <vt:lpstr>几个小技巧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XL</dc:creator>
  <cp:lastModifiedBy>gongzuo123456789</cp:lastModifiedBy>
  <cp:revision>14</cp:revision>
  <dcterms:created xsi:type="dcterms:W3CDTF">2017-07-21T09:42:00Z</dcterms:created>
  <dcterms:modified xsi:type="dcterms:W3CDTF">2018-07-21T10:47:52Z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