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9" r:id="rId3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337" r:id="rId21"/>
    <p:sldId id="277" r:id="rId22"/>
    <p:sldId id="278" r:id="rId23"/>
    <p:sldId id="279" r:id="rId24"/>
    <p:sldId id="280" r:id="rId25"/>
    <p:sldId id="281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3" r:id="rId36"/>
    <p:sldId id="294" r:id="rId37"/>
    <p:sldId id="295" r:id="rId38"/>
    <p:sldId id="296" r:id="rId39"/>
    <p:sldId id="297" r:id="rId40"/>
    <p:sldId id="298" r:id="rId41"/>
    <p:sldId id="300" r:id="rId4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07-21T21:4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203 447,'-1'0,"0"0,0 0,0 0,-1 0,1 0,0 0,0 0,0 0,0 0,0 0,0 0,0 1,0-1,0 0,1 1,-2-1,1 0,1 1,-1-1,-1 2,1-2,-1 1,1-1,0 1,0 0,0-1,-1 1,1-1,1 1,-1 0,0-1,0 1,0-1,1 1,-1-1,1 1,-1-1,1 1,-1-1,0 0,1 1,-1 0,1 0,0 0,0 0,0 0,0 0,0 0,0 0,0 0,0 0,0 0,0 0,0 0,0 0,1-1,-1 1,1-1,-1 1,1 0,0 0,-1 0,1-1,-1 1,1-1,-1 1,1-1,-1 1,1-1,-1 1,1 0,0-1,0 1,0-1,-1 1,1-1,-1 1,1 0,0-1,0 1,0-1,0 0,0 1,0-1,0 0,0 1,0-1,0 0,-1 1,1-1,0 0,0 1,0-1,0 0,0 0,0 0,-1 1,1-1,0 0,0 0,0 0,-1 1,1 0,0-1,0 0,0 0,0 1,0-1,0 1,0-1,0 0,0 1,0-1,0 0,-1 1,1-1,0 0,0 0,0 0,0 0,0 0,0 0,0 0,0 0,0 0,0 0,0 0,0 0,0 0,0 0,0 0,0 0,0 0,0 0,-1 1,1-1,0 0,0 0,0 0,0 0,1 0,-1 0,0 0,0 0,1-1,-1 1,0 0,0-1,0 1,0 0,0-1,0 1,0-1,-1 0,1 0,0 1,0 0,-1-1,1 1,0-1,-1 0,1 1,0 0,-1-1,1 0,0 1,-1-1,1 0,0 1,-1-1,0 0,1 1,-1-1,0 0,0 0,0 0,1 0,-1 0,0 0,0 0,0 0,0-1,-1 2,1-1,-1 0,0 1,1-1,0 0,-1 1,0-1,0 1,0-1,0 0,0 1,0-1,-1 0,1 1,0-1,0 1,0 0,0-1,0 1,0 0,0-1,0 1,0-1,0 1,0 0,-1-1,1 1,0 0,0 0,0-1,0 1,0 0,0 0,0 0,1-1,-1 1,1-1,-1 1,0 0,0 0,0 0,0 0,1-1,-1 1,0 0,0 0,0 0,0 0,0 0,0 0,0 0,1-1,-1 1,0 0,0 0,0 0,0 0,0-1,0 1,1-1,-1 1,0 0,1-1,-1 1,0 0,0 0,1-1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07-21T21:4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699 438,'0'1,"1"0,-1 0,0 0,0 0,0 0,0 1,0-1,0 0,0 1,0 0,0-1,0 1,1-1,-1 0,0 0,0 2,0-2,0 0,0 0,0 1,0-1,0 0,0 1,0 0,0-1,0 0,0 1,0-1,0 0,0 0,0 1,0-1,0 1,0-1,0 0,0 0,0 0,0 0,0-2,-1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07-21T21:4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689 469,'1'0,"0"0,-1-1,1 1,0 0,0-1,0 0,0 1,-1-1,1 0,0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07-21T21:4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712 473,'0'1,"0"0,0 0,0 0,0 0,0 0,0 0,0 0,0 1,-1-2,1 1,-1 0,1 0,-1 0,0-1,1 1,-1 0,1 0,-1-1,1 1,-1-1,1 1,-1 0,0 0,0-1,1 1,-2 0,1-1,-1 1,-1 0,1 0,0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07-21T21:4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165 194,'0'1,"-1"1,1-1,-1 0,1 0,-1 1,0-1,1 1,0 0,-1-1,0 1,1 0,0-1,-2 3,1-2,0 0,0-1,1 2,-1-2,0 1,0 0,1 0,-1 0,0-1,1 2,-1-2,1 1,-1-1,0 2,1-2,0 0,0 1,0-1,0 1,0-1,0 1,0 0,0 0,0-1,0 1,0-1,0 0,0 1,0-1,0 0,0 0,0 0,0 0,1 1,-1-1,0 0,1-1,0 1,0-1,-1 1,1 0,0-1,1 0,-1 1,0-1,0 0,0 0,0 0,1 0,-1-1,0 1,0-1,0 1,0-1,0 1,0-1,0 0,0 1,0-2,0 2,0-1,0 0,-1 0,2 0,-1-1,0 2,0-1,-1-1,2 1,-1-1,0 1,3-4,-2 3,-1 0,0 1,2-3,-2 3,1-1,-1 0,0 1,0-1,0 0,0 1,0-1,1 1,-2 0,1-1,0 2,-1-2,1 2,-1-1,0 0,1 0,-1 0,0 0,1 0,-1 0,0 0,0 0,-1 0,0 1,1-1,-1 1,0 0,1-1,-1 1,0 0,1-1,-1 1,0 0,0 0,1-1,-1 0,0 1,0 0,1-1,-1 1,0 0,0 0,1-1,-1 1,0 0,0 0,0 0,0 0,1-1,-1 1,0 0,0 0,0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07-21T21:4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229 212,'0'1,"0"0,0 0,0 0,0 0,0 0,0 0,0 0,0 0,0 1,0 1,0-1,0-1,0 0,0 0,0 0,0 0,0 0,0 1,0 0,0-1,0 0,1 0,0 1,-1-1,1 1,-1-1,0 0,1 0,0 0,-1 0,0 0,1 0,0 0,-1 0,1-1,-1 1,1-1,-1 1,2 0,0 1,-1-2,0 0,0 0,-1 1,1-1,0 0,0 0,0 0,0 0,0 0,0 0,0 0,1 0,-2-1,1 1,0 0,0-1,1 0,-1 1,0-1,1 0,-1 1,0-1,1 0,0-1,-1 2,0-1,0 0,1 0,-1 0,0 0,0 0,-1 0,1 0,0 0,-1-1,0 1,0 0,1 0,-1 0,0-1,0 1,0 0,0 0,-1-1,1 1,0-1,-1 1,0 0,1 0,-1 0,1 0,-1 0,1 0,0 0,-1 1,1-2,-1 2,1-1,-1 0,0 0,1 0,-1 0,1 0,-1 1,0-1,1-1,-1 2,0 0,1-1,-1 0,0 1,0-1,1 0,-1 1,1-1,-1 1,0-1,0 1,1-1,-1 1,0 0,0-1,0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07-21T21:4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1088 415,'-1'0,"0"0,1 1,-1-1,0 0,0 1,1 0,-1-1,0 0,0 1,0 0,0-1,0 1,0 0,0-1,0 1,0 0,-1 0,1-1,-1 1,1 0,0-1,-1 2,0-1,1-1,-1 2,1-2,-1 1,0 0,1 0,-1 0,0 0,1 0,0 1,-3-1,0 2,2-1,-1-1,2 0,-1 0,1 0,0 0,-2 1,2-1,0 0,0-1,1 2,-1-2,0 1,0 0,0 1,1-1,-1-1,0 1,1 0,0 0,-1-1,1 1,0 1,-1-1,1 0,0 0,0 0,0 1,0-1,-1 0,1 0,0 0,0 0,0 0,0 0,0 1,0-1,1 2,-1-2,1 1,-1-1,0 0,1 0,0 2,0-2,0 0,-1 0,1-1,-1 2,1-2,0 1,-1 1,1-2,0 1,-1 0,2-1,-1 1,-1 0,2-1,-2 1,1-1,0 0,0 1,-1 0,1-1,0 0,-1 1,2-1,-1 1,1 0,0 0,-1 0,2 1,-2-2,0 1,0-1,1 2,-1-2,1 1,-1-1,1 1,-1 0,0-1,0 0,0 0,0 1,0-1,1 1,-1-1,0 0,0 0,0 0,0 1,1-1,0 0,0 1,-1-1,1 1,-1-1,1 0,-1 1,1-1,0 1,-1-1,0 0,0 0,1 0,-1 1,0-1,0 0,0 0,0 0,1 1,2-1,-2 0,0 0,-1 0,1 0,0 0,0 0,1 0,0 0,-2 0,1 0,1 0,-2 0,1 0,0 0,0 0,0 0,0 0,-1 0,1 0,-1 0,2 0,-1 0,-1 0,0 0,1 0,0 0,2 0,0-1,-2 1,1 0,-1 0,-1-1,2 0,-1 1,-1 0,1-1,-1 1,0 0,1-1,0 1,0-1,-1 1,0-2,1 2,-1-1,1 1,-1-1,0 1,0-1,0 1,0-1,0 1,0-1,0 1,-1-1,1 1,0-1,0 0,-1 0,1 1,0 0,-1-1,1 1,-1-1,0 0,1 1,-1-1,0 0,1 1,-1-1,0 0,1 0,-1-1,0 1,1-1,-1 1,0 0,1 1,-1-2,1 2,-1-1,0 0,0 0,0 0,0 0,1-3,-1 2,0 1,0 0,0-1,1 1,-1 0,0 0,0-1,0 1,0-1,0 1,0-1,0 1,0 0,0-1,0 0,0 1,0-1,0 1,0 0,0 0,0 0,-1 0,1 0,0 0,-1 0,1 0,0 0,-3-2,3 2,-1 0,1-1,-2 1,1 0,1 0,-1 0,1 0,-1 1,1-1,-1 0,0 0,1 0,-1 1,0-1,1 0,-1 0,0 0,0 1,1-1,-1 1,0-1,0 0,0 1,1-1,-1 1,0-1,0 1,0-1,0 0,0 1,-1-1,1 1,0-1,-1 0,2 0,-4 1,4-1,-1 1,1-1,-2 1,2-1,-1 1,0 0,0-1,0 1,0 0,0-1,0 0,-1 1,2-1,-1 1,-2-1,2 0,-1 1,0-1,1 0,0 1,-1 0,1-1,0 1,-1-1,1 1,-1-1,1 1,0-1,0 1,0 0,0 0,-1 0,1 0,0-1,0 1,-10-1,10 1,0 0,0 0,0 0,0 0,0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07-21T21:4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510 591,'1'0,"0"0,0 0,0 0,-1 1,1-1,0 0,0 0,0 0,0 1,0 0,0-1,0 0,0 0,-1 1,1-1,1 0,-1 0,0 1,0-1,0 1,0-1,1 0,-1 0,0 0,0 1,1-1,-1 0,0 0,0 0,0 0,1 0,2 0,-4-1,2 1,-2-1,1 1,0 0,-1-1,2 1,-1-1,0 1,-1-1,2 0,-1 1,-1-1,1 1,-1-1,1 1,-1-1,1 1,-1-1,1 0,0 0,-1 0,1 1,-1-1,1 1,-1-1,1-1,-1 1,0 0,1 1,-1-1,0 0,0 0,1 0,-1 0,0 0,0 0,1 0,-1 0,0 0,0-1,0 1,-1 0,1 0,0 0,-1 0,1 0,0 0,-1 0,0 1,1-2,-1 2,1-1,-1 0,1 0,-1 1,0-1,0 0,1 0,-1 1,-1-1,2 0,-2 0,1 1,0 0,1-1,-1 1,0 0,0 0,0 0,0 0,0 0,0 0,1 1,-1 0,0-1,1 1,-1-1,0 0,0 1,0-1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07-21T21:4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538 614,'0'1,"0"1,-1-2,1 1,0 0,0 0,0 0,0 0,0 0,0 0,0 0,0 1,0-1,0 0,0 0,0 0,0 0,1 0,0 1,-1-1,1 0,0 0,0 2,0-2,0 0,-1 0,1 0,0-1,-1 1,1 0,1 0,-2 0,1 0,0 0,0-1,0 1,0 0,0-1,-1 1,1-1,0 0,1 0,-2 1,1-1,0 0,0 1,0-1,0 0,0 0,0 0,0 0,1 0,0 0,-1 0,0 0,1 0,-1 0,1-1,0 0,-1 0,0 1,-1-1,6-2,-5 2,0-1,1 1,-1-1,0 1,0 0,0-1,0 1,0-1,-1 1,1 0,-1 0,1-1,0 0,-1 1,0 0,1 0,-1 0,0-1,0 1,0-1,0 1,0 0,0 0,0 0,-1 0,0 0,1 0,-1 0,-1 0,1 0,1 0,-1 1,0 0,-1-1,1 0,0 1,0-1,0 1,0-1,0 1,0 0,0 0,0 0,0 0,0 0,1-1,-1 1,0 0,0 0,0 0,0 0,0 0,0 0,0 0,0 0,0 0,0 0,0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07-21T21:4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353 216,'-1'0,"0"0,1 1,-1-1,1 1,-1-1,0 0,1 1,-1 0,0-1,1 1,-2-1,2 1,-1-1,0 1,0 0,-1 1,1-2,0 1,0 0,0 0,-1 0,0 1,1-1,0 0,-1 0,0 1,1 0,-1 0,1-1,-4 2,4-1,-1 0,0 0,0-1,-2 4,3-4,-2 2,0 1,-1 0,2-2,0 2,0-2,0-1,0 3,0-1,0-1,-1 2,2-2,-1 1,0 0,1 1,-2 0,1-1,1 0,-1 0,0 2,1-2,-1 1,0 1,0-2,1 2,-1-1,0 1,0 1,1-3,-1 2,1 0,-1-2,1 2,-1 0,1-2,0 2,-2 4,2-5,0-1,-1 3,2-2,-1 0,0 0,0 0,0-1,0 3,1-3,0 1,-1 0,1 3,0-2,0-1,-1 3,1-3,0 8,0-7,0-1,0-1,0 0,0 1,0-1,0 1,1 0,-1-1,1 0,-1 0,1 0,0 2,-1-3,1 1,-1 0,1 0,0-1,-1 1,1 0,-1 0,2 0,-1 2,0-3,0 0,0 1,-1-1,1 0,0 0,0 0,0 0,0 0,0 0,0 0,0 0,-1-1,2 1,-2 0,1-1,1 1,-2-1,1 0,0 1,1 0,0-1,-2 0,2 1,-1-2,0 1,0 0,2 1,-2-2,0 1,0 0,0 0,0-1,0 1,-1 0,1-1,0 0,0 1,0-1,0 0,1 1,-1-1,0 0,0 0,0 0,-1 1,1-1,0 0,0 0,0 0,0 0,0 0,0 0,0 0,0 0,0 0,0 0,0 0,0 0,0 0,0 0,0 0,1 0,-1 0,0 0,0-1,0 1,5-1,-4 1,0 0,0-1,0 1,0 0,-1-1,1 1,5-1,-6 1,1-1,0 1,-1 0,1 0,0 0,0-1,0 1,0-1,-1 0,1 1,-1 0,0-1,0 1,1-1,-1 0,1 0,-1 1,1-1,1-1,0 0,6-3,-5 2,-2 1,0 1,0 1,-2-2,4 0,-4 1,2 0,0-2,-1 2,1 0,-2-1,1 0,1 0,-1 0,0 0,0 1,1-2,-1 0,1 0,-1-1,0 1,1-1,-1 1,1-1,-2-1,2 1,-1-1,0 0,0 0,-1 0,2-1,-2 1,1 1,0-3,0 1,-1 1,0 0,0-1,1-7,-1 6,0 3,1-3,-1 2,0-27,0 27,0 1,0-4,0 4,0 0,0 1,0-2,-1-2,-1-4,1 6,1 1,-1 1,-1-2,1 2,0-1,1 1,-1-1,0 0,0 1,0-1,0 1,0 0,0 0,0-2,0 3,0-1,0-1,0 1,0 0,-1 0,1 1,0-1,0 1,-1-2,1 3,0-2,0 1,0-1,0 1,0 0,-1 1,2-2,-2 1,1 1,0-2,-1 1,1-1,0 2,0 0,0-1,0 1,0-1,-2-1,2 1,0 2,1-1,-1 1,0-1,0 0,1 0,-2 1,1-2,-1 2,2-1,-1 1,0 0,0-1,0 0,0 1,0 0,0 0,0 0,0 0,0-1,0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07-21T21:4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717 269,'1'0,"0"0,-1 1,1-1,0 0,0 0,0 0,0 1,0 0,1-1,-1 1,1-1,39 7,-38-6,0-1,0 1,1 0,-1-1,3 0,-2 0,-1 0,0 1,3-1,-3 1,0-1,0 0,0 1,0-1,-1 0,0 0,0 0,1 0,-2 0,1 0,0 0,0 0,-1 0,0 0,0 0,0 0,0 0,0 0,0 0,0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07-21T21:4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227 239,'1'0,"0"1,0-1,0 0,0 0,0 0,0 0,0 0,0 0,0 0,0 0,0 0,0 0,0 0,0 0,0 0,0 0,0 0,0 0,0 0,0 0,0 0,0 0,-1-1,1 1,2 0,-2 0,0 0,1 0,-1 0,0 0,0-1,1 1,-1 0,0 0,1 0,0 0,-1-1,0 1,1 0,0 0,0 0,-1 0,0 0,3 0,-2 0,0 0,2 0,-1 0,2 0,-4 0,1 0,-1 0,0 0,1 0,0 0,-1 0,0 0,2 0,-1 0,-1 0,0 0,0 0,0 0,1 0,-1 0,1 0,-2-1,1 1,1 0,-1 0,1 0,-1 0,0 0,0-1,1 1,0 0,1 0,-2 0,1 0,0 0,-1 0,2-1,-2 1,0 0,0 0,0 0,0 0,0 0,0 0,1 0,-1 0,1 0,-1 0,1 0,0 0,-1 0,0 0,0 0,0 0,0 0,0 0,1 0,-1 0,0 0,3 0,-3 0,1 0,-1 0,0 0,0 0,0 0,0 0,0 0,1 0,0 0,-1 0,0 0,0 0,0 0,0 0,0 0,0 0,0 0,0 0,0 0,0 0,0 0,0 0,0 0,0 0,1 0,-1 0,0 0,0 0,0 0,0 0,0 0,0 0,0 0,0 0,1-1,-1 1,0 0,0 0,1 0,0 0,-1 0,0 0,0 0,0 0,0 0,0 0,0 0,0 0,0 0,0 0,0 0,0 0,0 0,0 0,0 0,0 0,0 0,0 0,1 0,-1 0,0 0,0 0,0 0,0 0,0 0,0 0,0 0,1 0,-2-1,1 1,0-1,0 0,-1 0,1 0,-1 0,0 0,0 0,0 0,-2 0,2 0,-1 1,-2-2,1 0,2 1,-2-1,1 2,1-1,-1 1,1-1,-1 1,0 0,1-2,-1 2,1-1,-1 1,0-1,1 0,-1 1,0-1,0 0,0 0,0 0,-1 1,2-1,-1 1,1-1,-1 1,-1-1,1 1,0 0,1-1,-1 1,0 0,0 0,0 0,0-1,0 1,0 0,0 0,0 0,0 0,0 0,0-1,0 1,0 0,0 0,0 0,1-1,-1 1,-1 0,1-1,0 1,0 0,0 0,0 0,0 0,0-1,0 1,-1 0,1 0,0-1,0 1,-2 0,2 0,0 0,-1 0,2-1,-1 1,0 0,0 0,0 0,0 0,0 0,0-1,0 1,-1 0,1 0,0 0,0 0,0 0,0 0,0 0,0 0,-1 0,1 0,-1-1,1 1,0 0,0 0,0 0,-2 0,2 0,0 0,0 0,0 0,0 0,0 0,0 0,0 0,0 0,0 0,0 0,0 0,0 0,0 0,-3 0,2 0,1 0,0 0,0 0,-6 0,5 0,1 0,0 0,0 0,0 0,0 0,0 0,0 0,0 0,-1 0,-1 1,2-1,-2 0,2 0,-3 0,2 0,1 0,-2 1,2-1,0 0,0 0,0 1,0-1,0 0,0 0,0 0,0 0,0 0,0 0,0 0,-2 0,-4 2,5-2,1 0,0 0,0 0,0 0,1 1,-2-1,1 0,-1 0,1 0,0 0,-1 1,1-1,0 0,0 0,0 0,1 1,-2-1,0 1,1 0,-2 0,2-1,-1 1,0-1,1 1,-1 0,1-1,-1 1,1-1,-2 0,3 1,-1 0,0-1,0 0,0 0,-1 1,1-1,0 0,0 1,1 0,-1-1,0 0,1 1,-1-1,0 0,0 1,0-1,0 0,1 1,0 0,-1-1,0 0,1 1,-2 0,1 0,1 0,-1-1,1 1,-1-1,1 1,-1 0,1 0,-1-1,1 1,0 0,0 0,0 0,0 1,1-2,-1 1,0 0,1 0,0 0,1 0,-2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07-21T21:4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707 164,'1'0,"0"0,0 0,0-1,0 1,1 0,-1 0,0 0,0 0,1 0,-1 0,1 0,-1 0,1-1,0 1,0 0,0 0,1-1,0 1,-1 0,1 0,-1-1,1 1,1 0,-2 0,1 0,0 0,1 0,-1 0,0 0,1 0,-1 0,0 0,4 0,-4 0,6 0,-3 0,-2 0,6 0,-5 0,-1 0,-1 0,2 1,-1-1,0 1,2-1,-3 0,2 0,-1 1,0-1,2 0,-3 1,2-1,-1 0,0 0,1 0,-2 0,2 0,-3 0,2 0,-1 0,1 0,-1 0,0 0,0 0,-1 0,1 0,0 0,-1 0,0 0,0-1,0 1,0 0,0-1,0 1,-1 0,1 0,-1 0,0-1,1 1,1-1,-2 1,0-1,0 1,0 0,-1-1,1 1,0 0,0 0,0 0,-1-1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07-21T21:4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959 139,'0'1,"1"0,-1 0,1-1,0 0,-1 1,2 1,1 0,-1-1,-2 0,1-1,-1 1,0 0,0 0,0 0,-1 0,1 0,-1-1,0 2,0 0,-1-1,2 0,-1-1,1 1,-1 0,-1 1,2-1,-1-1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07-21T21:4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807 176,'1'0,"0"1,0-1,-1 1,0 0,1-1,-1 1,1-1,-1 1,0 0,0 0,0 0,0 0,0 0,0 0,0 0,0 0,0 0,0 0,0-2,1 1,-1-1,1 1,-1-1,1 1,0 0,-1-1,1 0,0 0,0 1,0 0,-1-1,1 1,0-1,-1 0,1 1,0 0,0 0,-1-1,1 1,0 0,0-1,0 1,0-1,0 0,0 1,0 0,0-1,0 1,1-1,-1 1,0 0,-1-1,1 1,-1-1,1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07-21T21:4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818 201,'1'0,"0"0,0 0,0-1,0 1,1-1,-1 1,0 0,1-1,4-1,-5 2,1 0,0 0,-1-1,1 1,0-1,-1 1,0 0,1-1,-2 0,1 1,0-1,0 1,0 0,0 0,-1-1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07-21T21:4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834 199,'0'1,"-1"0,0-1,1 1,0 0,0 0,-1-1,1 1,-1 0,1 0,0 0,0 0,0 0,-1-1,1 1,0 0,0 0,1-1,0 0,0 0,0 0,0 0,-1-1,1 1,0 0,0-1,0 1,0 0,0 0,-1-1,1 1,0 0,-1-1,1 1,0 0,0 0,-1-1,1 1,-1-1,0 0,0 0,0 0,0 0,0 0,0 0,0 0,0 0,0 0,-1 1,1-1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07-21T21:4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836 180,'0'1,"0"0,0 0,0 1,0-1,0 0,1 1,-1-1,0 0,0 0,0 0,0 0,0 0,0 1,0 1,0-2,0 1,0-1,0 0,0 0,0 0,0 0,0 1,0-1,0 0,0 0,0 0,0 0,1 0,-1 0,0 0,0 0,0 0,0 1,0-1,0 0,1-1,-1 2,1-1,-1 0,1-1,0-1,0 0,0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07-21T21:4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896 167,'0'6,"-2"-2,2-3,-1 1,1 0,-1-2,1 2,-1-1,0 1,1-1,0 0,0 0,0 0,-1-1,1 1,-1-3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07-21T21:4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888 180,'0'1,"0"1,0-1,0 0,0 0,0 2,0-1,0-1,0 1,0-1,0 0,0 0,0 0,0 0,0 1,0 0,-1-1,1 0,0 0,0 1,0-1,0 0,0 1,0-1,0 0,-1 1,1-1,0 1,-1-1,1 0,0 0,0 3,-1-3,1 1,0-1,0 1,0-1,0-2,0 0,0 0,0 0,0 0,0 0,0 0,0-1,0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07-21T21:4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913 161,'0'1,"1"0,-1 0,0 2,0-2,0 1,0-1,0 1,0-1,0 0,0 0,0 0,0 0,0 0,0 0,0 0,0 1,0-1,0 1,0-1,-1 0,1 0,0 0,0 0,0 0,-1-1,1 1,0 0,0 0,0 0,0 0,0 0,0-3,1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07-21T21:4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938 159,'1'0,"-1"1,1 0,0-1,0 0,-1 1,1-1,-1 1,1-1,0 0,-1 1,0 0,1-1,-1 1,1-1,-1 1,0 0,0 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07-21T21:4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115 485,'1'0,"0"0,0 0,0 0,0 0,0 0,0 0,0 0,0 0,0 0,0 0,0 0,0 0,0 0,0 0,0 0,0 0,1 0,-1 0,0 0,0 0,0 0,0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07-21T21:4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927 193,'1'0,"0"0,0 0,0 0,0 0,0 0,0 0,0 0,0 0,-1 1,1-1,-1 1,0 0,1 0,0 0,-1 0,0 0,0 0,1 0,-1 0,0 0,0 0,0 0,0 0,0 0,0 0,0 0,0 0,0 0,-1-1,1 1,-1-1,0 0,0 0,0 0,0 0,1-1,-1 0,1 0,-1 1,0 0,1-2,-1 2,1-1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07-21T21:4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924 200,'0'1,"-1"1,1-1,-1-1,1 1,-1 0,1 0,-1 0,0-1,1 1,-1 0,1 0,-1 0,1 0,-1-1,0 2,1-1,-1-1,1 1,-1 0,1 0,-1 0,0 0,1 0,-1 0,1 0,-1-1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07-21T21:4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700 43,'0'1,"0"0,0 0,0 0,0 0,0 0,0 0,0 0,0 1,0-1,0 1,0 0,0-1,0 0,0 1,0 1,0-2,0 1,0 0,-1 0,1 0,0 1,0-1,0 0,0 1,0-1,0 1,-1 0,1-1,0 0,0 0,0 1,0 0,-1 0,1 0,0-1,0 0,0 1,0-1,-1 3,1-2,-1 0,1-1,-1 5,1-5,0 0,0 1,0-1,-1 0,1 0,0 0,0 0,0 0,-1 1,1-2,0 1,0-1,0 0,0 0,0 0,0 0,0 0,0 0,0 0,0 0,0-2,0 0,0-1,0 1,0 0,0 0,0 0,0 0,0 0,0-1,1 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07-21T21:4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696 73,'-1'0,"1"1,-1 0,1 1,-2 0,2 0,-1-2,1 1,0 0,-1 1,0-2,1 1,0 0,-1-1,1 1,0 0,-1 1,1-1,-1-1,1 1,-1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07-21T21:4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1060 270,'1'0,"0"0,-1-1,2 0,-2 0,1 0,0 0,-1 0,1 1,0-1,0 0,0 0,0 0,-1 0,4-2,-3 2,1 0,-1-1,0 2,1-2,5-3,-6 4,0 1,0 0,0-1,-1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07-21T21:4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177 491,'1'0,"0"0,0 0,0 0,0 0,0 0,0 0,0 0,0 0,0 0,0 0,0 0,0 0,1 0,-1 0,0 0,0 0,1 0,-1 0,1 0,-1 0,2 0,-2 0,2 0,-2 1,1-1,0 0,1 0,-1 0,-1 0,4 0,-3 0,1 0,3 0,-4 0,0 0,0 0,0 0,1 0,-1 0,0 0,0 0,0 0,0 0,0 0,1 0,-1 0,1 0,-2 0,1 0,0 0,3 0,-4 0,1 0,-1 0,1 0,1 0,-1-1,-1 1,1 0,-1 0,0 0,1 0,-1 0,0 0,0 0,0-1,0 1,0 0,-1-1,1 1,0 0,0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07-21T21:4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537 573,'-1'0,"0"0,-1 0,1 0,-3 0,3 0,0 0,-2 1,1-1,1 0,0 1,0-1,0 0,-2 2,2-1,0-1,0 0,1 1,-1-1,0 1,0 0,0-1,1 1,-1-1,1 1,-2 0,2 0,-1-1,0 0,-1 2,2-1,-1 0,-1 0,2 0,0 0,-2 0,1-1,1 2,-1-2,0 1,-6 13,5-13,1 2,1-2,-1 1,-1 0,2 0,-2 5,1-6,1 0,-1 1,1 0,0-1,0 1,0-1,-1-1,1 1,0 0,0 0,0 0,0 0,0 0,0 0,0 0,0 0,1 0,1 0,-1 0,0-1,1 1,-1-1,1 0,-1 0,0 1,0-1,1 0,0 0,-1 0,0 0,0 1,0-1,0 0,2 0,-2 0,1 1,-1-1,0 0,1 0,-1 0,0 0,1 0,0 0,-1 0,0 0,1 0,0 0,-1 0,0 0,0 0,2 0,-2 0,0 0,0 0,4 0,-3 0,-1 0,0 0,1-1,2 1,-1-2,-2 2,0 0,1-1,-2 0,2 1,-1 0,0-1,0 1,0-1,0 0,1 0,-1 1,0-1,-1 0,1 1,0-1,0 1,-1-2,1 2,-1-1,1 1,0-1,0 0,-1 0,1 0,0 0,-1 0,1 0,-1 0,2-1,-2 1,0 0,0 0,1 0,-1-1,0-1,0 2,0-1,0 0,0 0,0 1,0 0,0 0,0-1,0 1,0 0,0 0,0 0,-1-1,1 1,0 0,-1 0,1 0,-1 0,0 0,0 0,0 1,0-2,-1 0,1 2,0-2,-1 2,2-1,-1 1,0-1,1 0,-2 1,2-1,-1 1,1-1,-2 0,1 1,0-1,0 0,-1 0,1 0,0 1,0-1,1 0,-1 1,0 0,-1 0,0-1,1 0,-1 0,1 1,0 0,0 0,0-1,0 1,0 0,0 0,0 0,0 0,0 0,-1-1,1 1,-2-1,2 1,0 0,0 0,0 0,0 0,0 0,0 0,0 0,0 0,0 0,0 0,0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07-21T21:4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212 618,'1'0,"0"0,0 0,0 0,0 0,0 0,0 0,0 0,1 0,-1 0,1 0,-1 0,0 0,1-1,-1 1,3 0,4-1,-6 1,1 0,4 0,-3 0,-1 0,1 0,-1-1,0 1,1 0,-2 0,2-1,-2 1,2 0,-1 0,0-1,0 1,0 0,1 0,0 0,-1 0,0 0,0 0,1 0,-1 0,1 0,-1 0,0 0,1 0,-1 0,0 0,0 0,0 0,0 0,-1 0,2 0,-2 0,1 0,0 0,-1 0,1 0,-1 0,1 0,-1 0,-1 0,2 0,-2 0,1 0,2 0,-3 0,3 0,-1 0,-2 0,3 1,-3-1,1 0,1 0,-2 0,2 0,-2 1,1-1,0 1,0-1,0 0,0 0,0 1,0-1,5 1,-6 0,1-1,1 0,-2 0,1 0,0 0,0 1,0-1,-1 0,1 1,-1-1,1 0,-1 0,0 0,2 0,-2 0,1 0,-1 0,0 0,0 0,0 0,0 0,0 0,0 0,0 0,1 0,0 0,-1 0,0 0,0 0,0 0,0 0,0 0,0 0,0 0,0 0,0 0,0 0,0 0,0 0,-1 1,1-1,-1-1,1-2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07-21T21:4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652 412,'-1'0,"0"0,0 0,1 1,-1-1,0 0,1 1,-1-1,0 1,1 0,-1-1,0 1,0-1,1 1,-1 0,0-1,0 1,0 0,1 0,-2-1,2 1,-1 0,1 0,-1-1,0 1,1 0,0 0,0 0,-1 0,1 0,0 0,0 0,0 0,0 0,0 0,0 1,0-1,2-1,-2 1,1 1,-1-1,1-1,-1 1,1-1,-1 1,0 0,1-1,-1 1,0 0,1 0,-1 0,0 0,1 0,-1 0,0 0,1 0,-1 0,0 0,0 0,0 0,0 0,0 0,0 0,0 0,0 0,0 1,0-1,0 0,0 0,0 0,0 1,0-1,1 0,-1 1,0-1,0 0,0 0,0 0,0 0,0 1,0-1,0 1,0 0,0-1,0 0,0 0,0 0,0 0,0 0,0 0,0 0,0 1,0-1,0 0,0 0,0 0,0 0,0 0,0 0,0 0,0 0,0 0,0 0,0 0,1 0,-1 0,1-1,0 0,0 0,1-1,0 1,-1 0,-1-1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07-21T21:4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715 412,'1'0,"0"0,0 0,0 0,0 0,0 0,0 0,0 0,0 0,0 1,1-1,-1 0,0 0,0 0,0 1,0-1,0 1,0-1,-1 1,1-1,-1 1,0 0,0 0,0 0,-1 1,1-1,-1 0,0 1,1-1,0 0,0 0,-1 0,0 1,1-1,0 0,0 0,0 0,-1-1,1 1,0 0,0 0,0 1,-1-1,1 0,0 0,0 0,-1 2,1-2,0 0,0 0,0 0,0 0,0 0,0 0,0 1,0-1,0 1,0-1,0 0,0 1,0-1,0 1,0-1,0 1,0-1,0 0,0 0,0 0,0 0,0 0,0 0,0 0,-1-1,1 1,0 0,0 0,0 0,-1-1,1-1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07-21T21:4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678 421,'0'1,"0"0,0 0,1-1,-1 1,1-1,-1 1,0 0,0 0,0 0,1-1,-1 1,0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07-21T21:4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702 406,'1'1,"-1"0,0 0,1 0,0-1,-1 1,0 0,1 0,-1 0,0 0,0 0,0 0,0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07-21T21:40: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696 456,'-1'2,"0"0,1-1,0 0,0 0,-1 0,1 0,0 0,0 0,-1 0,1 0,0 0,0 0,-1 0,1 0,-1 0,1 0,0 0,0 0,0 0,0-2,0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B29AC-4239-42C2-AF7F-021E0FF5BD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0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4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8.xml"/><Relationship Id="rId1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9.xml"/><Relationship Id="rId1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0.xml"/><Relationship Id="rId1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1.xml"/><Relationship Id="rId1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33.xml"/><Relationship Id="rId1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4.xml"/><Relationship Id="rId1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5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8" Type="http://schemas.openxmlformats.org/officeDocument/2006/relationships/customXml" Target="../ink/ink4.xml"/><Relationship Id="rId7" Type="http://schemas.openxmlformats.org/officeDocument/2006/relationships/image" Target="../media/image22.png"/><Relationship Id="rId6" Type="http://schemas.openxmlformats.org/officeDocument/2006/relationships/customXml" Target="../ink/ink3.xml"/><Relationship Id="rId5" Type="http://schemas.openxmlformats.org/officeDocument/2006/relationships/image" Target="../media/image21.png"/><Relationship Id="rId4" Type="http://schemas.openxmlformats.org/officeDocument/2006/relationships/customXml" Target="../ink/ink2.xml"/><Relationship Id="rId34" Type="http://schemas.openxmlformats.org/officeDocument/2006/relationships/notesSlide" Target="../notesSlides/notesSlide5.xml"/><Relationship Id="rId33" Type="http://schemas.openxmlformats.org/officeDocument/2006/relationships/slideLayout" Target="../slideLayouts/slideLayout7.xml"/><Relationship Id="rId32" Type="http://schemas.openxmlformats.org/officeDocument/2006/relationships/tags" Target="../tags/tag36.xml"/><Relationship Id="rId31" Type="http://schemas.openxmlformats.org/officeDocument/2006/relationships/image" Target="../media/image34.png"/><Relationship Id="rId30" Type="http://schemas.openxmlformats.org/officeDocument/2006/relationships/customXml" Target="../ink/ink15.xml"/><Relationship Id="rId3" Type="http://schemas.openxmlformats.org/officeDocument/2006/relationships/image" Target="../media/image20.png"/><Relationship Id="rId29" Type="http://schemas.openxmlformats.org/officeDocument/2006/relationships/image" Target="../media/image33.png"/><Relationship Id="rId28" Type="http://schemas.openxmlformats.org/officeDocument/2006/relationships/customXml" Target="../ink/ink14.xml"/><Relationship Id="rId27" Type="http://schemas.openxmlformats.org/officeDocument/2006/relationships/image" Target="../media/image32.png"/><Relationship Id="rId26" Type="http://schemas.openxmlformats.org/officeDocument/2006/relationships/customXml" Target="../ink/ink13.xml"/><Relationship Id="rId25" Type="http://schemas.openxmlformats.org/officeDocument/2006/relationships/image" Target="../media/image31.png"/><Relationship Id="rId24" Type="http://schemas.openxmlformats.org/officeDocument/2006/relationships/customXml" Target="../ink/ink12.xml"/><Relationship Id="rId23" Type="http://schemas.openxmlformats.org/officeDocument/2006/relationships/image" Target="../media/image30.png"/><Relationship Id="rId22" Type="http://schemas.openxmlformats.org/officeDocument/2006/relationships/customXml" Target="../ink/ink11.xml"/><Relationship Id="rId21" Type="http://schemas.openxmlformats.org/officeDocument/2006/relationships/image" Target="../media/image29.png"/><Relationship Id="rId20" Type="http://schemas.openxmlformats.org/officeDocument/2006/relationships/customXml" Target="../ink/ink10.xml"/><Relationship Id="rId2" Type="http://schemas.openxmlformats.org/officeDocument/2006/relationships/customXml" Target="../ink/ink1.xml"/><Relationship Id="rId19" Type="http://schemas.openxmlformats.org/officeDocument/2006/relationships/image" Target="../media/image28.png"/><Relationship Id="rId18" Type="http://schemas.openxmlformats.org/officeDocument/2006/relationships/customXml" Target="../ink/ink9.xml"/><Relationship Id="rId17" Type="http://schemas.openxmlformats.org/officeDocument/2006/relationships/image" Target="../media/image27.png"/><Relationship Id="rId16" Type="http://schemas.openxmlformats.org/officeDocument/2006/relationships/customXml" Target="../ink/ink8.xml"/><Relationship Id="rId15" Type="http://schemas.openxmlformats.org/officeDocument/2006/relationships/image" Target="../media/image26.png"/><Relationship Id="rId14" Type="http://schemas.openxmlformats.org/officeDocument/2006/relationships/customXml" Target="../ink/ink7.xml"/><Relationship Id="rId13" Type="http://schemas.openxmlformats.org/officeDocument/2006/relationships/image" Target="../media/image25.png"/><Relationship Id="rId12" Type="http://schemas.openxmlformats.org/officeDocument/2006/relationships/customXml" Target="../ink/ink6.xml"/><Relationship Id="rId11" Type="http://schemas.openxmlformats.org/officeDocument/2006/relationships/image" Target="../media/image24.png"/><Relationship Id="rId10" Type="http://schemas.openxmlformats.org/officeDocument/2006/relationships/customXml" Target="../ink/ink5.xml"/><Relationship Id="rId1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image" Target="../media/image38.png"/><Relationship Id="rId7" Type="http://schemas.openxmlformats.org/officeDocument/2006/relationships/customXml" Target="../ink/ink18.xml"/><Relationship Id="rId6" Type="http://schemas.openxmlformats.org/officeDocument/2006/relationships/image" Target="../media/image37.png"/><Relationship Id="rId5" Type="http://schemas.openxmlformats.org/officeDocument/2006/relationships/customXml" Target="../ink/ink17.xml"/><Relationship Id="rId4" Type="http://schemas.openxmlformats.org/officeDocument/2006/relationships/image" Target="../media/image36.png"/><Relationship Id="rId3" Type="http://schemas.openxmlformats.org/officeDocument/2006/relationships/customXml" Target="../ink/ink16.xml"/><Relationship Id="rId2" Type="http://schemas.openxmlformats.org/officeDocument/2006/relationships/image" Target="../media/image35.wmf"/><Relationship Id="rId11" Type="http://schemas.openxmlformats.org/officeDocument/2006/relationships/vmlDrawing" Target="../drawings/vmlDrawing2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2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customXml" Target="../ink/ink23.xml"/><Relationship Id="rId8" Type="http://schemas.openxmlformats.org/officeDocument/2006/relationships/image" Target="../media/image42.png"/><Relationship Id="rId7" Type="http://schemas.openxmlformats.org/officeDocument/2006/relationships/customXml" Target="../ink/ink22.xml"/><Relationship Id="rId6" Type="http://schemas.openxmlformats.org/officeDocument/2006/relationships/image" Target="../media/image41.png"/><Relationship Id="rId5" Type="http://schemas.openxmlformats.org/officeDocument/2006/relationships/customXml" Target="../ink/ink21.xml"/><Relationship Id="rId4" Type="http://schemas.openxmlformats.org/officeDocument/2006/relationships/image" Target="../media/image40.png"/><Relationship Id="rId38" Type="http://schemas.openxmlformats.org/officeDocument/2006/relationships/slideLayout" Target="../slideLayouts/slideLayout7.xml"/><Relationship Id="rId37" Type="http://schemas.openxmlformats.org/officeDocument/2006/relationships/tags" Target="../tags/tag38.xml"/><Relationship Id="rId36" Type="http://schemas.openxmlformats.org/officeDocument/2006/relationships/image" Target="../media/image56.png"/><Relationship Id="rId35" Type="http://schemas.openxmlformats.org/officeDocument/2006/relationships/customXml" Target="../ink/ink36.xml"/><Relationship Id="rId34" Type="http://schemas.openxmlformats.org/officeDocument/2006/relationships/image" Target="../media/image55.png"/><Relationship Id="rId33" Type="http://schemas.openxmlformats.org/officeDocument/2006/relationships/customXml" Target="../ink/ink35.xml"/><Relationship Id="rId32" Type="http://schemas.openxmlformats.org/officeDocument/2006/relationships/image" Target="../media/image54.png"/><Relationship Id="rId31" Type="http://schemas.openxmlformats.org/officeDocument/2006/relationships/customXml" Target="../ink/ink34.xml"/><Relationship Id="rId30" Type="http://schemas.openxmlformats.org/officeDocument/2006/relationships/image" Target="../media/image53.png"/><Relationship Id="rId3" Type="http://schemas.openxmlformats.org/officeDocument/2006/relationships/customXml" Target="../ink/ink20.xml"/><Relationship Id="rId29" Type="http://schemas.openxmlformats.org/officeDocument/2006/relationships/customXml" Target="../ink/ink33.xml"/><Relationship Id="rId28" Type="http://schemas.openxmlformats.org/officeDocument/2006/relationships/image" Target="../media/image52.png"/><Relationship Id="rId27" Type="http://schemas.openxmlformats.org/officeDocument/2006/relationships/customXml" Target="../ink/ink32.xml"/><Relationship Id="rId26" Type="http://schemas.openxmlformats.org/officeDocument/2006/relationships/image" Target="../media/image51.png"/><Relationship Id="rId25" Type="http://schemas.openxmlformats.org/officeDocument/2006/relationships/customXml" Target="../ink/ink31.xml"/><Relationship Id="rId24" Type="http://schemas.openxmlformats.org/officeDocument/2006/relationships/image" Target="../media/image50.png"/><Relationship Id="rId23" Type="http://schemas.openxmlformats.org/officeDocument/2006/relationships/customXml" Target="../ink/ink30.xml"/><Relationship Id="rId22" Type="http://schemas.openxmlformats.org/officeDocument/2006/relationships/image" Target="../media/image49.png"/><Relationship Id="rId21" Type="http://schemas.openxmlformats.org/officeDocument/2006/relationships/customXml" Target="../ink/ink29.xml"/><Relationship Id="rId20" Type="http://schemas.openxmlformats.org/officeDocument/2006/relationships/image" Target="../media/image48.png"/><Relationship Id="rId2" Type="http://schemas.openxmlformats.org/officeDocument/2006/relationships/image" Target="../media/image39.png"/><Relationship Id="rId19" Type="http://schemas.openxmlformats.org/officeDocument/2006/relationships/customXml" Target="../ink/ink28.xml"/><Relationship Id="rId18" Type="http://schemas.openxmlformats.org/officeDocument/2006/relationships/image" Target="../media/image47.png"/><Relationship Id="rId17" Type="http://schemas.openxmlformats.org/officeDocument/2006/relationships/customXml" Target="../ink/ink27.xml"/><Relationship Id="rId16" Type="http://schemas.openxmlformats.org/officeDocument/2006/relationships/image" Target="../media/image46.png"/><Relationship Id="rId15" Type="http://schemas.openxmlformats.org/officeDocument/2006/relationships/customXml" Target="../ink/ink26.xml"/><Relationship Id="rId14" Type="http://schemas.openxmlformats.org/officeDocument/2006/relationships/image" Target="../media/image45.png"/><Relationship Id="rId13" Type="http://schemas.openxmlformats.org/officeDocument/2006/relationships/customXml" Target="../ink/ink25.xml"/><Relationship Id="rId12" Type="http://schemas.openxmlformats.org/officeDocument/2006/relationships/image" Target="../media/image44.png"/><Relationship Id="rId11" Type="http://schemas.openxmlformats.org/officeDocument/2006/relationships/customXml" Target="../ink/ink24.xml"/><Relationship Id="rId10" Type="http://schemas.openxmlformats.org/officeDocument/2006/relationships/image" Target="../media/image43.png"/><Relationship Id="rId1" Type="http://schemas.openxmlformats.org/officeDocument/2006/relationships/customXml" Target="../ink/ink1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1.xml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42.xml"/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3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55065" y="4599940"/>
            <a:ext cx="9708515" cy="682625"/>
          </a:xfrm>
        </p:spPr>
        <p:txBody>
          <a:bodyPr>
            <a:normAutofit/>
          </a:bodyPr>
          <a:lstStyle/>
          <a:p>
            <a:pPr algn="ctr"/>
            <a:r>
              <a:rPr lang="en-US" altLang="zh-CN" smtClean="0">
                <a:solidFill>
                  <a:schemeClr val="tx1"/>
                </a:solidFill>
                <a:sym typeface="+mn-ea"/>
              </a:rPr>
              <a:t>Matlab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矩阵运算与作图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 fontScale="82500"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主讲人：老教练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80D1A54-3973-4F98-A5E9-0DFE66ABE21C}" type="slidenum">
              <a:rPr lang="zh-CN" altLang="en-US"/>
            </a:fld>
            <a:endParaRPr lang="en-US" altLang="zh-CN"/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194435" y="1028065"/>
            <a:ext cx="9802495" cy="4523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latin typeface="Times New Roman" panose="02020603050405020304" pitchFamily="18" charset="0"/>
              </a:rPr>
              <a:t>调用格式</a:t>
            </a:r>
            <a:r>
              <a:rPr lang="zh-CN" altLang="en-US" sz="2400">
                <a:latin typeface="Times New Roman" panose="02020603050405020304" pitchFamily="18" charset="0"/>
              </a:rPr>
              <a:t>：</a:t>
            </a: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</a:rPr>
              <a:t>plot(x,y,s)</a:t>
            </a:r>
            <a:r>
              <a:rPr lang="en-US" altLang="zh-CN" sz="2400" b="1">
                <a:latin typeface="Times New Roman" panose="02020603050405020304" pitchFamily="18" charset="0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</a:rPr>
              <a:t>s </a:t>
            </a:r>
            <a:r>
              <a:rPr lang="zh-CN" altLang="en-US" sz="2400" b="1">
                <a:latin typeface="宋体" panose="02010600030101010101" pitchFamily="2" charset="-122"/>
              </a:rPr>
              <a:t>为类型说明参数，是字符串。</a:t>
            </a:r>
            <a:endParaRPr lang="zh-CN" altLang="en-US" sz="2400" b="1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buClr>
                <a:srgbClr val="6600FF"/>
              </a:buClr>
              <a:buFont typeface="Wingdings" panose="05000000000000000000" pitchFamily="2" charset="2"/>
              <a:buChar char="Ø"/>
            </a:pP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</a:rPr>
              <a:t>s </a:t>
            </a:r>
            <a:r>
              <a:rPr lang="zh-CN" altLang="en-US" sz="2400" b="1">
                <a:solidFill>
                  <a:srgbClr val="CC0000"/>
                </a:solidFill>
                <a:latin typeface="Times New Roman" panose="02020603050405020304" pitchFamily="18" charset="0"/>
              </a:rPr>
              <a:t>字符串</a:t>
            </a:r>
            <a:r>
              <a:rPr lang="zh-CN" altLang="en-US" sz="2400" b="1">
                <a:latin typeface="Times New Roman" panose="02020603050405020304" pitchFamily="18" charset="0"/>
              </a:rPr>
              <a:t>可以是三种类型的</a:t>
            </a:r>
            <a:r>
              <a:rPr lang="zh-CN" altLang="en-US" sz="2400" b="1">
                <a:solidFill>
                  <a:srgbClr val="CC0000"/>
                </a:solidFill>
                <a:latin typeface="Times New Roman" panose="02020603050405020304" pitchFamily="18" charset="0"/>
              </a:rPr>
              <a:t>符号之一</a:t>
            </a:r>
            <a:r>
              <a:rPr lang="zh-CN" altLang="en-US" sz="2400" b="1">
                <a:latin typeface="Times New Roman" panose="02020603050405020304" pitchFamily="18" charset="0"/>
              </a:rPr>
              <a:t>，也可以是线型与颜色和定点标记与颜色的</a:t>
            </a:r>
            <a:r>
              <a:rPr lang="zh-CN" altLang="en-US" sz="2400" b="1">
                <a:solidFill>
                  <a:srgbClr val="CC0000"/>
                </a:solidFill>
                <a:latin typeface="Times New Roman" panose="02020603050405020304" pitchFamily="18" charset="0"/>
              </a:rPr>
              <a:t>组合</a:t>
            </a:r>
            <a:r>
              <a:rPr lang="zh-CN" altLang="en-US" sz="2400" b="1">
                <a:latin typeface="Times New Roman" panose="02020603050405020304" pitchFamily="18" charset="0"/>
              </a:rPr>
              <a:t>；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6600FF"/>
              </a:buClr>
              <a:buFont typeface="Wingdings" panose="05000000000000000000" pitchFamily="2" charset="2"/>
              <a:buChar char="Ø"/>
            </a:pPr>
            <a:r>
              <a:rPr lang="zh-CN" altLang="en-US" sz="2400" b="1">
                <a:latin typeface="Times New Roman" panose="02020603050405020304" pitchFamily="18" charset="0"/>
              </a:rPr>
              <a:t>如果</a:t>
            </a:r>
            <a:r>
              <a:rPr lang="zh-CN" altLang="en-US" sz="2400" b="1">
                <a:solidFill>
                  <a:srgbClr val="CC0000"/>
                </a:solidFill>
                <a:latin typeface="Times New Roman" panose="02020603050405020304" pitchFamily="18" charset="0"/>
              </a:rPr>
              <a:t>没有 </a:t>
            </a: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</a:rPr>
              <a:t>s </a:t>
            </a:r>
            <a:r>
              <a:rPr lang="zh-CN" altLang="en-US" sz="2400" b="1">
                <a:solidFill>
                  <a:srgbClr val="CC0000"/>
                </a:solidFill>
                <a:latin typeface="Times New Roman" panose="02020603050405020304" pitchFamily="18" charset="0"/>
              </a:rPr>
              <a:t>参数</a:t>
            </a:r>
            <a:r>
              <a:rPr lang="zh-CN" altLang="en-US" sz="2400" b="1">
                <a:latin typeface="Times New Roman" panose="02020603050405020304" pitchFamily="18" charset="0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</a:rPr>
              <a:t>plot </a:t>
            </a:r>
            <a:r>
              <a:rPr lang="zh-CN" altLang="en-US" sz="2400" b="1">
                <a:latin typeface="Times New Roman" panose="02020603050405020304" pitchFamily="18" charset="0"/>
              </a:rPr>
              <a:t>将使用</a:t>
            </a:r>
            <a:r>
              <a:rPr lang="zh-CN" altLang="en-US" sz="2400" b="1">
                <a:solidFill>
                  <a:srgbClr val="CC0000"/>
                </a:solidFill>
                <a:latin typeface="Times New Roman" panose="02020603050405020304" pitchFamily="18" charset="0"/>
              </a:rPr>
              <a:t>缺省设置（实线，前七种颜色顺序着色</a:t>
            </a:r>
            <a:r>
              <a:rPr lang="zh-CN" altLang="en-US" sz="2400" b="1">
                <a:latin typeface="Times New Roman" panose="02020603050405020304" pitchFamily="18" charset="0"/>
              </a:rPr>
              <a:t>）绘制曲线； 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6600FF"/>
              </a:buClr>
              <a:buFont typeface="Wingdings" panose="05000000000000000000" pitchFamily="2" charset="2"/>
              <a:buChar char="Ø"/>
            </a:pPr>
            <a:r>
              <a:rPr lang="zh-CN" altLang="en-US" sz="2400" b="1">
                <a:latin typeface="Times New Roman" panose="02020603050405020304" pitchFamily="18" charset="0"/>
              </a:rPr>
              <a:t>在当前坐标系中绘图时，每调入一次绘图函数，</a:t>
            </a:r>
            <a:r>
              <a:rPr lang="en-US" altLang="zh-CN" sz="2400" b="1">
                <a:latin typeface="Times New Roman" panose="02020603050405020304" pitchFamily="18" charset="0"/>
              </a:rPr>
              <a:t>MATLAB</a:t>
            </a:r>
            <a:r>
              <a:rPr lang="zh-CN" altLang="en-US" sz="2400" b="1">
                <a:latin typeface="Times New Roman" panose="02020603050405020304" pitchFamily="18" charset="0"/>
              </a:rPr>
              <a:t>将擦掉坐标系中已有的图形对象。可以用 </a:t>
            </a: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</a:rPr>
              <a:t>hold on </a:t>
            </a:r>
            <a:r>
              <a:rPr lang="zh-CN" altLang="en-US" sz="2400" b="1">
                <a:solidFill>
                  <a:srgbClr val="CC0000"/>
                </a:solidFill>
                <a:latin typeface="Times New Roman" panose="02020603050405020304" pitchFamily="18" charset="0"/>
              </a:rPr>
              <a:t>命令</a:t>
            </a:r>
            <a:r>
              <a:rPr lang="zh-CN" altLang="en-US" sz="2400" b="1">
                <a:latin typeface="Times New Roman" panose="02020603050405020304" pitchFamily="18" charset="0"/>
              </a:rPr>
              <a:t>在一个坐标系中</a:t>
            </a:r>
            <a:r>
              <a:rPr lang="zh-CN" altLang="en-US" sz="2400" b="1">
                <a:solidFill>
                  <a:srgbClr val="CC0000"/>
                </a:solidFill>
                <a:latin typeface="Times New Roman" panose="02020603050405020304" pitchFamily="18" charset="0"/>
              </a:rPr>
              <a:t>增加新的图形对象</a:t>
            </a:r>
            <a:r>
              <a:rPr lang="zh-CN" altLang="en-US" sz="2400" b="1">
                <a:latin typeface="Times New Roman" panose="02020603050405020304" pitchFamily="18" charset="0"/>
              </a:rPr>
              <a:t>。注意</a:t>
            </a:r>
            <a:r>
              <a:rPr lang="en-US" altLang="zh-CN" sz="2400" b="1">
                <a:latin typeface="Times New Roman" panose="02020603050405020304" pitchFamily="18" charset="0"/>
              </a:rPr>
              <a:t>MATLAB</a:t>
            </a:r>
            <a:r>
              <a:rPr lang="zh-CN" altLang="en-US" sz="2400" b="1">
                <a:latin typeface="Times New Roman" panose="02020603050405020304" pitchFamily="18" charset="0"/>
              </a:rPr>
              <a:t>会根据新图形的大小，重新改变坐标系的比例。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68070" y="1253490"/>
            <a:ext cx="6619875" cy="2646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buClr>
                <a:srgbClr val="6600FF"/>
              </a:buClr>
              <a:buFont typeface="Wingdings" panose="05000000000000000000" pitchFamily="2" charset="2"/>
              <a:buNone/>
            </a:pPr>
            <a:r>
              <a:rPr lang="zh-CN" altLang="en-US" sz="2600" b="1">
                <a:latin typeface="Times New Roman" panose="02020603050405020304" pitchFamily="18" charset="0"/>
                <a:sym typeface="+mn-ea"/>
              </a:rPr>
              <a:t>用不同的</a:t>
            </a:r>
            <a:r>
              <a:rPr lang="zh-CN" altLang="en-US" sz="2600" b="1">
                <a:solidFill>
                  <a:srgbClr val="CC0000"/>
                </a:solidFill>
                <a:latin typeface="Times New Roman" panose="02020603050405020304" pitchFamily="18" charset="0"/>
                <a:sym typeface="+mn-ea"/>
              </a:rPr>
              <a:t>线型和标注</a:t>
            </a:r>
            <a:r>
              <a:rPr lang="zh-CN" altLang="en-US" sz="2600" b="1">
                <a:latin typeface="Times New Roman" panose="02020603050405020304" pitchFamily="18" charset="0"/>
                <a:sym typeface="+mn-ea"/>
              </a:rPr>
              <a:t>来绘制两条曲线。 </a:t>
            </a:r>
            <a:endParaRPr lang="zh-CN" altLang="en-US" sz="2600" b="1">
              <a:latin typeface="Times New Roman" panose="02020603050405020304" pitchFamily="18" charset="0"/>
            </a:endParaRPr>
          </a:p>
          <a:p>
            <a:pPr algn="just">
              <a:buClr>
                <a:srgbClr val="6600FF"/>
              </a:buClr>
              <a:buFont typeface="Wingdings" panose="05000000000000000000" pitchFamily="2" charset="2"/>
              <a:buNone/>
            </a:pPr>
            <a:r>
              <a:rPr lang="zh-CN" altLang="en-US" sz="2600">
                <a:latin typeface="Times New Roman" panose="02020603050405020304" pitchFamily="18" charset="0"/>
                <a:sym typeface="+mn-ea"/>
              </a:rPr>
              <a:t>   </a:t>
            </a:r>
            <a:r>
              <a:rPr lang="zh-CN" altLang="en-US" sz="2800">
                <a:latin typeface="Times New Roman" panose="02020603050405020304" pitchFamily="18" charset="0"/>
                <a:sym typeface="+mn-ea"/>
              </a:rPr>
              <a:t>   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t1=0:0.1:2*pi; 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algn="just">
              <a:buClr>
                <a:srgbClr val="6600FF"/>
              </a:buClr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      t2=0:0.1:6; 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algn="just">
              <a:buClr>
                <a:srgbClr val="6600FF"/>
              </a:buClr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      y1=sin(t1);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algn="just">
              <a:buClr>
                <a:srgbClr val="6600FF"/>
              </a:buClr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      y2=sqrt(t2); 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>
              <a:buClr>
                <a:srgbClr val="6600FF"/>
              </a:buClr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      plot(t1,y1,'hb',t2,y2,'--g')</a:t>
            </a:r>
            <a:r>
              <a:rPr lang="en-US" altLang="zh-CN" sz="2800" b="1">
                <a:latin typeface="Times New Roman" panose="02020603050405020304" pitchFamily="18" charset="0"/>
                <a:sym typeface="+mn-ea"/>
              </a:rPr>
              <a:t> </a:t>
            </a:r>
            <a:endParaRPr lang="zh-CN" altLang="en-US" sz="28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610" y="2366010"/>
            <a:ext cx="3934460" cy="2950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3DC53AA-3C40-4383-8518-E8F18D5FCF8E}" type="slidenum">
              <a:rPr lang="zh-CN" altLang="en-US"/>
            </a:fld>
            <a:endParaRPr lang="en-US" altLang="zh-CN"/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1085850" y="1167130"/>
            <a:ext cx="9516110" cy="4561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500" b="1">
                <a:latin typeface="Times New Roman" panose="02020603050405020304" pitchFamily="18" charset="0"/>
              </a:rPr>
              <a:t>3. </a:t>
            </a:r>
            <a:r>
              <a:rPr lang="zh-CN" altLang="en-US" sz="2500" b="1">
                <a:latin typeface="宋体" panose="02010600030101010101" pitchFamily="2" charset="-122"/>
              </a:rPr>
              <a:t>图形窗口的分割</a:t>
            </a:r>
            <a:r>
              <a:rPr lang="zh-CN" altLang="en-US" sz="2500" b="1">
                <a:latin typeface="Times New Roman" panose="02020603050405020304" pitchFamily="18" charset="0"/>
              </a:rPr>
              <a:t> 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algn="just"/>
            <a:r>
              <a:rPr lang="zh-CN" altLang="en-US" sz="2100" b="1">
                <a:latin typeface="Times New Roman" panose="02020603050405020304" pitchFamily="18" charset="0"/>
              </a:rPr>
              <a:t>        </a:t>
            </a:r>
            <a:r>
              <a:rPr lang="zh-CN" altLang="en-US" sz="2300" b="1">
                <a:latin typeface="Times New Roman" panose="02020603050405020304" pitchFamily="18" charset="0"/>
              </a:rPr>
              <a:t>有时需要在</a:t>
            </a:r>
            <a:r>
              <a:rPr lang="zh-CN" altLang="en-US" sz="2300" b="1">
                <a:solidFill>
                  <a:srgbClr val="CC0000"/>
                </a:solidFill>
                <a:latin typeface="Times New Roman" panose="02020603050405020304" pitchFamily="18" charset="0"/>
              </a:rPr>
              <a:t>一个图形窗口中显示几幅图</a:t>
            </a:r>
            <a:r>
              <a:rPr lang="zh-CN" altLang="en-US" sz="2300" b="1">
                <a:latin typeface="Times New Roman" panose="02020603050405020304" pitchFamily="18" charset="0"/>
              </a:rPr>
              <a:t>，以便对几个函数进行直观、便捷的比较。由于每个绘图命令在绘制数据图像时都会将已有图形覆盖掉，而用 </a:t>
            </a:r>
            <a:r>
              <a:rPr lang="en-US" altLang="zh-CN" sz="2300" b="1">
                <a:latin typeface="Times New Roman" panose="02020603050405020304" pitchFamily="18" charset="0"/>
              </a:rPr>
              <a:t>hold </a:t>
            </a:r>
            <a:r>
              <a:rPr lang="zh-CN" altLang="en-US" sz="2300" b="1">
                <a:latin typeface="Times New Roman" panose="02020603050405020304" pitchFamily="18" charset="0"/>
              </a:rPr>
              <a:t>命令不能实现同时显示几个不同坐标尺寸下的图形，用 </a:t>
            </a:r>
            <a:r>
              <a:rPr lang="en-US" altLang="zh-CN" sz="2300" b="1">
                <a:latin typeface="Times New Roman" panose="02020603050405020304" pitchFamily="18" charset="0"/>
              </a:rPr>
              <a:t>figure </a:t>
            </a:r>
            <a:r>
              <a:rPr lang="zh-CN" altLang="en-US" sz="2300" b="1">
                <a:latin typeface="Times New Roman" panose="02020603050405020304" pitchFamily="18" charset="0"/>
              </a:rPr>
              <a:t>命令再创窗口又很难同时比较由不同的数据绘得的图像。</a:t>
            </a:r>
            <a:endParaRPr lang="zh-CN" altLang="en-US" sz="2300" b="1">
              <a:latin typeface="Times New Roman" panose="02020603050405020304" pitchFamily="18" charset="0"/>
            </a:endParaRPr>
          </a:p>
          <a:p>
            <a:pPr algn="just"/>
            <a:r>
              <a:rPr lang="zh-CN" altLang="en-US" sz="2300" b="1">
                <a:latin typeface="Times New Roman" panose="02020603050405020304" pitchFamily="18" charset="0"/>
              </a:rPr>
              <a:t>        实现在</a:t>
            </a:r>
            <a:r>
              <a:rPr lang="zh-CN" altLang="en-US" sz="2300" b="1">
                <a:solidFill>
                  <a:srgbClr val="CC0000"/>
                </a:solidFill>
                <a:latin typeface="Times New Roman" panose="02020603050405020304" pitchFamily="18" charset="0"/>
              </a:rPr>
              <a:t>同一个窗口中同时显示多个图像</a:t>
            </a:r>
            <a:r>
              <a:rPr lang="zh-CN" altLang="en-US" sz="2300" b="1">
                <a:latin typeface="Times New Roman" panose="02020603050405020304" pitchFamily="18" charset="0"/>
              </a:rPr>
              <a:t>的命令</a:t>
            </a:r>
            <a:r>
              <a:rPr lang="en-US" altLang="zh-CN" sz="2300" b="1">
                <a:solidFill>
                  <a:srgbClr val="CC0000"/>
                </a:solidFill>
                <a:latin typeface="Times New Roman" panose="02020603050405020304" pitchFamily="18" charset="0"/>
              </a:rPr>
              <a:t>subplot</a:t>
            </a:r>
            <a:r>
              <a:rPr lang="zh-CN" altLang="en-US" sz="2300" b="1">
                <a:latin typeface="Times New Roman" panose="02020603050405020304" pitchFamily="18" charset="0"/>
              </a:rPr>
              <a:t>。</a:t>
            </a:r>
            <a:endParaRPr lang="zh-CN" altLang="en-US" sz="2300" b="1">
              <a:latin typeface="Times New Roman" panose="02020603050405020304" pitchFamily="18" charset="0"/>
            </a:endParaRPr>
          </a:p>
          <a:p>
            <a:pPr algn="just"/>
            <a:r>
              <a:rPr lang="zh-CN" altLang="en-US" sz="2300" b="1">
                <a:latin typeface="Times New Roman" panose="02020603050405020304" pitchFamily="18" charset="0"/>
              </a:rPr>
              <a:t>使用格式为： </a:t>
            </a:r>
            <a:endParaRPr lang="zh-CN" altLang="en-US" sz="2300" b="1">
              <a:latin typeface="Times New Roman" panose="02020603050405020304" pitchFamily="18" charset="0"/>
            </a:endParaRPr>
          </a:p>
          <a:p>
            <a:pPr algn="just"/>
            <a:r>
              <a:rPr lang="zh-CN" altLang="en-US" sz="2300" b="1">
                <a:solidFill>
                  <a:srgbClr val="CC0000"/>
                </a:solidFill>
                <a:latin typeface="Times New Roman" panose="02020603050405020304" pitchFamily="18" charset="0"/>
              </a:rPr>
              <a:t>                                            </a:t>
            </a:r>
            <a:r>
              <a:rPr lang="en-US" altLang="zh-CN" sz="2300" b="1">
                <a:solidFill>
                  <a:srgbClr val="CC0000"/>
                </a:solidFill>
                <a:latin typeface="Times New Roman" panose="02020603050405020304" pitchFamily="18" charset="0"/>
              </a:rPr>
              <a:t>subplot(m</a:t>
            </a:r>
            <a:r>
              <a:rPr lang="zh-CN" altLang="en-US" sz="2300" b="1">
                <a:solidFill>
                  <a:srgbClr val="CC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300" b="1">
                <a:solidFill>
                  <a:srgbClr val="CC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300" b="1">
                <a:solidFill>
                  <a:srgbClr val="CC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300" b="1">
                <a:solidFill>
                  <a:srgbClr val="CC0000"/>
                </a:solidFill>
                <a:latin typeface="Times New Roman" panose="02020603050405020304" pitchFamily="18" charset="0"/>
              </a:rPr>
              <a:t>i)</a:t>
            </a:r>
            <a:endParaRPr lang="en-US" altLang="zh-CN" sz="2300" b="1">
              <a:solidFill>
                <a:srgbClr val="CC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zh-CN" altLang="en-US" sz="2300" b="1">
                <a:latin typeface="Times New Roman" panose="02020603050405020304" pitchFamily="18" charset="0"/>
              </a:rPr>
              <a:t>其含义为  ：把图形窗口分割为 </a:t>
            </a:r>
            <a:r>
              <a:rPr lang="en-US" altLang="zh-CN" sz="2300" b="1">
                <a:solidFill>
                  <a:srgbClr val="CC0000"/>
                </a:solidFill>
                <a:latin typeface="Times New Roman" panose="02020603050405020304" pitchFamily="18" charset="0"/>
              </a:rPr>
              <a:t>m </a:t>
            </a:r>
            <a:r>
              <a:rPr lang="zh-CN" altLang="en-US" sz="2300" b="1">
                <a:solidFill>
                  <a:srgbClr val="CC0000"/>
                </a:solidFill>
                <a:latin typeface="Times New Roman" panose="02020603050405020304" pitchFamily="18" charset="0"/>
              </a:rPr>
              <a:t>行 </a:t>
            </a:r>
            <a:r>
              <a:rPr lang="en-US" altLang="zh-CN" sz="2300" b="1">
                <a:solidFill>
                  <a:srgbClr val="CC0000"/>
                </a:solidFill>
                <a:latin typeface="Times New Roman" panose="02020603050405020304" pitchFamily="18" charset="0"/>
              </a:rPr>
              <a:t>n </a:t>
            </a:r>
            <a:r>
              <a:rPr lang="zh-CN" altLang="en-US" sz="2300" b="1">
                <a:solidFill>
                  <a:srgbClr val="CC0000"/>
                </a:solidFill>
                <a:latin typeface="Times New Roman" panose="02020603050405020304" pitchFamily="18" charset="0"/>
              </a:rPr>
              <a:t>列子窗口</a:t>
            </a:r>
            <a:r>
              <a:rPr lang="zh-CN" altLang="en-US" sz="2300" b="1">
                <a:latin typeface="Times New Roman" panose="02020603050405020304" pitchFamily="18" charset="0"/>
              </a:rPr>
              <a:t>，然后选定</a:t>
            </a:r>
            <a:r>
              <a:rPr lang="zh-CN" altLang="en-US" sz="2300" b="1">
                <a:solidFill>
                  <a:srgbClr val="CC0000"/>
                </a:solidFill>
                <a:latin typeface="Times New Roman" panose="02020603050405020304" pitchFamily="18" charset="0"/>
              </a:rPr>
              <a:t>第 </a:t>
            </a:r>
            <a:r>
              <a:rPr lang="en-US" altLang="zh-CN" sz="2300" b="1">
                <a:solidFill>
                  <a:srgbClr val="CC0000"/>
                </a:solidFill>
                <a:latin typeface="Times New Roman" panose="02020603050405020304" pitchFamily="18" charset="0"/>
              </a:rPr>
              <a:t>i </a:t>
            </a:r>
            <a:r>
              <a:rPr lang="zh-CN" altLang="en-US" sz="2300" b="1">
                <a:solidFill>
                  <a:srgbClr val="CC0000"/>
                </a:solidFill>
                <a:latin typeface="Times New Roman" panose="02020603050405020304" pitchFamily="18" charset="0"/>
              </a:rPr>
              <a:t>个窗口为当前窗口</a:t>
            </a:r>
            <a:r>
              <a:rPr lang="zh-CN" altLang="en-US" sz="2300" b="1">
                <a:latin typeface="Times New Roman" panose="02020603050405020304" pitchFamily="18" charset="0"/>
              </a:rPr>
              <a:t>。</a:t>
            </a:r>
            <a:endParaRPr lang="zh-CN" altLang="en-US" sz="2300" b="1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2300" b="1">
                <a:latin typeface="Times New Roman" panose="02020603050405020304" pitchFamily="18" charset="0"/>
              </a:rPr>
              <a:t>subplot </a:t>
            </a:r>
            <a:r>
              <a:rPr lang="zh-CN" altLang="en-US" sz="2300" b="1">
                <a:latin typeface="Times New Roman" panose="02020603050405020304" pitchFamily="18" charset="0"/>
              </a:rPr>
              <a:t>命令不仅用于</a:t>
            </a:r>
            <a:r>
              <a:rPr lang="zh-CN" altLang="en-US" sz="2300" b="1">
                <a:solidFill>
                  <a:srgbClr val="CC0000"/>
                </a:solidFill>
                <a:latin typeface="Times New Roman" panose="02020603050405020304" pitchFamily="18" charset="0"/>
              </a:rPr>
              <a:t>二维图形</a:t>
            </a:r>
            <a:r>
              <a:rPr lang="zh-CN" altLang="en-US" sz="2300" b="1">
                <a:latin typeface="Times New Roman" panose="02020603050405020304" pitchFamily="18" charset="0"/>
              </a:rPr>
              <a:t>，对</a:t>
            </a:r>
            <a:r>
              <a:rPr lang="zh-CN" altLang="en-US" sz="2300" b="1">
                <a:solidFill>
                  <a:srgbClr val="CC0000"/>
                </a:solidFill>
                <a:latin typeface="Times New Roman" panose="02020603050405020304" pitchFamily="18" charset="0"/>
              </a:rPr>
              <a:t>三维图形</a:t>
            </a:r>
            <a:r>
              <a:rPr lang="zh-CN" altLang="en-US" sz="2300" b="1">
                <a:latin typeface="Times New Roman" panose="02020603050405020304" pitchFamily="18" charset="0"/>
              </a:rPr>
              <a:t>一样适用。其本质是将 </a:t>
            </a:r>
            <a:r>
              <a:rPr lang="en-US" altLang="zh-CN" sz="2300" b="1">
                <a:solidFill>
                  <a:srgbClr val="CC0000"/>
                </a:solidFill>
                <a:latin typeface="Times New Roman" panose="02020603050405020304" pitchFamily="18" charset="0"/>
              </a:rPr>
              <a:t>figure </a:t>
            </a:r>
            <a:r>
              <a:rPr lang="zh-CN" altLang="en-US" sz="2300" b="1">
                <a:solidFill>
                  <a:srgbClr val="CC0000"/>
                </a:solidFill>
                <a:latin typeface="Times New Roman" panose="02020603050405020304" pitchFamily="18" charset="0"/>
              </a:rPr>
              <a:t>窗口分为几个区域</a:t>
            </a:r>
            <a:r>
              <a:rPr lang="zh-CN" altLang="en-US" sz="2300" b="1">
                <a:latin typeface="Times New Roman" panose="02020603050405020304" pitchFamily="18" charset="0"/>
              </a:rPr>
              <a:t>，再在每个区域内分别绘图。</a:t>
            </a:r>
            <a:endParaRPr lang="zh-CN" altLang="en-US" sz="2300" b="1">
              <a:latin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16DE525-8FCA-4CC4-871E-77C1507B35A1}" type="slidenum">
              <a:rPr lang="zh-CN" altLang="en-US"/>
            </a:fld>
            <a:endParaRPr lang="en-US" altLang="zh-CN"/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887730" y="1106170"/>
            <a:ext cx="8153400" cy="4646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en-US" sz="2400" b="1">
                <a:latin typeface="Times New Roman" panose="02020603050405020304" pitchFamily="18" charset="0"/>
              </a:rPr>
              <a:t>用 </a:t>
            </a: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</a:rPr>
              <a:t>subplot </a:t>
            </a:r>
            <a:r>
              <a:rPr lang="zh-CN" altLang="en-US" sz="2400" b="1">
                <a:solidFill>
                  <a:srgbClr val="CC0000"/>
                </a:solidFill>
                <a:latin typeface="Times New Roman" panose="02020603050405020304" pitchFamily="18" charset="0"/>
              </a:rPr>
              <a:t>函数</a:t>
            </a:r>
            <a:r>
              <a:rPr lang="zh-CN" altLang="en-US" sz="2400" b="1">
                <a:latin typeface="Times New Roman" panose="02020603050405020304" pitchFamily="18" charset="0"/>
              </a:rPr>
              <a:t>把两种不同的图形综合在一个图形窗口中。 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subplot(2,2,1) </a:t>
            </a:r>
            <a:endParaRPr lang="en-US" altLang="zh-CN" sz="1600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t=0.1:0.1:2*pi; </a:t>
            </a:r>
            <a:endParaRPr lang="en-US" altLang="zh-CN" sz="1600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y=sin(t); </a:t>
            </a:r>
            <a:endParaRPr lang="en-US" altLang="zh-CN" sz="1600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semilogx(t,y) </a:t>
            </a:r>
            <a:endParaRPr lang="en-US" altLang="zh-CN" sz="1600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grid on  </a:t>
            </a:r>
            <a:endParaRPr lang="en-US" altLang="zh-CN" sz="1600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subplot(2,2,2) </a:t>
            </a:r>
            <a:endParaRPr lang="en-US" altLang="zh-CN" sz="1600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t=0:0.1:4*pi; </a:t>
            </a:r>
            <a:endParaRPr lang="en-US" altLang="zh-CN" sz="1600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y=sin(t); </a:t>
            </a:r>
            <a:endParaRPr lang="en-US" altLang="zh-CN" sz="1600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plot(t,y)</a:t>
            </a:r>
            <a:endParaRPr lang="en-US" altLang="zh-CN" sz="1600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subplot(2,2,3) </a:t>
            </a:r>
            <a:endParaRPr lang="en-US" altLang="zh-CN" sz="1600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x=1:0.01:5; </a:t>
            </a:r>
            <a:endParaRPr lang="en-US" altLang="zh-CN" sz="1600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y=exp(x); </a:t>
            </a:r>
            <a:endParaRPr lang="en-US" altLang="zh-CN" sz="1600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plot(x,y,x,y,’semilogx’,’plot’)  </a:t>
            </a:r>
            <a:endParaRPr lang="en-US" altLang="zh-CN" sz="1600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subplot(2,2,4) </a:t>
            </a:r>
            <a:endParaRPr lang="en-US" altLang="zh-CN" sz="1600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x=1:0.1:10; </a:t>
            </a:r>
            <a:endParaRPr lang="en-US" altLang="zh-CN" sz="1600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y=sqrt(x); </a:t>
            </a:r>
            <a:endParaRPr lang="en-US" altLang="zh-CN" sz="1600">
              <a:latin typeface="Times New Roman" panose="02020603050405020304" pitchFamily="18" charset="0"/>
            </a:endParaRPr>
          </a:p>
          <a:p>
            <a:r>
              <a:rPr lang="en-US" altLang="zh-CN" sz="1600">
                <a:latin typeface="Times New Roman" panose="02020603050405020304" pitchFamily="18" charset="0"/>
              </a:rPr>
              <a:t>plot(x,y,’:rd’) </a:t>
            </a:r>
            <a:endParaRPr lang="zh-CN" altLang="en-US" sz="1600">
              <a:latin typeface="Times New Roman" panose="02020603050405020304" pitchFamily="18" charset="0"/>
            </a:endParaRPr>
          </a:p>
        </p:txBody>
      </p:sp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185" y="1589405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E89CE02-BAA4-4353-B77B-DC8F3FA0499A}" type="slidenum">
              <a:rPr lang="zh-CN" altLang="en-US"/>
            </a:fld>
            <a:endParaRPr lang="en-US" altLang="zh-CN"/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943610" y="1228725"/>
            <a:ext cx="8153400" cy="4399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</a:rPr>
              <a:t>4. </a:t>
            </a:r>
            <a:r>
              <a:rPr lang="zh-CN" altLang="en-US" sz="2400" b="1">
                <a:latin typeface="宋体" panose="02010600030101010101" pitchFamily="2" charset="-122"/>
              </a:rPr>
              <a:t>坐标系的调整</a:t>
            </a:r>
            <a:r>
              <a:rPr lang="zh-CN" altLang="en-US" sz="2400" b="1">
                <a:latin typeface="Times New Roman" panose="02020603050405020304" pitchFamily="18" charset="0"/>
              </a:rPr>
              <a:t> 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r>
              <a:rPr lang="zh-CN" altLang="en-US" sz="2400" b="1">
                <a:latin typeface="宋体" panose="02010600030101010101" pitchFamily="2" charset="-122"/>
              </a:rPr>
              <a:t>实现坐标系的调整的命令是</a:t>
            </a:r>
            <a:r>
              <a:rPr lang="zh-CN" altLang="en-US" sz="2400" b="1"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</a:rPr>
              <a:t>axis </a:t>
            </a:r>
            <a:r>
              <a:rPr lang="zh-CN" altLang="en-US" sz="2400" b="1">
                <a:solidFill>
                  <a:srgbClr val="CC0000"/>
                </a:solidFill>
                <a:latin typeface="宋体" panose="02010600030101010101" pitchFamily="2" charset="-122"/>
              </a:rPr>
              <a:t>函数。</a:t>
            </a:r>
            <a:r>
              <a:rPr lang="zh-CN" altLang="en-US" sz="2400" b="1">
                <a:latin typeface="Times New Roman" panose="02020603050405020304" pitchFamily="18" charset="0"/>
              </a:rPr>
              <a:t> 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algn="just"/>
            <a:r>
              <a:rPr lang="zh-CN" altLang="en-US" sz="2400" b="1">
                <a:latin typeface="Times New Roman" panose="02020603050405020304" pitchFamily="18" charset="0"/>
              </a:rPr>
              <a:t>调用格式为： </a:t>
            </a: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</a:rPr>
              <a:t>axis([xmin,xmax,ymin,ymax,zmin,zmax])</a:t>
            </a:r>
            <a:endParaRPr lang="en-US" altLang="zh-CN" sz="2400" b="1">
              <a:solidFill>
                <a:srgbClr val="CC0000"/>
              </a:solidFill>
              <a:latin typeface="Times New Roman" panose="02020603050405020304" pitchFamily="18" charset="0"/>
            </a:endParaRPr>
          </a:p>
          <a:p>
            <a:r>
              <a:rPr lang="zh-CN" altLang="en-US" sz="2000" b="1">
                <a:latin typeface="宋体" panose="02010600030101010101" pitchFamily="2" charset="-122"/>
              </a:rPr>
              <a:t>坐标的最小值（</a:t>
            </a:r>
            <a:r>
              <a:rPr lang="zh-CN" altLang="en-US" sz="2000" b="1">
                <a:latin typeface="Times New Roman" panose="02020603050405020304" pitchFamily="18" charset="0"/>
              </a:rPr>
              <a:t> </a:t>
            </a:r>
            <a:r>
              <a:rPr lang="en-US" altLang="zh-CN" sz="2000" b="1">
                <a:latin typeface="Times New Roman" panose="02020603050405020304" pitchFamily="18" charset="0"/>
              </a:rPr>
              <a:t>xmin,ymin,zmin</a:t>
            </a:r>
            <a:r>
              <a:rPr lang="zh-CN" altLang="en-US" sz="2000" b="1">
                <a:latin typeface="宋体" panose="02010600030101010101" pitchFamily="2" charset="-122"/>
              </a:rPr>
              <a:t>）必须小于相应的最大值（</a:t>
            </a:r>
            <a:r>
              <a:rPr lang="zh-CN" altLang="en-US" sz="2000" b="1">
                <a:latin typeface="Times New Roman" panose="02020603050405020304" pitchFamily="18" charset="0"/>
              </a:rPr>
              <a:t> </a:t>
            </a:r>
            <a:r>
              <a:rPr lang="en-US" altLang="zh-CN" sz="2000" b="1">
                <a:latin typeface="Times New Roman" panose="02020603050405020304" pitchFamily="18" charset="0"/>
              </a:rPr>
              <a:t>xmax,ymax,zmax</a:t>
            </a:r>
            <a:r>
              <a:rPr lang="zh-CN" altLang="en-US" sz="2000" b="1">
                <a:latin typeface="宋体" panose="02010600030101010101" pitchFamily="2" charset="-122"/>
              </a:rPr>
              <a:t>），否则会出错。</a:t>
            </a:r>
            <a:endParaRPr lang="zh-CN" altLang="en-US" sz="2000" b="1">
              <a:latin typeface="宋体" panose="02010600030101010101" pitchFamily="2" charset="-122"/>
            </a:endParaRPr>
          </a:p>
          <a:p>
            <a:pPr algn="just"/>
            <a:r>
              <a:rPr lang="zh-CN" altLang="en-US" sz="2400" b="1">
                <a:latin typeface="Times New Roman" panose="02020603050405020304" pitchFamily="18" charset="0"/>
              </a:rPr>
              <a:t>自动坐标系与用</a:t>
            </a:r>
            <a:r>
              <a:rPr lang="zh-CN" altLang="en-US" sz="2400" b="1">
                <a:latin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rgbClr val="CC0000"/>
                </a:solidFill>
                <a:latin typeface="宋体" panose="02010600030101010101" pitchFamily="2" charset="-122"/>
              </a:rPr>
              <a:t>axis </a:t>
            </a:r>
            <a:r>
              <a:rPr lang="zh-CN" altLang="en-US" sz="2400" b="1">
                <a:solidFill>
                  <a:srgbClr val="CC0000"/>
                </a:solidFill>
                <a:latin typeface="Times New Roman" panose="02020603050405020304" pitchFamily="18" charset="0"/>
              </a:rPr>
              <a:t>函数</a:t>
            </a:r>
            <a:r>
              <a:rPr lang="zh-CN" altLang="en-US" sz="2400" b="1">
                <a:latin typeface="Times New Roman" panose="02020603050405020304" pitchFamily="18" charset="0"/>
              </a:rPr>
              <a:t>调整后的坐标系的比较。</a:t>
            </a:r>
            <a:r>
              <a:rPr lang="zh-CN" altLang="en-US" sz="2000" b="1">
                <a:latin typeface="宋体" panose="02010600030101010101" pitchFamily="2" charset="-122"/>
              </a:rPr>
              <a:t> </a:t>
            </a:r>
            <a:endParaRPr lang="zh-CN" altLang="en-US" sz="2000" b="1">
              <a:latin typeface="宋体" panose="02010600030101010101" pitchFamily="2" charset="-122"/>
            </a:endParaRPr>
          </a:p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subplot(2,1,1) </a:t>
            </a:r>
            <a:endParaRPr lang="en-US" altLang="zh-CN" sz="1600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t=0:0.1:4*pi; </a:t>
            </a:r>
            <a:endParaRPr lang="en-US" altLang="zh-CN" sz="1600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y=sin(t); </a:t>
            </a:r>
            <a:endParaRPr lang="en-US" altLang="zh-CN" sz="1600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plot(t,y)  </a:t>
            </a:r>
            <a:endParaRPr lang="en-US" altLang="zh-CN" sz="1600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subplot(2,1,2) </a:t>
            </a:r>
            <a:endParaRPr lang="en-US" altLang="zh-CN" sz="1600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t=0:0.1:4*pi; </a:t>
            </a:r>
            <a:endParaRPr lang="en-US" altLang="zh-CN" sz="1600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y=sin(t); </a:t>
            </a:r>
            <a:endParaRPr lang="en-US" altLang="zh-CN" sz="1600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plot(t,y) </a:t>
            </a:r>
            <a:endParaRPr lang="en-US" altLang="zh-CN" sz="1600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axis([0,max(t),min(y),max(y)])</a:t>
            </a:r>
            <a:r>
              <a:rPr lang="zh-CN" altLang="en-US" sz="1600" b="1">
                <a:solidFill>
                  <a:srgbClr val="CC0000"/>
                </a:solidFill>
                <a:latin typeface="Times New Roman" panose="02020603050405020304" pitchFamily="18" charset="0"/>
              </a:rPr>
              <a:t> </a:t>
            </a:r>
            <a:endParaRPr lang="zh-CN" altLang="en-US" sz="1600" b="1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782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745" y="3352165"/>
            <a:ext cx="3203575" cy="240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08EBC-5CC5-4049-ABFD-BA4B7258B44A}" type="slidenum">
              <a:rPr lang="zh-CN" altLang="en-US"/>
            </a:fld>
            <a:endParaRPr lang="en-US" altLang="zh-CN"/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826770" y="1212850"/>
            <a:ext cx="10004425" cy="3753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3000" b="1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3000" b="1">
                <a:latin typeface="黑体" panose="02010609060101010101" pitchFamily="49" charset="-122"/>
                <a:ea typeface="黑体" panose="02010609060101010101" pitchFamily="49" charset="-122"/>
              </a:rPr>
              <a:t>、三维绘图</a:t>
            </a:r>
            <a:r>
              <a:rPr lang="zh-CN" altLang="en-US" sz="3000" b="1">
                <a:latin typeface="Times New Roman" panose="02020603050405020304" pitchFamily="18" charset="0"/>
              </a:rPr>
              <a:t> </a:t>
            </a:r>
            <a:endParaRPr lang="zh-CN" altLang="en-US" sz="3000" b="1">
              <a:latin typeface="Times New Roman" panose="02020603050405020304" pitchFamily="18" charset="0"/>
            </a:endParaRPr>
          </a:p>
          <a:p>
            <a:r>
              <a:rPr lang="zh-CN" altLang="en-US" sz="2600" b="1">
                <a:solidFill>
                  <a:srgbClr val="3333CC"/>
                </a:solidFill>
                <a:latin typeface="宋体" panose="02010600030101010101" pitchFamily="2" charset="-122"/>
              </a:rPr>
              <a:t>1. 三维</a:t>
            </a:r>
            <a:r>
              <a:rPr lang="zh-CN" altLang="en-US" sz="2600" b="1">
                <a:solidFill>
                  <a:srgbClr val="3333CC"/>
                </a:solidFill>
                <a:latin typeface="Times New Roman" panose="02020603050405020304" pitchFamily="18" charset="0"/>
              </a:rPr>
              <a:t>曲线</a:t>
            </a:r>
            <a:r>
              <a:rPr lang="zh-CN" altLang="en-US" sz="2600" b="1">
                <a:solidFill>
                  <a:srgbClr val="3333CC"/>
                </a:solidFill>
                <a:latin typeface="宋体" panose="02010600030101010101" pitchFamily="2" charset="-122"/>
              </a:rPr>
              <a:t>绘图命令</a:t>
            </a:r>
            <a:r>
              <a:rPr lang="zh-CN" altLang="en-US" sz="2600" b="1">
                <a:latin typeface="Times New Roman" panose="02020603050405020304" pitchFamily="18" charset="0"/>
              </a:rPr>
              <a:t> </a:t>
            </a:r>
            <a:endParaRPr lang="zh-CN" altLang="en-US" sz="2600" b="1">
              <a:latin typeface="Times New Roman" panose="02020603050405020304" pitchFamily="18" charset="0"/>
            </a:endParaRPr>
          </a:p>
          <a:p>
            <a:pPr algn="just"/>
            <a:r>
              <a:rPr lang="zh-CN" altLang="en-US" sz="2600" b="1">
                <a:latin typeface="Times New Roman" panose="02020603050405020304" pitchFamily="18" charset="0"/>
              </a:rPr>
              <a:t>三维函数</a:t>
            </a:r>
            <a:r>
              <a:rPr lang="zh-CN" altLang="en-US" sz="2600" b="1">
                <a:solidFill>
                  <a:srgbClr val="CC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600" b="1">
                <a:solidFill>
                  <a:srgbClr val="CC0000"/>
                </a:solidFill>
                <a:latin typeface="Times New Roman" panose="02020603050405020304" pitchFamily="18" charset="0"/>
              </a:rPr>
              <a:t>plot3</a:t>
            </a:r>
            <a:r>
              <a:rPr lang="zh-CN" altLang="en-US" sz="2600" b="1">
                <a:latin typeface="Times New Roman" panose="02020603050405020304" pitchFamily="18" charset="0"/>
              </a:rPr>
              <a:t>主要用来表现</a:t>
            </a:r>
            <a:r>
              <a:rPr lang="zh-CN" altLang="en-US" sz="2600" b="1">
                <a:solidFill>
                  <a:srgbClr val="CC0000"/>
                </a:solidFill>
                <a:latin typeface="Times New Roman" panose="02020603050405020304" pitchFamily="18" charset="0"/>
              </a:rPr>
              <a:t>单参数的三维曲线</a:t>
            </a:r>
            <a:r>
              <a:rPr lang="zh-CN" altLang="en-US" sz="2600" b="1">
                <a:latin typeface="Times New Roman" panose="02020603050405020304" pitchFamily="18" charset="0"/>
              </a:rPr>
              <a:t>，与二维绘图函数 </a:t>
            </a:r>
            <a:r>
              <a:rPr lang="en-US" altLang="zh-CN" sz="2600" b="1">
                <a:latin typeface="Times New Roman" panose="02020603050405020304" pitchFamily="18" charset="0"/>
              </a:rPr>
              <a:t>plot </a:t>
            </a:r>
            <a:r>
              <a:rPr lang="zh-CN" altLang="en-US" sz="2600" b="1">
                <a:latin typeface="Times New Roman" panose="02020603050405020304" pitchFamily="18" charset="0"/>
              </a:rPr>
              <a:t>相比，只多了</a:t>
            </a:r>
            <a:r>
              <a:rPr lang="zh-CN" altLang="en-US" sz="2600" b="1">
                <a:solidFill>
                  <a:srgbClr val="CC0000"/>
                </a:solidFill>
                <a:latin typeface="Times New Roman" panose="02020603050405020304" pitchFamily="18" charset="0"/>
              </a:rPr>
              <a:t>第三维数据</a:t>
            </a:r>
            <a:r>
              <a:rPr lang="zh-CN" altLang="en-US" sz="2600" b="1">
                <a:latin typeface="Times New Roman" panose="02020603050405020304" pitchFamily="18" charset="0"/>
              </a:rPr>
              <a:t>。</a:t>
            </a:r>
            <a:endParaRPr lang="zh-CN" altLang="en-US" sz="2600" b="1">
              <a:latin typeface="Times New Roman" panose="02020603050405020304" pitchFamily="18" charset="0"/>
            </a:endParaRPr>
          </a:p>
          <a:p>
            <a:pPr algn="just"/>
            <a:r>
              <a:rPr lang="zh-CN" altLang="en-US" sz="2600" b="1">
                <a:latin typeface="Times New Roman" panose="02020603050405020304" pitchFamily="18" charset="0"/>
              </a:rPr>
              <a:t>其调用格式为： </a:t>
            </a:r>
            <a:endParaRPr lang="zh-CN" altLang="en-US" sz="2600" b="1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2600" b="1">
                <a:solidFill>
                  <a:srgbClr val="CC0000"/>
                </a:solidFill>
                <a:latin typeface="Times New Roman" panose="02020603050405020304" pitchFamily="18" charset="0"/>
              </a:rPr>
              <a:t>plot3(X1,Y1,Z1,s1,X2,Y2,Z2,s2,…)</a:t>
            </a:r>
            <a:endParaRPr lang="en-US" altLang="zh-CN" sz="2600" b="1">
              <a:solidFill>
                <a:srgbClr val="CC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zh-CN" altLang="en-US" sz="2600" b="1">
                <a:latin typeface="Times New Roman" panose="02020603050405020304" pitchFamily="18" charset="0"/>
              </a:rPr>
              <a:t>参数的含义如下： </a:t>
            </a:r>
            <a:endParaRPr lang="zh-CN" altLang="en-US" sz="2600" b="1">
              <a:latin typeface="Times New Roman" panose="02020603050405020304" pitchFamily="18" charset="0"/>
            </a:endParaRPr>
          </a:p>
          <a:p>
            <a:pPr algn="just">
              <a:buClr>
                <a:srgbClr val="6600FF"/>
              </a:buClr>
              <a:buFont typeface="Wingdings" panose="05000000000000000000" pitchFamily="2" charset="2"/>
              <a:buChar char="Ø"/>
            </a:pPr>
            <a:r>
              <a:rPr lang="en-US" altLang="zh-CN" sz="2600" b="1">
                <a:latin typeface="Times New Roman" panose="02020603050405020304" pitchFamily="18" charset="0"/>
              </a:rPr>
              <a:t>Xn</a:t>
            </a:r>
            <a:r>
              <a:rPr lang="zh-CN" altLang="en-US" sz="2600" b="1">
                <a:latin typeface="Times New Roman" panose="02020603050405020304" pitchFamily="18" charset="0"/>
              </a:rPr>
              <a:t>、</a:t>
            </a:r>
            <a:r>
              <a:rPr lang="en-US" altLang="zh-CN" sz="2600" b="1">
                <a:latin typeface="Times New Roman" panose="02020603050405020304" pitchFamily="18" charset="0"/>
              </a:rPr>
              <a:t>Yn</a:t>
            </a:r>
            <a:r>
              <a:rPr lang="zh-CN" altLang="en-US" sz="2600" b="1">
                <a:latin typeface="Times New Roman" panose="02020603050405020304" pitchFamily="18" charset="0"/>
              </a:rPr>
              <a:t>、</a:t>
            </a:r>
            <a:r>
              <a:rPr lang="en-US" altLang="zh-CN" sz="2600" b="1">
                <a:latin typeface="Times New Roman" panose="02020603050405020304" pitchFamily="18" charset="0"/>
              </a:rPr>
              <a:t>Zn</a:t>
            </a:r>
            <a:r>
              <a:rPr lang="zh-CN" altLang="en-US" sz="2600" b="1">
                <a:latin typeface="Times New Roman" panose="02020603050405020304" pitchFamily="18" charset="0"/>
              </a:rPr>
              <a:t>：第一到三维数据，是</a:t>
            </a:r>
            <a:r>
              <a:rPr lang="zh-CN" altLang="en-US" sz="2600" b="1">
                <a:solidFill>
                  <a:srgbClr val="CC0000"/>
                </a:solidFill>
                <a:latin typeface="Times New Roman" panose="02020603050405020304" pitchFamily="18" charset="0"/>
              </a:rPr>
              <a:t>尺寸相等的</a:t>
            </a:r>
            <a:r>
              <a:rPr lang="zh-CN" altLang="en-US" sz="2600" b="1">
                <a:latin typeface="Times New Roman" panose="02020603050405020304" pitchFamily="18" charset="0"/>
              </a:rPr>
              <a:t>向量/矩阵；</a:t>
            </a:r>
            <a:endParaRPr lang="zh-CN" altLang="en-US" sz="2600" b="1">
              <a:latin typeface="Times New Roman" panose="02020603050405020304" pitchFamily="18" charset="0"/>
            </a:endParaRPr>
          </a:p>
          <a:p>
            <a:pPr algn="just">
              <a:buClr>
                <a:srgbClr val="6600FF"/>
              </a:buClr>
              <a:buFont typeface="Wingdings" panose="05000000000000000000" pitchFamily="2" charset="2"/>
              <a:buChar char="Ø"/>
            </a:pPr>
            <a:r>
              <a:rPr lang="en-US" altLang="zh-CN" sz="2600" b="1">
                <a:latin typeface="Times New Roman" panose="02020603050405020304" pitchFamily="18" charset="0"/>
              </a:rPr>
              <a:t>s</a:t>
            </a:r>
            <a:r>
              <a:rPr lang="zh-CN" altLang="en-US" sz="2600" b="1">
                <a:latin typeface="Times New Roman" panose="02020603050405020304" pitchFamily="18" charset="0"/>
              </a:rPr>
              <a:t>、</a:t>
            </a:r>
            <a:r>
              <a:rPr lang="en-US" altLang="zh-CN" sz="2600" b="1">
                <a:latin typeface="Times New Roman" panose="02020603050405020304" pitchFamily="18" charset="0"/>
              </a:rPr>
              <a:t>s1</a:t>
            </a:r>
            <a:r>
              <a:rPr lang="zh-CN" altLang="en-US" sz="2600" b="1">
                <a:latin typeface="Times New Roman" panose="02020603050405020304" pitchFamily="18" charset="0"/>
              </a:rPr>
              <a:t>、</a:t>
            </a:r>
            <a:r>
              <a:rPr lang="en-US" altLang="zh-CN" sz="2600" b="1">
                <a:latin typeface="Times New Roman" panose="02020603050405020304" pitchFamily="18" charset="0"/>
              </a:rPr>
              <a:t>s2</a:t>
            </a:r>
            <a:r>
              <a:rPr lang="zh-CN" altLang="en-US" sz="2600" b="1">
                <a:latin typeface="Times New Roman" panose="02020603050405020304" pitchFamily="18" charset="0"/>
              </a:rPr>
              <a:t>：是</a:t>
            </a:r>
            <a:r>
              <a:rPr lang="zh-CN" altLang="en-US" sz="2600" b="1">
                <a:solidFill>
                  <a:srgbClr val="CC0000"/>
                </a:solidFill>
                <a:latin typeface="Times New Roman" panose="02020603050405020304" pitchFamily="18" charset="0"/>
              </a:rPr>
              <a:t>字符串</a:t>
            </a:r>
            <a:r>
              <a:rPr lang="zh-CN" altLang="en-US" sz="2600" b="1">
                <a:latin typeface="Times New Roman" panose="02020603050405020304" pitchFamily="18" charset="0"/>
              </a:rPr>
              <a:t>，用来设置</a:t>
            </a:r>
            <a:r>
              <a:rPr lang="zh-CN" altLang="en-US" sz="2600" b="1">
                <a:solidFill>
                  <a:srgbClr val="CC0000"/>
                </a:solidFill>
                <a:latin typeface="Times New Roman" panose="02020603050405020304" pitchFamily="18" charset="0"/>
              </a:rPr>
              <a:t>线型、颜色、数据点</a:t>
            </a:r>
            <a:r>
              <a:rPr lang="zh-CN" altLang="en-US" sz="2600" b="1">
                <a:latin typeface="Times New Roman" panose="02020603050405020304" pitchFamily="18" charset="0"/>
              </a:rPr>
              <a:t>标记。</a:t>
            </a:r>
            <a:r>
              <a:rPr lang="zh-CN" altLang="en-US" b="1">
                <a:latin typeface="Times New Roman" panose="02020603050405020304" pitchFamily="18" charset="0"/>
              </a:rPr>
              <a:t> 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0AE131C-3A9E-49DC-B1A4-DC5B015FFA1D}" type="slidenum">
              <a:rPr lang="zh-CN" altLang="en-US"/>
            </a:fld>
            <a:endParaRPr lang="en-US" altLang="zh-CN"/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010" y="3568700"/>
            <a:ext cx="2905760" cy="2178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010" y="1285875"/>
            <a:ext cx="2859405" cy="2145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669290" y="1143635"/>
            <a:ext cx="7292340" cy="4799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zh-CN" sz="2400" b="1">
                <a:latin typeface="Times New Roman" panose="02020603050405020304" pitchFamily="18" charset="0"/>
              </a:rPr>
              <a:t>x</a:t>
            </a:r>
            <a:r>
              <a:rPr lang="zh-CN" altLang="en-US" sz="2400" b="1">
                <a:latin typeface="Times New Roman" panose="02020603050405020304" pitchFamily="18" charset="0"/>
              </a:rPr>
              <a:t>、</a:t>
            </a:r>
            <a:r>
              <a:rPr lang="en-US" altLang="zh-CN" sz="2400" b="1">
                <a:latin typeface="Times New Roman" panose="02020603050405020304" pitchFamily="18" charset="0"/>
              </a:rPr>
              <a:t>y</a:t>
            </a:r>
            <a:r>
              <a:rPr lang="zh-CN" altLang="en-US" sz="2400" b="1">
                <a:latin typeface="Times New Roman" panose="02020603050405020304" pitchFamily="18" charset="0"/>
              </a:rPr>
              <a:t>、</a:t>
            </a:r>
            <a:r>
              <a:rPr lang="en-US" altLang="zh-CN" sz="2400" b="1">
                <a:latin typeface="Times New Roman" panose="02020603050405020304" pitchFamily="18" charset="0"/>
              </a:rPr>
              <a:t>z </a:t>
            </a:r>
            <a:r>
              <a:rPr lang="zh-CN" altLang="en-US" sz="2400" b="1">
                <a:latin typeface="Times New Roman" panose="02020603050405020304" pitchFamily="18" charset="0"/>
              </a:rPr>
              <a:t>是向量时，</a:t>
            </a:r>
            <a:r>
              <a:rPr lang="en-US" altLang="zh-CN" sz="2400" b="1">
                <a:latin typeface="Times New Roman" panose="02020603050405020304" pitchFamily="18" charset="0"/>
              </a:rPr>
              <a:t>plot3 </a:t>
            </a:r>
            <a:r>
              <a:rPr lang="zh-CN" altLang="en-US" sz="2400" b="1">
                <a:latin typeface="Times New Roman" panose="02020603050405020304" pitchFamily="18" charset="0"/>
              </a:rPr>
              <a:t>命令的使用</a:t>
            </a:r>
            <a:endParaRPr lang="zh-CN" altLang="en-US" sz="2400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2200">
                <a:latin typeface="Times New Roman" panose="02020603050405020304" pitchFamily="18" charset="0"/>
              </a:rPr>
              <a:t>t=0:0.1:8*pi; </a:t>
            </a:r>
            <a:endParaRPr lang="en-US" altLang="zh-CN" sz="2200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2200">
                <a:latin typeface="Times New Roman" panose="02020603050405020304" pitchFamily="18" charset="0"/>
              </a:rPr>
              <a:t>plot3(sin(t),cos(t),t)</a:t>
            </a:r>
            <a:endParaRPr lang="en-US" altLang="zh-CN" sz="2200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2200">
                <a:latin typeface="Times New Roman" panose="02020603050405020304" pitchFamily="18" charset="0"/>
              </a:rPr>
              <a:t>title(’</a:t>
            </a:r>
            <a:r>
              <a:rPr lang="zh-CN" altLang="en-US" sz="2200">
                <a:latin typeface="Times New Roman" panose="02020603050405020304" pitchFamily="18" charset="0"/>
              </a:rPr>
              <a:t>绘制螺旋线’)  </a:t>
            </a:r>
            <a:r>
              <a:rPr lang="zh-CN" altLang="en-US" sz="2200" b="1">
                <a:latin typeface="Times New Roman" panose="02020603050405020304" pitchFamily="18" charset="0"/>
              </a:rPr>
              <a:t>%用命令 </a:t>
            </a:r>
            <a:r>
              <a:rPr lang="en-US" altLang="zh-CN" sz="2200" b="1">
                <a:latin typeface="Times New Roman" panose="02020603050405020304" pitchFamily="18" charset="0"/>
              </a:rPr>
              <a:t>title </a:t>
            </a:r>
            <a:r>
              <a:rPr lang="zh-CN" altLang="en-US" sz="2200" b="1">
                <a:latin typeface="Times New Roman" panose="02020603050405020304" pitchFamily="18" charset="0"/>
              </a:rPr>
              <a:t>对图形主题进行标注</a:t>
            </a:r>
            <a:r>
              <a:rPr lang="zh-CN" altLang="en-US" sz="2200">
                <a:latin typeface="Times New Roman" panose="02020603050405020304" pitchFamily="18" charset="0"/>
              </a:rPr>
              <a:t> </a:t>
            </a:r>
            <a:endParaRPr lang="zh-CN" altLang="en-US" sz="2200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2200">
                <a:latin typeface="Times New Roman" panose="02020603050405020304" pitchFamily="18" charset="0"/>
              </a:rPr>
              <a:t>xlabel(’sin(t)’)         </a:t>
            </a:r>
            <a:endParaRPr lang="en-US" altLang="zh-CN" sz="2200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2200">
                <a:latin typeface="Times New Roman" panose="02020603050405020304" pitchFamily="18" charset="0"/>
              </a:rPr>
              <a:t>ylabel(’cos(t)’) </a:t>
            </a:r>
            <a:endParaRPr lang="en-US" altLang="zh-CN" sz="2200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2200">
                <a:latin typeface="Times New Roman" panose="02020603050405020304" pitchFamily="18" charset="0"/>
              </a:rPr>
              <a:t>zlabel(’t’)     </a:t>
            </a:r>
            <a:endParaRPr lang="en-US" altLang="zh-CN" sz="2200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2200">
                <a:latin typeface="Times New Roman" panose="02020603050405020304" pitchFamily="18" charset="0"/>
              </a:rPr>
              <a:t> </a:t>
            </a:r>
            <a:r>
              <a:rPr lang="en-US" altLang="zh-CN" sz="2200" b="1">
                <a:latin typeface="Times New Roman" panose="02020603050405020304" pitchFamily="18" charset="0"/>
              </a:rPr>
              <a:t>%</a:t>
            </a:r>
            <a:r>
              <a:rPr lang="zh-CN" altLang="en-US" sz="2200" b="1">
                <a:latin typeface="Times New Roman" panose="02020603050405020304" pitchFamily="18" charset="0"/>
              </a:rPr>
              <a:t>命令 </a:t>
            </a:r>
            <a:r>
              <a:rPr lang="en-US" altLang="zh-CN" sz="2200" b="1">
                <a:latin typeface="Times New Roman" panose="02020603050405020304" pitchFamily="18" charset="0"/>
              </a:rPr>
              <a:t>zlabel </a:t>
            </a:r>
            <a:r>
              <a:rPr lang="zh-CN" altLang="en-US" sz="2200" b="1">
                <a:latin typeface="Times New Roman" panose="02020603050405020304" pitchFamily="18" charset="0"/>
              </a:rPr>
              <a:t>用来指定 </a:t>
            </a:r>
            <a:r>
              <a:rPr lang="en-US" altLang="zh-CN" sz="2200" b="1">
                <a:latin typeface="Times New Roman" panose="02020603050405020304" pitchFamily="18" charset="0"/>
              </a:rPr>
              <a:t>z </a:t>
            </a:r>
            <a:r>
              <a:rPr lang="zh-CN" altLang="en-US" sz="2200" b="1">
                <a:latin typeface="Times New Roman" panose="02020603050405020304" pitchFamily="18" charset="0"/>
              </a:rPr>
              <a:t>轴的数据名称 </a:t>
            </a:r>
            <a:endParaRPr lang="zh-CN" altLang="en-US" sz="2200" b="1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2200">
                <a:latin typeface="Times New Roman" panose="02020603050405020304" pitchFamily="18" charset="0"/>
              </a:rPr>
              <a:t>grid on</a:t>
            </a:r>
            <a:endParaRPr lang="en-US" altLang="zh-CN" sz="1600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2400" b="1">
                <a:latin typeface="Times New Roman" panose="02020603050405020304" pitchFamily="18" charset="0"/>
              </a:rPr>
              <a:t>x</a:t>
            </a:r>
            <a:r>
              <a:rPr lang="zh-CN" altLang="en-US" sz="2400" b="1">
                <a:latin typeface="Times New Roman" panose="02020603050405020304" pitchFamily="18" charset="0"/>
              </a:rPr>
              <a:t>、</a:t>
            </a:r>
            <a:r>
              <a:rPr lang="en-US" altLang="zh-CN" sz="2400" b="1">
                <a:latin typeface="Times New Roman" panose="02020603050405020304" pitchFamily="18" charset="0"/>
              </a:rPr>
              <a:t>y</a:t>
            </a:r>
            <a:r>
              <a:rPr lang="zh-CN" altLang="en-US" sz="2400" b="1">
                <a:latin typeface="Times New Roman" panose="02020603050405020304" pitchFamily="18" charset="0"/>
              </a:rPr>
              <a:t>、</a:t>
            </a:r>
            <a:r>
              <a:rPr lang="en-US" altLang="zh-CN" sz="2400" b="1">
                <a:latin typeface="Times New Roman" panose="02020603050405020304" pitchFamily="18" charset="0"/>
              </a:rPr>
              <a:t>z </a:t>
            </a:r>
            <a:r>
              <a:rPr lang="zh-CN" altLang="en-US" sz="2400" b="1">
                <a:latin typeface="Times New Roman" panose="02020603050405020304" pitchFamily="18" charset="0"/>
              </a:rPr>
              <a:t>都是矩阵时，</a:t>
            </a:r>
            <a:r>
              <a:rPr lang="en-US" altLang="zh-CN" sz="2400" b="1">
                <a:latin typeface="Times New Roman" panose="02020603050405020304" pitchFamily="18" charset="0"/>
              </a:rPr>
              <a:t>plot3 </a:t>
            </a:r>
            <a:r>
              <a:rPr lang="zh-CN" altLang="en-US" sz="2400" b="1">
                <a:latin typeface="Times New Roman" panose="02020603050405020304" pitchFamily="18" charset="0"/>
              </a:rPr>
              <a:t>命令的使用</a:t>
            </a:r>
            <a:endParaRPr lang="zh-CN" altLang="en-US" sz="2400">
              <a:latin typeface="Times New Roman" panose="02020603050405020304" pitchFamily="18" charset="0"/>
            </a:endParaRPr>
          </a:p>
          <a:p>
            <a:pPr algn="just"/>
            <a:r>
              <a:rPr lang="zh-CN" altLang="en-US" sz="2200">
                <a:latin typeface="Times New Roman" panose="02020603050405020304" pitchFamily="18" charset="0"/>
              </a:rPr>
              <a:t>[</a:t>
            </a:r>
            <a:r>
              <a:rPr lang="en-US" altLang="zh-CN" sz="2200">
                <a:latin typeface="Times New Roman" panose="02020603050405020304" pitchFamily="18" charset="0"/>
              </a:rPr>
              <a:t>X,Y]=meshgrid(-pi:0.1:pi);</a:t>
            </a:r>
            <a:endParaRPr lang="en-US" altLang="zh-CN" sz="2200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2200">
                <a:latin typeface="Times New Roman" panose="02020603050405020304" pitchFamily="18" charset="0"/>
              </a:rPr>
              <a:t>Z=sin(X)+cos(Y); </a:t>
            </a:r>
            <a:endParaRPr lang="en-US" altLang="zh-CN" sz="2200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2200">
                <a:latin typeface="Times New Roman" panose="02020603050405020304" pitchFamily="18" charset="0"/>
              </a:rPr>
              <a:t>plot3(X,Y,Z) </a:t>
            </a:r>
            <a:endParaRPr lang="en-US" altLang="zh-CN" sz="1600">
              <a:latin typeface="Times New Roman" panose="02020603050405020304" pitchFamily="18" charset="0"/>
            </a:endParaRPr>
          </a:p>
          <a:p>
            <a:endParaRPr lang="zh-CN" altLang="en-US" sz="1600">
              <a:latin typeface="Times New Roman" panose="02020603050405020304" pitchFamily="18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D319C55-9406-4EDB-BA5B-7060C8841E21}" type="slidenum">
              <a:rPr lang="zh-CN" altLang="en-US"/>
            </a:fld>
            <a:endParaRPr lang="en-US" altLang="zh-CN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856615" y="1121410"/>
            <a:ext cx="9867265" cy="4869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000" b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2.三维曲面绘图命令 </a:t>
            </a:r>
            <a:endParaRPr lang="zh-CN" altLang="en-US" sz="3000" b="1"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>
                <a:latin typeface="Times New Roman" panose="02020603050405020304" pitchFamily="18" charset="0"/>
              </a:rPr>
              <a:t>        为了绘制定义在平面区域</a:t>
            </a:r>
            <a:r>
              <a:rPr lang="en-US" altLang="zh-CN" sz="2400" b="1">
                <a:latin typeface="宋体" panose="02010600030101010101" pitchFamily="2" charset="-122"/>
              </a:rPr>
              <a:t>D=[x0,xm]</a:t>
            </a:r>
            <a:r>
              <a:rPr lang="en-US" altLang="zh-CN" sz="2400" b="1">
                <a:latin typeface="Times New Roman" panose="02020603050405020304" pitchFamily="18" charset="0"/>
              </a:rPr>
              <a:t>×</a:t>
            </a:r>
            <a:r>
              <a:rPr lang="en-US" altLang="zh-CN" sz="2400" b="1">
                <a:latin typeface="宋体" panose="02010600030101010101" pitchFamily="2" charset="-122"/>
              </a:rPr>
              <a:t>[y0,yn]</a:t>
            </a:r>
            <a:r>
              <a:rPr lang="zh-CN" altLang="en-US" sz="2400" b="1">
                <a:latin typeface="Times New Roman" panose="02020603050405020304" pitchFamily="18" charset="0"/>
              </a:rPr>
              <a:t>上的</a:t>
            </a:r>
            <a:r>
              <a:rPr lang="zh-CN" altLang="en-US" sz="2400" b="1">
                <a:solidFill>
                  <a:srgbClr val="CC0000"/>
                </a:solidFill>
                <a:latin typeface="Times New Roman" panose="02020603050405020304" pitchFamily="18" charset="0"/>
              </a:rPr>
              <a:t>三维曲面</a:t>
            </a:r>
            <a:r>
              <a:rPr lang="en-US" altLang="zh-CN" sz="2400" b="1">
                <a:solidFill>
                  <a:srgbClr val="CC0000"/>
                </a:solidFill>
                <a:latin typeface="宋体" panose="02010600030101010101" pitchFamily="2" charset="-122"/>
              </a:rPr>
              <a:t>z=f(x,y</a:t>
            </a:r>
            <a:r>
              <a:rPr lang="en-US" altLang="zh-CN" sz="2400" b="1">
                <a:latin typeface="宋体" panose="02010600030101010101" pitchFamily="2" charset="-122"/>
              </a:rPr>
              <a:t>)</a:t>
            </a:r>
            <a:r>
              <a:rPr lang="zh-CN" altLang="en-US" sz="2400" b="1">
                <a:latin typeface="Times New Roman" panose="02020603050405020304" pitchFamily="18" charset="0"/>
              </a:rPr>
              <a:t> ，首先将</a:t>
            </a:r>
            <a:r>
              <a:rPr lang="zh-CN" altLang="en-US" sz="2400" b="1">
                <a:latin typeface="宋体" panose="02010600030101010101" pitchFamily="2" charset="-122"/>
              </a:rPr>
              <a:t>[</a:t>
            </a:r>
            <a:r>
              <a:rPr lang="en-US" altLang="zh-CN" sz="2400" b="1">
                <a:latin typeface="宋体" panose="02010600030101010101" pitchFamily="2" charset="-122"/>
              </a:rPr>
              <a:t>x0,xm]</a:t>
            </a:r>
            <a:r>
              <a:rPr lang="zh-CN" altLang="en-US" sz="2400" b="1">
                <a:latin typeface="Times New Roman" panose="02020603050405020304" pitchFamily="18" charset="0"/>
              </a:rPr>
              <a:t>在</a:t>
            </a:r>
            <a:r>
              <a:rPr lang="zh-CN" altLang="en-US" sz="2400" b="1">
                <a:latin typeface="宋体" panose="02010600030101010101" pitchFamily="2" charset="-122"/>
              </a:rPr>
              <a:t> </a:t>
            </a:r>
            <a:r>
              <a:rPr lang="en-US" altLang="zh-CN" sz="2400" b="1">
                <a:latin typeface="宋体" panose="02010600030101010101" pitchFamily="2" charset="-122"/>
              </a:rPr>
              <a:t>x </a:t>
            </a:r>
            <a:r>
              <a:rPr lang="zh-CN" altLang="en-US" sz="2400" b="1">
                <a:latin typeface="Times New Roman" panose="02020603050405020304" pitchFamily="18" charset="0"/>
              </a:rPr>
              <a:t>方向分成</a:t>
            </a:r>
            <a:r>
              <a:rPr lang="zh-CN" altLang="en-US" sz="2400" b="1">
                <a:latin typeface="宋体" panose="02010600030101010101" pitchFamily="2" charset="-122"/>
              </a:rPr>
              <a:t> </a:t>
            </a:r>
            <a:r>
              <a:rPr lang="en-US" altLang="zh-CN" sz="2400" b="1">
                <a:latin typeface="宋体" panose="02010600030101010101" pitchFamily="2" charset="-122"/>
              </a:rPr>
              <a:t>m </a:t>
            </a:r>
            <a:r>
              <a:rPr lang="zh-CN" altLang="en-US" sz="2400" b="1">
                <a:latin typeface="Times New Roman" panose="02020603050405020304" pitchFamily="18" charset="0"/>
              </a:rPr>
              <a:t>份，将</a:t>
            </a:r>
            <a:r>
              <a:rPr lang="zh-CN" altLang="en-US" sz="2400" b="1">
                <a:latin typeface="宋体" panose="02010600030101010101" pitchFamily="2" charset="-122"/>
              </a:rPr>
              <a:t>[</a:t>
            </a:r>
            <a:r>
              <a:rPr lang="en-US" altLang="zh-CN" sz="2400" b="1">
                <a:latin typeface="宋体" panose="02010600030101010101" pitchFamily="2" charset="-122"/>
              </a:rPr>
              <a:t>y0,yn]</a:t>
            </a:r>
            <a:r>
              <a:rPr lang="zh-CN" altLang="en-US" sz="2400" b="1">
                <a:latin typeface="Times New Roman" panose="02020603050405020304" pitchFamily="18" charset="0"/>
              </a:rPr>
              <a:t>在</a:t>
            </a:r>
            <a:r>
              <a:rPr lang="zh-CN" altLang="en-US" sz="2400" b="1">
                <a:latin typeface="宋体" panose="02010600030101010101" pitchFamily="2" charset="-122"/>
              </a:rPr>
              <a:t> </a:t>
            </a:r>
            <a:r>
              <a:rPr lang="en-US" altLang="zh-CN" sz="2400" b="1">
                <a:latin typeface="宋体" panose="02010600030101010101" pitchFamily="2" charset="-122"/>
              </a:rPr>
              <a:t>y </a:t>
            </a:r>
            <a:r>
              <a:rPr lang="zh-CN" altLang="en-US" sz="2400" b="1">
                <a:latin typeface="Times New Roman" panose="02020603050405020304" pitchFamily="18" charset="0"/>
              </a:rPr>
              <a:t>方向分成</a:t>
            </a:r>
            <a:r>
              <a:rPr lang="zh-CN" altLang="en-US" sz="2400" b="1">
                <a:latin typeface="宋体" panose="02010600030101010101" pitchFamily="2" charset="-122"/>
              </a:rPr>
              <a:t> </a:t>
            </a:r>
            <a:r>
              <a:rPr lang="en-US" altLang="zh-CN" sz="2400" b="1">
                <a:latin typeface="宋体" panose="02010600030101010101" pitchFamily="2" charset="-122"/>
              </a:rPr>
              <a:t>n </a:t>
            </a:r>
            <a:r>
              <a:rPr lang="zh-CN" altLang="en-US" sz="2400" b="1">
                <a:latin typeface="Times New Roman" panose="02020603050405020304" pitchFamily="18" charset="0"/>
              </a:rPr>
              <a:t>份，由各划点分别作平行于坐标轴的直线，将</a:t>
            </a:r>
            <a:r>
              <a:rPr lang="zh-CN" altLang="en-US" sz="2400" b="1">
                <a:solidFill>
                  <a:srgbClr val="CC0000"/>
                </a:solidFill>
                <a:latin typeface="Times New Roman" panose="02020603050405020304" pitchFamily="18" charset="0"/>
              </a:rPr>
              <a:t>区域</a:t>
            </a:r>
            <a:r>
              <a:rPr lang="zh-CN" altLang="en-US" sz="2400" b="1">
                <a:solidFill>
                  <a:srgbClr val="CC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rgbClr val="CC0000"/>
                </a:solidFill>
                <a:latin typeface="宋体" panose="02010600030101010101" pitchFamily="2" charset="-122"/>
              </a:rPr>
              <a:t>D </a:t>
            </a:r>
            <a:r>
              <a:rPr lang="zh-CN" altLang="en-US" sz="2400" b="1">
                <a:solidFill>
                  <a:srgbClr val="CC0000"/>
                </a:solidFill>
                <a:latin typeface="Times New Roman" panose="02020603050405020304" pitchFamily="18" charset="0"/>
              </a:rPr>
              <a:t>分成</a:t>
            </a:r>
            <a:r>
              <a:rPr lang="zh-CN" altLang="en-US" sz="2400" b="1">
                <a:solidFill>
                  <a:srgbClr val="CC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rgbClr val="CC0000"/>
                </a:solidFill>
                <a:latin typeface="宋体" panose="02010600030101010101" pitchFamily="2" charset="-122"/>
              </a:rPr>
              <a:t>m</a:t>
            </a: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</a:rPr>
              <a:t>×</a:t>
            </a:r>
            <a:r>
              <a:rPr lang="en-US" altLang="zh-CN" sz="2400" b="1">
                <a:solidFill>
                  <a:srgbClr val="CC0000"/>
                </a:solidFill>
                <a:latin typeface="宋体" panose="02010600030101010101" pitchFamily="2" charset="-122"/>
              </a:rPr>
              <a:t>n </a:t>
            </a:r>
            <a:r>
              <a:rPr lang="zh-CN" altLang="en-US" sz="2400" b="1">
                <a:solidFill>
                  <a:srgbClr val="CC0000"/>
                </a:solidFill>
                <a:latin typeface="Times New Roman" panose="02020603050405020304" pitchFamily="18" charset="0"/>
              </a:rPr>
              <a:t>个小矩形</a:t>
            </a:r>
            <a:r>
              <a:rPr lang="zh-CN" altLang="en-US" sz="2400" b="1">
                <a:latin typeface="Times New Roman" panose="02020603050405020304" pitchFamily="18" charset="0"/>
              </a:rPr>
              <a:t>；对于每个小矩形，计算出</a:t>
            </a:r>
            <a:r>
              <a:rPr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网格点的函数值</a:t>
            </a:r>
            <a:r>
              <a:rPr lang="zh-CN" altLang="en-US" sz="2400" b="1">
                <a:latin typeface="Times New Roman" panose="02020603050405020304" pitchFamily="18" charset="0"/>
              </a:rPr>
              <a:t>，决定出空间中四个顶点（</a:t>
            </a:r>
            <a:r>
              <a:rPr lang="en-US" altLang="zh-CN" sz="2400" b="1">
                <a:latin typeface="宋体" panose="02010600030101010101" pitchFamily="2" charset="-122"/>
              </a:rPr>
              <a:t>xi,yi,f(xi,yi)</a:t>
            </a:r>
            <a:r>
              <a:rPr lang="zh-CN" altLang="en-US" sz="2400" b="1">
                <a:latin typeface="Times New Roman" panose="02020603050405020304" pitchFamily="18" charset="0"/>
              </a:rPr>
              <a:t>），连接四个顶点得到一个</a:t>
            </a:r>
            <a:r>
              <a:rPr lang="zh-CN" altLang="en-US" sz="2400" b="1">
                <a:solidFill>
                  <a:srgbClr val="CC0000"/>
                </a:solidFill>
                <a:latin typeface="Times New Roman" panose="02020603050405020304" pitchFamily="18" charset="0"/>
              </a:rPr>
              <a:t>空间的四边形片</a:t>
            </a:r>
            <a:r>
              <a:rPr lang="zh-CN" altLang="en-US" sz="2400" b="1">
                <a:latin typeface="Times New Roman" panose="02020603050405020304" pitchFamily="18" charset="0"/>
              </a:rPr>
              <a:t>；所有四边形片连在一起构成函数</a:t>
            </a:r>
            <a:r>
              <a:rPr lang="zh-CN" altLang="en-US" sz="2400" b="1">
                <a:latin typeface="宋体" panose="02010600030101010101" pitchFamily="2" charset="-122"/>
              </a:rPr>
              <a:t> </a:t>
            </a:r>
            <a:r>
              <a:rPr lang="en-US" altLang="zh-CN" sz="2400" b="1">
                <a:latin typeface="宋体" panose="02010600030101010101" pitchFamily="2" charset="-122"/>
              </a:rPr>
              <a:t>z=f(x,y)</a:t>
            </a:r>
            <a:r>
              <a:rPr lang="zh-CN" altLang="en-US" sz="2400" b="1">
                <a:latin typeface="Times New Roman" panose="02020603050405020304" pitchFamily="18" charset="0"/>
              </a:rPr>
              <a:t>定义在区域</a:t>
            </a:r>
            <a:r>
              <a:rPr lang="zh-CN" altLang="en-US" sz="2400" b="1">
                <a:latin typeface="宋体" panose="02010600030101010101" pitchFamily="2" charset="-122"/>
              </a:rPr>
              <a:t> </a:t>
            </a:r>
            <a:r>
              <a:rPr lang="en-US" altLang="zh-CN" sz="2400" b="1">
                <a:latin typeface="宋体" panose="02010600030101010101" pitchFamily="2" charset="-122"/>
              </a:rPr>
              <a:t>D </a:t>
            </a:r>
            <a:r>
              <a:rPr lang="zh-CN" altLang="en-US" sz="2400" b="1">
                <a:latin typeface="Times New Roman" panose="02020603050405020304" pitchFamily="18" charset="0"/>
              </a:rPr>
              <a:t>上的</a:t>
            </a:r>
            <a:r>
              <a:rPr lang="zh-CN" altLang="en-US" sz="2400" b="1">
                <a:solidFill>
                  <a:srgbClr val="CC0000"/>
                </a:solidFill>
                <a:latin typeface="Times New Roman" panose="02020603050405020304" pitchFamily="18" charset="0"/>
              </a:rPr>
              <a:t>空间网格曲面</a:t>
            </a:r>
            <a:r>
              <a:rPr lang="zh-CN" altLang="en-US" sz="2400" b="1">
                <a:latin typeface="Times New Roman" panose="02020603050405020304" pitchFamily="18" charset="0"/>
              </a:rPr>
              <a:t>。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>
                <a:latin typeface="Times New Roman" panose="02020603050405020304" pitchFamily="18" charset="0"/>
              </a:rPr>
              <a:t>        因此，三维曲面绘图命令可分为</a:t>
            </a:r>
            <a:r>
              <a:rPr lang="zh-CN" altLang="en-US" sz="2400" b="1">
                <a:solidFill>
                  <a:srgbClr val="CC0000"/>
                </a:solidFill>
                <a:latin typeface="Times New Roman" panose="02020603050405020304" pitchFamily="18" charset="0"/>
              </a:rPr>
              <a:t>平面网格点的生成</a:t>
            </a:r>
            <a:r>
              <a:rPr lang="zh-CN" altLang="en-US" sz="2400" b="1">
                <a:latin typeface="Times New Roman" panose="02020603050405020304" pitchFamily="18" charset="0"/>
              </a:rPr>
              <a:t>、在平面网格基础上</a:t>
            </a:r>
            <a:r>
              <a:rPr lang="zh-CN" altLang="en-US" sz="2400" b="1">
                <a:solidFill>
                  <a:srgbClr val="CC0000"/>
                </a:solidFill>
                <a:latin typeface="Times New Roman" panose="02020603050405020304" pitchFamily="18" charset="0"/>
              </a:rPr>
              <a:t>绘制三维网格</a:t>
            </a:r>
            <a:r>
              <a:rPr lang="zh-CN" altLang="en-US" sz="2400" b="1">
                <a:latin typeface="Times New Roman" panose="02020603050405020304" pitchFamily="18" charset="0"/>
              </a:rPr>
              <a:t>及对</a:t>
            </a:r>
            <a:r>
              <a:rPr lang="zh-CN" altLang="en-US" sz="2400" b="1">
                <a:solidFill>
                  <a:srgbClr val="CC0000"/>
                </a:solidFill>
                <a:latin typeface="Times New Roman" panose="02020603050405020304" pitchFamily="18" charset="0"/>
              </a:rPr>
              <a:t>三维表面进行处理</a:t>
            </a:r>
            <a:r>
              <a:rPr lang="zh-CN" altLang="en-US" sz="2400" b="1">
                <a:latin typeface="Times New Roman" panose="02020603050405020304" pitchFamily="18" charset="0"/>
              </a:rPr>
              <a:t>三个步骤。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9341E16-5994-440E-8F75-97EC94C8AA79}" type="slidenum">
              <a:rPr lang="zh-CN" altLang="en-US"/>
            </a:fld>
            <a:endParaRPr lang="en-US" altLang="zh-CN"/>
          </a:p>
        </p:txBody>
      </p:sp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878205" y="1229360"/>
            <a:ext cx="9928225" cy="4399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8133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000" b="1">
                <a:latin typeface="黑体" panose="02010609060101010101" pitchFamily="49" charset="-122"/>
                <a:ea typeface="黑体" panose="02010609060101010101" pitchFamily="49" charset="-122"/>
              </a:rPr>
              <a:t>a.</a:t>
            </a:r>
            <a:r>
              <a:rPr lang="zh-CN" altLang="en-US" sz="3000" b="1">
                <a:latin typeface="黑体" panose="02010609060101010101" pitchFamily="49" charset="-122"/>
                <a:ea typeface="黑体" panose="02010609060101010101" pitchFamily="49" charset="-122"/>
              </a:rPr>
              <a:t>平面网格点的生成</a:t>
            </a:r>
            <a:endParaRPr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/>
            <a:r>
              <a:rPr lang="zh-CN" altLang="en-US" sz="2500" b="1"/>
              <a:t>函数命令</a:t>
            </a:r>
            <a:r>
              <a:rPr lang="en-US" altLang="zh-CN" sz="2500" b="1">
                <a:solidFill>
                  <a:srgbClr val="CC0000"/>
                </a:solidFill>
              </a:rPr>
              <a:t>meshgrid</a:t>
            </a:r>
            <a:r>
              <a:rPr lang="en-US" altLang="zh-CN" sz="2500" b="1"/>
              <a:t> </a:t>
            </a:r>
            <a:r>
              <a:rPr lang="zh-CN" altLang="en-US" sz="2500" b="1"/>
              <a:t>用来生成 </a:t>
            </a:r>
            <a:r>
              <a:rPr lang="en-US" altLang="zh-CN" sz="2500" b="1"/>
              <a:t>x-y </a:t>
            </a:r>
            <a:r>
              <a:rPr lang="zh-CN" altLang="en-US" sz="2500" b="1"/>
              <a:t>平面上的网格点矩阵。</a:t>
            </a:r>
            <a:endParaRPr lang="zh-CN" altLang="en-US" sz="2500" b="1"/>
          </a:p>
          <a:p>
            <a:pPr algn="just"/>
            <a:r>
              <a:rPr lang="zh-CN" altLang="en-US" sz="2500" b="1"/>
              <a:t>调用形式为： </a:t>
            </a:r>
            <a:endParaRPr lang="zh-CN" altLang="en-US" sz="2500" b="1"/>
          </a:p>
          <a:p>
            <a:pPr algn="just"/>
            <a:r>
              <a:rPr lang="zh-CN" altLang="en-US" sz="2500" b="1">
                <a:solidFill>
                  <a:srgbClr val="CC0000"/>
                </a:solidFill>
              </a:rPr>
              <a:t>[</a:t>
            </a:r>
            <a:r>
              <a:rPr lang="en-US" altLang="zh-CN" sz="2500" b="1">
                <a:solidFill>
                  <a:srgbClr val="CC0000"/>
                </a:solidFill>
              </a:rPr>
              <a:t>X,Y]=meshgrid(x,y) </a:t>
            </a:r>
            <a:endParaRPr lang="en-US" altLang="zh-CN" sz="2500" b="1">
              <a:solidFill>
                <a:srgbClr val="CC0000"/>
              </a:solidFill>
            </a:endParaRPr>
          </a:p>
          <a:p>
            <a:pPr algn="just"/>
            <a:r>
              <a:rPr lang="zh-CN" altLang="en-US" sz="2500" b="1">
                <a:solidFill>
                  <a:srgbClr val="CC0000"/>
                </a:solidFill>
              </a:rPr>
              <a:t>[</a:t>
            </a:r>
            <a:r>
              <a:rPr lang="en-US" altLang="zh-CN" sz="2500" b="1">
                <a:solidFill>
                  <a:srgbClr val="CC0000"/>
                </a:solidFill>
              </a:rPr>
              <a:t>X,Y]=meshgrid(x) </a:t>
            </a:r>
            <a:r>
              <a:rPr lang="zh-CN" altLang="en-US" sz="2500" b="1">
                <a:solidFill>
                  <a:srgbClr val="CC0000"/>
                </a:solidFill>
              </a:rPr>
              <a:t>等价于[</a:t>
            </a:r>
            <a:r>
              <a:rPr lang="en-US" altLang="zh-CN" sz="2500" b="1">
                <a:solidFill>
                  <a:srgbClr val="CC0000"/>
                </a:solidFill>
              </a:rPr>
              <a:t>X,Y]=meshgrid(x,x) </a:t>
            </a:r>
            <a:endParaRPr lang="en-US" altLang="zh-CN" sz="2500" b="1">
              <a:solidFill>
                <a:srgbClr val="CC0000"/>
              </a:solidFill>
            </a:endParaRPr>
          </a:p>
          <a:p>
            <a:pPr algn="just"/>
            <a:r>
              <a:rPr lang="zh-CN" altLang="en-US" sz="2500" b="1"/>
              <a:t>参数含义如下： </a:t>
            </a:r>
            <a:endParaRPr lang="zh-CN" altLang="en-US" sz="2500" b="1"/>
          </a:p>
          <a:p>
            <a:pPr algn="just">
              <a:buClr>
                <a:srgbClr val="6600FF"/>
              </a:buClr>
              <a:buFont typeface="Wingdings" panose="05000000000000000000" pitchFamily="2" charset="2"/>
              <a:buChar char="Ø"/>
            </a:pPr>
            <a:r>
              <a:rPr lang="en-US" altLang="zh-CN" sz="2500" b="1"/>
              <a:t>x</a:t>
            </a:r>
            <a:r>
              <a:rPr lang="zh-CN" altLang="en-US" sz="2500" b="1"/>
              <a:t>：是区间[</a:t>
            </a:r>
            <a:r>
              <a:rPr lang="en-US" altLang="zh-CN" sz="2500" b="1"/>
              <a:t>x0,xm]</a:t>
            </a:r>
            <a:r>
              <a:rPr lang="zh-CN" altLang="en-US" sz="2500" b="1"/>
              <a:t>上分划的向量； </a:t>
            </a:r>
            <a:endParaRPr lang="zh-CN" altLang="en-US" sz="2500" b="1"/>
          </a:p>
          <a:p>
            <a:pPr algn="just">
              <a:buClr>
                <a:srgbClr val="6600FF"/>
              </a:buClr>
              <a:buFont typeface="Wingdings" panose="05000000000000000000" pitchFamily="2" charset="2"/>
              <a:buChar char="Ø"/>
            </a:pPr>
            <a:r>
              <a:rPr lang="en-US" altLang="zh-CN" sz="2500" b="1"/>
              <a:t>y</a:t>
            </a:r>
            <a:r>
              <a:rPr lang="zh-CN" altLang="en-US" sz="2500" b="1"/>
              <a:t>：是区间[</a:t>
            </a:r>
            <a:r>
              <a:rPr lang="en-US" altLang="zh-CN" sz="2500" b="1"/>
              <a:t>y0,yn]</a:t>
            </a:r>
            <a:r>
              <a:rPr lang="zh-CN" altLang="en-US" sz="2500" b="1"/>
              <a:t>上分划的向量； </a:t>
            </a:r>
            <a:endParaRPr lang="zh-CN" altLang="en-US" sz="2500" b="1"/>
          </a:p>
          <a:p>
            <a:pPr algn="just">
              <a:buClr>
                <a:srgbClr val="6600FF"/>
              </a:buClr>
              <a:buFont typeface="Wingdings" panose="05000000000000000000" pitchFamily="2" charset="2"/>
              <a:buChar char="Ø"/>
            </a:pPr>
            <a:r>
              <a:rPr lang="en-US" altLang="zh-CN" sz="2500" b="1"/>
              <a:t>X</a:t>
            </a:r>
            <a:r>
              <a:rPr lang="zh-CN" altLang="en-US" sz="2500" b="1"/>
              <a:t>，</a:t>
            </a:r>
            <a:r>
              <a:rPr lang="en-US" altLang="zh-CN" sz="2500" b="1"/>
              <a:t>Y</a:t>
            </a:r>
            <a:r>
              <a:rPr lang="zh-CN" altLang="en-US" sz="2500" b="1"/>
              <a:t>：输出变量矩阵，矩阵 </a:t>
            </a:r>
            <a:r>
              <a:rPr lang="en-US" altLang="zh-CN" sz="2500" b="1">
                <a:solidFill>
                  <a:srgbClr val="CC0000"/>
                </a:solidFill>
              </a:rPr>
              <a:t>X </a:t>
            </a:r>
            <a:r>
              <a:rPr lang="zh-CN" altLang="en-US" sz="2500" b="1">
                <a:solidFill>
                  <a:srgbClr val="CC0000"/>
                </a:solidFill>
              </a:rPr>
              <a:t>的行向量都是向量 </a:t>
            </a:r>
            <a:r>
              <a:rPr lang="en-US" altLang="zh-CN" sz="2500" b="1">
                <a:solidFill>
                  <a:srgbClr val="CC0000"/>
                </a:solidFill>
              </a:rPr>
              <a:t>x</a:t>
            </a:r>
            <a:r>
              <a:rPr lang="zh-CN" altLang="en-US" sz="2500" b="1"/>
              <a:t>，矩阵 </a:t>
            </a:r>
            <a:r>
              <a:rPr lang="en-US" altLang="zh-CN" sz="2500" b="1">
                <a:solidFill>
                  <a:srgbClr val="CC0000"/>
                </a:solidFill>
              </a:rPr>
              <a:t>Y </a:t>
            </a:r>
            <a:r>
              <a:rPr lang="zh-CN" altLang="en-US" sz="2500" b="1">
                <a:solidFill>
                  <a:srgbClr val="CC0000"/>
                </a:solidFill>
              </a:rPr>
              <a:t>的列向量都是向量 </a:t>
            </a:r>
            <a:r>
              <a:rPr lang="en-US" altLang="zh-CN" sz="2500" b="1">
                <a:solidFill>
                  <a:srgbClr val="CC0000"/>
                </a:solidFill>
              </a:rPr>
              <a:t>y</a:t>
            </a:r>
            <a:r>
              <a:rPr lang="zh-CN" altLang="en-US" sz="2500" b="1"/>
              <a:t>。 </a:t>
            </a:r>
            <a:endParaRPr lang="zh-CN" altLang="en-US" sz="2500" b="1"/>
          </a:p>
          <a:p>
            <a:pPr algn="just"/>
            <a:r>
              <a:rPr lang="zh-CN" altLang="en-US" sz="2500" b="1"/>
              <a:t>函数</a:t>
            </a:r>
            <a:r>
              <a:rPr lang="zh-CN" altLang="en-US" sz="2500" b="1">
                <a:solidFill>
                  <a:srgbClr val="CC0000"/>
                </a:solidFill>
              </a:rPr>
              <a:t> </a:t>
            </a:r>
            <a:r>
              <a:rPr lang="en-US" altLang="zh-CN" sz="2500" b="1">
                <a:solidFill>
                  <a:srgbClr val="CC0000"/>
                </a:solidFill>
              </a:rPr>
              <a:t>meshgrid</a:t>
            </a:r>
            <a:r>
              <a:rPr lang="en-US" altLang="zh-CN" sz="2500" b="1"/>
              <a:t> </a:t>
            </a:r>
            <a:r>
              <a:rPr lang="zh-CN" altLang="en-US" sz="2500" b="1"/>
              <a:t>将</a:t>
            </a:r>
            <a:r>
              <a:rPr lang="zh-CN" altLang="en-US" sz="2500" b="1">
                <a:solidFill>
                  <a:schemeClr val="hlink"/>
                </a:solidFill>
              </a:rPr>
              <a:t>由两个向量决定的区域转换为对应的网格点矩阵。</a:t>
            </a:r>
            <a:endParaRPr lang="zh-CN" altLang="en-US" sz="2500" b="1">
              <a:solidFill>
                <a:schemeClr val="hlink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4C4C612-B718-48D2-A8A9-522C6C49E2AD}" type="slidenum">
              <a:rPr lang="zh-CN" altLang="en-US"/>
            </a:fld>
            <a:endParaRPr lang="en-US" altLang="zh-CN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4693" y="1471930"/>
            <a:ext cx="7772400" cy="3488055"/>
          </a:xfrm>
        </p:spPr>
        <p:txBody>
          <a:bodyPr>
            <a:spAutoFit/>
          </a:bodyPr>
          <a:lstStyle/>
          <a:p>
            <a:pPr algn="just"/>
            <a:endParaRPr lang="zh-CN" altLang="en-US" b="1">
              <a:ea typeface="黑体" panose="02010609060101010101" pitchFamily="49" charset="-122"/>
            </a:endParaRPr>
          </a:p>
          <a:p>
            <a:pPr marL="0" indent="0" algn="just">
              <a:buNone/>
            </a:pPr>
            <a:r>
              <a:rPr lang="zh-CN" altLang="en-US" sz="3500"/>
              <a:t>（１）矩阵转置</a:t>
            </a:r>
            <a:endParaRPr lang="zh-CN" altLang="en-US" sz="3500"/>
          </a:p>
          <a:p>
            <a:pPr marL="0" indent="0" algn="just">
              <a:buNone/>
            </a:pPr>
            <a:r>
              <a:rPr lang="zh-CN" altLang="en-US" sz="3500"/>
              <a:t>（２）矩阵加和减</a:t>
            </a:r>
            <a:endParaRPr lang="zh-CN" altLang="en-US" sz="3500"/>
          </a:p>
          <a:p>
            <a:pPr marL="0" indent="0" algn="just">
              <a:buNone/>
            </a:pPr>
            <a:r>
              <a:rPr lang="zh-CN" altLang="en-US" sz="3500"/>
              <a:t>（３）矩阵乘法</a:t>
            </a:r>
            <a:endParaRPr lang="zh-CN" altLang="en-US" sz="3500"/>
          </a:p>
          <a:p>
            <a:pPr marL="0" indent="0" algn="just">
              <a:buNone/>
            </a:pPr>
            <a:r>
              <a:rPr lang="zh-CN" altLang="en-US" sz="3500"/>
              <a:t>（４）矩阵除法 </a:t>
            </a:r>
            <a:r>
              <a:rPr lang="en-US" altLang="zh-CN" sz="3500"/>
              <a:t>A\b=inv(A)*b</a:t>
            </a:r>
            <a:endParaRPr lang="en-US" altLang="zh-CN" sz="3500"/>
          </a:p>
          <a:p>
            <a:pPr marL="0" indent="0" algn="just">
              <a:buNone/>
            </a:pPr>
            <a:r>
              <a:rPr lang="zh-CN" altLang="en-US" sz="3500"/>
              <a:t>（５）矩阵的乘方 </a:t>
            </a:r>
            <a:r>
              <a:rPr lang="en-US" altLang="zh-CN" sz="3500"/>
              <a:t>a^2</a:t>
            </a:r>
            <a:endParaRPr lang="en-US" altLang="zh-CN" sz="3500"/>
          </a:p>
        </p:txBody>
      </p:sp>
      <p:sp>
        <p:nvSpPr>
          <p:cNvPr id="2" name="文本框 1"/>
          <p:cNvSpPr txBox="1"/>
          <p:nvPr/>
        </p:nvSpPr>
        <p:spPr>
          <a:xfrm>
            <a:off x="4204335" y="133985"/>
            <a:ext cx="4667250" cy="798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zh-CN" altLang="en-US" sz="4600" b="1" kern="700" spc="-11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j-cs"/>
                <a:sym typeface="+mn-ea"/>
              </a:rPr>
              <a:t>矩阵的基本运算</a:t>
            </a:r>
            <a:endParaRPr lang="zh-CN" altLang="en-US" sz="4600" b="1" kern="700" spc="-110">
              <a:solidFill>
                <a:srgbClr val="99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+mj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841244A0-CC21-4CA0-94A3-8DD635B1CCAA}" type="slidenum">
              <a:rPr lang="zh-CN" altLang="en-US"/>
            </a:fld>
            <a:endParaRPr lang="en-US" altLang="zh-CN"/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883920" y="1237615"/>
            <a:ext cx="7848600" cy="4523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en-US" sz="2400" b="1">
                <a:latin typeface="Times New Roman" panose="02020603050405020304" pitchFamily="18" charset="0"/>
              </a:rPr>
              <a:t>函数                            ，定义区域为[-2，2]×[-2，2]。</a:t>
            </a:r>
            <a:r>
              <a:rPr lang="zh-CN" altLang="en-US" sz="2400" b="1">
                <a:latin typeface="宋体" panose="02010600030101010101" pitchFamily="2" charset="-122"/>
              </a:rPr>
              <a:t>生成网格并</a:t>
            </a:r>
            <a:r>
              <a:rPr lang="zh-CN" altLang="en-US" sz="2400" b="1">
                <a:latin typeface="Times New Roman" panose="02020603050405020304" pitchFamily="18" charset="0"/>
              </a:rPr>
              <a:t>计算其网格点上的函数值。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2000">
                <a:latin typeface="Times New Roman" panose="02020603050405020304" pitchFamily="18" charset="0"/>
              </a:rPr>
              <a:t>[X,Y] = meshgrid(-2:2:2, -2:2:2); 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2000">
                <a:latin typeface="Times New Roman" panose="02020603050405020304" pitchFamily="18" charset="0"/>
              </a:rPr>
              <a:t>[X,Y]       </a:t>
            </a:r>
            <a:r>
              <a:rPr lang="en-US" altLang="zh-CN" sz="2000" b="1">
                <a:latin typeface="Times New Roman" panose="02020603050405020304" pitchFamily="18" charset="0"/>
              </a:rPr>
              <a:t>%</a:t>
            </a:r>
            <a:r>
              <a:rPr lang="zh-CN" altLang="en-US" sz="2000" b="1">
                <a:latin typeface="Times New Roman" panose="02020603050405020304" pitchFamily="18" charset="0"/>
              </a:rPr>
              <a:t>将划分结果输出至矩阵</a:t>
            </a:r>
            <a:r>
              <a:rPr lang="zh-CN" altLang="en-US" sz="2000">
                <a:latin typeface="Times New Roman" panose="02020603050405020304" pitchFamily="18" charset="0"/>
              </a:rPr>
              <a:t> </a:t>
            </a:r>
            <a:endParaRPr lang="zh-CN" altLang="en-US" sz="2000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2000">
                <a:latin typeface="Times New Roman" panose="02020603050405020304" pitchFamily="18" charset="0"/>
              </a:rPr>
              <a:t>ans =         </a:t>
            </a:r>
            <a:endParaRPr lang="en-US" altLang="zh-CN" sz="2000">
              <a:latin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</a:rPr>
              <a:t>-2          0          2        -2        -2        -2 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2000">
                <a:latin typeface="Times New Roman" panose="02020603050405020304" pitchFamily="18" charset="0"/>
              </a:rPr>
              <a:t>-2          0          2         0          0          0         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2000">
                <a:latin typeface="Times New Roman" panose="02020603050405020304" pitchFamily="18" charset="0"/>
              </a:rPr>
              <a:t>-2          0          2         2          2          2 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2000">
                <a:latin typeface="Times New Roman" panose="02020603050405020304" pitchFamily="18" charset="0"/>
              </a:rPr>
              <a:t>Z = X .* exp(-X.^2 - Y.^2);    </a:t>
            </a:r>
            <a:r>
              <a:rPr lang="en-US" altLang="zh-CN" sz="2000" b="1">
                <a:latin typeface="Times New Roman" panose="02020603050405020304" pitchFamily="18" charset="0"/>
              </a:rPr>
              <a:t>%</a:t>
            </a:r>
            <a:r>
              <a:rPr lang="zh-CN" altLang="en-US" sz="2000" b="1">
                <a:latin typeface="Times New Roman" panose="02020603050405020304" pitchFamily="18" charset="0"/>
              </a:rPr>
              <a:t>计算网格点上的函数值赋予变量 </a:t>
            </a:r>
            <a:endParaRPr lang="zh-CN" altLang="en-US" sz="2000" b="1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2000">
                <a:latin typeface="Times New Roman" panose="02020603050405020304" pitchFamily="18" charset="0"/>
              </a:rPr>
              <a:t>Z 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2000">
                <a:latin typeface="Times New Roman" panose="02020603050405020304" pitchFamily="18" charset="0"/>
              </a:rPr>
              <a:t>Z =       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2000">
                <a:latin typeface="Times New Roman" panose="02020603050405020304" pitchFamily="18" charset="0"/>
              </a:rPr>
              <a:t>-0.0007                  0        0.0007       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2000">
                <a:latin typeface="Times New Roman" panose="02020603050405020304" pitchFamily="18" charset="0"/>
              </a:rPr>
              <a:t>-0.0366                  0        0.0366       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2000">
                <a:latin typeface="Times New Roman" panose="02020603050405020304" pitchFamily="18" charset="0"/>
              </a:rPr>
              <a:t>-0.0007                  0        0.0007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5657850" y="3314700"/>
            <a:ext cx="9144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1601470" y="1094740"/>
          <a:ext cx="229489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21031200" imgH="5486400" progId="Equation.3">
                  <p:embed/>
                </p:oleObj>
              </mc:Choice>
              <mc:Fallback>
                <p:oleObj name="" r:id="rId1" imgW="21031200" imgH="5486400" progId="Equation.3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01470" y="1094740"/>
                        <a:ext cx="2294890" cy="6000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表格 3"/>
          <p:cNvGraphicFramePr/>
          <p:nvPr/>
        </p:nvGraphicFramePr>
        <p:xfrm>
          <a:off x="8481060" y="2180590"/>
          <a:ext cx="1924050" cy="1502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025"/>
                <a:gridCol w="962025"/>
              </a:tblGrid>
              <a:tr h="75120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75120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7E8178C-C1BE-4B18-A917-0533362A89B2}" type="slidenum">
              <a:rPr lang="zh-CN" altLang="en-US"/>
            </a:fld>
            <a:endParaRPr lang="en-US" altLang="zh-CN"/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685800" y="1198245"/>
            <a:ext cx="10004425" cy="4615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30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b.</a:t>
            </a:r>
            <a:r>
              <a:rPr lang="zh-CN" altLang="en-US" sz="30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三维网格命令 </a:t>
            </a:r>
            <a:r>
              <a:rPr lang="en-US" altLang="zh-CN" sz="30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mesh</a:t>
            </a:r>
            <a:endParaRPr lang="en-US" altLang="zh-CN" sz="2400" b="1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/>
            <a:r>
              <a:rPr lang="zh-CN" altLang="en-US" sz="2400" b="1">
                <a:latin typeface="Times New Roman" panose="02020603050405020304" pitchFamily="18" charset="0"/>
              </a:rPr>
              <a:t>利用</a:t>
            </a:r>
            <a:r>
              <a:rPr lang="zh-CN" altLang="en-US" sz="2400" b="1">
                <a:solidFill>
                  <a:srgbClr val="CC0000"/>
                </a:solidFill>
                <a:latin typeface="Times New Roman" panose="02020603050405020304" pitchFamily="18" charset="0"/>
              </a:rPr>
              <a:t>函数</a:t>
            </a: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</a:rPr>
              <a:t>mesh</a:t>
            </a:r>
            <a:r>
              <a:rPr lang="zh-CN" altLang="en-US" sz="2400" b="1">
                <a:latin typeface="Times New Roman" panose="02020603050405020304" pitchFamily="18" charset="0"/>
              </a:rPr>
              <a:t>生成网格曲面。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algn="just"/>
            <a:r>
              <a:rPr lang="zh-CN" altLang="en-US" sz="2400" b="1">
                <a:latin typeface="Times New Roman" panose="02020603050405020304" pitchFamily="18" charset="0"/>
              </a:rPr>
              <a:t>调用格式为：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algn="just">
              <a:buClr>
                <a:srgbClr val="6600FF"/>
              </a:buClr>
              <a:buFont typeface="Wingdings" panose="05000000000000000000" pitchFamily="2" charset="2"/>
              <a:buChar char="Ø"/>
            </a:pP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</a:rPr>
              <a:t>mesh(X</a:t>
            </a:r>
            <a:r>
              <a:rPr lang="zh-CN" altLang="en-US" sz="2400" b="1">
                <a:solidFill>
                  <a:srgbClr val="CC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400" b="1">
                <a:solidFill>
                  <a:srgbClr val="CC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</a:rPr>
              <a:t>Z</a:t>
            </a:r>
            <a:r>
              <a:rPr lang="zh-CN" altLang="en-US" sz="2400" b="1">
                <a:solidFill>
                  <a:srgbClr val="CC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</a:rPr>
              <a:t>C)</a:t>
            </a:r>
            <a:r>
              <a:rPr lang="zh-CN" altLang="en-US" sz="2400" b="1">
                <a:latin typeface="Times New Roman" panose="02020603050405020304" pitchFamily="18" charset="0"/>
              </a:rPr>
              <a:t>：</a:t>
            </a:r>
            <a:r>
              <a:rPr lang="en-US" altLang="zh-CN" sz="2400" b="1">
                <a:latin typeface="Times New Roman" panose="02020603050405020304" pitchFamily="18" charset="0"/>
              </a:rPr>
              <a:t>X</a:t>
            </a:r>
            <a:r>
              <a:rPr lang="zh-CN" altLang="en-US" sz="2400" b="1">
                <a:latin typeface="Times New Roman" panose="02020603050405020304" pitchFamily="18" charset="0"/>
              </a:rPr>
              <a:t>、</a:t>
            </a:r>
            <a:r>
              <a:rPr lang="en-US" altLang="zh-CN" sz="2400" b="1">
                <a:latin typeface="Times New Roman" panose="02020603050405020304" pitchFamily="18" charset="0"/>
              </a:rPr>
              <a:t>Y</a:t>
            </a:r>
            <a:r>
              <a:rPr lang="zh-CN" altLang="en-US" sz="2400" b="1">
                <a:latin typeface="Times New Roman" panose="02020603050405020304" pitchFamily="18" charset="0"/>
              </a:rPr>
              <a:t>、</a:t>
            </a:r>
            <a:r>
              <a:rPr lang="en-US" altLang="zh-CN" sz="2400" b="1">
                <a:latin typeface="Times New Roman" panose="02020603050405020304" pitchFamily="18" charset="0"/>
              </a:rPr>
              <a:t>Z</a:t>
            </a:r>
            <a:r>
              <a:rPr lang="zh-CN" altLang="en-US" sz="2400" b="1">
                <a:latin typeface="Times New Roman" panose="02020603050405020304" pitchFamily="18" charset="0"/>
              </a:rPr>
              <a:t>、</a:t>
            </a:r>
            <a:r>
              <a:rPr lang="en-US" altLang="zh-CN" sz="2400" b="1">
                <a:latin typeface="Times New Roman" panose="02020603050405020304" pitchFamily="18" charset="0"/>
              </a:rPr>
              <a:t>C </a:t>
            </a:r>
            <a:r>
              <a:rPr lang="zh-CN" altLang="en-US" sz="2400" b="1">
                <a:latin typeface="Times New Roman" panose="02020603050405020304" pitchFamily="18" charset="0"/>
              </a:rPr>
              <a:t>是同维数的矩阵，</a:t>
            </a:r>
            <a:r>
              <a:rPr lang="en-US" altLang="zh-CN" sz="2400" b="1">
                <a:latin typeface="Times New Roman" panose="02020603050405020304" pitchFamily="18" charset="0"/>
              </a:rPr>
              <a:t>X</a:t>
            </a:r>
            <a:r>
              <a:rPr lang="zh-CN" altLang="en-US" sz="2400" b="1">
                <a:latin typeface="Times New Roman" panose="02020603050405020304" pitchFamily="18" charset="0"/>
              </a:rPr>
              <a:t>、</a:t>
            </a:r>
            <a:r>
              <a:rPr lang="en-US" altLang="zh-CN" sz="2400" b="1">
                <a:latin typeface="Times New Roman" panose="02020603050405020304" pitchFamily="18" charset="0"/>
              </a:rPr>
              <a:t>Y</a:t>
            </a:r>
            <a:r>
              <a:rPr lang="zh-CN" altLang="en-US" sz="2400" b="1">
                <a:latin typeface="Times New Roman" panose="02020603050405020304" pitchFamily="18" charset="0"/>
              </a:rPr>
              <a:t>、</a:t>
            </a:r>
            <a:r>
              <a:rPr lang="en-US" altLang="zh-CN" sz="2400" b="1">
                <a:latin typeface="Times New Roman" panose="02020603050405020304" pitchFamily="18" charset="0"/>
              </a:rPr>
              <a:t>Z </a:t>
            </a:r>
            <a:r>
              <a:rPr lang="zh-CN" altLang="en-US" sz="2400" b="1">
                <a:latin typeface="Times New Roman" panose="02020603050405020304" pitchFamily="18" charset="0"/>
              </a:rPr>
              <a:t>对应空间上的网格点，网格线颜色由</a:t>
            </a:r>
            <a:r>
              <a:rPr lang="en-US" altLang="zh-CN" sz="2400" b="1">
                <a:latin typeface="Times New Roman" panose="02020603050405020304" pitchFamily="18" charset="0"/>
              </a:rPr>
              <a:t>C</a:t>
            </a:r>
            <a:r>
              <a:rPr lang="zh-CN" altLang="en-US" sz="2400" b="1">
                <a:latin typeface="Times New Roman" panose="02020603050405020304" pitchFamily="18" charset="0"/>
              </a:rPr>
              <a:t>决定；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algn="just">
              <a:buClr>
                <a:srgbClr val="6600FF"/>
              </a:buClr>
              <a:buFont typeface="Wingdings" panose="05000000000000000000" pitchFamily="2" charset="2"/>
              <a:buChar char="Ø"/>
            </a:pPr>
            <a:r>
              <a:rPr lang="en-US" altLang="zh-CN" sz="2400" b="1">
                <a:latin typeface="Times New Roman" panose="02020603050405020304" pitchFamily="18" charset="0"/>
              </a:rPr>
              <a:t>mesh(X</a:t>
            </a:r>
            <a:r>
              <a:rPr lang="zh-CN" altLang="en-US" sz="2400" b="1">
                <a:latin typeface="Times New Roman" panose="02020603050405020304" pitchFamily="18" charset="0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</a:rPr>
              <a:t>Y</a:t>
            </a:r>
            <a:r>
              <a:rPr lang="zh-CN" altLang="en-US" sz="2400" b="1">
                <a:latin typeface="Times New Roman" panose="02020603050405020304" pitchFamily="18" charset="0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</a:rPr>
              <a:t>Z)</a:t>
            </a:r>
            <a:r>
              <a:rPr lang="zh-CN" altLang="en-US" sz="2400" b="1">
                <a:latin typeface="Times New Roman" panose="02020603050405020304" pitchFamily="18" charset="0"/>
              </a:rPr>
              <a:t>：相当于上面的 </a:t>
            </a:r>
            <a:r>
              <a:rPr lang="en-US" altLang="zh-CN" sz="2400" b="1">
                <a:latin typeface="Times New Roman" panose="02020603050405020304" pitchFamily="18" charset="0"/>
              </a:rPr>
              <a:t>C=Z </a:t>
            </a:r>
            <a:r>
              <a:rPr lang="zh-CN" altLang="en-US" sz="2400" b="1">
                <a:latin typeface="Times New Roman" panose="02020603050405020304" pitchFamily="18" charset="0"/>
              </a:rPr>
              <a:t>的情况； 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algn="just">
              <a:buClr>
                <a:srgbClr val="6600FF"/>
              </a:buClr>
              <a:buFont typeface="Wingdings" panose="05000000000000000000" pitchFamily="2" charset="2"/>
              <a:buChar char="Ø"/>
            </a:pP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</a:rPr>
              <a:t>mesh(x</a:t>
            </a:r>
            <a:r>
              <a:rPr lang="zh-CN" altLang="en-US" sz="2400" b="1">
                <a:solidFill>
                  <a:srgbClr val="CC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400" b="1">
                <a:solidFill>
                  <a:srgbClr val="CC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</a:rPr>
              <a:t>Z</a:t>
            </a:r>
            <a:r>
              <a:rPr lang="zh-CN" altLang="en-US" sz="2400" b="1">
                <a:solidFill>
                  <a:srgbClr val="CC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</a:rPr>
              <a:t>C)</a:t>
            </a:r>
            <a:r>
              <a:rPr lang="zh-CN" altLang="en-US" sz="2400" b="1">
                <a:latin typeface="Times New Roman" panose="02020603050405020304" pitchFamily="18" charset="0"/>
              </a:rPr>
              <a:t>：</a:t>
            </a:r>
            <a:r>
              <a:rPr lang="en-US" altLang="zh-CN" sz="2400" b="1">
                <a:latin typeface="Times New Roman" panose="02020603050405020304" pitchFamily="18" charset="0"/>
              </a:rPr>
              <a:t>x </a:t>
            </a:r>
            <a:r>
              <a:rPr lang="zh-CN" altLang="en-US" sz="2400" b="1">
                <a:latin typeface="Times New Roman" panose="02020603050405020304" pitchFamily="18" charset="0"/>
              </a:rPr>
              <a:t>和 </a:t>
            </a:r>
            <a:r>
              <a:rPr lang="en-US" altLang="zh-CN" sz="2400" b="1">
                <a:latin typeface="Times New Roman" panose="02020603050405020304" pitchFamily="18" charset="0"/>
              </a:rPr>
              <a:t>y </a:t>
            </a:r>
            <a:r>
              <a:rPr lang="zh-CN" altLang="en-US" sz="2400" b="1">
                <a:latin typeface="Times New Roman" panose="02020603050405020304" pitchFamily="18" charset="0"/>
              </a:rPr>
              <a:t>是向量，</a:t>
            </a:r>
            <a:r>
              <a:rPr lang="en-US" altLang="zh-CN" sz="2400" b="1">
                <a:latin typeface="Times New Roman" panose="02020603050405020304" pitchFamily="18" charset="0"/>
              </a:rPr>
              <a:t>Z </a:t>
            </a:r>
            <a:r>
              <a:rPr lang="zh-CN" altLang="en-US" sz="2400" b="1">
                <a:latin typeface="Times New Roman" panose="02020603050405020304" pitchFamily="18" charset="0"/>
              </a:rPr>
              <a:t>和 </a:t>
            </a:r>
            <a:r>
              <a:rPr lang="en-US" altLang="zh-CN" sz="2400" b="1">
                <a:latin typeface="Times New Roman" panose="02020603050405020304" pitchFamily="18" charset="0"/>
              </a:rPr>
              <a:t>C </a:t>
            </a:r>
            <a:r>
              <a:rPr lang="zh-CN" altLang="en-US" sz="2400" b="1">
                <a:latin typeface="Times New Roman" panose="02020603050405020304" pitchFamily="18" charset="0"/>
              </a:rPr>
              <a:t>是同维数的矩阵，网格曲面的网格顶点是（ </a:t>
            </a:r>
            <a:r>
              <a:rPr lang="en-US" altLang="zh-CN" sz="2400" b="1">
                <a:latin typeface="Times New Roman" panose="02020603050405020304" pitchFamily="18" charset="0"/>
              </a:rPr>
              <a:t>x(j)</a:t>
            </a:r>
            <a:r>
              <a:rPr lang="zh-CN" altLang="en-US" sz="2400" b="1">
                <a:latin typeface="Times New Roman" panose="02020603050405020304" pitchFamily="18" charset="0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</a:rPr>
              <a:t>y(i)</a:t>
            </a:r>
            <a:r>
              <a:rPr lang="zh-CN" altLang="en-US" sz="2400" b="1">
                <a:latin typeface="Times New Roman" panose="02020603050405020304" pitchFamily="18" charset="0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</a:rPr>
              <a:t>Z(i,j)</a:t>
            </a:r>
            <a:r>
              <a:rPr lang="zh-CN" altLang="en-US" sz="2400" b="1">
                <a:latin typeface="Times New Roman" panose="02020603050405020304" pitchFamily="18" charset="0"/>
              </a:rPr>
              <a:t>），网格线的颜色由矩阵 </a:t>
            </a:r>
            <a:r>
              <a:rPr lang="en-US" altLang="zh-CN" sz="2400" b="1">
                <a:latin typeface="Times New Roman" panose="02020603050405020304" pitchFamily="18" charset="0"/>
              </a:rPr>
              <a:t>C </a:t>
            </a:r>
            <a:r>
              <a:rPr lang="zh-CN" altLang="en-US" sz="2400" b="1">
                <a:latin typeface="Times New Roman" panose="02020603050405020304" pitchFamily="18" charset="0"/>
              </a:rPr>
              <a:t>决定； 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algn="just">
              <a:buClr>
                <a:srgbClr val="6600FF"/>
              </a:buClr>
              <a:buFont typeface="Wingdings" panose="05000000000000000000" pitchFamily="2" charset="2"/>
              <a:buChar char="Ø"/>
            </a:pPr>
            <a:r>
              <a:rPr lang="en-US" altLang="zh-CN" sz="2400" b="1">
                <a:latin typeface="Times New Roman" panose="02020603050405020304" pitchFamily="18" charset="0"/>
              </a:rPr>
              <a:t>mesh(x</a:t>
            </a:r>
            <a:r>
              <a:rPr lang="zh-CN" altLang="en-US" sz="2400" b="1">
                <a:latin typeface="Times New Roman" panose="02020603050405020304" pitchFamily="18" charset="0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</a:rPr>
              <a:t>y</a:t>
            </a:r>
            <a:r>
              <a:rPr lang="zh-CN" altLang="en-US" sz="2400" b="1">
                <a:latin typeface="Times New Roman" panose="02020603050405020304" pitchFamily="18" charset="0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</a:rPr>
              <a:t>Z)</a:t>
            </a:r>
            <a:r>
              <a:rPr lang="zh-CN" altLang="en-US" sz="2400" b="1">
                <a:latin typeface="Times New Roman" panose="02020603050405020304" pitchFamily="18" charset="0"/>
              </a:rPr>
              <a:t>：相当于上面的 </a:t>
            </a:r>
            <a:r>
              <a:rPr lang="en-US" altLang="zh-CN" sz="2400" b="1">
                <a:latin typeface="Times New Roman" panose="02020603050405020304" pitchFamily="18" charset="0"/>
              </a:rPr>
              <a:t>C=Z </a:t>
            </a:r>
            <a:r>
              <a:rPr lang="zh-CN" altLang="en-US" sz="2400" b="1">
                <a:latin typeface="Times New Roman" panose="02020603050405020304" pitchFamily="18" charset="0"/>
              </a:rPr>
              <a:t>的情况； 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algn="just">
              <a:buClr>
                <a:srgbClr val="6600FF"/>
              </a:buClr>
              <a:buFont typeface="Wingdings" panose="05000000000000000000" pitchFamily="2" charset="2"/>
              <a:buChar char="Ø"/>
            </a:pP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</a:rPr>
              <a:t>mesh(Z</a:t>
            </a:r>
            <a:r>
              <a:rPr lang="zh-CN" altLang="en-US" sz="2400" b="1">
                <a:solidFill>
                  <a:srgbClr val="CC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</a:rPr>
              <a:t>C)</a:t>
            </a:r>
            <a:r>
              <a:rPr lang="zh-CN" altLang="en-US" sz="2400" b="1">
                <a:latin typeface="Times New Roman" panose="02020603050405020304" pitchFamily="18" charset="0"/>
              </a:rPr>
              <a:t>：等价于 </a:t>
            </a:r>
            <a:r>
              <a:rPr lang="en-US" altLang="zh-CN" sz="2400" b="1">
                <a:latin typeface="Times New Roman" panose="02020603050405020304" pitchFamily="18" charset="0"/>
              </a:rPr>
              <a:t>mesh(x</a:t>
            </a:r>
            <a:r>
              <a:rPr lang="zh-CN" altLang="en-US" sz="2400" b="1">
                <a:latin typeface="Times New Roman" panose="02020603050405020304" pitchFamily="18" charset="0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</a:rPr>
              <a:t>y</a:t>
            </a:r>
            <a:r>
              <a:rPr lang="zh-CN" altLang="en-US" sz="2400" b="1">
                <a:latin typeface="Times New Roman" panose="02020603050405020304" pitchFamily="18" charset="0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</a:rPr>
              <a:t>Z</a:t>
            </a:r>
            <a:r>
              <a:rPr lang="zh-CN" altLang="en-US" sz="2400" b="1">
                <a:latin typeface="Times New Roman" panose="02020603050405020304" pitchFamily="18" charset="0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</a:rPr>
              <a:t>C)</a:t>
            </a:r>
            <a:r>
              <a:rPr lang="zh-CN" altLang="en-US" sz="2400" b="1">
                <a:latin typeface="Times New Roman" panose="02020603050405020304" pitchFamily="18" charset="0"/>
              </a:rPr>
              <a:t>，此时向量</a:t>
            </a:r>
            <a:r>
              <a:rPr lang="en-US" altLang="zh-CN" sz="2400" b="1">
                <a:latin typeface="Times New Roman" panose="02020603050405020304" pitchFamily="18" charset="0"/>
              </a:rPr>
              <a:t>x=1:n</a:t>
            </a:r>
            <a:r>
              <a:rPr lang="zh-CN" altLang="en-US" sz="2400" b="1">
                <a:latin typeface="Times New Roman" panose="02020603050405020304" pitchFamily="18" charset="0"/>
              </a:rPr>
              <a:t>，向量 </a:t>
            </a:r>
            <a:r>
              <a:rPr lang="en-US" altLang="zh-CN" sz="2400" b="1">
                <a:latin typeface="Times New Roman" panose="02020603050405020304" pitchFamily="18" charset="0"/>
              </a:rPr>
              <a:t>y=1:m</a:t>
            </a:r>
            <a:r>
              <a:rPr lang="zh-CN" altLang="en-US" sz="2400" b="1">
                <a:latin typeface="Times New Roman" panose="02020603050405020304" pitchFamily="18" charset="0"/>
              </a:rPr>
              <a:t>； 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algn="just">
              <a:buClr>
                <a:srgbClr val="6600FF"/>
              </a:buClr>
              <a:buFont typeface="Wingdings" panose="05000000000000000000" pitchFamily="2" charset="2"/>
              <a:buChar char="Ø"/>
            </a:pPr>
            <a:r>
              <a:rPr lang="en-US" altLang="zh-CN" sz="2400" b="1">
                <a:latin typeface="Times New Roman" panose="02020603050405020304" pitchFamily="18" charset="0"/>
              </a:rPr>
              <a:t>mesh(Z)</a:t>
            </a:r>
            <a:r>
              <a:rPr lang="zh-CN" altLang="en-US" sz="2400" b="1">
                <a:latin typeface="Times New Roman" panose="02020603050405020304" pitchFamily="18" charset="0"/>
              </a:rPr>
              <a:t>：相当于上面的 </a:t>
            </a:r>
            <a:r>
              <a:rPr lang="en-US" altLang="zh-CN" sz="2400" b="1">
                <a:latin typeface="Times New Roman" panose="02020603050405020304" pitchFamily="18" charset="0"/>
              </a:rPr>
              <a:t>C=Z </a:t>
            </a:r>
            <a:r>
              <a:rPr lang="zh-CN" altLang="en-US" sz="2400" b="1">
                <a:latin typeface="Times New Roman" panose="02020603050405020304" pitchFamily="18" charset="0"/>
              </a:rPr>
              <a:t>的情况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algn="just">
              <a:buClr>
                <a:srgbClr val="6600FF"/>
              </a:buClr>
              <a:buFont typeface="Wingdings" panose="05000000000000000000" pitchFamily="2" charset="2"/>
              <a:buChar char="Ø"/>
            </a:pP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</a:rPr>
              <a:t>mesh(...,’PropertyName’,PropertyValue,...)</a:t>
            </a:r>
            <a:r>
              <a:rPr lang="zh-CN" altLang="en-US" sz="2400" b="1">
                <a:latin typeface="Times New Roman" panose="02020603050405020304" pitchFamily="18" charset="0"/>
              </a:rPr>
              <a:t>：给函</a:t>
            </a:r>
            <a:r>
              <a:rPr lang="en-US" altLang="zh-CN" sz="2400" b="1">
                <a:latin typeface="Times New Roman" panose="02020603050405020304" pitchFamily="18" charset="0"/>
              </a:rPr>
              <a:t>mesh</a:t>
            </a:r>
            <a:r>
              <a:rPr lang="zh-CN" altLang="en-US" sz="2400" b="1">
                <a:latin typeface="Times New Roman" panose="02020603050405020304" pitchFamily="18" charset="0"/>
              </a:rPr>
              <a:t>设置曲面属性。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0DEEE25-8C21-4590-881B-9DAA1F56862B}" type="slidenum">
              <a:rPr lang="zh-CN" altLang="en-US"/>
            </a:fld>
            <a:endParaRPr lang="en-US" altLang="zh-CN"/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762000" y="1165860"/>
            <a:ext cx="7848600" cy="181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en-US" sz="2800" b="1">
                <a:latin typeface="Times New Roman" panose="02020603050405020304" pitchFamily="18" charset="0"/>
              </a:rPr>
              <a:t>用 </a:t>
            </a:r>
            <a:r>
              <a:rPr lang="en-US" altLang="zh-CN" sz="2800" b="1">
                <a:latin typeface="Times New Roman" panose="02020603050405020304" pitchFamily="18" charset="0"/>
              </a:rPr>
              <a:t>mesh </a:t>
            </a:r>
            <a:r>
              <a:rPr lang="zh-CN" altLang="en-US" sz="2800" b="1">
                <a:latin typeface="Times New Roman" panose="02020603050405020304" pitchFamily="18" charset="0"/>
              </a:rPr>
              <a:t>命令绘制上例中的网格曲面。</a:t>
            </a:r>
            <a:r>
              <a:rPr lang="zh-CN" altLang="en-US" sz="2400" b="1">
                <a:latin typeface="Times New Roman" panose="02020603050405020304" pitchFamily="18" charset="0"/>
              </a:rPr>
              <a:t> 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algn="just"/>
            <a:r>
              <a:rPr lang="zh-CN" altLang="en-US" sz="2800">
                <a:latin typeface="Times New Roman" panose="02020603050405020304" pitchFamily="18" charset="0"/>
              </a:rPr>
              <a:t> [</a:t>
            </a:r>
            <a:r>
              <a:rPr lang="en-US" altLang="zh-CN" sz="2800">
                <a:latin typeface="Times New Roman" panose="02020603050405020304" pitchFamily="18" charset="0"/>
              </a:rPr>
              <a:t>X,Y] = meshgrid(-2:.2:2, -2:.2:2); 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2800">
                <a:latin typeface="Times New Roman" panose="02020603050405020304" pitchFamily="18" charset="0"/>
              </a:rPr>
              <a:t> Z = X .* exp(-X.^2 - Y.^2); 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2800">
                <a:latin typeface="Times New Roman" panose="02020603050405020304" pitchFamily="18" charset="0"/>
              </a:rPr>
              <a:t> mesh(Z)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pic>
        <p:nvPicPr>
          <p:cNvPr id="8499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615" y="2075180"/>
            <a:ext cx="4798695" cy="359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762000" y="3293745"/>
            <a:ext cx="4918710" cy="1383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>
                <a:latin typeface="宋体" panose="02010600030101010101" pitchFamily="2" charset="-122"/>
              </a:rPr>
              <a:t>与</a:t>
            </a:r>
            <a:r>
              <a:rPr lang="zh-CN" altLang="en-US" sz="2800" b="1"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</a:rPr>
              <a:t>mesh </a:t>
            </a:r>
            <a:r>
              <a:rPr lang="zh-CN" altLang="en-US" sz="2800" b="1">
                <a:latin typeface="宋体" panose="02010600030101010101" pitchFamily="2" charset="-122"/>
              </a:rPr>
              <a:t>相关的另外两个函数是</a:t>
            </a:r>
            <a:r>
              <a:rPr lang="zh-CN" altLang="en-US" sz="2800" b="1"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</a:rPr>
              <a:t>meshc </a:t>
            </a:r>
            <a:r>
              <a:rPr lang="zh-CN" altLang="en-US" sz="2800" b="1">
                <a:latin typeface="宋体" panose="02010600030101010101" pitchFamily="2" charset="-122"/>
              </a:rPr>
              <a:t>和</a:t>
            </a:r>
            <a:r>
              <a:rPr lang="zh-CN" altLang="en-US" sz="2800" b="1"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</a:rPr>
              <a:t>meshz</a:t>
            </a:r>
            <a:r>
              <a:rPr lang="zh-CN" altLang="en-US" sz="2800" b="1">
                <a:latin typeface="宋体" panose="02010600030101010101" pitchFamily="2" charset="-122"/>
              </a:rPr>
              <a:t>，它们的调用形式与</a:t>
            </a:r>
            <a:r>
              <a:rPr lang="zh-CN" altLang="en-US" sz="2800" b="1"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</a:rPr>
              <a:t>mesh </a:t>
            </a:r>
            <a:r>
              <a:rPr lang="zh-CN" altLang="en-US" sz="2800" b="1">
                <a:latin typeface="宋体" panose="02010600030101010101" pitchFamily="2" charset="-122"/>
              </a:rPr>
              <a:t>相同。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0B154CF-34D1-461C-B88E-1DD5087F1115}" type="slidenum">
              <a:rPr lang="zh-CN" altLang="en-US"/>
            </a:fld>
            <a:endParaRPr lang="en-US" altLang="zh-CN"/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797560" y="1188720"/>
            <a:ext cx="9361170" cy="3415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c.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三维表面命令 </a:t>
            </a:r>
            <a:r>
              <a:rPr lang="en-US" altLang="zh-CN"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surf</a:t>
            </a:r>
            <a:endParaRPr lang="en-US" altLang="zh-CN" sz="2400" b="1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>
                <a:latin typeface="宋体" panose="02010600030101010101" pitchFamily="2" charset="-122"/>
              </a:rPr>
              <a:t>函数</a:t>
            </a:r>
            <a:r>
              <a:rPr lang="zh-CN" altLang="en-US" sz="2800" b="1"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</a:rPr>
              <a:t>surf </a:t>
            </a:r>
            <a:r>
              <a:rPr lang="zh-CN" altLang="en-US" sz="2800" b="1">
                <a:latin typeface="宋体" panose="02010600030101010101" pitchFamily="2" charset="-122"/>
              </a:rPr>
              <a:t>可实现</a:t>
            </a:r>
            <a:r>
              <a:rPr lang="zh-CN" altLang="en-US" sz="2800" b="1">
                <a:solidFill>
                  <a:srgbClr val="CC0000"/>
                </a:solidFill>
                <a:latin typeface="宋体" panose="02010600030101010101" pitchFamily="2" charset="-122"/>
              </a:rPr>
              <a:t>对网格曲面片进行着色</a:t>
            </a:r>
            <a:r>
              <a:rPr lang="zh-CN" altLang="en-US" sz="2800" b="1">
                <a:latin typeface="宋体" panose="02010600030101010101" pitchFamily="2" charset="-122"/>
              </a:rPr>
              <a:t>，将网格曲面转化为</a:t>
            </a:r>
            <a:r>
              <a:rPr lang="zh-CN" altLang="en-US" sz="2800" b="1">
                <a:solidFill>
                  <a:srgbClr val="CC0000"/>
                </a:solidFill>
                <a:latin typeface="宋体" panose="02010600030101010101" pitchFamily="2" charset="-122"/>
              </a:rPr>
              <a:t>实曲面</a:t>
            </a:r>
            <a:r>
              <a:rPr lang="zh-CN" altLang="en-US" sz="2800" b="1">
                <a:latin typeface="宋体" panose="02010600030101010101" pitchFamily="2" charset="-122"/>
              </a:rPr>
              <a:t>。</a:t>
            </a:r>
            <a:r>
              <a:rPr lang="en-US" altLang="zh-CN" sz="2800" b="1">
                <a:latin typeface="Times New Roman" panose="02020603050405020304" pitchFamily="18" charset="0"/>
              </a:rPr>
              <a:t>surf </a:t>
            </a:r>
            <a:r>
              <a:rPr lang="zh-CN" altLang="en-US" sz="2800" b="1">
                <a:latin typeface="宋体" panose="02010600030101010101" pitchFamily="2" charset="-122"/>
              </a:rPr>
              <a:t>命令的调用格式与</a:t>
            </a:r>
            <a:r>
              <a:rPr lang="zh-CN" altLang="en-US" sz="2800" b="1"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</a:rPr>
              <a:t>mesh </a:t>
            </a:r>
            <a:r>
              <a:rPr lang="zh-CN" altLang="en-US" sz="2800" b="1">
                <a:latin typeface="宋体" panose="02010600030101010101" pitchFamily="2" charset="-122"/>
              </a:rPr>
              <a:t>相同</a:t>
            </a:r>
            <a:r>
              <a:rPr lang="zh-CN" altLang="en-US" sz="2800" b="1">
                <a:latin typeface="Times New Roman" panose="02020603050405020304" pitchFamily="18" charset="0"/>
              </a:rPr>
              <a:t>。</a:t>
            </a:r>
            <a:endParaRPr lang="zh-CN" altLang="en-US" sz="2800" b="1">
              <a:latin typeface="Times New Roman" panose="02020603050405020304" pitchFamily="18" charset="0"/>
            </a:endParaRPr>
          </a:p>
          <a:p>
            <a:pPr algn="just"/>
            <a:r>
              <a:rPr lang="zh-CN" altLang="en-US" sz="2800" b="1">
                <a:latin typeface="Times New Roman" panose="02020603050405020304" pitchFamily="18" charset="0"/>
              </a:rPr>
              <a:t>利用三维网格表面命令 </a:t>
            </a:r>
            <a:r>
              <a:rPr lang="en-US" altLang="zh-CN" sz="2800" b="1">
                <a:latin typeface="Times New Roman" panose="02020603050405020304" pitchFamily="18" charset="0"/>
              </a:rPr>
              <a:t>surf </a:t>
            </a:r>
            <a:r>
              <a:rPr lang="zh-CN" altLang="en-US" sz="2800" b="1">
                <a:latin typeface="Times New Roman" panose="02020603050405020304" pitchFamily="18" charset="0"/>
              </a:rPr>
              <a:t>绘制图形。 </a:t>
            </a:r>
            <a:endParaRPr lang="zh-CN" altLang="en-US" sz="2800" b="1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2800">
                <a:latin typeface="Times New Roman" panose="02020603050405020304" pitchFamily="18" charset="0"/>
              </a:rPr>
              <a:t>z=peaks;    </a:t>
            </a:r>
            <a:r>
              <a:rPr lang="en-US" altLang="zh-CN" sz="2800" b="1">
                <a:latin typeface="Times New Roman" panose="02020603050405020304" pitchFamily="18" charset="0"/>
              </a:rPr>
              <a:t>%</a:t>
            </a:r>
            <a:r>
              <a:rPr lang="zh-CN" altLang="en-US" sz="2800" b="1">
                <a:latin typeface="Times New Roman" panose="02020603050405020304" pitchFamily="18" charset="0"/>
              </a:rPr>
              <a:t>绘制山峰的图像，将函数值赋予变量</a:t>
            </a:r>
            <a:r>
              <a:rPr lang="en-US" altLang="zh-CN" sz="2800" b="1">
                <a:latin typeface="Times New Roman" panose="02020603050405020304" pitchFamily="18" charset="0"/>
              </a:rPr>
              <a:t>z</a:t>
            </a:r>
            <a:r>
              <a:rPr lang="en-US" altLang="zh-CN" sz="2800">
                <a:latin typeface="Times New Roman" panose="02020603050405020304" pitchFamily="18" charset="0"/>
              </a:rPr>
              <a:t> 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2800">
                <a:latin typeface="Times New Roman" panose="02020603050405020304" pitchFamily="18" charset="0"/>
              </a:rPr>
              <a:t> surf(z)  ;   </a:t>
            </a:r>
            <a:r>
              <a:rPr lang="en-US" altLang="zh-CN" sz="2800" b="1">
                <a:latin typeface="Times New Roman" panose="02020603050405020304" pitchFamily="18" charset="0"/>
              </a:rPr>
              <a:t>%</a:t>
            </a:r>
            <a:r>
              <a:rPr lang="zh-CN" altLang="en-US" sz="2800" b="1">
                <a:latin typeface="Times New Roman" panose="02020603050405020304" pitchFamily="18" charset="0"/>
              </a:rPr>
              <a:t>对山峰的图像进行着色处理</a:t>
            </a:r>
            <a:endParaRPr lang="zh-CN" altLang="en-US" sz="2800" b="1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2800">
                <a:latin typeface="Times New Roman" panose="02020603050405020304" pitchFamily="18" charset="0"/>
              </a:rPr>
              <a:t>shading interp  </a:t>
            </a:r>
            <a:r>
              <a:rPr lang="en-US" altLang="zh-CN" sz="2800" b="1">
                <a:latin typeface="Times New Roman" panose="02020603050405020304" pitchFamily="18" charset="0"/>
              </a:rPr>
              <a:t>%</a:t>
            </a:r>
            <a:r>
              <a:rPr lang="zh-CN" altLang="en-US" sz="2800" b="1">
                <a:solidFill>
                  <a:srgbClr val="CC0000"/>
                </a:solidFill>
                <a:latin typeface="宋体" panose="02010600030101010101" pitchFamily="2" charset="-122"/>
              </a:rPr>
              <a:t>函数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</a:rPr>
              <a:t>shading </a:t>
            </a:r>
            <a:r>
              <a:rPr lang="zh-CN" altLang="en-US" sz="2800" b="1">
                <a:solidFill>
                  <a:srgbClr val="CC0000"/>
                </a:solidFill>
                <a:latin typeface="宋体" panose="02010600030101010101" pitchFamily="2" charset="-122"/>
              </a:rPr>
              <a:t>改变着色方式</a:t>
            </a:r>
            <a:r>
              <a:rPr lang="zh-CN" altLang="en-US" sz="2800">
                <a:latin typeface="Times New Roman" panose="02020603050405020304" pitchFamily="18" charset="0"/>
              </a:rPr>
              <a:t> </a:t>
            </a:r>
            <a:endParaRPr lang="zh-CN" altLang="en-US" sz="1600">
              <a:latin typeface="Times New Roman" panose="02020603050405020304" pitchFamily="18" charset="0"/>
            </a:endParaRPr>
          </a:p>
          <a:p>
            <a:endParaRPr lang="zh-CN" altLang="en-US" sz="1600">
              <a:latin typeface="Times New Roman" panose="02020603050405020304" pitchFamily="18" charset="0"/>
            </a:endParaRPr>
          </a:p>
        </p:txBody>
      </p:sp>
      <p:pic>
        <p:nvPicPr>
          <p:cNvPr id="86020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005" y="4480560"/>
            <a:ext cx="2844165" cy="2131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0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270" y="4437380"/>
            <a:ext cx="2898775" cy="217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3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A168CAC-83B5-42B1-BB74-F1D28B6839C1}" type="slidenum">
              <a:rPr lang="zh-CN" altLang="en-US"/>
            </a:fld>
            <a:endParaRPr lang="en-US" altLang="zh-CN"/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664210" y="1104900"/>
            <a:ext cx="9346565" cy="458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</a:rPr>
              <a:t>a.</a:t>
            </a:r>
            <a:r>
              <a:rPr lang="zh-CN" altLang="en-US" sz="2400" b="1">
                <a:latin typeface="Times New Roman" panose="02020603050405020304" pitchFamily="18" charset="0"/>
              </a:rPr>
              <a:t>柱面的表达</a:t>
            </a: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</a:rPr>
              <a:t>cylinder</a:t>
            </a:r>
            <a:r>
              <a:rPr lang="zh-CN" altLang="en-US" sz="2400" b="1">
                <a:latin typeface="Times New Roman" panose="02020603050405020304" pitchFamily="18" charset="0"/>
              </a:rPr>
              <a:t> 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r>
              <a:rPr lang="en-US" altLang="zh-CN" sz="2000" b="1">
                <a:latin typeface="Times New Roman" panose="02020603050405020304" pitchFamily="18" charset="0"/>
              </a:rPr>
              <a:t>cylinder</a:t>
            </a:r>
            <a:r>
              <a:rPr lang="zh-CN" altLang="en-US" sz="2000" b="1">
                <a:latin typeface="Times New Roman" panose="02020603050405020304" pitchFamily="18" charset="0"/>
              </a:rPr>
              <a:t>命令中，</a:t>
            </a:r>
            <a:r>
              <a:rPr lang="zh-CN" altLang="en-US" sz="2000" b="1">
                <a:solidFill>
                  <a:srgbClr val="CC0000"/>
                </a:solidFill>
                <a:latin typeface="Times New Roman" panose="02020603050405020304" pitchFamily="18" charset="0"/>
              </a:rPr>
              <a:t>柱面的轴线定义为 </a:t>
            </a:r>
            <a:r>
              <a:rPr lang="en-US" altLang="zh-CN" sz="2000" b="1">
                <a:solidFill>
                  <a:srgbClr val="CC0000"/>
                </a:solidFill>
                <a:latin typeface="Times New Roman" panose="02020603050405020304" pitchFamily="18" charset="0"/>
              </a:rPr>
              <a:t>z </a:t>
            </a:r>
            <a:r>
              <a:rPr lang="zh-CN" altLang="en-US" sz="2000" b="1">
                <a:solidFill>
                  <a:srgbClr val="CC0000"/>
                </a:solidFill>
                <a:latin typeface="Times New Roman" panose="02020603050405020304" pitchFamily="18" charset="0"/>
              </a:rPr>
              <a:t>轴</a:t>
            </a:r>
            <a:r>
              <a:rPr lang="zh-CN" altLang="en-US" sz="2000" b="1">
                <a:latin typeface="Times New Roman" panose="02020603050405020304" pitchFamily="18" charset="0"/>
              </a:rPr>
              <a:t>，只要给出</a:t>
            </a:r>
            <a:r>
              <a:rPr lang="zh-CN" altLang="en-US" sz="2000" b="1">
                <a:solidFill>
                  <a:srgbClr val="CC0000"/>
                </a:solidFill>
                <a:latin typeface="Times New Roman" panose="02020603050405020304" pitchFamily="18" charset="0"/>
              </a:rPr>
              <a:t>母线</a:t>
            </a:r>
            <a:r>
              <a:rPr lang="zh-CN" altLang="en-US" sz="2000" b="1">
                <a:latin typeface="Times New Roman" panose="02020603050405020304" pitchFamily="18" charset="0"/>
              </a:rPr>
              <a:t>的描述就可完成一个柱面。</a:t>
            </a:r>
            <a:r>
              <a:rPr lang="zh-CN" altLang="en-US" sz="2000" b="1">
                <a:latin typeface="宋体" panose="02010600030101010101" pitchFamily="2" charset="-122"/>
              </a:rPr>
              <a:t> </a:t>
            </a:r>
            <a:endParaRPr lang="zh-CN" altLang="en-US" sz="2000" b="1">
              <a:latin typeface="宋体" panose="02010600030101010101" pitchFamily="2" charset="-122"/>
            </a:endParaRPr>
          </a:p>
          <a:p>
            <a:pPr algn="just"/>
            <a:r>
              <a:rPr lang="zh-CN" altLang="en-US" sz="2000" b="1">
                <a:latin typeface="Times New Roman" panose="02020603050405020304" pitchFamily="18" charset="0"/>
              </a:rPr>
              <a:t>调用格式为：</a:t>
            </a:r>
            <a:r>
              <a:rPr lang="zh-CN" altLang="en-US" sz="2000" b="1">
                <a:latin typeface="宋体" panose="02010600030101010101" pitchFamily="2" charset="-122"/>
              </a:rPr>
              <a:t> </a:t>
            </a:r>
            <a:endParaRPr lang="zh-CN" altLang="en-US" sz="2000" b="1">
              <a:latin typeface="宋体" panose="02010600030101010101" pitchFamily="2" charset="-122"/>
            </a:endParaRPr>
          </a:p>
          <a:p>
            <a:pPr algn="just">
              <a:buClr>
                <a:srgbClr val="6600FF"/>
              </a:buClr>
              <a:buFont typeface="Wingdings" panose="05000000000000000000" pitchFamily="2" charset="2"/>
              <a:buChar char="Ø"/>
            </a:pPr>
            <a:r>
              <a:rPr lang="zh-CN" altLang="en-US" sz="20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X,Y,Z] = cylinder(R,N)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6600FF"/>
              </a:buClr>
              <a:buFont typeface="Wingdings" panose="05000000000000000000" pitchFamily="2" charset="2"/>
              <a:buChar char="Ø"/>
            </a:pPr>
            <a:r>
              <a:rPr lang="zh-CN" altLang="en-US" sz="20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X,Y,Z] = cylinder(R)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：缺省值 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N=20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； 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6600FF"/>
              </a:buClr>
              <a:buFont typeface="Wingdings" panose="05000000000000000000" pitchFamily="2" charset="2"/>
              <a:buChar char="Ø"/>
            </a:pPr>
            <a:r>
              <a:rPr lang="en-US" altLang="zh-CN" sz="20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[X,Y,Z] = cylinder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：缺省值 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N=20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R=[1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1]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sz="2000" b="1">
                <a:latin typeface="宋体" panose="02010600030101010101" pitchFamily="2" charset="-122"/>
              </a:rPr>
              <a:t> </a:t>
            </a:r>
            <a:endParaRPr lang="zh-CN" altLang="en-US" sz="2000" b="1">
              <a:latin typeface="宋体" panose="02010600030101010101" pitchFamily="2" charset="-122"/>
            </a:endParaRPr>
          </a:p>
          <a:p>
            <a:r>
              <a:rPr lang="en-US" altLang="zh-CN" sz="2000" b="1">
                <a:latin typeface="宋体" panose="02010600030101010101" pitchFamily="2" charset="-122"/>
              </a:rPr>
              <a:t>R</a:t>
            </a:r>
            <a:r>
              <a:rPr lang="zh-CN" altLang="en-US" sz="2000" b="1">
                <a:latin typeface="Times New Roman" panose="02020603050405020304" pitchFamily="18" charset="0"/>
              </a:rPr>
              <a:t>：是一描述柱面母线的向量；</a:t>
            </a:r>
            <a:endParaRPr lang="zh-CN" altLang="en-US" sz="2000" b="1">
              <a:latin typeface="Times New Roman" panose="02020603050405020304" pitchFamily="18" charset="0"/>
            </a:endParaRPr>
          </a:p>
          <a:p>
            <a:r>
              <a:rPr lang="en-US" altLang="zh-CN" sz="2000" b="1">
                <a:latin typeface="宋体" panose="02010600030101010101" pitchFamily="2" charset="-122"/>
              </a:rPr>
              <a:t>N</a:t>
            </a:r>
            <a:r>
              <a:rPr lang="zh-CN" altLang="en-US" sz="2000" b="1">
                <a:latin typeface="Times New Roman" panose="02020603050405020304" pitchFamily="18" charset="0"/>
              </a:rPr>
              <a:t>：是旋转柱面上的分割线条数；</a:t>
            </a:r>
            <a:endParaRPr lang="zh-CN" altLang="en-US" sz="2000" b="1">
              <a:latin typeface="Times New Roman" panose="02020603050405020304" pitchFamily="18" charset="0"/>
            </a:endParaRPr>
          </a:p>
          <a:p>
            <a:r>
              <a:rPr lang="zh-CN" altLang="en-US" sz="2000" b="1">
                <a:latin typeface="宋体" panose="02010600030101010101" pitchFamily="2" charset="-122"/>
              </a:rPr>
              <a:t>[</a:t>
            </a:r>
            <a:r>
              <a:rPr lang="en-US" altLang="zh-CN" sz="2000" b="1">
                <a:latin typeface="宋体" panose="02010600030101010101" pitchFamily="2" charset="-122"/>
              </a:rPr>
              <a:t>X</a:t>
            </a:r>
            <a:r>
              <a:rPr lang="en-US" altLang="zh-CN" sz="2000" b="1">
                <a:latin typeface="Times New Roman" panose="02020603050405020304" pitchFamily="18" charset="0"/>
              </a:rPr>
              <a:t>,</a:t>
            </a:r>
            <a:r>
              <a:rPr lang="en-US" altLang="zh-CN" sz="2000" b="1">
                <a:latin typeface="宋体" panose="02010600030101010101" pitchFamily="2" charset="-122"/>
              </a:rPr>
              <a:t>Y</a:t>
            </a:r>
            <a:r>
              <a:rPr lang="en-US" altLang="zh-CN" sz="2000" b="1">
                <a:latin typeface="Times New Roman" panose="02020603050405020304" pitchFamily="18" charset="0"/>
              </a:rPr>
              <a:t>,</a:t>
            </a:r>
            <a:r>
              <a:rPr lang="en-US" altLang="zh-CN" sz="2000" b="1">
                <a:latin typeface="宋体" panose="02010600030101010101" pitchFamily="2" charset="-122"/>
              </a:rPr>
              <a:t>Z] </a:t>
            </a:r>
            <a:r>
              <a:rPr lang="zh-CN" altLang="en-US" sz="2000" b="1">
                <a:latin typeface="Times New Roman" panose="02020603050405020304" pitchFamily="18" charset="0"/>
              </a:rPr>
              <a:t>：是返回的</a:t>
            </a:r>
            <a:r>
              <a:rPr lang="en-US" altLang="zh-CN" sz="2000" b="1">
                <a:latin typeface="宋体" panose="02010600030101010101" pitchFamily="2" charset="-122"/>
              </a:rPr>
              <a:t>x</a:t>
            </a:r>
            <a:r>
              <a:rPr lang="en-US" altLang="zh-CN" sz="2000" b="1">
                <a:latin typeface="Times New Roman" panose="02020603050405020304" pitchFamily="18" charset="0"/>
              </a:rPr>
              <a:t>,</a:t>
            </a:r>
            <a:r>
              <a:rPr lang="en-US" altLang="zh-CN" sz="2000" b="1">
                <a:latin typeface="宋体" panose="02010600030101010101" pitchFamily="2" charset="-122"/>
              </a:rPr>
              <a:t>y</a:t>
            </a:r>
            <a:r>
              <a:rPr lang="en-US" altLang="zh-CN" sz="2000" b="1">
                <a:latin typeface="Times New Roman" panose="02020603050405020304" pitchFamily="18" charset="0"/>
              </a:rPr>
              <a:t>,</a:t>
            </a:r>
            <a:r>
              <a:rPr lang="en-US" altLang="zh-CN" sz="2000" b="1">
                <a:latin typeface="宋体" panose="02010600030101010101" pitchFamily="2" charset="-122"/>
              </a:rPr>
              <a:t>z</a:t>
            </a:r>
            <a:r>
              <a:rPr lang="zh-CN" altLang="en-US" sz="2000" b="1">
                <a:latin typeface="Times New Roman" panose="02020603050405020304" pitchFamily="18" charset="0"/>
              </a:rPr>
              <a:t>坐标向量。</a:t>
            </a:r>
            <a:r>
              <a:rPr lang="zh-CN" altLang="en-US" sz="2400" b="1">
                <a:latin typeface="Times New Roman" panose="02020603050405020304" pitchFamily="18" charset="0"/>
              </a:rPr>
              <a:t> 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algn="just"/>
            <a:r>
              <a:rPr lang="zh-CN" altLang="en-US" sz="2000" b="1">
                <a:solidFill>
                  <a:srgbClr val="CC0000"/>
                </a:solidFill>
                <a:latin typeface="Times New Roman" panose="02020603050405020304" pitchFamily="18" charset="0"/>
              </a:rPr>
              <a:t>绘制一个柱面。</a:t>
            </a:r>
            <a:r>
              <a:rPr lang="zh-CN" altLang="en-US" sz="2400" b="1">
                <a:latin typeface="Times New Roman" panose="02020603050405020304" pitchFamily="18" charset="0"/>
              </a:rPr>
              <a:t> 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algn="just"/>
            <a:r>
              <a:rPr lang="zh-CN" altLang="en-US" sz="1400">
                <a:latin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</a:rPr>
              <a:t>  </a:t>
            </a:r>
            <a:r>
              <a:rPr lang="en-US" altLang="zh-CN" sz="2000">
                <a:latin typeface="Times New Roman" panose="02020603050405020304" pitchFamily="18" charset="0"/>
              </a:rPr>
              <a:t>t=pi:0.01:3*pi; 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2000">
                <a:latin typeface="Times New Roman" panose="02020603050405020304" pitchFamily="18" charset="0"/>
              </a:rPr>
              <a:t>   r=sin(t)+t; 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2000">
                <a:latin typeface="Times New Roman" panose="02020603050405020304" pitchFamily="18" charset="0"/>
              </a:rPr>
              <a:t>   cylinder(r,30) 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2000">
                <a:latin typeface="Times New Roman" panose="02020603050405020304" pitchFamily="18" charset="0"/>
              </a:rPr>
              <a:t>   shading interp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pic>
        <p:nvPicPr>
          <p:cNvPr id="8806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602865"/>
            <a:ext cx="36576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14CEA7D-13A0-4158-9ADE-0908EC86D08D}" type="slidenum">
              <a:rPr lang="zh-CN" altLang="en-US"/>
            </a:fld>
            <a:endParaRPr lang="en-US" altLang="zh-CN"/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843280" y="1292860"/>
            <a:ext cx="9958705" cy="3907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</a:rPr>
              <a:t>b.</a:t>
            </a:r>
            <a:r>
              <a:rPr lang="zh-CN" altLang="en-US" sz="2800" b="1">
                <a:latin typeface="Times New Roman" panose="02020603050405020304" pitchFamily="18" charset="0"/>
              </a:rPr>
              <a:t>球面的表达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</a:rPr>
              <a:t>sphere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algn="just"/>
            <a:r>
              <a:rPr lang="zh-CN" altLang="en-US" sz="2400" b="1">
                <a:latin typeface="Times New Roman" panose="02020603050405020304" pitchFamily="18" charset="0"/>
              </a:rPr>
              <a:t>调用格式为： 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algn="just">
              <a:buClr>
                <a:srgbClr val="6600FF"/>
              </a:buClr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rgbClr val="CC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</a:rPr>
              <a:t>X,Y,Z]=sphere(N)</a:t>
            </a:r>
            <a:r>
              <a:rPr lang="zh-CN" altLang="en-US" sz="2400" b="1">
                <a:latin typeface="Times New Roman" panose="02020603050405020304" pitchFamily="18" charset="0"/>
              </a:rPr>
              <a:t>：产生一个（ </a:t>
            </a:r>
            <a:r>
              <a:rPr lang="en-US" altLang="zh-CN" sz="2400" b="1">
                <a:latin typeface="Times New Roman" panose="02020603050405020304" pitchFamily="18" charset="0"/>
              </a:rPr>
              <a:t>N+1</a:t>
            </a:r>
            <a:r>
              <a:rPr lang="zh-CN" altLang="en-US" sz="2400" b="1">
                <a:latin typeface="Times New Roman" panose="02020603050405020304" pitchFamily="18" charset="0"/>
              </a:rPr>
              <a:t>）</a:t>
            </a:r>
            <a:r>
              <a:rPr lang="en-US" altLang="zh-CN" sz="2400" b="1">
                <a:latin typeface="Times New Roman" panose="02020603050405020304" pitchFamily="18" charset="0"/>
              </a:rPr>
              <a:t>×</a:t>
            </a:r>
            <a:r>
              <a:rPr lang="zh-CN" altLang="en-US" sz="2400" b="1">
                <a:latin typeface="Times New Roman" panose="02020603050405020304" pitchFamily="18" charset="0"/>
              </a:rPr>
              <a:t>（ </a:t>
            </a:r>
            <a:r>
              <a:rPr lang="en-US" altLang="zh-CN" sz="2400" b="1">
                <a:latin typeface="Times New Roman" panose="02020603050405020304" pitchFamily="18" charset="0"/>
              </a:rPr>
              <a:t>N+1</a:t>
            </a:r>
            <a:r>
              <a:rPr lang="zh-CN" altLang="en-US" sz="2400" b="1">
                <a:latin typeface="Times New Roman" panose="02020603050405020304" pitchFamily="18" charset="0"/>
              </a:rPr>
              <a:t>）</a:t>
            </a:r>
            <a:r>
              <a:rPr lang="en-US" altLang="zh-CN" sz="2400" b="1">
                <a:latin typeface="Times New Roman" panose="02020603050405020304" pitchFamily="18" charset="0"/>
                <a:sym typeface="+mn-ea"/>
              </a:rPr>
              <a:t>×</a:t>
            </a:r>
            <a:r>
              <a:rPr lang="zh-CN" altLang="en-US" sz="2400" b="1">
                <a:latin typeface="Times New Roman" panose="02020603050405020304" pitchFamily="18" charset="0"/>
                <a:sym typeface="+mn-ea"/>
              </a:rPr>
              <a:t>（ </a:t>
            </a:r>
            <a:r>
              <a:rPr lang="en-US" altLang="zh-CN" sz="2400" b="1">
                <a:latin typeface="Times New Roman" panose="02020603050405020304" pitchFamily="18" charset="0"/>
                <a:sym typeface="+mn-ea"/>
              </a:rPr>
              <a:t>N+1</a:t>
            </a:r>
            <a:r>
              <a:rPr lang="zh-CN" altLang="en-US" sz="2400" b="1">
                <a:latin typeface="Times New Roman" panose="02020603050405020304" pitchFamily="18" charset="0"/>
                <a:sym typeface="+mn-ea"/>
              </a:rPr>
              <a:t>）</a:t>
            </a:r>
            <a:r>
              <a:rPr lang="zh-CN" altLang="en-US" sz="2400" b="1">
                <a:latin typeface="Times New Roman" panose="02020603050405020304" pitchFamily="18" charset="0"/>
              </a:rPr>
              <a:t>的矩阵，然后用函数 </a:t>
            </a:r>
            <a:r>
              <a:rPr lang="en-US" altLang="zh-CN" sz="2400" b="1">
                <a:latin typeface="Times New Roman" panose="02020603050405020304" pitchFamily="18" charset="0"/>
              </a:rPr>
              <a:t>surf </a:t>
            </a:r>
            <a:r>
              <a:rPr lang="zh-CN" altLang="en-US" sz="2400" b="1">
                <a:latin typeface="Times New Roman" panose="02020603050405020304" pitchFamily="18" charset="0"/>
              </a:rPr>
              <a:t>命令绘制一个</a:t>
            </a:r>
            <a:r>
              <a:rPr lang="zh-CN" altLang="en-US" sz="2400" b="1">
                <a:solidFill>
                  <a:srgbClr val="CC0000"/>
                </a:solidFill>
                <a:latin typeface="Times New Roman" panose="02020603050405020304" pitchFamily="18" charset="0"/>
              </a:rPr>
              <a:t>单位的球面，</a:t>
            </a:r>
            <a:r>
              <a:rPr lang="en-US" altLang="zh-CN" sz="2400" b="1">
                <a:latin typeface="Times New Roman" panose="02020603050405020304" pitchFamily="18" charset="0"/>
              </a:rPr>
              <a:t>N </a:t>
            </a:r>
            <a:r>
              <a:rPr lang="zh-CN" altLang="en-US" sz="2400" b="1">
                <a:latin typeface="宋体" panose="02010600030101010101" pitchFamily="2" charset="-122"/>
              </a:rPr>
              <a:t>为设置分割线的条数</a:t>
            </a:r>
            <a:r>
              <a:rPr lang="zh-CN" altLang="en-US" sz="2400" b="1">
                <a:latin typeface="Times New Roman" panose="02020603050405020304" pitchFamily="18" charset="0"/>
              </a:rPr>
              <a:t>； 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>
              <a:buClr>
                <a:srgbClr val="6600FF"/>
              </a:buClr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rgbClr val="CC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</a:rPr>
              <a:t>X,Y,Z] = sphere</a:t>
            </a:r>
            <a:r>
              <a:rPr lang="zh-CN" altLang="en-US" sz="2400" b="1">
                <a:latin typeface="宋体" panose="02010600030101010101" pitchFamily="2" charset="-122"/>
              </a:rPr>
              <a:t>：缺省</a:t>
            </a:r>
            <a:endParaRPr lang="zh-CN" altLang="en-US" sz="2400" b="1">
              <a:latin typeface="宋体" panose="02010600030101010101" pitchFamily="2" charset="-122"/>
            </a:endParaRPr>
          </a:p>
          <a:p>
            <a:r>
              <a:rPr lang="zh-CN" altLang="en-US" sz="2400" b="1">
                <a:latin typeface="宋体" panose="02010600030101010101" pitchFamily="2" charset="-122"/>
              </a:rPr>
              <a:t>值</a:t>
            </a:r>
            <a:r>
              <a:rPr lang="zh-CN" altLang="en-US" sz="2400" b="1"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</a:rPr>
              <a:t>N = 20</a:t>
            </a:r>
            <a:r>
              <a:rPr lang="zh-CN" altLang="en-US" sz="2400" b="1">
                <a:latin typeface="宋体" panose="02010600030101010101" pitchFamily="2" charset="-122"/>
              </a:rPr>
              <a:t>。</a:t>
            </a:r>
            <a:endParaRPr lang="zh-CN" altLang="en-US" sz="2400" b="1">
              <a:latin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latin typeface="宋体" panose="02010600030101010101" pitchFamily="2" charset="-122"/>
              </a:rPr>
              <a:t>画一个球面。</a:t>
            </a:r>
            <a:endParaRPr lang="zh-CN" altLang="en-US" sz="2400" b="1">
              <a:latin typeface="宋体" panose="02010600030101010101" pitchFamily="2" charset="-122"/>
            </a:endParaRPr>
          </a:p>
          <a:p>
            <a:r>
              <a:rPr lang="zh-CN" altLang="en-US" sz="2600" b="1">
                <a:latin typeface="宋体" panose="02010600030101010101" pitchFamily="2" charset="-122"/>
              </a:rPr>
              <a:t> </a:t>
            </a:r>
            <a:r>
              <a:rPr lang="zh-CN" altLang="en-US" sz="2600">
                <a:latin typeface="Times New Roman" panose="02020603050405020304" pitchFamily="18" charset="0"/>
              </a:rPr>
              <a:t>[</a:t>
            </a:r>
            <a:r>
              <a:rPr lang="en-US" altLang="zh-CN" sz="2600">
                <a:latin typeface="Times New Roman" panose="02020603050405020304" pitchFamily="18" charset="0"/>
              </a:rPr>
              <a:t>X,Y,Z]=sphere;</a:t>
            </a:r>
            <a:endParaRPr lang="en-US" altLang="zh-CN" sz="2600">
              <a:latin typeface="Times New Roman" panose="02020603050405020304" pitchFamily="18" charset="0"/>
            </a:endParaRPr>
          </a:p>
          <a:p>
            <a:r>
              <a:rPr lang="en-US" altLang="zh-CN" sz="2600">
                <a:latin typeface="Times New Roman" panose="02020603050405020304" pitchFamily="18" charset="0"/>
              </a:rPr>
              <a:t>  surf(X,Y,Z)</a:t>
            </a:r>
            <a:endParaRPr lang="en-US" altLang="zh-CN" sz="2600">
              <a:latin typeface="Times New Roman" panose="02020603050405020304" pitchFamily="18" charset="0"/>
            </a:endParaRPr>
          </a:p>
        </p:txBody>
      </p:sp>
      <p:pic>
        <p:nvPicPr>
          <p:cNvPr id="8909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885" y="2927350"/>
            <a:ext cx="3643630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A4B1C7F-E2F6-4DA9-B6CF-E80820950F84}" type="slidenum">
              <a:rPr lang="zh-CN" altLang="en-US"/>
            </a:fld>
            <a:endParaRPr lang="en-US" altLang="zh-CN"/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2590800" y="2057400"/>
            <a:ext cx="807720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864870" y="1189355"/>
            <a:ext cx="9514840" cy="1291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0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四、特殊图形绘制</a:t>
            </a:r>
            <a:endParaRPr lang="zh-CN" altLang="en-US" sz="2400" b="1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/>
            <a:r>
              <a:rPr lang="zh-CN" altLang="en-US" sz="2400" b="1">
                <a:latin typeface="Times New Roman" panose="02020603050405020304" pitchFamily="18" charset="0"/>
              </a:rPr>
              <a:t>为了将抽象的数据表达得更形象，除了绘制</a:t>
            </a:r>
            <a:r>
              <a:rPr lang="zh-CN" altLang="en-US" sz="2400" b="1">
                <a:solidFill>
                  <a:srgbClr val="CC0000"/>
                </a:solidFill>
                <a:latin typeface="Times New Roman" panose="02020603050405020304" pitchFamily="18" charset="0"/>
              </a:rPr>
              <a:t>二维、三维</a:t>
            </a:r>
            <a:r>
              <a:rPr lang="zh-CN" altLang="en-US" sz="2400" b="1">
                <a:latin typeface="Times New Roman" panose="02020603050405020304" pitchFamily="18" charset="0"/>
              </a:rPr>
              <a:t>图形外，还要用到</a:t>
            </a:r>
            <a:r>
              <a:rPr lang="zh-CN" altLang="en-US" sz="2400" b="1">
                <a:solidFill>
                  <a:srgbClr val="CC0000"/>
                </a:solidFill>
                <a:latin typeface="Times New Roman" panose="02020603050405020304" pitchFamily="18" charset="0"/>
              </a:rPr>
              <a:t>直方图、面积图、饼图</a:t>
            </a:r>
            <a:r>
              <a:rPr lang="zh-CN" altLang="en-US" sz="2400" b="1">
                <a:latin typeface="Times New Roman" panose="02020603050405020304" pitchFamily="18" charset="0"/>
              </a:rPr>
              <a:t>等特殊图形。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4457700" y="2709863"/>
            <a:ext cx="9144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90118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480945"/>
            <a:ext cx="7620000" cy="334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20" name="Oval 8"/>
          <p:cNvSpPr>
            <a:spLocks noChangeArrowheads="1"/>
          </p:cNvSpPr>
          <p:nvPr/>
        </p:nvSpPr>
        <p:spPr bwMode="auto">
          <a:xfrm>
            <a:off x="2501265" y="2809558"/>
            <a:ext cx="657225" cy="1371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21" name="Oval 9"/>
          <p:cNvSpPr>
            <a:spLocks noChangeArrowheads="1"/>
          </p:cNvSpPr>
          <p:nvPr/>
        </p:nvSpPr>
        <p:spPr bwMode="auto">
          <a:xfrm>
            <a:off x="6192520" y="3571875"/>
            <a:ext cx="657225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22" name="Oval 10"/>
          <p:cNvSpPr>
            <a:spLocks noChangeArrowheads="1"/>
          </p:cNvSpPr>
          <p:nvPr/>
        </p:nvSpPr>
        <p:spPr bwMode="auto">
          <a:xfrm>
            <a:off x="2501265" y="5091748"/>
            <a:ext cx="657225" cy="5334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2F90F33-B024-4003-95EA-3F896952E7B4}" type="slidenum">
              <a:rPr lang="zh-CN" altLang="en-US"/>
            </a:fld>
            <a:endParaRPr lang="en-US" altLang="zh-CN"/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970" y="3509328"/>
            <a:ext cx="3198813" cy="239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762000" y="1136650"/>
            <a:ext cx="7848600" cy="4677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000" b="1">
                <a:latin typeface="宋体" panose="02010600030101010101" pitchFamily="2" charset="-122"/>
              </a:rPr>
              <a:t>1.面积图命令</a:t>
            </a:r>
            <a:r>
              <a:rPr lang="zh-CN" altLang="en-US" sz="3000" b="1">
                <a:latin typeface="Times New Roman" panose="02020603050405020304" pitchFamily="18" charset="0"/>
              </a:rPr>
              <a:t> </a:t>
            </a:r>
            <a:r>
              <a:rPr lang="en-US" altLang="zh-CN" sz="3000" b="1">
                <a:latin typeface="Times New Roman" panose="02020603050405020304" pitchFamily="18" charset="0"/>
              </a:rPr>
              <a:t>area </a:t>
            </a:r>
            <a:endParaRPr lang="en-US" altLang="zh-CN" sz="3000" b="1">
              <a:latin typeface="Times New Roman" panose="02020603050405020304" pitchFamily="18" charset="0"/>
            </a:endParaRPr>
          </a:p>
          <a:p>
            <a:r>
              <a:rPr lang="zh-CN" altLang="en-US" sz="2400" b="1">
                <a:latin typeface="宋体" panose="02010600030101010101" pitchFamily="2" charset="-122"/>
              </a:rPr>
              <a:t>表现各个不同部分对整体所作的贡献</a:t>
            </a:r>
            <a:r>
              <a:rPr lang="zh-CN" altLang="en-US" sz="2400" b="1">
                <a:latin typeface="Times New Roman" panose="02020603050405020304" pitchFamily="18" charset="0"/>
              </a:rPr>
              <a:t> 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algn="just">
              <a:buClr>
                <a:srgbClr val="6600FF"/>
              </a:buClr>
              <a:buFont typeface="Wingdings" panose="05000000000000000000" pitchFamily="2" charset="2"/>
              <a:buChar char="Ø"/>
            </a:pP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</a:rPr>
              <a:t>area(X,Y)</a:t>
            </a:r>
            <a:r>
              <a:rPr lang="zh-CN" altLang="en-US" sz="2400" b="1">
                <a:solidFill>
                  <a:srgbClr val="CC0000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2400" b="1">
                <a:latin typeface="Times New Roman" panose="02020603050405020304" pitchFamily="18" charset="0"/>
              </a:rPr>
              <a:t>与 </a:t>
            </a:r>
            <a:r>
              <a:rPr lang="en-US" altLang="zh-CN" sz="2400" b="1">
                <a:latin typeface="Times New Roman" panose="02020603050405020304" pitchFamily="18" charset="0"/>
              </a:rPr>
              <a:t>plot </a:t>
            </a:r>
            <a:r>
              <a:rPr lang="zh-CN" altLang="en-US" sz="2400" b="1">
                <a:latin typeface="Times New Roman" panose="02020603050405020304" pitchFamily="18" charset="0"/>
              </a:rPr>
              <a:t>的命令的使用方法相似，</a:t>
            </a:r>
            <a:r>
              <a:rPr lang="zh-CN" altLang="en-US" sz="2400" b="1">
                <a:solidFill>
                  <a:srgbClr val="CC0000"/>
                </a:solidFill>
                <a:latin typeface="Times New Roman" panose="02020603050405020304" pitchFamily="18" charset="0"/>
              </a:rPr>
              <a:t>将连线图到 </a:t>
            </a: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</a:rPr>
              <a:t>x </a:t>
            </a:r>
            <a:r>
              <a:rPr lang="zh-CN" altLang="en-US" sz="2400" b="1">
                <a:solidFill>
                  <a:srgbClr val="CC0000"/>
                </a:solidFill>
                <a:latin typeface="Times New Roman" panose="02020603050405020304" pitchFamily="18" charset="0"/>
              </a:rPr>
              <a:t>轴</a:t>
            </a:r>
            <a:r>
              <a:rPr lang="zh-CN" altLang="en-US" sz="2400" b="1">
                <a:latin typeface="Times New Roman" panose="02020603050405020304" pitchFamily="18" charset="0"/>
              </a:rPr>
              <a:t>的那部分填上了颜色； 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algn="just">
              <a:buClr>
                <a:srgbClr val="6600FF"/>
              </a:buClr>
              <a:buFont typeface="Wingdings" panose="05000000000000000000" pitchFamily="2" charset="2"/>
              <a:buChar char="Ø"/>
            </a:pP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</a:rPr>
              <a:t>area(Y)</a:t>
            </a:r>
            <a:r>
              <a:rPr lang="zh-CN" altLang="en-US" sz="2400" b="1">
                <a:solidFill>
                  <a:srgbClr val="CC0000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2400" b="1">
                <a:latin typeface="Times New Roman" panose="02020603050405020304" pitchFamily="18" charset="0"/>
              </a:rPr>
              <a:t>缺省值 </a:t>
            </a:r>
            <a:r>
              <a:rPr lang="en-US" altLang="zh-CN" sz="2400" b="1">
                <a:latin typeface="Times New Roman" panose="02020603050405020304" pitchFamily="18" charset="0"/>
              </a:rPr>
              <a:t>X=1:SIZE(Y)</a:t>
            </a:r>
            <a:r>
              <a:rPr lang="zh-CN" altLang="en-US" sz="2400" b="1">
                <a:latin typeface="Times New Roman" panose="02020603050405020304" pitchFamily="18" charset="0"/>
              </a:rPr>
              <a:t>； 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>
              <a:buClr>
                <a:srgbClr val="6600FF"/>
              </a:buClr>
              <a:buFont typeface="Wingdings" panose="05000000000000000000" pitchFamily="2" charset="2"/>
              <a:buChar char="Ø"/>
            </a:pP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</a:rPr>
              <a:t>area(X,Y,LEVEL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  <a:r>
              <a:rPr lang="zh-CN" altLang="en-US" sz="2400" b="1">
                <a:latin typeface="宋体" panose="02010600030101010101" pitchFamily="2" charset="-122"/>
              </a:rPr>
              <a:t>或</a:t>
            </a:r>
            <a:r>
              <a:rPr lang="zh-CN" altLang="en-US" sz="2400" b="1"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</a:rPr>
              <a:t>area(Y,LEVEL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  <a:r>
              <a:rPr lang="zh-CN" altLang="en-US" sz="2400" b="1">
                <a:latin typeface="宋体" panose="02010600030101010101" pitchFamily="2" charset="-122"/>
              </a:rPr>
              <a:t>：填色部分为</a:t>
            </a:r>
            <a:r>
              <a:rPr lang="zh-CN" altLang="en-US" sz="2400" b="1">
                <a:solidFill>
                  <a:srgbClr val="CC0000"/>
                </a:solidFill>
                <a:latin typeface="宋体" panose="02010600030101010101" pitchFamily="2" charset="-122"/>
              </a:rPr>
              <a:t>由连线图到</a:t>
            </a:r>
            <a:r>
              <a:rPr lang="zh-CN" altLang="en-US" sz="2400" b="1">
                <a:solidFill>
                  <a:srgbClr val="CC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</a:rPr>
              <a:t>y=level </a:t>
            </a:r>
            <a:r>
              <a:rPr lang="zh-CN" altLang="en-US" sz="2400" b="1">
                <a:solidFill>
                  <a:srgbClr val="CC0000"/>
                </a:solidFill>
                <a:latin typeface="宋体" panose="02010600030101010101" pitchFamily="2" charset="-122"/>
              </a:rPr>
              <a:t>的水平线</a:t>
            </a:r>
            <a:r>
              <a:rPr lang="zh-CN" altLang="en-US" sz="2400" b="1">
                <a:latin typeface="宋体" panose="02010600030101010101" pitchFamily="2" charset="-122"/>
              </a:rPr>
              <a:t>之间的部分。</a:t>
            </a:r>
            <a:endParaRPr lang="zh-CN" altLang="en-US" sz="2400" b="1">
              <a:latin typeface="宋体" panose="02010600030101010101" pitchFamily="2" charset="-122"/>
            </a:endParaRPr>
          </a:p>
          <a:p>
            <a:pPr>
              <a:buClr>
                <a:srgbClr val="6600FF"/>
              </a:buClr>
              <a:buFont typeface="Wingdings" panose="05000000000000000000" pitchFamily="2" charset="2"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绘制一面积图</a:t>
            </a:r>
            <a:r>
              <a:rPr lang="zh-CN" altLang="en-US" sz="2400" b="1">
                <a:latin typeface="Times New Roman" panose="02020603050405020304" pitchFamily="18" charset="0"/>
              </a:rPr>
              <a:t> 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algn="just">
              <a:buClr>
                <a:srgbClr val="6600FF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X=-2:2; 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algn="just">
              <a:buClr>
                <a:srgbClr val="6600FF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Y=[3,5,2,4,1;5,4,2,3,5;3,4,5,2,1]; 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algn="just">
              <a:buClr>
                <a:srgbClr val="6600FF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area(X',Y') 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algn="just">
              <a:buClr>
                <a:srgbClr val="6600FF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legend('</a:t>
            </a:r>
            <a:r>
              <a:rPr lang="zh-CN" altLang="en-US" sz="2000">
                <a:latin typeface="Times New Roman" panose="02020603050405020304" pitchFamily="18" charset="0"/>
              </a:rPr>
              <a:t>因素 1','因素 2','因素 3') </a:t>
            </a:r>
            <a:endParaRPr lang="zh-CN" altLang="en-US" sz="2000">
              <a:latin typeface="Times New Roman" panose="02020603050405020304" pitchFamily="18" charset="0"/>
            </a:endParaRPr>
          </a:p>
          <a:p>
            <a:pPr algn="just">
              <a:buClr>
                <a:srgbClr val="6600FF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grid on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53A787B-EE11-455D-9A83-CCCC58B5AE10}" type="slidenum">
              <a:rPr lang="zh-CN" altLang="en-US"/>
            </a:fld>
            <a:endParaRPr lang="en-US" altLang="zh-CN"/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707390" y="1205865"/>
            <a:ext cx="10431780" cy="4446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98755" indent="-19875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7815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000" b="1">
                <a:latin typeface="宋体" panose="02010600030101010101" pitchFamily="2" charset="-122"/>
              </a:rPr>
              <a:t>2.直方图命令</a:t>
            </a:r>
            <a:r>
              <a:rPr lang="zh-CN" altLang="en-US" sz="3000" b="1"/>
              <a:t> </a:t>
            </a:r>
            <a:r>
              <a:rPr lang="en-US" altLang="zh-CN" sz="3000" b="1"/>
              <a:t>bar </a:t>
            </a:r>
            <a:endParaRPr lang="en-US" altLang="zh-CN" sz="3000" b="1"/>
          </a:p>
          <a:p>
            <a:r>
              <a:rPr lang="zh-CN" altLang="en-US" sz="2300" b="1">
                <a:latin typeface="宋体" panose="02010600030101010101" pitchFamily="2" charset="-122"/>
              </a:rPr>
              <a:t>直方图常用于统计数据的作图， 有</a:t>
            </a:r>
            <a:r>
              <a:rPr lang="en-US" altLang="zh-CN" sz="2300" b="1">
                <a:solidFill>
                  <a:srgbClr val="CC0000"/>
                </a:solidFill>
              </a:rPr>
              <a:t>bar</a:t>
            </a:r>
            <a:r>
              <a:rPr lang="zh-CN" altLang="en-US" sz="2300" b="1">
                <a:solidFill>
                  <a:srgbClr val="CC0000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300" b="1">
                <a:solidFill>
                  <a:srgbClr val="CC0000"/>
                </a:solidFill>
              </a:rPr>
              <a:t>bar3</a:t>
            </a:r>
            <a:r>
              <a:rPr lang="zh-CN" altLang="en-US" sz="2300" b="1">
                <a:solidFill>
                  <a:srgbClr val="CC0000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300" b="1">
                <a:solidFill>
                  <a:srgbClr val="CC0000"/>
                </a:solidFill>
              </a:rPr>
              <a:t>barh </a:t>
            </a:r>
            <a:r>
              <a:rPr lang="zh-CN" altLang="en-US" sz="2300" b="1">
                <a:solidFill>
                  <a:srgbClr val="CC0000"/>
                </a:solidFill>
                <a:latin typeface="宋体" panose="02010600030101010101" pitchFamily="2" charset="-122"/>
              </a:rPr>
              <a:t>和</a:t>
            </a:r>
            <a:r>
              <a:rPr lang="zh-CN" altLang="en-US" sz="2300" b="1">
                <a:solidFill>
                  <a:srgbClr val="CC0000"/>
                </a:solidFill>
              </a:rPr>
              <a:t> </a:t>
            </a:r>
            <a:r>
              <a:rPr lang="en-US" altLang="zh-CN" sz="2300" b="1">
                <a:solidFill>
                  <a:srgbClr val="CC0000"/>
                </a:solidFill>
              </a:rPr>
              <a:t>bar3h</a:t>
            </a:r>
            <a:r>
              <a:rPr lang="zh-CN" altLang="en-US" sz="2300" b="1">
                <a:latin typeface="宋体" panose="02010600030101010101" pitchFamily="2" charset="-122"/>
              </a:rPr>
              <a:t>几种函数，其调用格式类似。以函数</a:t>
            </a:r>
            <a:r>
              <a:rPr lang="zh-CN" altLang="en-US" sz="2300" b="1"/>
              <a:t> </a:t>
            </a:r>
            <a:r>
              <a:rPr lang="en-US" altLang="zh-CN" sz="2300" b="1"/>
              <a:t>bar </a:t>
            </a:r>
            <a:r>
              <a:rPr lang="zh-CN" altLang="en-US" sz="2300" b="1">
                <a:latin typeface="宋体" panose="02010600030101010101" pitchFamily="2" charset="-122"/>
              </a:rPr>
              <a:t>为例：</a:t>
            </a:r>
            <a:r>
              <a:rPr lang="zh-CN" altLang="en-US" sz="2300" b="1"/>
              <a:t> </a:t>
            </a:r>
            <a:endParaRPr lang="zh-CN" altLang="en-US" sz="2300" b="1"/>
          </a:p>
          <a:p>
            <a:pPr algn="just">
              <a:buClr>
                <a:srgbClr val="6600FF"/>
              </a:buClr>
              <a:buFont typeface="Wingdings" panose="05000000000000000000" pitchFamily="2" charset="2"/>
              <a:buChar char="Ø"/>
            </a:pPr>
            <a:r>
              <a:rPr lang="en-US" altLang="zh-CN" sz="2300" b="1">
                <a:solidFill>
                  <a:srgbClr val="CC0000"/>
                </a:solidFill>
              </a:rPr>
              <a:t>bar(X,Y)</a:t>
            </a:r>
            <a:r>
              <a:rPr lang="zh-CN" altLang="en-US" sz="2300" b="1"/>
              <a:t>：</a:t>
            </a:r>
            <a:r>
              <a:rPr lang="en-US" altLang="zh-CN" sz="2300" b="1"/>
              <a:t>X </a:t>
            </a:r>
            <a:r>
              <a:rPr lang="zh-CN" altLang="en-US" sz="2300" b="1"/>
              <a:t>是横坐标向量，</a:t>
            </a:r>
            <a:r>
              <a:rPr lang="en-US" altLang="zh-CN" sz="2300" b="1">
                <a:solidFill>
                  <a:srgbClr val="CC0000"/>
                </a:solidFill>
              </a:rPr>
              <a:t>Y </a:t>
            </a:r>
            <a:r>
              <a:rPr lang="zh-CN" altLang="en-US" sz="2300" b="1">
                <a:solidFill>
                  <a:srgbClr val="CC0000"/>
                </a:solidFill>
              </a:rPr>
              <a:t>可以是向量或矩阵</a:t>
            </a:r>
            <a:r>
              <a:rPr lang="zh-CN" altLang="en-US" sz="2300" b="1"/>
              <a:t>。</a:t>
            </a:r>
            <a:r>
              <a:rPr lang="en-US" altLang="zh-CN" sz="2300" b="1"/>
              <a:t>Y </a:t>
            </a:r>
            <a:r>
              <a:rPr lang="zh-CN" altLang="en-US" sz="2300" b="1"/>
              <a:t>是</a:t>
            </a:r>
            <a:r>
              <a:rPr lang="zh-CN" altLang="en-US" sz="2300" b="1">
                <a:solidFill>
                  <a:srgbClr val="CC0000"/>
                </a:solidFill>
              </a:rPr>
              <a:t>向量</a:t>
            </a:r>
            <a:r>
              <a:rPr lang="zh-CN" altLang="en-US" sz="2300" b="1"/>
              <a:t>时，每一个元素对应一个竖条；</a:t>
            </a:r>
            <a:r>
              <a:rPr lang="en-US" altLang="zh-CN" sz="2300" b="1"/>
              <a:t>Y </a:t>
            </a:r>
            <a:r>
              <a:rPr lang="zh-CN" altLang="en-US" sz="2300" b="1"/>
              <a:t>是 </a:t>
            </a:r>
            <a:r>
              <a:rPr lang="en-US" altLang="zh-CN" sz="2300" b="1"/>
              <a:t>m </a:t>
            </a:r>
            <a:r>
              <a:rPr lang="zh-CN" altLang="en-US" sz="2300" b="1"/>
              <a:t>行 </a:t>
            </a:r>
            <a:r>
              <a:rPr lang="en-US" altLang="zh-CN" sz="2300" b="1"/>
              <a:t>n </a:t>
            </a:r>
            <a:r>
              <a:rPr lang="zh-CN" altLang="en-US" sz="2300" b="1"/>
              <a:t>列</a:t>
            </a:r>
            <a:r>
              <a:rPr lang="zh-CN" altLang="en-US" sz="2300" b="1">
                <a:solidFill>
                  <a:srgbClr val="CC0000"/>
                </a:solidFill>
              </a:rPr>
              <a:t>矩阵</a:t>
            </a:r>
            <a:r>
              <a:rPr lang="zh-CN" altLang="en-US" sz="2300" b="1"/>
              <a:t>时，将画出 </a:t>
            </a:r>
            <a:r>
              <a:rPr lang="en-US" altLang="zh-CN" sz="2300" b="1"/>
              <a:t>m </a:t>
            </a:r>
            <a:r>
              <a:rPr lang="zh-CN" altLang="en-US" sz="2300" b="1"/>
              <a:t>组竖条，每组包括 </a:t>
            </a:r>
            <a:r>
              <a:rPr lang="en-US" altLang="zh-CN" sz="2300" b="1"/>
              <a:t>n </a:t>
            </a:r>
            <a:r>
              <a:rPr lang="zh-CN" altLang="en-US" sz="2300" b="1"/>
              <a:t>个竖条； </a:t>
            </a:r>
            <a:endParaRPr lang="zh-CN" altLang="en-US" sz="2300" b="1"/>
          </a:p>
          <a:p>
            <a:pPr algn="just">
              <a:buClr>
                <a:srgbClr val="6600FF"/>
              </a:buClr>
              <a:buFont typeface="Wingdings" panose="05000000000000000000" pitchFamily="2" charset="2"/>
              <a:buChar char="Ø"/>
            </a:pPr>
            <a:r>
              <a:rPr lang="en-US" altLang="zh-CN" sz="2300" b="1">
                <a:solidFill>
                  <a:srgbClr val="CC0000"/>
                </a:solidFill>
              </a:rPr>
              <a:t>bar(Y)</a:t>
            </a:r>
            <a:r>
              <a:rPr lang="zh-CN" altLang="en-US" sz="2300" b="1"/>
              <a:t>：横坐标使用缺省值 </a:t>
            </a:r>
            <a:r>
              <a:rPr lang="en-US" altLang="zh-CN" sz="2300" b="1">
                <a:solidFill>
                  <a:srgbClr val="CC0000"/>
                </a:solidFill>
              </a:rPr>
              <a:t>X=1:M</a:t>
            </a:r>
            <a:r>
              <a:rPr lang="zh-CN" altLang="en-US" sz="2300" b="1"/>
              <a:t>； </a:t>
            </a:r>
            <a:endParaRPr lang="zh-CN" altLang="en-US" sz="2300" b="1"/>
          </a:p>
          <a:p>
            <a:pPr algn="just">
              <a:buClr>
                <a:srgbClr val="6600FF"/>
              </a:buClr>
              <a:buFont typeface="Wingdings" panose="05000000000000000000" pitchFamily="2" charset="2"/>
              <a:buChar char="Ø"/>
            </a:pPr>
            <a:r>
              <a:rPr lang="en-US" altLang="zh-CN" sz="2300" b="1">
                <a:solidFill>
                  <a:srgbClr val="CC0000"/>
                </a:solidFill>
              </a:rPr>
              <a:t>bar(X,Y,WIDTH)</a:t>
            </a:r>
            <a:r>
              <a:rPr lang="en-US" altLang="zh-CN" sz="2300" b="1"/>
              <a:t>  </a:t>
            </a:r>
            <a:r>
              <a:rPr lang="zh-CN" altLang="en-US" sz="2300" b="1"/>
              <a:t>或 </a:t>
            </a:r>
            <a:r>
              <a:rPr lang="en-US" altLang="zh-CN" sz="2300" b="1">
                <a:solidFill>
                  <a:srgbClr val="CC0000"/>
                </a:solidFill>
              </a:rPr>
              <a:t>bar(Y,WIDTH)</a:t>
            </a:r>
            <a:r>
              <a:rPr lang="zh-CN" altLang="en-US" sz="2300" b="1"/>
              <a:t>：用 </a:t>
            </a:r>
            <a:r>
              <a:rPr lang="en-US" altLang="zh-CN" sz="2300" b="1"/>
              <a:t>WIDTH </a:t>
            </a:r>
            <a:r>
              <a:rPr lang="zh-CN" altLang="en-US" sz="2300" b="1"/>
              <a:t>指定</a:t>
            </a:r>
            <a:r>
              <a:rPr lang="zh-CN" altLang="en-US" sz="2300" b="1">
                <a:solidFill>
                  <a:srgbClr val="CC0000"/>
                </a:solidFill>
              </a:rPr>
              <a:t>竖条的宽度</a:t>
            </a:r>
            <a:r>
              <a:rPr lang="zh-CN" altLang="en-US" sz="2300" b="1"/>
              <a:t>，如果 </a:t>
            </a:r>
            <a:r>
              <a:rPr lang="en-US" altLang="zh-CN" sz="2300" b="1"/>
              <a:t>WIDTH</a:t>
            </a:r>
            <a:r>
              <a:rPr lang="zh-CN" altLang="en-US" sz="2300" b="1"/>
              <a:t>＞</a:t>
            </a:r>
            <a:r>
              <a:rPr lang="en-US" altLang="zh-CN" sz="2300" b="1"/>
              <a:t>1</a:t>
            </a:r>
            <a:r>
              <a:rPr lang="zh-CN" altLang="en-US" sz="2300" b="1"/>
              <a:t>，条与条之间将重合。</a:t>
            </a:r>
            <a:r>
              <a:rPr lang="zh-CN" altLang="en-US" sz="2300" b="1">
                <a:solidFill>
                  <a:srgbClr val="CC0000"/>
                </a:solidFill>
              </a:rPr>
              <a:t>缺省宽度为 0.8</a:t>
            </a:r>
            <a:r>
              <a:rPr lang="zh-CN" altLang="en-US" sz="2300" b="1"/>
              <a:t>； </a:t>
            </a:r>
            <a:endParaRPr lang="zh-CN" altLang="en-US" sz="2300" b="1"/>
          </a:p>
          <a:p>
            <a:pPr algn="just">
              <a:buClr>
                <a:srgbClr val="6600FF"/>
              </a:buClr>
              <a:buFont typeface="Wingdings" panose="05000000000000000000" pitchFamily="2" charset="2"/>
              <a:buChar char="Ø"/>
            </a:pPr>
            <a:r>
              <a:rPr lang="en-US" altLang="zh-CN" sz="2300" b="1"/>
              <a:t>bar(...,’grouped’)</a:t>
            </a:r>
            <a:r>
              <a:rPr lang="zh-CN" altLang="en-US" sz="2300" b="1"/>
              <a:t>：产生缺省的</a:t>
            </a:r>
            <a:r>
              <a:rPr lang="zh-CN" altLang="en-US" sz="2300" b="1">
                <a:solidFill>
                  <a:srgbClr val="CC0000"/>
                </a:solidFill>
              </a:rPr>
              <a:t>组合</a:t>
            </a:r>
            <a:r>
              <a:rPr lang="zh-CN" altLang="en-US" sz="2300" b="1"/>
              <a:t>直方图； </a:t>
            </a:r>
            <a:endParaRPr lang="zh-CN" altLang="en-US" sz="2300" b="1"/>
          </a:p>
          <a:p>
            <a:pPr algn="just">
              <a:buClr>
                <a:srgbClr val="6600FF"/>
              </a:buClr>
              <a:buFont typeface="Wingdings" panose="05000000000000000000" pitchFamily="2" charset="2"/>
              <a:buChar char="Ø"/>
            </a:pPr>
            <a:r>
              <a:rPr lang="en-US" altLang="zh-CN" sz="2300" b="1"/>
              <a:t>bar(...,’stacked’)</a:t>
            </a:r>
            <a:r>
              <a:rPr lang="zh-CN" altLang="en-US" sz="2300" b="1"/>
              <a:t>：产生</a:t>
            </a:r>
            <a:r>
              <a:rPr lang="zh-CN" altLang="en-US" sz="2300" b="1">
                <a:solidFill>
                  <a:srgbClr val="CC0000"/>
                </a:solidFill>
              </a:rPr>
              <a:t>累积的</a:t>
            </a:r>
            <a:r>
              <a:rPr lang="zh-CN" altLang="en-US" sz="2300" b="1"/>
              <a:t>直方图； </a:t>
            </a:r>
            <a:endParaRPr lang="zh-CN" altLang="en-US" sz="2300" b="1"/>
          </a:p>
          <a:p>
            <a:pPr algn="just">
              <a:buClr>
                <a:srgbClr val="6600FF"/>
              </a:buClr>
              <a:buFont typeface="Wingdings" panose="05000000000000000000" pitchFamily="2" charset="2"/>
              <a:buChar char="Ø"/>
            </a:pPr>
            <a:r>
              <a:rPr lang="en-US" altLang="zh-CN" sz="2300" b="1"/>
              <a:t>bar(...,linespec)</a:t>
            </a:r>
            <a:r>
              <a:rPr lang="zh-CN" altLang="en-US" sz="2300" b="1"/>
              <a:t>：指定</a:t>
            </a:r>
            <a:r>
              <a:rPr lang="zh-CN" altLang="en-US" sz="2300" b="1">
                <a:solidFill>
                  <a:srgbClr val="CC0000"/>
                </a:solidFill>
              </a:rPr>
              <a:t>条的颜色</a:t>
            </a:r>
            <a:r>
              <a:rPr lang="zh-CN" altLang="en-US" sz="2300" b="1"/>
              <a:t>；</a:t>
            </a:r>
            <a:endParaRPr lang="zh-CN" altLang="en-US" sz="2300" b="1"/>
          </a:p>
          <a:p>
            <a:pPr>
              <a:buClr>
                <a:srgbClr val="6600FF"/>
              </a:buClr>
              <a:buFont typeface="Wingdings" panose="05000000000000000000" pitchFamily="2" charset="2"/>
              <a:buChar char="Ø"/>
            </a:pPr>
            <a:r>
              <a:rPr lang="en-US" altLang="zh-CN" sz="2300" b="1"/>
              <a:t>H = bar(...)</a:t>
            </a:r>
            <a:r>
              <a:rPr lang="zh-CN" altLang="en-US" sz="2300" b="1">
                <a:latin typeface="宋体" panose="02010600030101010101" pitchFamily="2" charset="-122"/>
              </a:rPr>
              <a:t>：返回条形图对象的</a:t>
            </a:r>
            <a:r>
              <a:rPr lang="zh-CN" altLang="en-US" sz="2300" b="1">
                <a:solidFill>
                  <a:srgbClr val="CC0000"/>
                </a:solidFill>
                <a:latin typeface="宋体" panose="02010600030101010101" pitchFamily="2" charset="-122"/>
              </a:rPr>
              <a:t>句柄</a:t>
            </a:r>
            <a:r>
              <a:rPr lang="zh-CN" altLang="en-US" sz="2300" b="1">
                <a:latin typeface="宋体" panose="02010600030101010101" pitchFamily="2" charset="-122"/>
              </a:rPr>
              <a:t>。</a:t>
            </a:r>
            <a:r>
              <a:rPr lang="zh-CN" altLang="en-US" sz="2300" b="1"/>
              <a:t> </a:t>
            </a:r>
            <a:endParaRPr lang="zh-CN" altLang="en-US" sz="2300" b="1"/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4016C3F-0180-4DF5-8DF1-6183F598AC1C}" type="slidenum">
              <a:rPr lang="zh-CN" altLang="en-US"/>
            </a:fld>
            <a:endParaRPr lang="en-US" altLang="zh-CN"/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690" y="1630680"/>
            <a:ext cx="4055110" cy="304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617855" y="1259840"/>
            <a:ext cx="4954270" cy="438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300" b="1">
                <a:latin typeface="宋体" panose="02010600030101010101" pitchFamily="2" charset="-122"/>
              </a:rPr>
              <a:t>用绘制直方图的几种命令绘制直方图。</a:t>
            </a:r>
            <a:endParaRPr lang="zh-CN" altLang="en-US" sz="2000" b="1">
              <a:latin typeface="宋体" panose="02010600030101010101" pitchFamily="2" charset="-122"/>
            </a:endParaRPr>
          </a:p>
          <a:p>
            <a:r>
              <a:rPr lang="en-US" altLang="zh-CN" sz="2000">
                <a:latin typeface="Times New Roman" panose="02020603050405020304" pitchFamily="18" charset="0"/>
              </a:rPr>
              <a:t>X=-2:2; </a:t>
            </a:r>
            <a:endParaRPr lang="en-US" altLang="zh-CN" sz="2000">
              <a:latin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</a:rPr>
              <a:t>Y=[3,5,2,4,1;5,4,2,3,5;3,4,5,2,1]; </a:t>
            </a:r>
            <a:endParaRPr lang="en-US" altLang="zh-CN" sz="2000">
              <a:latin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</a:rPr>
              <a:t>subplot(2,2,1) </a:t>
            </a:r>
            <a:endParaRPr lang="en-US" altLang="zh-CN" sz="2000">
              <a:latin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</a:rPr>
              <a:t>bar(X,Y','r') </a:t>
            </a:r>
            <a:endParaRPr lang="en-US" altLang="zh-CN" sz="2000">
              <a:latin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</a:rPr>
              <a:t>xlabel('x')</a:t>
            </a:r>
            <a:endParaRPr lang="en-US" altLang="zh-CN" sz="2000">
              <a:latin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</a:rPr>
              <a:t>ylabel('y') </a:t>
            </a:r>
            <a:endParaRPr lang="en-US" altLang="zh-CN" sz="2000">
              <a:latin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</a:rPr>
              <a:t>colormap(cool) </a:t>
            </a:r>
            <a:endParaRPr lang="en-US" altLang="zh-CN" sz="2000">
              <a:latin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</a:rPr>
              <a:t>subplot(2,2,2) </a:t>
            </a:r>
            <a:endParaRPr lang="en-US" altLang="zh-CN" sz="2000">
              <a:latin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</a:rPr>
              <a:t>barh(X,Y','grouped') </a:t>
            </a:r>
            <a:endParaRPr lang="en-US" altLang="zh-CN" sz="2000">
              <a:latin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</a:rPr>
              <a:t>xlabel('y') </a:t>
            </a:r>
            <a:endParaRPr lang="en-US" altLang="zh-CN" sz="2000">
              <a:latin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</a:rPr>
              <a:t>ylabel('x') </a:t>
            </a:r>
            <a:endParaRPr lang="en-US" altLang="zh-CN" sz="2000">
              <a:latin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</a:rPr>
              <a:t>colormap(cool) </a:t>
            </a:r>
            <a:endParaRPr lang="en-US" altLang="zh-CN" sz="1600">
              <a:latin typeface="Times New Roman" panose="02020603050405020304" pitchFamily="18" charset="0"/>
            </a:endParaRPr>
          </a:p>
          <a:p>
            <a:endParaRPr lang="zh-CN" altLang="en-US" sz="1600">
              <a:latin typeface="Times New Roman" panose="02020603050405020304" pitchFamily="18" charset="0"/>
            </a:endParaRPr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4382770" y="1630680"/>
            <a:ext cx="2667000" cy="3169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latin typeface="Times New Roman" panose="02020603050405020304" pitchFamily="18" charset="0"/>
                <a:sym typeface="+mn-ea"/>
              </a:rPr>
              <a:t>subplot(2,2,3) </a:t>
            </a:r>
            <a:endParaRPr lang="en-US" altLang="zh-CN" sz="2000">
              <a:latin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sym typeface="+mn-ea"/>
              </a:rPr>
              <a:t>bar(X,Y','stacked') </a:t>
            </a:r>
            <a:endParaRPr lang="en-US" altLang="zh-CN" sz="2000">
              <a:latin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sym typeface="+mn-ea"/>
              </a:rPr>
              <a:t>xlabel('x') </a:t>
            </a:r>
            <a:endParaRPr lang="en-US" altLang="zh-CN" sz="2000">
              <a:latin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sym typeface="+mn-ea"/>
              </a:rPr>
              <a:t>ylabel('\Sigma y') </a:t>
            </a:r>
            <a:endParaRPr lang="en-US" altLang="zh-CN" sz="2000">
              <a:latin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sym typeface="+mn-ea"/>
              </a:rPr>
              <a:t>colormap(summer</a:t>
            </a:r>
            <a:r>
              <a:rPr lang="zh-CN" altLang="en-US" sz="2000">
                <a:latin typeface="Times New Roman" panose="02020603050405020304" pitchFamily="18" charset="0"/>
                <a:sym typeface="+mn-ea"/>
              </a:rPr>
              <a:t>) </a:t>
            </a:r>
            <a:endParaRPr lang="zh-CN" altLang="en-US" sz="2000">
              <a:latin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</a:rPr>
              <a:t>subplot(2,2,4) </a:t>
            </a:r>
            <a:endParaRPr lang="en-US" altLang="zh-CN" sz="2000">
              <a:latin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</a:rPr>
              <a:t>barh(X,Y','stacked') </a:t>
            </a:r>
            <a:endParaRPr lang="en-US" altLang="zh-CN" sz="2000">
              <a:latin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</a:rPr>
              <a:t>xlabel('y');ylabel('\Sigma x') </a:t>
            </a:r>
            <a:endParaRPr lang="en-US" altLang="zh-CN" sz="2000">
              <a:latin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</a:rPr>
              <a:t>colormap(summer)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27006FB-41D7-4DC9-B5AB-EDEE302AD58E}" type="slidenum">
              <a:rPr lang="zh-CN" altLang="en-US"/>
            </a:fld>
            <a:endParaRPr lang="en-US" altLang="zh-CN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95538" y="1450975"/>
            <a:ext cx="7772400" cy="3830955"/>
          </a:xfr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>
                <a:solidFill>
                  <a:srgbClr val="3333CC"/>
                </a:solidFill>
                <a:ea typeface="黑体" panose="02010609060101010101" pitchFamily="49" charset="-122"/>
              </a:rPr>
              <a:t>常用函数有：</a:t>
            </a:r>
            <a:endParaRPr lang="zh-CN" altLang="en-US" sz="2800" b="1">
              <a:solidFill>
                <a:srgbClr val="3333CC"/>
              </a:solidFill>
              <a:ea typeface="黑体" panose="02010609060101010101" pitchFamily="49" charset="-122"/>
            </a:endParaRPr>
          </a:p>
          <a:p>
            <a:pPr algn="just"/>
            <a:r>
              <a:rPr lang="en-US" altLang="zh-CN" sz="2800"/>
              <a:t>eye(size(A))   </a:t>
            </a:r>
            <a:r>
              <a:rPr lang="zh-CN" altLang="en-US" sz="2800"/>
              <a:t>产生与</a:t>
            </a:r>
            <a:r>
              <a:rPr lang="en-US" altLang="zh-CN" sz="2800"/>
              <a:t>A</a:t>
            </a:r>
            <a:r>
              <a:rPr lang="zh-CN" altLang="en-US" sz="2800"/>
              <a:t>矩阵同阶的单位矩阵</a:t>
            </a:r>
            <a:endParaRPr lang="zh-CN" altLang="en-US" sz="2800"/>
          </a:p>
          <a:p>
            <a:pPr algn="just"/>
            <a:r>
              <a:rPr lang="en-US" altLang="zh-CN" sz="2800"/>
              <a:t>zeros(m,n)     </a:t>
            </a:r>
            <a:r>
              <a:rPr lang="zh-CN" altLang="en-US" sz="2800"/>
              <a:t>产生</a:t>
            </a:r>
            <a:r>
              <a:rPr lang="en-US" altLang="zh-CN" sz="2800"/>
              <a:t>0</a:t>
            </a:r>
            <a:r>
              <a:rPr lang="zh-CN" altLang="en-US" sz="2800"/>
              <a:t>矩阵</a:t>
            </a:r>
            <a:endParaRPr lang="zh-CN" altLang="en-US" sz="2800"/>
          </a:p>
          <a:p>
            <a:pPr algn="just"/>
            <a:r>
              <a:rPr lang="en-US" altLang="zh-CN" sz="2800"/>
              <a:t>ones(m,n)      </a:t>
            </a:r>
            <a:r>
              <a:rPr lang="zh-CN" altLang="en-US" sz="2800"/>
              <a:t>产生</a:t>
            </a:r>
            <a:r>
              <a:rPr lang="en-US" altLang="zh-CN" sz="2800"/>
              <a:t>1</a:t>
            </a:r>
            <a:r>
              <a:rPr lang="zh-CN" altLang="en-US" sz="2800"/>
              <a:t>矩阵</a:t>
            </a:r>
            <a:endParaRPr lang="zh-CN" altLang="en-US" sz="2800"/>
          </a:p>
          <a:p>
            <a:pPr algn="just"/>
            <a:r>
              <a:rPr lang="en-US" altLang="zh-CN" sz="2800"/>
              <a:t>rand (m,n)     </a:t>
            </a:r>
            <a:r>
              <a:rPr lang="zh-CN" altLang="en-US" sz="2800"/>
              <a:t>产生随机元素的矩阵</a:t>
            </a:r>
            <a:endParaRPr lang="zh-CN" altLang="en-US" sz="2800"/>
          </a:p>
          <a:p>
            <a:pPr algn="just"/>
            <a:r>
              <a:rPr lang="en-US" altLang="zh-CN" sz="2800"/>
              <a:t>Size(a)        </a:t>
            </a:r>
            <a:r>
              <a:rPr lang="zh-CN" altLang="en-US" sz="2800"/>
              <a:t>返回包含两个元素的向量。</a:t>
            </a:r>
            <a:endParaRPr lang="zh-CN" altLang="en-US" sz="2800"/>
          </a:p>
          <a:p>
            <a:pPr algn="just"/>
            <a:r>
              <a:rPr lang="en-US" altLang="zh-CN" sz="2800"/>
              <a:t>Length(a)      </a:t>
            </a:r>
            <a:r>
              <a:rPr lang="zh-CN" altLang="en-US" sz="2800"/>
              <a:t>返回向量的长度。 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4430395" y="107315"/>
            <a:ext cx="4192270" cy="10115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4600" b="1" kern="700" spc="-11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j-cs"/>
                <a:sym typeface="+mn-ea"/>
              </a:rPr>
              <a:t>建立矩阵的函数</a:t>
            </a:r>
            <a:endParaRPr lang="zh-CN" altLang="en-US" sz="4600" b="1" kern="700" spc="-110">
              <a:solidFill>
                <a:srgbClr val="99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+mj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42D0E7D-667E-485C-9EA6-BAC4FCE70616}" type="slidenum">
              <a:rPr lang="zh-CN" altLang="en-US"/>
            </a:fld>
            <a:endParaRPr lang="en-US" altLang="zh-CN"/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015" y="1965960"/>
            <a:ext cx="3651885" cy="273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539750" y="1228725"/>
            <a:ext cx="3657600" cy="4399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latin typeface="宋体" panose="02010600030101010101" pitchFamily="2" charset="-122"/>
              </a:rPr>
              <a:t>绘制三维直方图。</a:t>
            </a:r>
            <a:endParaRPr lang="zh-CN" altLang="en-US" sz="2400" b="1">
              <a:latin typeface="宋体" panose="02010600030101010101" pitchFamily="2" charset="-122"/>
            </a:endParaRPr>
          </a:p>
          <a:p>
            <a:r>
              <a:rPr lang="en-US" altLang="zh-CN" sz="2000">
                <a:latin typeface="Times New Roman" panose="02020603050405020304" pitchFamily="18" charset="0"/>
              </a:rPr>
              <a:t>X=-2:2; </a:t>
            </a:r>
            <a:endParaRPr lang="en-US" altLang="zh-CN" sz="2000">
              <a:latin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</a:rPr>
              <a:t>Y=[3,5,2,4,1;5,4,2,3,5;3,4,5,2,1]; </a:t>
            </a:r>
            <a:endParaRPr lang="en-US" altLang="zh-CN" sz="2000">
              <a:latin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</a:rPr>
              <a:t>subplot(2,2,1) </a:t>
            </a:r>
            <a:endParaRPr lang="en-US" altLang="zh-CN" sz="2000">
              <a:latin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</a:rPr>
              <a:t>bar3(X,Y','r') </a:t>
            </a:r>
            <a:endParaRPr lang="en-US" altLang="zh-CN" sz="2000">
              <a:latin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</a:rPr>
              <a:t>zlabel('y') </a:t>
            </a:r>
            <a:endParaRPr lang="en-US" altLang="zh-CN" sz="2000">
              <a:latin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</a:rPr>
              <a:t>ylabel('x') </a:t>
            </a:r>
            <a:endParaRPr lang="en-US" altLang="zh-CN" sz="2000">
              <a:latin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</a:rPr>
              <a:t>colormap(cool) </a:t>
            </a:r>
            <a:endParaRPr lang="en-US" altLang="zh-CN" sz="2000">
              <a:latin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</a:rPr>
              <a:t>subplot(2,2,2) </a:t>
            </a:r>
            <a:endParaRPr lang="en-US" altLang="zh-CN" sz="2000">
              <a:latin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</a:rPr>
              <a:t>bar3h(X,Y','grouped') </a:t>
            </a:r>
            <a:endParaRPr lang="en-US" altLang="zh-CN" sz="2000">
              <a:latin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</a:rPr>
              <a:t>ylabel('x') </a:t>
            </a:r>
            <a:endParaRPr lang="en-US" altLang="zh-CN" sz="2000">
              <a:latin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</a:rPr>
              <a:t>zlabel('y') </a:t>
            </a:r>
            <a:endParaRPr lang="en-US" altLang="zh-CN" sz="2000">
              <a:latin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</a:rPr>
              <a:t>colormap(cool) </a:t>
            </a:r>
            <a:endParaRPr lang="en-US" altLang="zh-CN" sz="1600">
              <a:latin typeface="Times New Roman" panose="02020603050405020304" pitchFamily="18" charset="0"/>
            </a:endParaRPr>
          </a:p>
          <a:p>
            <a:endParaRPr lang="zh-CN" altLang="en-US" sz="1600">
              <a:latin typeface="Times New Roman" panose="02020603050405020304" pitchFamily="18" charset="0"/>
            </a:endParaRPr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4038600" y="1535430"/>
            <a:ext cx="4572000" cy="3169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latin typeface="Times New Roman" panose="02020603050405020304" pitchFamily="18" charset="0"/>
                <a:sym typeface="+mn-ea"/>
              </a:rPr>
              <a:t>subplot(2,2,3) </a:t>
            </a:r>
            <a:endParaRPr lang="en-US" altLang="zh-CN" sz="2000">
              <a:latin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sym typeface="+mn-ea"/>
              </a:rPr>
              <a:t>bar3(X,Y','stacked') </a:t>
            </a:r>
            <a:endParaRPr lang="en-US" altLang="zh-CN" sz="2000">
              <a:latin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sym typeface="+mn-ea"/>
              </a:rPr>
              <a:t>ylabel('x') </a:t>
            </a:r>
            <a:endParaRPr lang="en-US" altLang="zh-CN" sz="2000">
              <a:latin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sym typeface="+mn-ea"/>
              </a:rPr>
              <a:t>zlabel('\Sigma y') </a:t>
            </a:r>
            <a:endParaRPr lang="en-US" altLang="zh-CN" sz="2000">
              <a:latin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sym typeface="+mn-ea"/>
              </a:rPr>
              <a:t>colormap(summer) </a:t>
            </a:r>
            <a:endParaRPr lang="zh-CN" altLang="en-US" sz="2000">
              <a:latin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</a:rPr>
              <a:t>subplot(2,2,4) </a:t>
            </a:r>
            <a:endParaRPr lang="en-US" altLang="zh-CN" sz="2000">
              <a:latin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</a:rPr>
              <a:t>bar3h(X,Y’,’stacked’) </a:t>
            </a:r>
            <a:endParaRPr lang="en-US" altLang="zh-CN" sz="2000">
              <a:latin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</a:rPr>
              <a:t>zlabel(’x’) </a:t>
            </a:r>
            <a:endParaRPr lang="en-US" altLang="zh-CN" sz="2000">
              <a:latin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</a:rPr>
              <a:t>ylabel(’\Sigma y’) </a:t>
            </a:r>
            <a:endParaRPr lang="en-US" altLang="zh-CN" sz="2000">
              <a:latin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</a:rPr>
              <a:t>colormap(summer)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3E04B12-981B-4D37-9CE3-2B3E12366370}" type="slidenum">
              <a:rPr lang="zh-CN" altLang="en-US"/>
            </a:fld>
            <a:endParaRPr lang="en-US" altLang="zh-CN"/>
          </a:p>
        </p:txBody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664845" y="1205865"/>
            <a:ext cx="10244455" cy="4246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000" b="1">
                <a:latin typeface="宋体" panose="02010600030101010101" pitchFamily="2" charset="-122"/>
              </a:rPr>
              <a:t>3.饼图命令</a:t>
            </a:r>
            <a:r>
              <a:rPr lang="zh-CN" altLang="en-US" sz="3000" b="1">
                <a:latin typeface="Times New Roman" panose="02020603050405020304" pitchFamily="18" charset="0"/>
              </a:rPr>
              <a:t> </a:t>
            </a:r>
            <a:r>
              <a:rPr lang="en-US" altLang="zh-CN" sz="3000" b="1">
                <a:latin typeface="Times New Roman" panose="02020603050405020304" pitchFamily="18" charset="0"/>
              </a:rPr>
              <a:t>pie </a:t>
            </a:r>
            <a:endParaRPr lang="en-US" altLang="zh-CN" sz="3000" b="1">
              <a:latin typeface="Times New Roman" panose="02020603050405020304" pitchFamily="18" charset="0"/>
            </a:endParaRPr>
          </a:p>
          <a:p>
            <a:r>
              <a:rPr lang="zh-CN" altLang="en-US" sz="2400" b="1">
                <a:latin typeface="宋体" panose="02010600030101010101" pitchFamily="2" charset="-122"/>
              </a:rPr>
              <a:t>饼图又叫</a:t>
            </a:r>
            <a:r>
              <a:rPr lang="zh-CN" altLang="en-US" sz="2400" b="1">
                <a:solidFill>
                  <a:srgbClr val="CC0000"/>
                </a:solidFill>
                <a:latin typeface="宋体" panose="02010600030101010101" pitchFamily="2" charset="-122"/>
              </a:rPr>
              <a:t>扇形图</a:t>
            </a:r>
            <a:r>
              <a:rPr lang="zh-CN" altLang="en-US" sz="2400" b="1">
                <a:latin typeface="宋体" panose="02010600030101010101" pitchFamily="2" charset="-122"/>
              </a:rPr>
              <a:t>，用于</a:t>
            </a:r>
            <a:r>
              <a:rPr lang="zh-CN" altLang="en-US" sz="2400" b="1">
                <a:solidFill>
                  <a:srgbClr val="CC0000"/>
                </a:solidFill>
                <a:latin typeface="宋体" panose="02010600030101010101" pitchFamily="2" charset="-122"/>
              </a:rPr>
              <a:t>显示向量中元素所占向量元素总和的百分比</a:t>
            </a:r>
            <a:r>
              <a:rPr lang="zh-CN" altLang="en-US" sz="2400" b="1">
                <a:latin typeface="宋体" panose="02010600030101010101" pitchFamily="2" charset="-122"/>
              </a:rPr>
              <a:t>。</a:t>
            </a:r>
            <a:r>
              <a:rPr lang="zh-CN" altLang="en-US" sz="2400" b="1"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</a:rPr>
              <a:t>pie </a:t>
            </a:r>
            <a:r>
              <a:rPr lang="zh-CN" altLang="en-US" sz="2400" b="1">
                <a:latin typeface="宋体" panose="02010600030101010101" pitchFamily="2" charset="-122"/>
              </a:rPr>
              <a:t>和</a:t>
            </a:r>
            <a:r>
              <a:rPr lang="zh-CN" altLang="en-US" sz="2400" b="1">
                <a:solidFill>
                  <a:srgbClr val="CC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</a:rPr>
              <a:t>pie3</a:t>
            </a:r>
            <a:r>
              <a:rPr lang="zh-CN" altLang="en-US" sz="2400" b="1">
                <a:latin typeface="宋体" panose="02010600030101010101" pitchFamily="2" charset="-122"/>
              </a:rPr>
              <a:t>分别用于绘制二维和三维饼图。</a:t>
            </a:r>
            <a:endParaRPr lang="zh-CN" altLang="en-US" sz="2400" b="1">
              <a:latin typeface="宋体" panose="02010600030101010101" pitchFamily="2" charset="-122"/>
            </a:endParaRPr>
          </a:p>
          <a:p>
            <a:r>
              <a:rPr lang="zh-CN" altLang="en-US" sz="2400" b="1">
                <a:latin typeface="宋体" panose="02010600030101010101" pitchFamily="2" charset="-122"/>
              </a:rPr>
              <a:t>调用格式： </a:t>
            </a:r>
            <a:endParaRPr lang="zh-CN" altLang="en-US" sz="2400" b="1">
              <a:latin typeface="宋体" panose="02010600030101010101" pitchFamily="2" charset="-122"/>
            </a:endParaRPr>
          </a:p>
          <a:p>
            <a:pPr algn="just">
              <a:buClr>
                <a:srgbClr val="6600FF"/>
              </a:buClr>
              <a:buFont typeface="Wingdings" panose="05000000000000000000" pitchFamily="2" charset="2"/>
              <a:buChar char="Ø"/>
            </a:pPr>
            <a:r>
              <a:rPr lang="en-US" altLang="zh-CN" sz="2400" b="1">
                <a:solidFill>
                  <a:srgbClr val="CC0000"/>
                </a:solidFill>
                <a:latin typeface="宋体" panose="02010600030101010101" pitchFamily="2" charset="-122"/>
              </a:rPr>
              <a:t>pie(X)</a:t>
            </a:r>
            <a:r>
              <a:rPr lang="zh-CN" altLang="en-US" sz="2400" b="1">
                <a:latin typeface="Times New Roman" panose="02020603050405020304" pitchFamily="18" charset="0"/>
              </a:rPr>
              <a:t>：向量</a:t>
            </a:r>
            <a:r>
              <a:rPr lang="zh-CN" altLang="en-US" sz="2400" b="1">
                <a:latin typeface="宋体" panose="02010600030101010101" pitchFamily="2" charset="-122"/>
              </a:rPr>
              <a:t> </a:t>
            </a:r>
            <a:r>
              <a:rPr lang="en-US" altLang="zh-CN" sz="2400" b="1">
                <a:latin typeface="宋体" panose="02010600030101010101" pitchFamily="2" charset="-122"/>
              </a:rPr>
              <a:t>X </a:t>
            </a:r>
            <a:r>
              <a:rPr lang="zh-CN" altLang="en-US" sz="2400" b="1">
                <a:latin typeface="Times New Roman" panose="02020603050405020304" pitchFamily="18" charset="0"/>
              </a:rPr>
              <a:t>的饼图。把</a:t>
            </a:r>
            <a:r>
              <a:rPr lang="zh-CN" altLang="en-US" sz="2400" b="1">
                <a:latin typeface="宋体" panose="02010600030101010101" pitchFamily="2" charset="-122"/>
              </a:rPr>
              <a:t> </a:t>
            </a:r>
            <a:r>
              <a:rPr lang="en-US" altLang="zh-CN" sz="2400" b="1">
                <a:latin typeface="宋体" panose="02010600030101010101" pitchFamily="2" charset="-122"/>
              </a:rPr>
              <a:t>X </a:t>
            </a:r>
            <a:r>
              <a:rPr lang="zh-CN" altLang="en-US" sz="2400" b="1">
                <a:latin typeface="Times New Roman" panose="02020603050405020304" pitchFamily="18" charset="0"/>
              </a:rPr>
              <a:t>的每一个元素在所有元素总和中占的比例表达出来；</a:t>
            </a:r>
            <a:r>
              <a:rPr lang="zh-CN" altLang="en-US" sz="2400" b="1">
                <a:latin typeface="宋体" panose="02010600030101010101" pitchFamily="2" charset="-122"/>
              </a:rPr>
              <a:t> </a:t>
            </a:r>
            <a:endParaRPr lang="zh-CN" altLang="en-US" sz="2400" b="1">
              <a:latin typeface="宋体" panose="02010600030101010101" pitchFamily="2" charset="-122"/>
            </a:endParaRPr>
          </a:p>
          <a:p>
            <a:pPr algn="just">
              <a:buClr>
                <a:srgbClr val="6600FF"/>
              </a:buClr>
              <a:buFont typeface="Wingdings" panose="05000000000000000000" pitchFamily="2" charset="2"/>
              <a:buChar char="Ø"/>
            </a:pP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</a:rPr>
              <a:t>pie(X,EXPLODE)</a:t>
            </a:r>
            <a:r>
              <a:rPr lang="zh-CN" altLang="en-US" sz="2400" b="1">
                <a:latin typeface="Times New Roman" panose="02020603050405020304" pitchFamily="18" charset="0"/>
              </a:rPr>
              <a:t>：</a:t>
            </a:r>
            <a:r>
              <a:rPr lang="zh-CN" altLang="en-US" sz="2400" b="1">
                <a:solidFill>
                  <a:srgbClr val="CC0000"/>
                </a:solidFill>
                <a:latin typeface="Times New Roman" panose="02020603050405020304" pitchFamily="18" charset="0"/>
              </a:rPr>
              <a:t>向量</a:t>
            </a: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</a:rPr>
              <a:t>EXPLODE</a:t>
            </a:r>
            <a:r>
              <a:rPr lang="zh-CN" altLang="en-US" sz="2400" b="1">
                <a:latin typeface="Times New Roman" panose="02020603050405020304" pitchFamily="18" charset="0"/>
              </a:rPr>
              <a:t>（和向量</a:t>
            </a:r>
            <a:r>
              <a:rPr lang="en-US" altLang="zh-CN" sz="2400" b="1">
                <a:latin typeface="Times New Roman" panose="02020603050405020304" pitchFamily="18" charset="0"/>
              </a:rPr>
              <a:t>X</a:t>
            </a:r>
            <a:r>
              <a:rPr lang="zh-CN" altLang="en-US" sz="2400" b="1">
                <a:latin typeface="Times New Roman" panose="02020603050405020304" pitchFamily="18" charset="0"/>
              </a:rPr>
              <a:t>长度相等）用于指定饼图中</a:t>
            </a:r>
            <a:r>
              <a:rPr lang="zh-CN" altLang="en-US" sz="2400" b="1">
                <a:solidFill>
                  <a:srgbClr val="CC0000"/>
                </a:solidFill>
                <a:latin typeface="Times New Roman" panose="02020603050405020304" pitchFamily="18" charset="0"/>
              </a:rPr>
              <a:t>抽出一部分的块</a:t>
            </a:r>
            <a:r>
              <a:rPr lang="zh-CN" altLang="en-US" sz="2400" b="1">
                <a:latin typeface="Times New Roman" panose="02020603050405020304" pitchFamily="18" charset="0"/>
              </a:rPr>
              <a:t>（</a:t>
            </a:r>
            <a:r>
              <a:rPr lang="zh-CN" altLang="en-US" sz="2400" b="1">
                <a:solidFill>
                  <a:srgbClr val="CC0000"/>
                </a:solidFill>
                <a:latin typeface="Times New Roman" panose="02020603050405020304" pitchFamily="18" charset="0"/>
              </a:rPr>
              <a:t>非零值对应的块</a:t>
            </a:r>
            <a:r>
              <a:rPr lang="zh-CN" altLang="en-US" sz="2400" b="1">
                <a:latin typeface="Times New Roman" panose="02020603050405020304" pitchFamily="18" charset="0"/>
              </a:rPr>
              <a:t>）；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algn="just">
              <a:buClr>
                <a:srgbClr val="6600FF"/>
              </a:buClr>
              <a:buFont typeface="Wingdings" panose="05000000000000000000" pitchFamily="2" charset="2"/>
              <a:buChar char="Ø"/>
            </a:pP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</a:rPr>
              <a:t>pie(...,LABELS)</a:t>
            </a:r>
            <a:r>
              <a:rPr lang="zh-CN" altLang="en-US" sz="2400" b="1">
                <a:latin typeface="Times New Roman" panose="02020603050405020304" pitchFamily="18" charset="0"/>
              </a:rPr>
              <a:t>：</a:t>
            </a:r>
            <a:r>
              <a:rPr lang="en-US" altLang="zh-CN" sz="2400" b="1">
                <a:latin typeface="Times New Roman" panose="02020603050405020304" pitchFamily="18" charset="0"/>
              </a:rPr>
              <a:t>LABELS </a:t>
            </a:r>
            <a:r>
              <a:rPr lang="zh-CN" altLang="en-US" sz="2400" b="1">
                <a:latin typeface="Times New Roman" panose="02020603050405020304" pitchFamily="18" charset="0"/>
              </a:rPr>
              <a:t>是用于</a:t>
            </a:r>
            <a:r>
              <a:rPr lang="zh-CN" altLang="en-US" sz="2400" b="1">
                <a:solidFill>
                  <a:srgbClr val="CC0000"/>
                </a:solidFill>
                <a:latin typeface="Times New Roman" panose="02020603050405020304" pitchFamily="18" charset="0"/>
              </a:rPr>
              <a:t>标注</a:t>
            </a:r>
            <a:r>
              <a:rPr lang="zh-CN" altLang="en-US" sz="2400" b="1">
                <a:latin typeface="Times New Roman" panose="02020603050405020304" pitchFamily="18" charset="0"/>
              </a:rPr>
              <a:t>饼图的字符串数组，其长度必须和向量 </a:t>
            </a:r>
            <a:r>
              <a:rPr lang="en-US" altLang="zh-CN" sz="2400" b="1">
                <a:latin typeface="Times New Roman" panose="02020603050405020304" pitchFamily="18" charset="0"/>
              </a:rPr>
              <a:t>X</a:t>
            </a:r>
            <a:r>
              <a:rPr lang="zh-CN" altLang="en-US" sz="2400" b="1">
                <a:latin typeface="Times New Roman" panose="02020603050405020304" pitchFamily="18" charset="0"/>
              </a:rPr>
              <a:t>相等； 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algn="just">
              <a:buClr>
                <a:srgbClr val="6600FF"/>
              </a:buClr>
              <a:buFont typeface="Wingdings" panose="05000000000000000000" pitchFamily="2" charset="2"/>
              <a:buChar char="Ø"/>
            </a:pP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</a:rPr>
              <a:t>H = pie(...)</a:t>
            </a:r>
            <a:r>
              <a:rPr lang="zh-CN" altLang="en-US" sz="2400" b="1">
                <a:latin typeface="Times New Roman" panose="02020603050405020304" pitchFamily="18" charset="0"/>
              </a:rPr>
              <a:t>：返回包括</a:t>
            </a:r>
            <a:r>
              <a:rPr lang="zh-CN" altLang="en-US" sz="2400" b="1">
                <a:latin typeface="宋体" panose="02010600030101010101" pitchFamily="2" charset="-122"/>
              </a:rPr>
              <a:t>饼图</a:t>
            </a:r>
            <a:r>
              <a:rPr lang="zh-CN" altLang="en-US" sz="2400" b="1">
                <a:latin typeface="Times New Roman" panose="02020603050405020304" pitchFamily="18" charset="0"/>
              </a:rPr>
              <a:t>和文本对象</a:t>
            </a:r>
            <a:r>
              <a:rPr lang="zh-CN" altLang="en-US" sz="2400" b="1">
                <a:solidFill>
                  <a:srgbClr val="CC0000"/>
                </a:solidFill>
                <a:latin typeface="Times New Roman" panose="02020603050405020304" pitchFamily="18" charset="0"/>
              </a:rPr>
              <a:t>句柄</a:t>
            </a:r>
            <a:r>
              <a:rPr lang="zh-CN" altLang="en-US" sz="2400" b="1">
                <a:latin typeface="Times New Roman" panose="02020603050405020304" pitchFamily="18" charset="0"/>
              </a:rPr>
              <a:t>。 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06AD717-C27C-4FBC-8D87-4054EC0E4CE1}" type="slidenum">
              <a:rPr lang="zh-CN" altLang="en-US"/>
            </a:fld>
            <a:endParaRPr lang="en-US" altLang="zh-CN"/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105" y="1672590"/>
            <a:ext cx="4681855" cy="3512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259" name="Text Box 3"/>
          <p:cNvSpPr txBox="1">
            <a:spLocks noChangeArrowheads="1"/>
          </p:cNvSpPr>
          <p:nvPr/>
        </p:nvSpPr>
        <p:spPr bwMode="auto">
          <a:xfrm>
            <a:off x="869315" y="1290320"/>
            <a:ext cx="8077200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latin typeface="宋体" panose="02010600030101010101" pitchFamily="2" charset="-122"/>
              </a:rPr>
              <a:t>用函数</a:t>
            </a:r>
            <a:r>
              <a:rPr lang="zh-CN" altLang="en-US" sz="3200" b="1">
                <a:latin typeface="Times New Roman" panose="02020603050405020304" pitchFamily="18" charset="0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</a:rPr>
              <a:t>pie </a:t>
            </a:r>
            <a:r>
              <a:rPr lang="zh-CN" altLang="en-US" sz="3200" b="1">
                <a:latin typeface="宋体" panose="02010600030101010101" pitchFamily="2" charset="-122"/>
              </a:rPr>
              <a:t>和</a:t>
            </a:r>
            <a:r>
              <a:rPr lang="zh-CN" altLang="en-US" sz="3200" b="1">
                <a:latin typeface="Times New Roman" panose="02020603050405020304" pitchFamily="18" charset="0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</a:rPr>
              <a:t>pie3 </a:t>
            </a:r>
            <a:r>
              <a:rPr lang="zh-CN" altLang="en-US" sz="3200" b="1">
                <a:latin typeface="宋体" panose="02010600030101010101" pitchFamily="2" charset="-122"/>
              </a:rPr>
              <a:t>绘制饼图</a:t>
            </a:r>
            <a:endParaRPr lang="zh-CN" altLang="en-US" sz="3200" b="1">
              <a:latin typeface="宋体" panose="02010600030101010101" pitchFamily="2" charset="-122"/>
            </a:endParaRPr>
          </a:p>
          <a:p>
            <a:r>
              <a:rPr lang="en-US" altLang="zh-CN" sz="2400">
                <a:latin typeface="Times New Roman" panose="02020603050405020304" pitchFamily="18" charset="0"/>
              </a:rPr>
              <a:t>x=[200,360,120,400,320]; 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2400">
                <a:latin typeface="Times New Roman" panose="02020603050405020304" pitchFamily="18" charset="0"/>
              </a:rPr>
              <a:t>subplot(2,2,1),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2400">
                <a:latin typeface="Times New Roman" panose="02020603050405020304" pitchFamily="18" charset="0"/>
              </a:rPr>
              <a:t>pie(x,[0 0 0 1 0]) 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2400">
                <a:latin typeface="Times New Roman" panose="02020603050405020304" pitchFamily="18" charset="0"/>
              </a:rPr>
              <a:t>subplot(2,2,2),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2400">
                <a:latin typeface="Times New Roman" panose="02020603050405020304" pitchFamily="18" charset="0"/>
              </a:rPr>
              <a:t>pie3(x,[0 0 0 1 0])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2400">
                <a:latin typeface="Times New Roman" panose="02020603050405020304" pitchFamily="18" charset="0"/>
              </a:rPr>
              <a:t>subplot(2,2,3),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2400">
                <a:latin typeface="Times New Roman" panose="02020603050405020304" pitchFamily="18" charset="0"/>
              </a:rPr>
              <a:t>pie(x(2:5)) 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2400">
                <a:latin typeface="Times New Roman" panose="02020603050405020304" pitchFamily="18" charset="0"/>
              </a:rPr>
              <a:t>subplot(2,2,4), 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2400">
                <a:latin typeface="Times New Roman" panose="02020603050405020304" pitchFamily="18" charset="0"/>
              </a:rPr>
              <a:t>x=[0.1,0.12,0.21,0.34,0.11];</a:t>
            </a:r>
            <a:endParaRPr lang="en-US" altLang="zh-CN" sz="2400">
              <a:latin typeface="Times New Roman" panose="02020603050405020304" pitchFamily="18" charset="0"/>
            </a:endParaRPr>
          </a:p>
          <a:p>
            <a:r>
              <a:rPr lang="en-US" altLang="zh-CN" sz="2400">
                <a:latin typeface="Times New Roman" panose="02020603050405020304" pitchFamily="18" charset="0"/>
              </a:rPr>
              <a:t>pie3(x ,{'A','B','C','D','E'})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墨迹 1"/>
              <p14:cNvContentPartPr/>
              <p14:nvPr/>
            </p14:nvContentPartPr>
            <p14:xfrm>
              <a:off x="1446530" y="3990975"/>
              <a:ext cx="884555" cy="50927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1446530" y="3990975"/>
                <a:ext cx="884555" cy="5092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墨迹 2"/>
              <p14:cNvContentPartPr/>
              <p14:nvPr/>
            </p14:nvContentPartPr>
            <p14:xfrm>
              <a:off x="1920240" y="1704975"/>
              <a:ext cx="2205990" cy="43815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5"/>
            </p:blipFill>
            <p:spPr>
              <a:xfrm>
                <a:off x="1920240" y="1704975"/>
                <a:ext cx="2205990" cy="438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4" name="墨迹 3"/>
              <p14:cNvContentPartPr/>
              <p14:nvPr/>
            </p14:nvContentPartPr>
            <p14:xfrm>
              <a:off x="1026795" y="4330700"/>
              <a:ext cx="214630" cy="36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7"/>
            </p:blipFill>
            <p:spPr>
              <a:xfrm>
                <a:off x="1026795" y="4330700"/>
                <a:ext cx="21463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5" name="墨迹 4"/>
              <p14:cNvContentPartPr/>
              <p14:nvPr/>
            </p14:nvContentPartPr>
            <p14:xfrm>
              <a:off x="1892935" y="5473700"/>
              <a:ext cx="2483485" cy="8001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9"/>
            </p:blipFill>
            <p:spPr>
              <a:xfrm>
                <a:off x="1892935" y="5473700"/>
                <a:ext cx="2483485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6" name="墨迹 5"/>
              <p14:cNvContentPartPr/>
              <p14:nvPr/>
            </p14:nvContentPartPr>
            <p14:xfrm>
              <a:off x="5644515" y="3678555"/>
              <a:ext cx="178435" cy="893445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1"/>
            </p:blipFill>
            <p:spPr>
              <a:xfrm>
                <a:off x="5644515" y="3678555"/>
                <a:ext cx="178435" cy="8934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8" name="墨迹 7"/>
              <p14:cNvContentPartPr/>
              <p14:nvPr/>
            </p14:nvContentPartPr>
            <p14:xfrm>
              <a:off x="6386195" y="3678555"/>
              <a:ext cx="178435" cy="625475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3"/>
            </p:blipFill>
            <p:spPr>
              <a:xfrm>
                <a:off x="6386195" y="3678555"/>
                <a:ext cx="178435" cy="625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9" name="墨迹 8"/>
              <p14:cNvContentPartPr/>
              <p14:nvPr/>
            </p14:nvContentPartPr>
            <p14:xfrm>
              <a:off x="6055360" y="3759200"/>
              <a:ext cx="26670" cy="889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5"/>
            </p:blipFill>
            <p:spPr>
              <a:xfrm>
                <a:off x="6055360" y="3759200"/>
                <a:ext cx="2667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0" name="墨迹 9"/>
              <p14:cNvContentPartPr/>
              <p14:nvPr/>
            </p14:nvContentPartPr>
            <p14:xfrm>
              <a:off x="6269990" y="3625215"/>
              <a:ext cx="35560" cy="107315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7"/>
            </p:blipFill>
            <p:spPr>
              <a:xfrm>
                <a:off x="6269990" y="3625215"/>
                <a:ext cx="3556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1" name="墨迹 10"/>
              <p14:cNvContentPartPr/>
              <p14:nvPr/>
            </p14:nvContentPartPr>
            <p14:xfrm>
              <a:off x="6162675" y="4071620"/>
              <a:ext cx="53340" cy="196215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9"/>
            </p:blipFill>
            <p:spPr>
              <a:xfrm>
                <a:off x="6162675" y="4071620"/>
                <a:ext cx="5334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2" name="墨迹 11"/>
              <p14:cNvContentPartPr/>
              <p14:nvPr/>
            </p14:nvContentPartPr>
            <p14:xfrm>
              <a:off x="6243320" y="3910965"/>
              <a:ext cx="17780" cy="455295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1"/>
            </p:blipFill>
            <p:spPr>
              <a:xfrm>
                <a:off x="6243320" y="3910965"/>
                <a:ext cx="17780" cy="4552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3" name="墨迹 12"/>
              <p14:cNvContentPartPr/>
              <p14:nvPr/>
            </p14:nvContentPartPr>
            <p14:xfrm>
              <a:off x="6153785" y="4133850"/>
              <a:ext cx="80645" cy="53975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3"/>
            </p:blipFill>
            <p:spPr>
              <a:xfrm>
                <a:off x="6153785" y="4133850"/>
                <a:ext cx="80645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4" name="墨迹 13"/>
              <p14:cNvContentPartPr/>
              <p14:nvPr/>
            </p14:nvContentPartPr>
            <p14:xfrm>
              <a:off x="6162675" y="4223385"/>
              <a:ext cx="196215" cy="2413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5"/>
            </p:blipFill>
            <p:spPr>
              <a:xfrm>
                <a:off x="6162675" y="4223385"/>
                <a:ext cx="19621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5" name="墨迹 14"/>
              <p14:cNvContentPartPr/>
              <p14:nvPr/>
            </p14:nvContentPartPr>
            <p14:xfrm>
              <a:off x="1303655" y="1732280"/>
              <a:ext cx="571500" cy="758825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7"/>
            </p:blipFill>
            <p:spPr>
              <a:xfrm>
                <a:off x="1303655" y="1732280"/>
                <a:ext cx="571500" cy="758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6" name="墨迹 15"/>
              <p14:cNvContentPartPr/>
              <p14:nvPr/>
            </p14:nvContentPartPr>
            <p14:xfrm>
              <a:off x="2045335" y="1785620"/>
              <a:ext cx="464185" cy="54483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9"/>
            </p:blipFill>
            <p:spPr>
              <a:xfrm>
                <a:off x="2045335" y="1785620"/>
                <a:ext cx="464185" cy="5448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7" name="墨迹 16"/>
              <p14:cNvContentPartPr/>
              <p14:nvPr/>
            </p14:nvContentPartPr>
            <p14:xfrm>
              <a:off x="9056370" y="3625215"/>
              <a:ext cx="1777365" cy="113411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1"/>
            </p:blipFill>
            <p:spPr>
              <a:xfrm>
                <a:off x="9056370" y="3625215"/>
                <a:ext cx="1777365" cy="1134110"/>
              </a:xfrm>
              <a:prstGeom prst="rect"/>
            </p:spPr>
          </p:pic>
        </mc:Fallback>
      </mc:AlternateContent>
    </p:spTree>
    <p:custDataLst>
      <p:tags r:id="rId32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F092DD0-CBD3-4EFF-98C2-CA7C56D045AC}" type="slidenum">
              <a:rPr lang="zh-CN" altLang="en-US"/>
            </a:fld>
            <a:endParaRPr lang="en-US" altLang="zh-CN"/>
          </a:p>
        </p:txBody>
      </p:sp>
      <p:sp>
        <p:nvSpPr>
          <p:cNvPr id="98307" name="Text Box 3"/>
          <p:cNvSpPr txBox="1">
            <a:spLocks noChangeArrowheads="1"/>
          </p:cNvSpPr>
          <p:nvPr/>
        </p:nvSpPr>
        <p:spPr bwMode="auto">
          <a:xfrm>
            <a:off x="803275" y="1137285"/>
            <a:ext cx="7807325" cy="891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>
                <a:latin typeface="宋体" panose="02010600030101010101" pitchFamily="2" charset="-122"/>
              </a:rPr>
              <a:t>五、坐标轴的调整和图形的标注</a:t>
            </a:r>
            <a:endParaRPr lang="zh-CN" altLang="en-US" sz="2800" b="1">
              <a:latin typeface="宋体" panose="02010600030101010101" pitchFamily="2" charset="-122"/>
            </a:endParaRPr>
          </a:p>
          <a:p>
            <a:r>
              <a:rPr lang="zh-CN" altLang="en-US" sz="2400" b="1">
                <a:latin typeface="宋体" panose="02010600030101010101" pitchFamily="2" charset="-122"/>
              </a:rPr>
              <a:t>1.坐标轴</a:t>
            </a:r>
            <a:r>
              <a:rPr lang="zh-CN" altLang="en-US" sz="2400" b="1">
                <a:solidFill>
                  <a:srgbClr val="CC0000"/>
                </a:solidFill>
                <a:latin typeface="宋体" panose="02010600030101010101" pitchFamily="2" charset="-122"/>
              </a:rPr>
              <a:t>调整</a:t>
            </a:r>
            <a:r>
              <a:rPr lang="zh-CN" altLang="en-US" sz="2400" b="1">
                <a:latin typeface="宋体" panose="02010600030101010101" pitchFamily="2" charset="-122"/>
              </a:rPr>
              <a:t>命令</a:t>
            </a:r>
            <a:endParaRPr lang="zh-CN" altLang="en-US" sz="2400" b="1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8308" name="Object 4"/>
          <p:cNvGraphicFramePr>
            <a:graphicFrameLocks noChangeAspect="1"/>
          </p:cNvGraphicFramePr>
          <p:nvPr/>
        </p:nvGraphicFramePr>
        <p:xfrm>
          <a:off x="2440940" y="2028825"/>
          <a:ext cx="7310120" cy="356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7515225" imgH="4019550" progId="">
                  <p:embed/>
                </p:oleObj>
              </mc:Choice>
              <mc:Fallback>
                <p:oleObj name="" r:id="rId1" imgW="7515225" imgH="4019550" progId="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40940" y="2028825"/>
                        <a:ext cx="7310120" cy="35623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1" name="Line 7"/>
          <p:cNvSpPr>
            <a:spLocks noChangeShapeType="1"/>
          </p:cNvSpPr>
          <p:nvPr/>
        </p:nvSpPr>
        <p:spPr bwMode="auto">
          <a:xfrm>
            <a:off x="2667000" y="4114800"/>
            <a:ext cx="7620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8312" name="Line 8"/>
          <p:cNvSpPr>
            <a:spLocks noChangeShapeType="1"/>
          </p:cNvSpPr>
          <p:nvPr/>
        </p:nvSpPr>
        <p:spPr bwMode="auto">
          <a:xfrm>
            <a:off x="2590800" y="4419600"/>
            <a:ext cx="7620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2" name="墨迹 1"/>
              <p14:cNvContentPartPr/>
              <p14:nvPr/>
            </p14:nvContentPartPr>
            <p14:xfrm>
              <a:off x="4554855" y="4884420"/>
              <a:ext cx="535940" cy="455295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4"/>
            </p:blipFill>
            <p:spPr>
              <a:xfrm>
                <a:off x="4554855" y="4884420"/>
                <a:ext cx="535940" cy="4552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3" name="墨迹 2"/>
              <p14:cNvContentPartPr/>
              <p14:nvPr/>
            </p14:nvContentPartPr>
            <p14:xfrm>
              <a:off x="4796155" y="5393055"/>
              <a:ext cx="580390" cy="46482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6"/>
            </p:blipFill>
            <p:spPr>
              <a:xfrm>
                <a:off x="4796155" y="5393055"/>
                <a:ext cx="580390" cy="4648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4" name="墨迹 3"/>
              <p14:cNvContentPartPr/>
              <p14:nvPr/>
            </p14:nvContentPartPr>
            <p14:xfrm>
              <a:off x="1982470" y="1910715"/>
              <a:ext cx="1804035" cy="3616325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8"/>
            </p:blipFill>
            <p:spPr>
              <a:xfrm>
                <a:off x="1982470" y="1910715"/>
                <a:ext cx="1804035" cy="3616325"/>
              </a:xfrm>
              <a:prstGeom prst="rect"/>
            </p:spPr>
          </p:pic>
        </mc:Fallback>
      </mc:AlternateContent>
    </p:spTree>
    <p:custDataLst>
      <p:tags r:id="rId9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88827076-4F7E-4FC4-AED4-859AB91CC3A4}" type="slidenum">
              <a:rPr lang="zh-CN" altLang="en-US"/>
            </a:fld>
            <a:endParaRPr lang="en-US" altLang="zh-CN"/>
          </a:p>
        </p:txBody>
      </p:sp>
      <p:sp>
        <p:nvSpPr>
          <p:cNvPr id="99331" name="Text Box 3"/>
          <p:cNvSpPr txBox="1">
            <a:spLocks noChangeArrowheads="1"/>
          </p:cNvSpPr>
          <p:nvPr/>
        </p:nvSpPr>
        <p:spPr bwMode="auto">
          <a:xfrm>
            <a:off x="803275" y="1075055"/>
            <a:ext cx="10584815" cy="4707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25525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673225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320925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968625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4258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8830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402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7974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0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2.图形标注</a:t>
            </a: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AutoNum type="alphaLcPeriod"/>
            </a:pPr>
            <a:r>
              <a:rPr lang="zh-CN" altLang="en-US" sz="2700" b="1">
                <a:latin typeface="宋体" panose="02010600030101010101" pitchFamily="2" charset="-122"/>
              </a:rPr>
              <a:t>坐标轴和图形标题标注 </a:t>
            </a:r>
            <a:endParaRPr lang="zh-CN" altLang="en-US" sz="2700" b="1">
              <a:latin typeface="宋体" panose="02010600030101010101" pitchFamily="2" charset="-122"/>
            </a:endParaRPr>
          </a:p>
          <a:p>
            <a:pPr>
              <a:buClr>
                <a:srgbClr val="6600FF"/>
              </a:buClr>
              <a:buFont typeface="Wingdings" panose="05000000000000000000" pitchFamily="2" charset="2"/>
              <a:buChar char="Ø"/>
            </a:pPr>
            <a:r>
              <a:rPr lang="zh-CN" altLang="en-US" sz="2700" b="1">
                <a:latin typeface="宋体" panose="02010600030101010101" pitchFamily="2" charset="-122"/>
              </a:rPr>
              <a:t>标注</a:t>
            </a:r>
            <a:r>
              <a:rPr lang="zh-CN" altLang="en-US" sz="2700" b="1">
                <a:solidFill>
                  <a:srgbClr val="CC0000"/>
                </a:solidFill>
                <a:latin typeface="宋体" panose="02010600030101010101" pitchFamily="2" charset="-122"/>
              </a:rPr>
              <a:t>坐标轴</a:t>
            </a:r>
            <a:r>
              <a:rPr lang="zh-CN" altLang="en-US" sz="2700" b="1"/>
              <a:t> </a:t>
            </a:r>
            <a:r>
              <a:rPr lang="en-US" altLang="zh-CN" sz="2700" b="1"/>
              <a:t>x</a:t>
            </a:r>
            <a:r>
              <a:rPr lang="zh-CN" altLang="en-US" sz="2700" b="1">
                <a:latin typeface="宋体" panose="02010600030101010101" pitchFamily="2" charset="-122"/>
              </a:rPr>
              <a:t>、</a:t>
            </a:r>
            <a:r>
              <a:rPr lang="en-US" altLang="zh-CN" sz="2700" b="1"/>
              <a:t>y </a:t>
            </a:r>
            <a:r>
              <a:rPr lang="zh-CN" altLang="en-US" sz="2700" b="1">
                <a:latin typeface="宋体" panose="02010600030101010101" pitchFamily="2" charset="-122"/>
              </a:rPr>
              <a:t>和</a:t>
            </a:r>
            <a:r>
              <a:rPr lang="zh-CN" altLang="en-US" sz="2700" b="1"/>
              <a:t> </a:t>
            </a:r>
            <a:r>
              <a:rPr lang="en-US" altLang="zh-CN" sz="2700" b="1"/>
              <a:t>z </a:t>
            </a:r>
            <a:r>
              <a:rPr lang="zh-CN" altLang="en-US" sz="2700" b="1">
                <a:latin typeface="宋体" panose="02010600030101010101" pitchFamily="2" charset="-122"/>
              </a:rPr>
              <a:t>的命令函数为</a:t>
            </a:r>
            <a:r>
              <a:rPr lang="zh-CN" altLang="en-US" sz="2700" b="1"/>
              <a:t> </a:t>
            </a:r>
            <a:r>
              <a:rPr lang="en-US" altLang="zh-CN" sz="2700" b="1">
                <a:solidFill>
                  <a:srgbClr val="CC0000"/>
                </a:solidFill>
              </a:rPr>
              <a:t>xlabel</a:t>
            </a:r>
            <a:r>
              <a:rPr lang="zh-CN" altLang="en-US" sz="2700" b="1">
                <a:solidFill>
                  <a:srgbClr val="CC0000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700" b="1">
                <a:solidFill>
                  <a:srgbClr val="CC0000"/>
                </a:solidFill>
              </a:rPr>
              <a:t>ylabel </a:t>
            </a:r>
            <a:r>
              <a:rPr lang="zh-CN" altLang="en-US" sz="2700" b="1">
                <a:solidFill>
                  <a:srgbClr val="CC0000"/>
                </a:solidFill>
                <a:latin typeface="宋体" panose="02010600030101010101" pitchFamily="2" charset="-122"/>
              </a:rPr>
              <a:t>和</a:t>
            </a:r>
            <a:r>
              <a:rPr lang="zh-CN" altLang="en-US" sz="2700" b="1">
                <a:solidFill>
                  <a:srgbClr val="CC0000"/>
                </a:solidFill>
              </a:rPr>
              <a:t> </a:t>
            </a:r>
            <a:r>
              <a:rPr lang="en-US" altLang="zh-CN" sz="2700" b="1">
                <a:solidFill>
                  <a:srgbClr val="CC0000"/>
                </a:solidFill>
              </a:rPr>
              <a:t>zlabel</a:t>
            </a:r>
            <a:r>
              <a:rPr lang="en-US" altLang="zh-CN" sz="2700" b="1"/>
              <a:t> </a:t>
            </a:r>
            <a:r>
              <a:rPr lang="zh-CN" altLang="en-US" sz="2700" b="1"/>
              <a:t>，调用格式为：</a:t>
            </a:r>
            <a:endParaRPr lang="zh-CN" altLang="en-US" sz="2700" b="1"/>
          </a:p>
          <a:p>
            <a:pPr algn="just"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zh-CN" sz="2700" b="1">
                <a:solidFill>
                  <a:srgbClr val="CC0000"/>
                </a:solidFill>
              </a:rPr>
              <a:t>xlabel(’text’) </a:t>
            </a:r>
            <a:endParaRPr lang="en-US" altLang="zh-CN" sz="2700" b="1">
              <a:solidFill>
                <a:srgbClr val="CC0000"/>
              </a:solidFill>
            </a:endParaRPr>
          </a:p>
          <a:p>
            <a:pPr algn="just"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zh-CN" sz="2700" b="1">
                <a:solidFill>
                  <a:srgbClr val="CC0000"/>
                </a:solidFill>
              </a:rPr>
              <a:t>xlabel(’text’,’Property1’,PropertyValue1,’Property2’,PropertyValue2,...)</a:t>
            </a:r>
            <a:endParaRPr lang="en-US" altLang="zh-CN" sz="2700" b="1">
              <a:solidFill>
                <a:srgbClr val="CC0000"/>
              </a:solidFill>
            </a:endParaRPr>
          </a:p>
          <a:p>
            <a:pPr algn="just"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zh-CN" sz="2700" b="1">
                <a:solidFill>
                  <a:srgbClr val="CC0000"/>
                </a:solidFill>
              </a:rPr>
              <a:t>H = xlabel(...)  </a:t>
            </a:r>
            <a:r>
              <a:rPr lang="zh-CN" altLang="en-US" sz="2700" b="1"/>
              <a:t>返回坐标轴标注的</a:t>
            </a:r>
            <a:r>
              <a:rPr lang="zh-CN" altLang="en-US" sz="2700" b="1">
                <a:solidFill>
                  <a:srgbClr val="CC0000"/>
                </a:solidFill>
              </a:rPr>
              <a:t>句柄。</a:t>
            </a:r>
            <a:endParaRPr lang="zh-CN" altLang="en-US" sz="2700" b="1">
              <a:solidFill>
                <a:srgbClr val="CC0000"/>
              </a:solidFill>
            </a:endParaRPr>
          </a:p>
          <a:p>
            <a:pPr algn="just"/>
            <a:r>
              <a:rPr lang="zh-CN" altLang="en-US" sz="2700" b="1"/>
              <a:t>其中，’</a:t>
            </a:r>
            <a:r>
              <a:rPr lang="en-US" altLang="zh-CN" sz="2700" b="1"/>
              <a:t>text’</a:t>
            </a:r>
            <a:r>
              <a:rPr lang="zh-CN" altLang="en-US" sz="2700" b="1"/>
              <a:t>是要添加的标注文本。’</a:t>
            </a:r>
            <a:r>
              <a:rPr lang="en-US" altLang="zh-CN" sz="2700" b="1"/>
              <a:t>Property’</a:t>
            </a:r>
            <a:r>
              <a:rPr lang="zh-CN" altLang="en-US" sz="2700" b="1"/>
              <a:t>是文本的属性名，’</a:t>
            </a:r>
            <a:r>
              <a:rPr lang="en-US" altLang="zh-CN" sz="2700" b="1"/>
              <a:t>PropertyValue’</a:t>
            </a:r>
            <a:r>
              <a:rPr lang="zh-CN" altLang="en-US" sz="2700" b="1"/>
              <a:t>是属性值（所用字体、大小、标注角度等）。</a:t>
            </a:r>
            <a:endParaRPr lang="zh-CN" altLang="en-US" sz="2700" b="1"/>
          </a:p>
          <a:p>
            <a:pPr>
              <a:buClr>
                <a:srgbClr val="6600FF"/>
              </a:buClr>
              <a:buFont typeface="Wingdings" panose="05000000000000000000" pitchFamily="2" charset="2"/>
              <a:buChar char="Ø"/>
            </a:pPr>
            <a:r>
              <a:rPr lang="zh-CN" altLang="en-US" sz="2700" b="1">
                <a:latin typeface="宋体" panose="02010600030101010101" pitchFamily="2" charset="-122"/>
              </a:rPr>
              <a:t>图形加</a:t>
            </a:r>
            <a:r>
              <a:rPr lang="zh-CN" altLang="en-US" sz="2700" b="1">
                <a:solidFill>
                  <a:srgbClr val="CC0000"/>
                </a:solidFill>
                <a:latin typeface="宋体" panose="02010600030101010101" pitchFamily="2" charset="-122"/>
              </a:rPr>
              <a:t>标题</a:t>
            </a:r>
            <a:r>
              <a:rPr lang="zh-CN" altLang="en-US" sz="2700" b="1">
                <a:latin typeface="宋体" panose="02010600030101010101" pitchFamily="2" charset="-122"/>
              </a:rPr>
              <a:t>的函数为</a:t>
            </a:r>
            <a:r>
              <a:rPr lang="zh-CN" altLang="en-US" sz="2700" b="1">
                <a:solidFill>
                  <a:srgbClr val="CC0000"/>
                </a:solidFill>
              </a:rPr>
              <a:t> </a:t>
            </a:r>
            <a:r>
              <a:rPr lang="en-US" altLang="zh-CN" sz="2700" b="1">
                <a:solidFill>
                  <a:srgbClr val="CC0000"/>
                </a:solidFill>
              </a:rPr>
              <a:t>title</a:t>
            </a:r>
            <a:r>
              <a:rPr lang="zh-CN" altLang="en-US" sz="2700" b="1">
                <a:solidFill>
                  <a:srgbClr val="CC0000"/>
                </a:solidFill>
              </a:rPr>
              <a:t>，</a:t>
            </a:r>
            <a:r>
              <a:rPr lang="zh-CN" altLang="en-US" sz="2700" b="1">
                <a:latin typeface="宋体" panose="02010600030101010101" pitchFamily="2" charset="-122"/>
              </a:rPr>
              <a:t>其调用格式与坐标轴标注类似。</a:t>
            </a:r>
            <a:endParaRPr lang="zh-CN" altLang="en-US" sz="2700" b="1">
              <a:latin typeface="宋体" panose="0201060003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6403975" y="2401570"/>
              <a:ext cx="1169670" cy="151765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6403975" y="2401570"/>
                <a:ext cx="116967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6314440" y="1401445"/>
              <a:ext cx="2277745" cy="6286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6314440" y="1401445"/>
                <a:ext cx="2277745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8565515" y="1240790"/>
              <a:ext cx="97790" cy="2413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8565515" y="1240790"/>
                <a:ext cx="9779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墨迹 4"/>
              <p14:cNvContentPartPr/>
              <p14:nvPr/>
            </p14:nvContentPartPr>
            <p14:xfrm>
              <a:off x="7207885" y="1553210"/>
              <a:ext cx="303530" cy="151765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8"/>
            </p:blipFill>
            <p:spPr>
              <a:xfrm>
                <a:off x="7207885" y="1553210"/>
                <a:ext cx="30353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7" name="墨迹 6"/>
              <p14:cNvContentPartPr/>
              <p14:nvPr/>
            </p14:nvContentPartPr>
            <p14:xfrm>
              <a:off x="7305675" y="1696085"/>
              <a:ext cx="321945" cy="98425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0"/>
            </p:blipFill>
            <p:spPr>
              <a:xfrm>
                <a:off x="7305675" y="1696085"/>
                <a:ext cx="32194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8" name="墨迹 7"/>
              <p14:cNvContentPartPr/>
              <p14:nvPr/>
            </p14:nvContentPartPr>
            <p14:xfrm>
              <a:off x="7404100" y="1758950"/>
              <a:ext cx="151765" cy="142875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2"/>
            </p:blipFill>
            <p:spPr>
              <a:xfrm>
                <a:off x="7404100" y="1758950"/>
                <a:ext cx="15176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9" name="墨迹 8"/>
              <p14:cNvContentPartPr/>
              <p14:nvPr/>
            </p14:nvContentPartPr>
            <p14:xfrm>
              <a:off x="7466965" y="1607185"/>
              <a:ext cx="71120" cy="42862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4"/>
            </p:blipFill>
            <p:spPr>
              <a:xfrm>
                <a:off x="7466965" y="1607185"/>
                <a:ext cx="71120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0" name="墨迹 9"/>
              <p14:cNvContentPartPr/>
              <p14:nvPr/>
            </p14:nvContentPartPr>
            <p14:xfrm>
              <a:off x="7931150" y="1490980"/>
              <a:ext cx="71755" cy="22352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6"/>
            </p:blipFill>
            <p:spPr>
              <a:xfrm>
                <a:off x="7931150" y="1490980"/>
                <a:ext cx="7175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1" name="墨迹 10"/>
              <p14:cNvContentPartPr/>
              <p14:nvPr/>
            </p14:nvContentPartPr>
            <p14:xfrm>
              <a:off x="7895590" y="1607185"/>
              <a:ext cx="35560" cy="473075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8"/>
            </p:blipFill>
            <p:spPr>
              <a:xfrm>
                <a:off x="7895590" y="1607185"/>
                <a:ext cx="35560" cy="473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2" name="墨迹 11"/>
              <p14:cNvContentPartPr/>
              <p14:nvPr/>
            </p14:nvContentPartPr>
            <p14:xfrm>
              <a:off x="8145780" y="1437640"/>
              <a:ext cx="17780" cy="3302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0"/>
            </p:blipFill>
            <p:spPr>
              <a:xfrm>
                <a:off x="8145780" y="1437640"/>
                <a:ext cx="1778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3" name="墨迹 12"/>
              <p14:cNvContentPartPr/>
              <p14:nvPr/>
            </p14:nvContentPartPr>
            <p14:xfrm>
              <a:off x="8377555" y="1419225"/>
              <a:ext cx="80645" cy="98425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2"/>
            </p:blipFill>
            <p:spPr>
              <a:xfrm>
                <a:off x="8377555" y="1419225"/>
                <a:ext cx="8064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4" name="墨迹 13"/>
              <p14:cNvContentPartPr/>
              <p14:nvPr/>
            </p14:nvContentPartPr>
            <p14:xfrm>
              <a:off x="8279765" y="1723390"/>
              <a:ext cx="115570" cy="178435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4"/>
            </p:blipFill>
            <p:spPr>
              <a:xfrm>
                <a:off x="8279765" y="1723390"/>
                <a:ext cx="11557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5" name="墨迹 14"/>
              <p14:cNvContentPartPr/>
              <p14:nvPr/>
            </p14:nvContentPartPr>
            <p14:xfrm>
              <a:off x="8118475" y="1785620"/>
              <a:ext cx="133985" cy="21463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6"/>
            </p:blipFill>
            <p:spPr>
              <a:xfrm>
                <a:off x="8118475" y="1785620"/>
                <a:ext cx="13398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6" name="墨迹 15"/>
              <p14:cNvContentPartPr/>
              <p14:nvPr/>
            </p14:nvContentPartPr>
            <p14:xfrm>
              <a:off x="6180455" y="383540"/>
              <a:ext cx="71755" cy="116078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8"/>
            </p:blipFill>
            <p:spPr>
              <a:xfrm>
                <a:off x="6180455" y="383540"/>
                <a:ext cx="71755" cy="1160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7" name="墨迹 16"/>
              <p14:cNvContentPartPr/>
              <p14:nvPr/>
            </p14:nvContentPartPr>
            <p14:xfrm>
              <a:off x="6118225" y="651510"/>
              <a:ext cx="97790" cy="187325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0"/>
            </p:blipFill>
            <p:spPr>
              <a:xfrm>
                <a:off x="6118225" y="651510"/>
                <a:ext cx="9779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8" name="墨迹 17"/>
              <p14:cNvContentPartPr/>
              <p14:nvPr/>
            </p14:nvContentPartPr>
            <p14:xfrm>
              <a:off x="9467215" y="2160905"/>
              <a:ext cx="295275" cy="249555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2"/>
            </p:blipFill>
            <p:spPr>
              <a:xfrm>
                <a:off x="9467215" y="2160905"/>
                <a:ext cx="295275" cy="249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19" name="墨迹 18"/>
              <p14:cNvContentPartPr/>
              <p14:nvPr/>
            </p14:nvContentPartPr>
            <p14:xfrm>
              <a:off x="1580515" y="4366260"/>
              <a:ext cx="1125220" cy="2667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4"/>
            </p:blipFill>
            <p:spPr>
              <a:xfrm>
                <a:off x="1580515" y="4366260"/>
                <a:ext cx="112522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0" name="墨迹 19"/>
              <p14:cNvContentPartPr/>
              <p14:nvPr/>
            </p14:nvContentPartPr>
            <p14:xfrm>
              <a:off x="4233545" y="5098415"/>
              <a:ext cx="883920" cy="741045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6"/>
            </p:blipFill>
            <p:spPr>
              <a:xfrm>
                <a:off x="4233545" y="5098415"/>
                <a:ext cx="883920" cy="741045"/>
              </a:xfrm>
              <a:prstGeom prst="rect"/>
            </p:spPr>
          </p:pic>
        </mc:Fallback>
      </mc:AlternateContent>
    </p:spTree>
    <p:custDataLst>
      <p:tags r:id="rId37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86B419AE-B8B7-4AF1-9DEA-5AEE73CBB61D}" type="slidenum">
              <a:rPr lang="zh-CN" altLang="en-US"/>
            </a:fld>
            <a:endParaRPr lang="en-US" altLang="zh-CN"/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944245" y="1120775"/>
            <a:ext cx="10555605" cy="4615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25525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673225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320925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968625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4258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8830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402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7974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0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b. </a:t>
            </a:r>
            <a:r>
              <a:rPr lang="zh-CN" altLang="en-US" sz="30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图例的标注 </a:t>
            </a: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/>
            <a:r>
              <a:rPr lang="en-US" altLang="zh-CN" b="1">
                <a:solidFill>
                  <a:srgbClr val="CC0000"/>
                </a:solidFill>
              </a:rPr>
              <a:t>legend</a:t>
            </a:r>
            <a:r>
              <a:rPr lang="zh-CN" altLang="en-US" b="1">
                <a:solidFill>
                  <a:srgbClr val="CC0000"/>
                </a:solidFill>
              </a:rPr>
              <a:t>命令</a:t>
            </a:r>
            <a:r>
              <a:rPr lang="zh-CN" altLang="en-US" b="1"/>
              <a:t>实现不同图例的说明。其调用格式为： </a:t>
            </a:r>
            <a:endParaRPr lang="zh-CN" altLang="en-US" b="1"/>
          </a:p>
          <a:p>
            <a:pPr algn="just"/>
            <a:r>
              <a:rPr lang="en-US" altLang="zh-CN" b="1">
                <a:solidFill>
                  <a:srgbClr val="CC0000"/>
                </a:solidFill>
              </a:rPr>
              <a:t>legend(string1,string2,string3, ...)   </a:t>
            </a:r>
            <a:endParaRPr lang="en-US" altLang="zh-CN" b="1">
              <a:solidFill>
                <a:srgbClr val="CC0000"/>
              </a:solidFill>
            </a:endParaRPr>
          </a:p>
          <a:p>
            <a:pPr algn="just"/>
            <a:r>
              <a:rPr lang="en-US" altLang="zh-CN" b="1">
                <a:solidFill>
                  <a:srgbClr val="CC0000"/>
                </a:solidFill>
              </a:rPr>
              <a:t>legend(string1,string2,string3,...,Pos)</a:t>
            </a:r>
            <a:r>
              <a:rPr lang="en-US" altLang="zh-CN" b="1"/>
              <a:t>   </a:t>
            </a:r>
            <a:endParaRPr lang="en-US" altLang="zh-CN" b="1"/>
          </a:p>
          <a:p>
            <a:pPr algn="just"/>
            <a:r>
              <a:rPr lang="zh-CN" altLang="en-US" b="1">
                <a:solidFill>
                  <a:srgbClr val="CC0000"/>
                </a:solidFill>
              </a:rPr>
              <a:t>按顺序</a:t>
            </a:r>
            <a:r>
              <a:rPr lang="zh-CN" altLang="en-US" b="1"/>
              <a:t>把</a:t>
            </a:r>
            <a:r>
              <a:rPr lang="zh-CN" altLang="en-US" b="1">
                <a:solidFill>
                  <a:srgbClr val="CC0000"/>
                </a:solidFill>
              </a:rPr>
              <a:t>字符串</a:t>
            </a:r>
            <a:r>
              <a:rPr lang="zh-CN" altLang="en-US" b="1"/>
              <a:t>添加到相应的曲线</a:t>
            </a:r>
            <a:r>
              <a:rPr lang="zh-CN" altLang="en-US" b="1">
                <a:solidFill>
                  <a:srgbClr val="CC0000"/>
                </a:solidFill>
              </a:rPr>
              <a:t>线型符号</a:t>
            </a:r>
            <a:r>
              <a:rPr lang="zh-CN" altLang="en-US" b="1"/>
              <a:t>之后；</a:t>
            </a:r>
            <a:r>
              <a:rPr lang="en-US" altLang="zh-CN" b="1">
                <a:solidFill>
                  <a:srgbClr val="CC0000"/>
                </a:solidFill>
              </a:rPr>
              <a:t>Pos</a:t>
            </a:r>
            <a:r>
              <a:rPr lang="zh-CN" altLang="en-US" b="1"/>
              <a:t>对图例的位置作出设置和调整： </a:t>
            </a:r>
            <a:endParaRPr lang="zh-CN" altLang="en-US" b="1"/>
          </a:p>
          <a:p>
            <a:pPr algn="just">
              <a:buClr>
                <a:srgbClr val="6600FF"/>
              </a:buClr>
              <a:buFont typeface="Wingdings" panose="05000000000000000000" pitchFamily="2" charset="2"/>
              <a:buChar char="Ø"/>
            </a:pPr>
            <a:r>
              <a:rPr lang="zh-CN" altLang="en-US" b="1"/>
              <a:t>0 = 自动把图例置于</a:t>
            </a:r>
            <a:r>
              <a:rPr lang="zh-CN" altLang="en-US" b="1">
                <a:solidFill>
                  <a:srgbClr val="CC0000"/>
                </a:solidFill>
              </a:rPr>
              <a:t>最佳位置</a:t>
            </a:r>
            <a:r>
              <a:rPr lang="zh-CN" altLang="en-US" b="1"/>
              <a:t>（ 和图中曲线重复最少）； </a:t>
            </a:r>
            <a:endParaRPr lang="zh-CN" altLang="en-US" b="1"/>
          </a:p>
          <a:p>
            <a:pPr algn="just">
              <a:buClr>
                <a:srgbClr val="6600FF"/>
              </a:buClr>
              <a:buFont typeface="Wingdings" panose="05000000000000000000" pitchFamily="2" charset="2"/>
              <a:buChar char="Ø"/>
            </a:pPr>
            <a:r>
              <a:rPr lang="zh-CN" altLang="en-US" b="1"/>
              <a:t>1 =  置于图形窗口的</a:t>
            </a:r>
            <a:r>
              <a:rPr lang="zh-CN" altLang="en-US" b="1">
                <a:solidFill>
                  <a:srgbClr val="CC0000"/>
                </a:solidFill>
              </a:rPr>
              <a:t>右上角</a:t>
            </a:r>
            <a:r>
              <a:rPr lang="zh-CN" altLang="en-US" b="1"/>
              <a:t>（ 缺省值）； </a:t>
            </a:r>
            <a:endParaRPr lang="zh-CN" altLang="en-US" b="1"/>
          </a:p>
          <a:p>
            <a:pPr algn="just">
              <a:buClr>
                <a:srgbClr val="6600FF"/>
              </a:buClr>
              <a:buFont typeface="Wingdings" panose="05000000000000000000" pitchFamily="2" charset="2"/>
              <a:buChar char="Ø"/>
            </a:pPr>
            <a:r>
              <a:rPr lang="zh-CN" altLang="en-US" b="1"/>
              <a:t>2 =  置于图形窗口的</a:t>
            </a:r>
            <a:r>
              <a:rPr lang="zh-CN" altLang="en-US" b="1">
                <a:solidFill>
                  <a:srgbClr val="CC0000"/>
                </a:solidFill>
              </a:rPr>
              <a:t>左上角</a:t>
            </a:r>
            <a:r>
              <a:rPr lang="zh-CN" altLang="en-US" b="1"/>
              <a:t>； </a:t>
            </a:r>
            <a:endParaRPr lang="zh-CN" altLang="en-US" b="1"/>
          </a:p>
          <a:p>
            <a:pPr algn="just">
              <a:buClr>
                <a:srgbClr val="6600FF"/>
              </a:buClr>
              <a:buFont typeface="Wingdings" panose="05000000000000000000" pitchFamily="2" charset="2"/>
              <a:buChar char="Ø"/>
            </a:pPr>
            <a:r>
              <a:rPr lang="zh-CN" altLang="en-US" b="1"/>
              <a:t>3 =  置于图形窗口的</a:t>
            </a:r>
            <a:r>
              <a:rPr lang="zh-CN" altLang="en-US" b="1">
                <a:solidFill>
                  <a:srgbClr val="CC0000"/>
                </a:solidFill>
              </a:rPr>
              <a:t>左下角</a:t>
            </a:r>
            <a:r>
              <a:rPr lang="zh-CN" altLang="en-US" b="1"/>
              <a:t>； </a:t>
            </a:r>
            <a:endParaRPr lang="zh-CN" altLang="en-US" b="1"/>
          </a:p>
          <a:p>
            <a:pPr algn="just">
              <a:buClr>
                <a:srgbClr val="6600FF"/>
              </a:buClr>
              <a:buFont typeface="Wingdings" panose="05000000000000000000" pitchFamily="2" charset="2"/>
              <a:buChar char="Ø"/>
            </a:pPr>
            <a:r>
              <a:rPr lang="zh-CN" altLang="en-US" b="1"/>
              <a:t>4 =  置于图形窗口的</a:t>
            </a:r>
            <a:r>
              <a:rPr lang="zh-CN" altLang="en-US" b="1">
                <a:solidFill>
                  <a:srgbClr val="CC0000"/>
                </a:solidFill>
              </a:rPr>
              <a:t>右下角</a:t>
            </a:r>
            <a:r>
              <a:rPr lang="zh-CN" altLang="en-US" b="1"/>
              <a:t>； </a:t>
            </a:r>
            <a:endParaRPr lang="zh-CN" altLang="en-US" b="1"/>
          </a:p>
          <a:p>
            <a:pPr>
              <a:buClr>
                <a:srgbClr val="6600FF"/>
              </a:buClr>
              <a:buFont typeface="Wingdings" panose="05000000000000000000" pitchFamily="2" charset="2"/>
              <a:buChar char="Ø"/>
            </a:pPr>
            <a:r>
              <a:rPr lang="zh-CN" altLang="en-US" b="1"/>
              <a:t>-1 =  </a:t>
            </a:r>
            <a:r>
              <a:rPr lang="zh-CN" altLang="en-US" b="1">
                <a:latin typeface="宋体" panose="02010600030101010101" pitchFamily="2" charset="-122"/>
              </a:rPr>
              <a:t>置于图形窗口的</a:t>
            </a:r>
            <a:r>
              <a:rPr lang="zh-CN" altLang="en-US" b="1">
                <a:solidFill>
                  <a:srgbClr val="CC0000"/>
                </a:solidFill>
                <a:latin typeface="宋体" panose="02010600030101010101" pitchFamily="2" charset="-122"/>
              </a:rPr>
              <a:t>右侧（</a:t>
            </a:r>
            <a:r>
              <a:rPr lang="zh-CN" altLang="en-US" b="1">
                <a:solidFill>
                  <a:srgbClr val="CC0000"/>
                </a:solidFill>
              </a:rPr>
              <a:t> </a:t>
            </a:r>
            <a:r>
              <a:rPr lang="zh-CN" altLang="en-US" b="1">
                <a:solidFill>
                  <a:srgbClr val="CC0000"/>
                </a:solidFill>
                <a:latin typeface="宋体" panose="02010600030101010101" pitchFamily="2" charset="-122"/>
              </a:rPr>
              <a:t>外部</a:t>
            </a:r>
            <a:r>
              <a:rPr lang="zh-CN" altLang="en-US" b="1">
                <a:latin typeface="宋体" panose="02010600030101010101" pitchFamily="2" charset="-122"/>
              </a:rPr>
              <a:t>）。</a:t>
            </a:r>
            <a:r>
              <a:rPr lang="zh-CN" altLang="en-US" b="1"/>
              <a:t> </a:t>
            </a:r>
            <a:endParaRPr lang="zh-CN" altLang="en-US" b="1"/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99670C2-5F0B-4E4F-97DB-A3E005F7D868}" type="slidenum">
              <a:rPr lang="zh-CN" altLang="en-US"/>
            </a:fld>
            <a:endParaRPr lang="en-US" altLang="zh-CN"/>
          </a:p>
        </p:txBody>
      </p:sp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803275" y="1243330"/>
            <a:ext cx="9576435" cy="378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3000" b="1">
                <a:latin typeface="黑体" panose="02010609060101010101" pitchFamily="49" charset="-122"/>
                <a:ea typeface="黑体" panose="02010609060101010101" pitchFamily="49" charset="-122"/>
              </a:rPr>
              <a:t>3.控制分格线</a:t>
            </a:r>
            <a:endParaRPr lang="zh-CN" altLang="en-US" sz="30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对二维和三维图形都适用。</a:t>
            </a:r>
            <a:endParaRPr lang="zh-CN" altLang="en-US" sz="2800" b="1">
              <a:latin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有三种用法： </a:t>
            </a:r>
            <a:endParaRPr lang="zh-CN" altLang="en-US" sz="2800" b="1">
              <a:latin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Clr>
                <a:srgbClr val="6600FF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</a:rPr>
              <a:t>grid on</a:t>
            </a:r>
            <a:r>
              <a:rPr lang="zh-CN" altLang="en-US" sz="2800" b="1">
                <a:latin typeface="Times New Roman" panose="02020603050405020304" pitchFamily="18" charset="0"/>
              </a:rPr>
              <a:t>：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</a:rPr>
              <a:t>打开</a:t>
            </a:r>
            <a:r>
              <a:rPr lang="zh-CN" altLang="en-US" sz="2800" b="1">
                <a:latin typeface="Times New Roman" panose="02020603050405020304" pitchFamily="18" charset="0"/>
              </a:rPr>
              <a:t>分格线控制开关，绘制的图形都带有分格线； </a:t>
            </a:r>
            <a:endParaRPr lang="zh-CN" altLang="en-US" sz="2800" b="1">
              <a:latin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Clr>
                <a:srgbClr val="6600FF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</a:rPr>
              <a:t>grid off</a:t>
            </a:r>
            <a:r>
              <a:rPr lang="zh-CN" altLang="en-US" sz="2800" b="1">
                <a:latin typeface="Times New Roman" panose="02020603050405020304" pitchFamily="18" charset="0"/>
              </a:rPr>
              <a:t>：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</a:rPr>
              <a:t>关闭</a:t>
            </a:r>
            <a:r>
              <a:rPr lang="zh-CN" altLang="en-US" sz="2800" b="1">
                <a:latin typeface="Times New Roman" panose="02020603050405020304" pitchFamily="18" charset="0"/>
              </a:rPr>
              <a:t>分格线控制开关，绘制的图形都不带分格线； </a:t>
            </a:r>
            <a:endParaRPr lang="zh-CN" altLang="en-US" sz="2800" b="1">
              <a:latin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Clr>
                <a:srgbClr val="6600FF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</a:rPr>
              <a:t>grid</a:t>
            </a:r>
            <a:r>
              <a:rPr lang="zh-CN" altLang="en-US" sz="2800" b="1">
                <a:latin typeface="Times New Roman" panose="02020603050405020304" pitchFamily="18" charset="0"/>
              </a:rPr>
              <a:t>：用于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</a:rPr>
              <a:t>实现分格线绘制切换</a:t>
            </a:r>
            <a:r>
              <a:rPr lang="zh-CN" altLang="en-US" sz="2800" b="1">
                <a:latin typeface="Times New Roman" panose="02020603050405020304" pitchFamily="18" charset="0"/>
              </a:rPr>
              <a:t>。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AA42C8-575B-4C4B-8345-4762ABBF08A9}" type="slidenum">
              <a:rPr lang="zh-CN" altLang="en-US"/>
            </a:fld>
            <a:endParaRPr lang="en-US" altLang="zh-CN"/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793750" y="1129030"/>
            <a:ext cx="8077200" cy="4831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绘制图形，并用函数 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xlabel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title 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和 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legend 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命令进行标注。</a:t>
            </a:r>
            <a:endParaRPr lang="zh-CN" altLang="en-US" sz="20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t=0:0.1:4*pi; y=sin(t); y1=cos(t); plot(t,y,':',t,y1,'r*') </a:t>
            </a:r>
            <a:endParaRPr lang="en-US" altLang="zh-CN" sz="1600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xlabel('x </a:t>
            </a:r>
            <a:r>
              <a:rPr lang="zh-CN" altLang="en-US" sz="1600">
                <a:latin typeface="Times New Roman" panose="02020603050405020304" pitchFamily="18" charset="0"/>
              </a:rPr>
              <a:t>轴  (0--4\</a:t>
            </a:r>
            <a:r>
              <a:rPr lang="en-US" altLang="zh-CN" sz="1600">
                <a:latin typeface="Times New Roman" panose="02020603050405020304" pitchFamily="18" charset="0"/>
              </a:rPr>
              <a:t>pi)','fontsize',12,'fontweight','bold') </a:t>
            </a:r>
            <a:endParaRPr lang="en-US" altLang="zh-CN" sz="1600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ylabel('y </a:t>
            </a:r>
            <a:r>
              <a:rPr lang="zh-CN" altLang="en-US" sz="1600">
                <a:latin typeface="Times New Roman" panose="02020603050405020304" pitchFamily="18" charset="0"/>
              </a:rPr>
              <a:t>轴','</a:t>
            </a:r>
            <a:r>
              <a:rPr lang="en-US" altLang="zh-CN" sz="1600">
                <a:latin typeface="Times New Roman" panose="02020603050405020304" pitchFamily="18" charset="0"/>
              </a:rPr>
              <a:t>fontsize',12,'fontweight','bold') </a:t>
            </a:r>
            <a:endParaRPr lang="en-US" altLang="zh-CN" sz="1600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title('</a:t>
            </a:r>
            <a:r>
              <a:rPr lang="zh-CN" altLang="en-US" sz="1600">
                <a:latin typeface="Times New Roman" panose="02020603050405020304" pitchFamily="18" charset="0"/>
              </a:rPr>
              <a:t>绘制正弦波和余弦波      </a:t>
            </a:r>
            <a:r>
              <a:rPr lang="en-US" altLang="zh-CN" sz="1600">
                <a:latin typeface="Times New Roman" panose="02020603050405020304" pitchFamily="18" charset="0"/>
              </a:rPr>
              <a:t>Pos=1','fontsize',10,'fontweight','bold','fontangle','italic') </a:t>
            </a:r>
            <a:endParaRPr lang="en-US" altLang="zh-CN" sz="1600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text(pi,0,'\leftarrowsin(\pi)=0') </a:t>
            </a:r>
            <a:endParaRPr lang="en-US" altLang="zh-CN" sz="1600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text(pi,-1,'\leftarrowcos(\pi)=-1')</a:t>
            </a:r>
            <a:endParaRPr lang="en-US" altLang="zh-CN" sz="1600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text(pi/2,0.9,['\uparrowsin(\pi/2)=',num2str(sin(pi/2))]) </a:t>
            </a:r>
            <a:endParaRPr lang="en-US" altLang="zh-CN" sz="1600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text(0,-0.6,['</a:t>
            </a:r>
            <a:r>
              <a:rPr lang="zh-CN" altLang="en-US" sz="1600">
                <a:latin typeface="Times New Roman" panose="02020603050405020304" pitchFamily="18" charset="0"/>
              </a:rPr>
              <a:t>绘图日期：',</a:t>
            </a:r>
            <a:r>
              <a:rPr lang="en-US" altLang="zh-CN" sz="1600">
                <a:latin typeface="Times New Roman" panose="02020603050405020304" pitchFamily="18" charset="0"/>
              </a:rPr>
              <a:t>date]) </a:t>
            </a:r>
            <a:endParaRPr lang="en-US" altLang="zh-CN" sz="1600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text(0,-0.8,['MATLAB </a:t>
            </a:r>
            <a:r>
              <a:rPr lang="zh-CN" altLang="en-US" sz="1600">
                <a:latin typeface="Times New Roman" panose="02020603050405020304" pitchFamily="18" charset="0"/>
              </a:rPr>
              <a:t>版本：',</a:t>
            </a:r>
            <a:r>
              <a:rPr lang="en-US" altLang="zh-CN" sz="1600">
                <a:latin typeface="Times New Roman" panose="02020603050405020304" pitchFamily="18" charset="0"/>
              </a:rPr>
              <a:t>version]) </a:t>
            </a:r>
            <a:endParaRPr lang="en-US" altLang="zh-CN" sz="1600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legend('</a:t>
            </a:r>
            <a:r>
              <a:rPr lang="zh-CN" altLang="en-US" sz="1600">
                <a:latin typeface="Times New Roman" panose="02020603050405020304" pitchFamily="18" charset="0"/>
              </a:rPr>
              <a:t>正弦波','余弦波') </a:t>
            </a:r>
            <a:endParaRPr lang="zh-CN" altLang="en-US" sz="1600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figure(2) </a:t>
            </a:r>
            <a:endParaRPr lang="en-US" altLang="zh-CN" sz="1600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plot(t,y,':',t,y1,'r*') </a:t>
            </a:r>
            <a:endParaRPr lang="en-US" altLang="zh-CN" sz="1600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title('</a:t>
            </a:r>
            <a:r>
              <a:rPr lang="zh-CN" altLang="en-US" sz="1600">
                <a:latin typeface="Times New Roman" panose="02020603050405020304" pitchFamily="18" charset="0"/>
              </a:rPr>
              <a:t>绘制正弦波和余弦波    </a:t>
            </a:r>
            <a:r>
              <a:rPr lang="en-US" altLang="zh-CN" sz="1600">
                <a:latin typeface="Times New Roman" panose="02020603050405020304" pitchFamily="18" charset="0"/>
              </a:rPr>
              <a:t>Pos=0','fontsize',10,'fontweight','bold','fontangle','italic') </a:t>
            </a:r>
            <a:endParaRPr lang="en-US" altLang="zh-CN" sz="1600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legend('</a:t>
            </a:r>
            <a:r>
              <a:rPr lang="zh-CN" altLang="en-US" sz="1600">
                <a:latin typeface="Times New Roman" panose="02020603050405020304" pitchFamily="18" charset="0"/>
              </a:rPr>
              <a:t>正弦波','余弦波',0) </a:t>
            </a:r>
            <a:endParaRPr lang="zh-CN" altLang="en-US" sz="1600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grid on </a:t>
            </a:r>
            <a:endParaRPr lang="en-US" altLang="zh-CN" sz="1600">
              <a:latin typeface="Times New Roman" panose="02020603050405020304" pitchFamily="18" charset="0"/>
            </a:endParaRPr>
          </a:p>
          <a:p>
            <a:r>
              <a:rPr lang="en-US" altLang="zh-CN" sz="1600">
                <a:latin typeface="Times New Roman" panose="02020603050405020304" pitchFamily="18" charset="0"/>
              </a:rPr>
              <a:t>figure(3) </a:t>
            </a:r>
            <a:endParaRPr lang="en-US" altLang="zh-CN" sz="1600">
              <a:latin typeface="Times New Roman" panose="02020603050405020304" pitchFamily="18" charset="0"/>
            </a:endParaRPr>
          </a:p>
          <a:p>
            <a:r>
              <a:rPr lang="en-US" altLang="zh-CN" sz="1600">
                <a:latin typeface="Times New Roman" panose="02020603050405020304" pitchFamily="18" charset="0"/>
              </a:rPr>
              <a:t>plot(t,y,':',t,y1,'r*') </a:t>
            </a:r>
            <a:endParaRPr lang="en-US" altLang="zh-CN" sz="1600">
              <a:latin typeface="Times New Roman" panose="02020603050405020304" pitchFamily="18" charset="0"/>
            </a:endParaRPr>
          </a:p>
          <a:p>
            <a:r>
              <a:rPr lang="en-US" altLang="zh-CN" sz="1600">
                <a:latin typeface="Times New Roman" panose="02020603050405020304" pitchFamily="18" charset="0"/>
              </a:rPr>
              <a:t>title('</a:t>
            </a:r>
            <a:r>
              <a:rPr lang="zh-CN" altLang="en-US" sz="1600">
                <a:latin typeface="Times New Roman" panose="02020603050405020304" pitchFamily="18" charset="0"/>
              </a:rPr>
              <a:t>绘制正弦波和余弦波  </a:t>
            </a:r>
            <a:r>
              <a:rPr lang="en-US" altLang="zh-CN" sz="1600">
                <a:latin typeface="Times New Roman" panose="02020603050405020304" pitchFamily="18" charset="0"/>
              </a:rPr>
              <a:t>Pos=-1','fontsize',10,'fontweight','bold','fontangle','italic') </a:t>
            </a:r>
            <a:endParaRPr lang="en-US" altLang="zh-CN" sz="1600">
              <a:latin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83AE92C-0CC1-472A-9F7B-6B68D5BAEC39}" type="slidenum">
              <a:rPr lang="zh-CN" altLang="en-US"/>
            </a:fld>
            <a:endParaRPr lang="en-US" altLang="zh-CN"/>
          </a:p>
        </p:txBody>
      </p:sp>
      <p:sp>
        <p:nvSpPr>
          <p:cNvPr id="103427" name="Rectangle 3"/>
          <p:cNvSpPr>
            <a:spLocks noChangeArrowheads="1"/>
          </p:cNvSpPr>
          <p:nvPr/>
        </p:nvSpPr>
        <p:spPr bwMode="auto">
          <a:xfrm>
            <a:off x="831215" y="1256030"/>
            <a:ext cx="4862830" cy="1106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200">
                <a:latin typeface="Times New Roman" panose="02020603050405020304" pitchFamily="18" charset="0"/>
              </a:rPr>
              <a:t>text(7*pi/2,0,'\rightarrowcos(\pi*7/2)=0') </a:t>
            </a:r>
            <a:endParaRPr lang="en-US" altLang="zh-CN" sz="2200">
              <a:latin typeface="Times New Roman" panose="02020603050405020304" pitchFamily="18" charset="0"/>
            </a:endParaRPr>
          </a:p>
          <a:p>
            <a:r>
              <a:rPr lang="en-US" altLang="zh-CN" sz="2200">
                <a:latin typeface="Times New Roman" panose="02020603050405020304" pitchFamily="18" charset="0"/>
              </a:rPr>
              <a:t>legend('</a:t>
            </a:r>
            <a:r>
              <a:rPr lang="zh-CN" altLang="en-US" sz="2200">
                <a:latin typeface="Times New Roman" panose="02020603050405020304" pitchFamily="18" charset="0"/>
              </a:rPr>
              <a:t>正弦波','余弦波',-1) </a:t>
            </a:r>
            <a:endParaRPr lang="zh-CN" altLang="en-US" sz="2200">
              <a:latin typeface="Times New Roman" panose="02020603050405020304" pitchFamily="18" charset="0"/>
            </a:endParaRPr>
          </a:p>
          <a:p>
            <a:r>
              <a:rPr lang="en-US" altLang="zh-CN" sz="2200">
                <a:latin typeface="Times New Roman" panose="02020603050405020304" pitchFamily="18" charset="0"/>
              </a:rPr>
              <a:t>grid off</a:t>
            </a:r>
            <a:endParaRPr lang="en-US" altLang="zh-CN" sz="2200">
              <a:latin typeface="Times New Roman" panose="02020603050405020304" pitchFamily="18" charset="0"/>
            </a:endParaRPr>
          </a:p>
        </p:txBody>
      </p:sp>
      <p:pic>
        <p:nvPicPr>
          <p:cNvPr id="10342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945" y="1363345"/>
            <a:ext cx="3115945" cy="233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385" y="2502535"/>
            <a:ext cx="3615055" cy="271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945" y="3531235"/>
            <a:ext cx="3115945" cy="2299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4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63209" y="930910"/>
            <a:ext cx="8104715" cy="4609814"/>
          </a:xfrm>
        </p:spPr>
        <p:txBody>
          <a:bodyPr/>
          <a:p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</a:t>
            </a:r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</a:t>
            </a:r>
            <a:r>
              <a:rPr lang="zh-CN" altLang="en-US" sz="6600">
                <a:solidFill>
                  <a:schemeClr val="accent1"/>
                </a:solidFill>
                <a:effectLst/>
              </a:rPr>
              <a:t>  </a:t>
            </a:r>
            <a:r>
              <a:rPr lang="zh-CN" altLang="en-US" sz="6600" b="1" i="1">
                <a:solidFill>
                  <a:schemeClr val="accent1"/>
                </a:solidFill>
                <a:effectLst/>
              </a:rPr>
              <a:t>谢谢观看</a:t>
            </a:r>
            <a:endParaRPr lang="zh-CN" altLang="en-US" sz="6600" b="1" i="1">
              <a:solidFill>
                <a:schemeClr val="accent1"/>
              </a:solidFill>
              <a:effectLst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2BF66DD-08A0-47F0-958B-4505DA8D1C45}" type="slidenum">
              <a:rPr lang="zh-CN" altLang="en-US"/>
            </a:fld>
            <a:endParaRPr lang="en-US" altLang="zh-CN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918" y="343535"/>
            <a:ext cx="6399212" cy="727710"/>
          </a:xfrm>
          <a:noFill/>
        </p:spPr>
        <p:txBody>
          <a:bodyPr>
            <a:spAutoFit/>
          </a:bodyPr>
          <a:lstStyle/>
          <a:p>
            <a:pPr algn="ctr"/>
            <a:r>
              <a:rPr lang="zh-CN" altLang="en-US" sz="460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常见矩阵生成函数</a:t>
            </a:r>
            <a:endParaRPr lang="zh-CN" altLang="en-US" sz="4800">
              <a:solidFill>
                <a:srgbClr val="9933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5539" name="Group 3"/>
          <p:cNvGraphicFramePr>
            <a:graphicFrameLocks noGrp="1"/>
          </p:cNvGraphicFramePr>
          <p:nvPr/>
        </p:nvGraphicFramePr>
        <p:xfrm>
          <a:off x="1945640" y="1295400"/>
          <a:ext cx="8458200" cy="4611370"/>
        </p:xfrm>
        <a:graphic>
          <a:graphicData uri="http://schemas.openxmlformats.org/drawingml/2006/table">
            <a:tbl>
              <a:tblPr/>
              <a:tblGrid>
                <a:gridCol w="1590675"/>
                <a:gridCol w="6867525"/>
              </a:tblGrid>
              <a:tr h="3949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zeros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(m,n)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生成一个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m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行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n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列的零矩阵，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m=n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时可简写为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zeros(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n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ones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(m,n)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生成一个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m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行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n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列的元素全为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的矩阵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, </a:t>
                      </a:r>
                      <a:b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</a:b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m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=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n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时可写为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ones(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n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eye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(m,n)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生成一个主对角线全为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的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m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行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n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列矩阵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, </a:t>
                      </a:r>
                      <a:b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</a:b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m=n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时可简写为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eye(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n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)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，即为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n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维单位矩阵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469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diag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(X)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若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X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是矩阵，则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diag(X)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为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X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的主对角线向量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若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X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是向量，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diag(X)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产生以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X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为主对角线的对角矩阵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tril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(A)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提取一个矩阵的下三角部分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triu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(A)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提取一个矩阵的上三角部分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rand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(m,n)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产生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～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间均匀分布的随机矩阵 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m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=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n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时简写为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rand(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n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randn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(m,n)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产生均值为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，方差为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的标准正态分布随机矩阵</a:t>
                      </a:r>
                      <a:b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</a:b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m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=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n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时简写为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randn(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n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190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其它特殊矩阵生成函数：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magic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hilb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pascal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676D2D7-E21F-46EA-83C1-BC5A5272EB35}" type="slidenum">
              <a:rPr lang="zh-CN" altLang="en-US"/>
            </a:fld>
            <a:endParaRPr lang="en-US" altLang="zh-CN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1291590" y="458470"/>
            <a:ext cx="8736330" cy="5369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algn="just">
              <a:buNone/>
            </a:pPr>
            <a:endParaRPr lang="zh-CN" altLang="en-US" sz="3600" b="1">
              <a:ea typeface="黑体" panose="02010609060101010101" pitchFamily="49" charset="-122"/>
            </a:endParaRPr>
          </a:p>
          <a:p>
            <a:pPr algn="just"/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 数组的加和减（</a:t>
            </a:r>
            <a:r>
              <a:rPr lang="en-US" altLang="zh-CN"/>
              <a:t>+</a:t>
            </a:r>
            <a:r>
              <a:rPr lang="zh-CN" altLang="en-US"/>
              <a:t>，</a:t>
            </a:r>
            <a:r>
              <a:rPr lang="en-US" altLang="zh-CN"/>
              <a:t>-</a:t>
            </a:r>
            <a:r>
              <a:rPr lang="zh-CN" altLang="en-US"/>
              <a:t>）</a:t>
            </a:r>
            <a:endParaRPr lang="zh-CN" altLang="en-US"/>
          </a:p>
          <a:p>
            <a:pPr algn="just"/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 数组的乘和除（</a:t>
            </a:r>
            <a:r>
              <a:rPr lang="en-US" altLang="zh-CN"/>
              <a:t>*, .*, /, \</a:t>
            </a:r>
            <a:r>
              <a:rPr lang="zh-CN" altLang="en-US"/>
              <a:t>）</a:t>
            </a:r>
            <a:endParaRPr lang="zh-CN" altLang="en-US"/>
          </a:p>
          <a:p>
            <a:pPr algn="just"/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 数组的乘方（</a:t>
            </a:r>
            <a:r>
              <a:rPr lang="en-US" altLang="zh-CN"/>
              <a:t>^2</a:t>
            </a:r>
            <a:r>
              <a:rPr lang="zh-CN" altLang="en-US"/>
              <a:t>）</a:t>
            </a:r>
            <a:endParaRPr lang="zh-CN" altLang="en-US"/>
          </a:p>
          <a:p>
            <a:pPr algn="just"/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 数组的逆矩阵（</a:t>
            </a:r>
            <a:r>
              <a:rPr lang="en-US" altLang="zh-CN"/>
              <a:t>inv(A)</a:t>
            </a:r>
            <a:r>
              <a:rPr lang="zh-CN" altLang="en-US"/>
              <a:t>）</a:t>
            </a:r>
            <a:endParaRPr lang="zh-CN" altLang="en-US"/>
          </a:p>
          <a:p>
            <a:pPr algn="just"/>
            <a:r>
              <a:rPr lang="zh-CN" altLang="en-US"/>
              <a:t>（</a:t>
            </a:r>
            <a:r>
              <a:rPr lang="en-US" altLang="zh-CN"/>
              <a:t>5</a:t>
            </a:r>
            <a:r>
              <a:rPr lang="zh-CN" altLang="en-US"/>
              <a:t>） 矩阵的秩</a:t>
            </a:r>
            <a:r>
              <a:rPr lang="en-US" altLang="zh-CN"/>
              <a:t>(rank(A))</a:t>
            </a:r>
            <a:endParaRPr lang="en-US" altLang="zh-CN"/>
          </a:p>
          <a:p>
            <a:pPr algn="just"/>
            <a:r>
              <a:rPr lang="zh-CN" altLang="en-US"/>
              <a:t>（</a:t>
            </a:r>
            <a:r>
              <a:rPr lang="en-US" altLang="zh-CN"/>
              <a:t>6</a:t>
            </a:r>
            <a:r>
              <a:rPr lang="zh-CN" altLang="en-US"/>
              <a:t>） 矩阵的特征值与特征向量（</a:t>
            </a:r>
            <a:r>
              <a:rPr lang="en-US" altLang="zh-CN"/>
              <a:t>eig(A)</a:t>
            </a:r>
            <a:r>
              <a:rPr lang="zh-CN" altLang="en-US"/>
              <a:t>）</a:t>
            </a:r>
            <a:endParaRPr lang="zh-CN" altLang="en-US"/>
          </a:p>
          <a:p>
            <a:pPr algn="just"/>
            <a:r>
              <a:rPr lang="zh-CN" altLang="en-US"/>
              <a:t>（</a:t>
            </a:r>
            <a:r>
              <a:rPr lang="en-US" altLang="zh-CN"/>
              <a:t>7</a:t>
            </a:r>
            <a:r>
              <a:rPr lang="zh-CN" altLang="en-US"/>
              <a:t>） 矩阵的行最简形（</a:t>
            </a:r>
            <a:r>
              <a:rPr lang="en-US" altLang="zh-CN"/>
              <a:t>rref(A)</a:t>
            </a:r>
            <a:r>
              <a:rPr lang="zh-CN" altLang="en-US"/>
              <a:t>）</a:t>
            </a:r>
            <a:endParaRPr lang="zh-CN" altLang="en-US"/>
          </a:p>
          <a:p>
            <a:pPr algn="just"/>
            <a:r>
              <a:rPr lang="zh-CN" altLang="en-US"/>
              <a:t>（</a:t>
            </a:r>
            <a:r>
              <a:rPr lang="en-US" altLang="zh-CN"/>
              <a:t>8</a:t>
            </a:r>
            <a:r>
              <a:rPr lang="zh-CN" altLang="en-US"/>
              <a:t>） 矩阵的行列式（</a:t>
            </a:r>
            <a:r>
              <a:rPr lang="en-US" altLang="zh-CN"/>
              <a:t>det(A)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713480" y="-22860"/>
            <a:ext cx="4765040" cy="10115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4600" b="1" kern="700" spc="-11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j-cs"/>
                <a:sym typeface="+mn-ea"/>
              </a:rPr>
              <a:t>数组（矩阵）运算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5640B8B-016B-49A3-82C0-4D974BE2EF8E}" type="slidenum">
              <a:rPr lang="zh-CN" altLang="en-US"/>
            </a:fld>
            <a:endParaRPr lang="en-US" altLang="zh-CN"/>
          </a:p>
        </p:txBody>
      </p:sp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2850515" y="78423"/>
            <a:ext cx="6491288" cy="922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200" b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楷体_GB2312" pitchFamily="49" charset="-122"/>
              </a:rPr>
              <a:t> </a:t>
            </a:r>
            <a:r>
              <a:rPr lang="en-US" altLang="zh-CN" sz="5400" b="1">
                <a:solidFill>
                  <a:srgbClr val="FF0000"/>
                </a:solidFill>
                <a:latin typeface="+mn-ea"/>
              </a:rPr>
              <a:t>Matlab图形可视化 </a:t>
            </a:r>
            <a:endParaRPr lang="en-US" altLang="zh-CN" sz="5400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980440" y="1323975"/>
            <a:ext cx="9792970" cy="3538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3200" b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基本要求</a:t>
            </a:r>
            <a:endParaRPr lang="zh-CN" altLang="en-US" sz="3200" b="1"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/>
            <a:r>
              <a:rPr lang="zh-CN" altLang="en-US" sz="3200" b="1">
                <a:latin typeface="Times New Roman" panose="02020603050405020304" pitchFamily="18" charset="0"/>
              </a:rPr>
              <a:t>（</a:t>
            </a:r>
            <a:r>
              <a:rPr lang="en-US" altLang="zh-CN" sz="3200" b="1">
                <a:latin typeface="Times New Roman" panose="02020603050405020304" pitchFamily="18" charset="0"/>
              </a:rPr>
              <a:t>1</a:t>
            </a:r>
            <a:r>
              <a:rPr lang="zh-CN" altLang="en-US" sz="3200" b="1">
                <a:latin typeface="Times New Roman" panose="02020603050405020304" pitchFamily="18" charset="0"/>
              </a:rPr>
              <a:t>）掌握</a:t>
            </a:r>
            <a:r>
              <a:rPr lang="zh-CN" altLang="en-US" sz="3200" b="1">
                <a:solidFill>
                  <a:srgbClr val="A50021"/>
                </a:solidFill>
                <a:latin typeface="Times New Roman" panose="02020603050405020304" pitchFamily="18" charset="0"/>
              </a:rPr>
              <a:t>图形窗口</a:t>
            </a:r>
            <a:r>
              <a:rPr lang="zh-CN" altLang="en-US" sz="3200" b="1">
                <a:latin typeface="Times New Roman" panose="02020603050405020304" pitchFamily="18" charset="0"/>
              </a:rPr>
              <a:t>的创建与控制，以及图形窗口的</a:t>
            </a:r>
            <a:r>
              <a:rPr lang="zh-CN" altLang="en-US" sz="3200" b="1">
                <a:solidFill>
                  <a:srgbClr val="A50021"/>
                </a:solidFill>
                <a:latin typeface="Times New Roman" panose="02020603050405020304" pitchFamily="18" charset="0"/>
              </a:rPr>
              <a:t>基本操作</a:t>
            </a:r>
            <a:r>
              <a:rPr lang="zh-CN" altLang="en-US" sz="3200" b="1">
                <a:latin typeface="Times New Roman" panose="02020603050405020304" pitchFamily="18" charset="0"/>
              </a:rPr>
              <a:t>；</a:t>
            </a:r>
            <a:endParaRPr lang="zh-CN" altLang="en-US" sz="3200" b="1">
              <a:latin typeface="Times New Roman" panose="02020603050405020304" pitchFamily="18" charset="0"/>
            </a:endParaRPr>
          </a:p>
          <a:p>
            <a:pPr algn="just"/>
            <a:r>
              <a:rPr lang="zh-CN" altLang="en-US" sz="3200" b="1">
                <a:latin typeface="Times New Roman" panose="02020603050405020304" pitchFamily="18" charset="0"/>
              </a:rPr>
              <a:t>（2）熟练掌握</a:t>
            </a:r>
            <a:r>
              <a:rPr lang="zh-CN" altLang="en-US" sz="3200" b="1">
                <a:solidFill>
                  <a:srgbClr val="A50021"/>
                </a:solidFill>
                <a:latin typeface="Times New Roman" panose="02020603050405020304" pitchFamily="18" charset="0"/>
              </a:rPr>
              <a:t>二维和三维绘图基本的命令</a:t>
            </a:r>
            <a:r>
              <a:rPr lang="zh-CN" altLang="en-US" sz="3200" b="1">
                <a:latin typeface="Times New Roman" panose="02020603050405020304" pitchFamily="18" charset="0"/>
              </a:rPr>
              <a:t>、线型控制；</a:t>
            </a:r>
            <a:endParaRPr lang="zh-CN" altLang="en-US" sz="3200" b="1">
              <a:latin typeface="Times New Roman" panose="02020603050405020304" pitchFamily="18" charset="0"/>
            </a:endParaRPr>
          </a:p>
          <a:p>
            <a:pPr algn="just"/>
            <a:r>
              <a:rPr lang="zh-CN" altLang="en-US" sz="3200" b="1">
                <a:latin typeface="Times New Roman" panose="02020603050405020304" pitchFamily="18" charset="0"/>
              </a:rPr>
              <a:t>（3）初步掌握用</a:t>
            </a:r>
            <a:r>
              <a:rPr lang="zh-CN" altLang="en-US" sz="3200" b="1">
                <a:solidFill>
                  <a:srgbClr val="A50021"/>
                </a:solidFill>
                <a:latin typeface="Times New Roman" panose="02020603050405020304" pitchFamily="18" charset="0"/>
              </a:rPr>
              <a:t>特殊的图形</a:t>
            </a:r>
            <a:r>
              <a:rPr lang="zh-CN" altLang="en-US" sz="3200" b="1">
                <a:latin typeface="Times New Roman" panose="02020603050405020304" pitchFamily="18" charset="0"/>
              </a:rPr>
              <a:t>来表现特殊数据的性质，如面积图、直方  图、饼图等。 </a:t>
            </a:r>
            <a:endParaRPr lang="zh-CN" altLang="en-US" sz="3200" b="1">
              <a:latin typeface="Times New Roman" panose="02020603050405020304" pitchFamily="18" charset="0"/>
            </a:endParaRPr>
          </a:p>
          <a:p>
            <a:pPr algn="just"/>
            <a:r>
              <a:rPr lang="zh-CN" altLang="en-US" sz="3200" b="1">
                <a:latin typeface="Times New Roman" panose="02020603050405020304" pitchFamily="18" charset="0"/>
              </a:rPr>
              <a:t>（</a:t>
            </a:r>
            <a:r>
              <a:rPr lang="en-US" altLang="zh-CN" sz="3200" b="1">
                <a:latin typeface="Times New Roman" panose="02020603050405020304" pitchFamily="18" charset="0"/>
              </a:rPr>
              <a:t>4</a:t>
            </a:r>
            <a:r>
              <a:rPr lang="zh-CN" altLang="en-US" sz="3200" b="1">
                <a:latin typeface="Times New Roman" panose="02020603050405020304" pitchFamily="18" charset="0"/>
              </a:rPr>
              <a:t>）掌握</a:t>
            </a:r>
            <a:r>
              <a:rPr lang="zh-CN" altLang="en-US" sz="3200" b="1">
                <a:solidFill>
                  <a:srgbClr val="A50021"/>
                </a:solidFill>
                <a:latin typeface="Times New Roman" panose="02020603050405020304" pitchFamily="18" charset="0"/>
              </a:rPr>
              <a:t>坐标轴的控制和图形标注命令</a:t>
            </a:r>
            <a:r>
              <a:rPr lang="zh-CN" altLang="en-US" sz="3200" b="1">
                <a:latin typeface="Times New Roman" panose="02020603050405020304" pitchFamily="18" charset="0"/>
              </a:rPr>
              <a:t>及其用法。</a:t>
            </a:r>
            <a:endParaRPr lang="zh-CN" altLang="en-US" sz="3200" b="1">
              <a:latin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1B1F97B-2BDB-46B8-A36D-447345621065}" type="slidenum">
              <a:rPr lang="zh-CN" altLang="en-US"/>
            </a:fld>
            <a:endParaRPr lang="en-US" altLang="zh-CN"/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1078230" y="1189673"/>
            <a:ext cx="8077200" cy="418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25525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673225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320925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968625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4258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8830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402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7974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、二维平面图形与坐标系 </a:t>
            </a:r>
            <a:endParaRPr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>
                <a:solidFill>
                  <a:srgbClr val="3333CC"/>
                </a:solidFill>
              </a:rPr>
              <a:t>1. </a:t>
            </a:r>
            <a:r>
              <a:rPr lang="zh-CN" altLang="en-US" sz="2800" b="1">
                <a:solidFill>
                  <a:srgbClr val="3333CC"/>
                </a:solidFill>
                <a:latin typeface="宋体" panose="02010600030101010101" pitchFamily="2" charset="-122"/>
              </a:rPr>
              <a:t>几个基本的绘图命令</a:t>
            </a:r>
            <a:r>
              <a:rPr lang="zh-CN" altLang="en-US" sz="2800" b="1">
                <a:solidFill>
                  <a:srgbClr val="3333CC"/>
                </a:solidFill>
              </a:rPr>
              <a:t> </a:t>
            </a:r>
            <a:endParaRPr lang="zh-CN" altLang="en-US" sz="2800" b="1">
              <a:solidFill>
                <a:srgbClr val="3333CC"/>
              </a:solidFill>
            </a:endParaRPr>
          </a:p>
          <a:p>
            <a:r>
              <a:rPr lang="en-US" altLang="zh-CN" sz="2800" b="1"/>
              <a:t>a.  </a:t>
            </a:r>
            <a:r>
              <a:rPr lang="zh-CN" altLang="en-US" sz="2800" b="1">
                <a:latin typeface="宋体" panose="02010600030101010101" pitchFamily="2" charset="-122"/>
              </a:rPr>
              <a:t>线性坐标曲线</a:t>
            </a:r>
            <a:r>
              <a:rPr lang="zh-CN" altLang="en-US" sz="2800" b="1"/>
              <a:t> </a:t>
            </a:r>
            <a:r>
              <a:rPr lang="en-US" altLang="zh-CN" sz="2800" b="1">
                <a:solidFill>
                  <a:srgbClr val="CC0000"/>
                </a:solidFill>
              </a:rPr>
              <a:t>plot</a:t>
            </a:r>
            <a:r>
              <a:rPr lang="en-US" altLang="zh-CN" sz="2800" b="1"/>
              <a:t> </a:t>
            </a:r>
            <a:endParaRPr lang="en-US" altLang="zh-CN" sz="2800" b="1"/>
          </a:p>
          <a:p>
            <a:r>
              <a:rPr lang="zh-CN" altLang="en-US" sz="2800" b="1">
                <a:latin typeface="宋体" panose="02010600030101010101" pitchFamily="2" charset="-122"/>
              </a:rPr>
              <a:t>函数命令</a:t>
            </a:r>
            <a:r>
              <a:rPr lang="zh-CN" altLang="en-US" sz="2800" b="1"/>
              <a:t> </a:t>
            </a:r>
            <a:r>
              <a:rPr lang="en-US" altLang="zh-CN" sz="2800" b="1"/>
              <a:t>plot </a:t>
            </a:r>
            <a:r>
              <a:rPr lang="zh-CN" altLang="en-US" sz="2800" b="1">
                <a:latin typeface="宋体" panose="02010600030101010101" pitchFamily="2" charset="-122"/>
              </a:rPr>
              <a:t>是</a:t>
            </a:r>
            <a:r>
              <a:rPr lang="zh-CN" altLang="en-US" sz="2800" b="1"/>
              <a:t> </a:t>
            </a:r>
            <a:r>
              <a:rPr lang="en-US" altLang="zh-CN" sz="2800" b="1"/>
              <a:t>MATLAB </a:t>
            </a:r>
            <a:r>
              <a:rPr lang="zh-CN" altLang="en-US" sz="2800" b="1">
                <a:latin typeface="宋体" panose="02010600030101010101" pitchFamily="2" charset="-122"/>
              </a:rPr>
              <a:t>二维曲线绘图中最简单、最重要、使用最广泛的一个线性绘图函数。它可以</a:t>
            </a:r>
            <a:r>
              <a:rPr lang="zh-CN" altLang="en-US" sz="2800" b="1">
                <a:solidFill>
                  <a:srgbClr val="CC0000"/>
                </a:solidFill>
                <a:latin typeface="宋体" panose="02010600030101010101" pitchFamily="2" charset="-122"/>
              </a:rPr>
              <a:t>生成线段、曲线和参数方程曲线</a:t>
            </a:r>
            <a:r>
              <a:rPr lang="zh-CN" altLang="en-US" sz="2800" b="1">
                <a:latin typeface="宋体" panose="02010600030101010101" pitchFamily="2" charset="-122"/>
              </a:rPr>
              <a:t>的函数图形。</a:t>
            </a:r>
            <a:r>
              <a:rPr lang="zh-CN" altLang="en-US" sz="2800" b="1"/>
              <a:t> </a:t>
            </a:r>
            <a:endParaRPr lang="zh-CN" altLang="en-US" sz="2800" b="1"/>
          </a:p>
          <a:p>
            <a:pPr>
              <a:lnSpc>
                <a:spcPct val="150000"/>
              </a:lnSpc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命令格式: </a:t>
            </a:r>
            <a:endParaRPr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Clr>
                <a:srgbClr val="6600FF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plot(X,Y)</a:t>
            </a:r>
            <a:endParaRPr lang="en-US" altLang="zh-CN" sz="2800" b="1"/>
          </a:p>
          <a:p>
            <a:pPr>
              <a:buClr>
                <a:srgbClr val="6600FF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plot(x1,y1,x2,y2,</a:t>
            </a:r>
            <a:r>
              <a:rPr lang="en-US" altLang="zh-CN" sz="2800" b="1">
                <a:latin typeface="Times New Roman" panose="02020603050405020304"/>
              </a:rPr>
              <a:t>…</a:t>
            </a:r>
            <a:r>
              <a:rPr lang="en-US" altLang="zh-CN" sz="2800" b="1"/>
              <a:t>)</a:t>
            </a:r>
            <a:r>
              <a:rPr lang="zh-CN" altLang="en-US" sz="2800" b="1"/>
              <a:t>：</a:t>
            </a:r>
            <a:r>
              <a:rPr lang="zh-CN" altLang="en-US" sz="2800" b="1">
                <a:latin typeface="宋体" panose="02010600030101010101" pitchFamily="2" charset="-122"/>
              </a:rPr>
              <a:t>综合调用方式</a:t>
            </a:r>
            <a:r>
              <a:rPr lang="zh-CN" altLang="en-US" sz="2800" b="1"/>
              <a:t> </a:t>
            </a:r>
            <a:endParaRPr lang="zh-CN" altLang="en-US" sz="2800" b="1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1644D3F-FA45-40AB-99F5-D8C3286B2CD6}" type="slidenum">
              <a:rPr lang="zh-CN" altLang="en-US"/>
            </a:fld>
            <a:endParaRPr lang="en-US" altLang="zh-CN"/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108710" y="1228725"/>
            <a:ext cx="8077200" cy="4399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2800" b="1">
                <a:latin typeface="Times New Roman" panose="02020603050405020304" pitchFamily="18" charset="0"/>
              </a:rPr>
              <a:t>        </a:t>
            </a:r>
            <a:r>
              <a:rPr lang="zh-CN" altLang="en-US" sz="2800" b="1">
                <a:latin typeface="Times New Roman" panose="02020603050405020304" pitchFamily="18" charset="0"/>
              </a:rPr>
              <a:t>用命令 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</a:rPr>
              <a:t>plot(x,y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zh-CN" altLang="en-US" sz="2800" b="1">
                <a:latin typeface="宋体" panose="02010600030101010101" pitchFamily="2" charset="-122"/>
              </a:rPr>
              <a:t>绘制函数</a:t>
            </a:r>
            <a:r>
              <a:rPr lang="zh-CN" altLang="en-US" sz="2800" b="1"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</a:rPr>
              <a:t>y=cos(x)</a:t>
            </a:r>
            <a:r>
              <a:rPr lang="zh-CN" altLang="en-US" sz="2800" b="1">
                <a:latin typeface="宋体" panose="02010600030101010101" pitchFamily="2" charset="-122"/>
              </a:rPr>
              <a:t>在一个周期内的图形。</a:t>
            </a:r>
            <a:r>
              <a:rPr lang="zh-CN" altLang="en-US" sz="2800" b="1">
                <a:latin typeface="Times New Roman" panose="02020603050405020304" pitchFamily="18" charset="0"/>
              </a:rPr>
              <a:t> </a:t>
            </a:r>
            <a:endParaRPr lang="zh-CN" altLang="en-US" sz="2800" b="1">
              <a:latin typeface="Times New Roman" panose="02020603050405020304" pitchFamily="18" charset="0"/>
            </a:endParaRPr>
          </a:p>
          <a:p>
            <a:pPr algn="just"/>
            <a:r>
              <a:rPr lang="zh-CN" altLang="en-US" sz="2800" b="1">
                <a:solidFill>
                  <a:srgbClr val="3333CC"/>
                </a:solidFill>
                <a:latin typeface="Times New Roman" panose="02020603050405020304" pitchFamily="18" charset="0"/>
              </a:rPr>
              <a:t>                      </a:t>
            </a:r>
            <a:r>
              <a:rPr lang="en-US" altLang="zh-CN" sz="2800" b="1">
                <a:solidFill>
                  <a:srgbClr val="3333CC"/>
                </a:solidFill>
                <a:latin typeface="Times New Roman" panose="02020603050405020304" pitchFamily="18" charset="0"/>
              </a:rPr>
              <a:t>x=0:0.01:2*pi;   </a:t>
            </a:r>
            <a:endParaRPr lang="en-US" altLang="zh-CN" sz="2800" b="1">
              <a:solidFill>
                <a:srgbClr val="3333CC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altLang="zh-CN" sz="2800" b="1">
                <a:solidFill>
                  <a:srgbClr val="3333CC"/>
                </a:solidFill>
                <a:latin typeface="Times New Roman" panose="02020603050405020304" pitchFamily="18" charset="0"/>
              </a:rPr>
              <a:t>                      y=cos(x);   </a:t>
            </a:r>
            <a:endParaRPr lang="en-US" altLang="zh-CN" sz="2800" b="1">
              <a:solidFill>
                <a:srgbClr val="3333CC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altLang="zh-CN" sz="2800" b="1">
                <a:solidFill>
                  <a:srgbClr val="3333CC"/>
                </a:solidFill>
                <a:latin typeface="Times New Roman" panose="02020603050405020304" pitchFamily="18" charset="0"/>
              </a:rPr>
              <a:t>                      plot(x,y)</a:t>
            </a:r>
            <a:endParaRPr lang="en-US" altLang="zh-CN" sz="2800" b="1">
              <a:solidFill>
                <a:srgbClr val="3333CC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zh-CN" altLang="en-US" sz="2800" b="1">
                <a:latin typeface="宋体" panose="02010600030101010101" pitchFamily="2" charset="-122"/>
              </a:rPr>
              <a:t>    在同一图形窗口中</a:t>
            </a:r>
            <a:r>
              <a:rPr lang="zh-CN" altLang="en-US" sz="2800" b="1">
                <a:latin typeface="Times New Roman" panose="02020603050405020304" pitchFamily="18" charset="0"/>
              </a:rPr>
              <a:t>用命令 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</a:rPr>
              <a:t>plot(x,y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zh-CN" altLang="en-US" sz="2800" b="1">
                <a:latin typeface="宋体" panose="02010600030101010101" pitchFamily="2" charset="-122"/>
              </a:rPr>
              <a:t>绘出正弦余弦函数的图形。</a:t>
            </a:r>
            <a:endParaRPr lang="zh-CN" altLang="en-US" sz="2800" b="1">
              <a:latin typeface="宋体" panose="02010600030101010101" pitchFamily="2" charset="-122"/>
            </a:endParaRPr>
          </a:p>
          <a:p>
            <a:pPr algn="just"/>
            <a:r>
              <a:rPr lang="zh-CN" altLang="en-US" sz="2800" b="1">
                <a:solidFill>
                  <a:srgbClr val="3333CC"/>
                </a:solidFill>
                <a:latin typeface="Times New Roman" panose="02020603050405020304" pitchFamily="18" charset="0"/>
              </a:rPr>
              <a:t>                      </a:t>
            </a:r>
            <a:r>
              <a:rPr lang="en-US" altLang="zh-CN" sz="2800" b="1">
                <a:solidFill>
                  <a:srgbClr val="3333CC"/>
                </a:solidFill>
                <a:latin typeface="Times New Roman" panose="02020603050405020304" pitchFamily="18" charset="0"/>
              </a:rPr>
              <a:t>x=0:0.01:2*pi;   </a:t>
            </a:r>
            <a:endParaRPr lang="en-US" altLang="zh-CN" sz="2800" b="1">
              <a:solidFill>
                <a:srgbClr val="3333CC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altLang="zh-CN" sz="2800" b="1">
                <a:solidFill>
                  <a:srgbClr val="3333CC"/>
                </a:solidFill>
                <a:latin typeface="Times New Roman" panose="02020603050405020304" pitchFamily="18" charset="0"/>
              </a:rPr>
              <a:t>                      y=[sin(x);cos(x)];   </a:t>
            </a:r>
            <a:endParaRPr lang="en-US" altLang="zh-CN" sz="2800" b="1">
              <a:solidFill>
                <a:srgbClr val="3333CC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altLang="zh-CN" sz="2800" b="1">
                <a:solidFill>
                  <a:srgbClr val="3333CC"/>
                </a:solidFill>
                <a:latin typeface="Times New Roman" panose="02020603050405020304" pitchFamily="18" charset="0"/>
              </a:rPr>
              <a:t>                      plot(x,y) </a:t>
            </a:r>
            <a:endParaRPr lang="en-US" altLang="zh-CN" sz="2800" b="1">
              <a:solidFill>
                <a:srgbClr val="3333CC"/>
              </a:solidFill>
              <a:latin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56CFAD8-E665-4AC4-8C99-2EB04F1F318C}" type="slidenum">
              <a:rPr lang="zh-CN" altLang="en-US"/>
            </a:fld>
            <a:endParaRPr lang="en-US" altLang="zh-CN"/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2425700" y="1273810"/>
            <a:ext cx="8159750" cy="829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</a:rPr>
              <a:t>2.</a:t>
            </a:r>
            <a:r>
              <a:rPr lang="zh-CN" altLang="en-US" sz="2400" b="1">
                <a:latin typeface="宋体" panose="02010600030101010101" pitchFamily="2" charset="-122"/>
              </a:rPr>
              <a:t>线型和颜色</a:t>
            </a:r>
            <a:r>
              <a:rPr lang="zh-CN" altLang="en-US" sz="2400" b="1">
                <a:latin typeface="Times New Roman" panose="02020603050405020304" pitchFamily="18" charset="0"/>
              </a:rPr>
              <a:t> 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r>
              <a:rPr lang="en-US" altLang="zh-CN" sz="2400" b="1">
                <a:latin typeface="Times New Roman" panose="02020603050405020304" pitchFamily="18" charset="0"/>
              </a:rPr>
              <a:t>plot </a:t>
            </a:r>
            <a:r>
              <a:rPr lang="zh-CN" altLang="en-US" sz="2400" b="1">
                <a:latin typeface="宋体" panose="02010600030101010101" pitchFamily="2" charset="-122"/>
              </a:rPr>
              <a:t>函数可以设置曲线的</a:t>
            </a:r>
            <a:r>
              <a:rPr lang="zh-CN" altLang="en-US" sz="2400" b="1">
                <a:solidFill>
                  <a:srgbClr val="CC0000"/>
                </a:solidFill>
                <a:latin typeface="宋体" panose="02010600030101010101" pitchFamily="2" charset="-122"/>
              </a:rPr>
              <a:t>线段类型、定点标记和线段颜色</a:t>
            </a:r>
            <a:r>
              <a:rPr lang="zh-CN" altLang="en-US" sz="2400" b="1">
                <a:latin typeface="宋体" panose="02010600030101010101" pitchFamily="2" charset="-122"/>
              </a:rPr>
              <a:t>。</a:t>
            </a:r>
            <a:r>
              <a:rPr lang="zh-CN" altLang="en-US" sz="2400" b="1">
                <a:latin typeface="Times New Roman" panose="02020603050405020304" pitchFamily="18" charset="0"/>
              </a:rPr>
              <a:t> 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4424363" y="2752725"/>
            <a:ext cx="9144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73733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553335"/>
            <a:ext cx="8229600" cy="332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3961765" y="2096135"/>
            <a:ext cx="508127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宋体" panose="02010600030101010101" pitchFamily="2" charset="-122"/>
              </a:rPr>
              <a:t> 常用的线段、颜色与定点标记参数 </a:t>
            </a:r>
            <a:endParaRPr lang="zh-CN" altLang="en-US" sz="2400" b="1">
              <a:latin typeface="宋体" panose="02010600030101010101" pitchFamily="2" charset="-122"/>
            </a:endParaRPr>
          </a:p>
        </p:txBody>
      </p:sp>
      <p:sp>
        <p:nvSpPr>
          <p:cNvPr id="73735" name="Oval 7"/>
          <p:cNvSpPr>
            <a:spLocks noChangeArrowheads="1"/>
          </p:cNvSpPr>
          <p:nvPr/>
        </p:nvSpPr>
        <p:spPr bwMode="auto">
          <a:xfrm>
            <a:off x="1828165" y="3238500"/>
            <a:ext cx="685800" cy="1066800"/>
          </a:xfrm>
          <a:prstGeom prst="ellipse">
            <a:avLst/>
          </a:prstGeom>
          <a:noFill/>
          <a:ln w="9525">
            <a:solidFill>
              <a:srgbClr val="FF66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6" name="Oval 8"/>
          <p:cNvSpPr>
            <a:spLocks noChangeArrowheads="1"/>
          </p:cNvSpPr>
          <p:nvPr/>
        </p:nvSpPr>
        <p:spPr bwMode="auto">
          <a:xfrm>
            <a:off x="1828165" y="4533900"/>
            <a:ext cx="685800" cy="381000"/>
          </a:xfrm>
          <a:prstGeom prst="ellipse">
            <a:avLst/>
          </a:prstGeom>
          <a:noFill/>
          <a:ln w="9525">
            <a:solidFill>
              <a:srgbClr val="FF66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7" name="Oval 9"/>
          <p:cNvSpPr>
            <a:spLocks noChangeArrowheads="1"/>
          </p:cNvSpPr>
          <p:nvPr/>
        </p:nvSpPr>
        <p:spPr bwMode="auto">
          <a:xfrm>
            <a:off x="1889125" y="5501640"/>
            <a:ext cx="685800" cy="381000"/>
          </a:xfrm>
          <a:prstGeom prst="ellipse">
            <a:avLst/>
          </a:prstGeom>
          <a:noFill/>
          <a:ln w="9525">
            <a:solidFill>
              <a:srgbClr val="FF66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8" name="Oval 10"/>
          <p:cNvSpPr>
            <a:spLocks noChangeArrowheads="1"/>
          </p:cNvSpPr>
          <p:nvPr/>
        </p:nvSpPr>
        <p:spPr bwMode="auto">
          <a:xfrm>
            <a:off x="3432810" y="3284855"/>
            <a:ext cx="685800" cy="1371600"/>
          </a:xfrm>
          <a:prstGeom prst="ellipse">
            <a:avLst/>
          </a:prstGeom>
          <a:noFill/>
          <a:ln w="9525">
            <a:solidFill>
              <a:srgbClr val="FF66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9" name="Oval 11"/>
          <p:cNvSpPr>
            <a:spLocks noChangeArrowheads="1"/>
          </p:cNvSpPr>
          <p:nvPr/>
        </p:nvSpPr>
        <p:spPr bwMode="auto">
          <a:xfrm>
            <a:off x="5302250" y="3238500"/>
            <a:ext cx="685800" cy="1676400"/>
          </a:xfrm>
          <a:prstGeom prst="ellipse">
            <a:avLst/>
          </a:prstGeom>
          <a:noFill/>
          <a:ln w="9525">
            <a:solidFill>
              <a:srgbClr val="FF66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KSO_WM_TEMPLATE_CATEGORY" val="custom"/>
  <p:tag name="KSO_WM_TEMPLATE_INDEX" val="160402"/>
</p:tagLst>
</file>

<file path=ppt/tags/tag18.xml><?xml version="1.0" encoding="utf-8"?>
<p:tagLst xmlns:p="http://schemas.openxmlformats.org/presentationml/2006/main">
  <p:tag name="KSO_WM_TEMPLATE_CATEGORY" val="custom"/>
  <p:tag name="KSO_WM_TEMPLATE_INDEX" val="160402"/>
</p:tagLst>
</file>

<file path=ppt/tags/tag19.xml><?xml version="1.0" encoding="utf-8"?>
<p:tagLst xmlns:p="http://schemas.openxmlformats.org/presentationml/2006/main"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TEMPLATE_CATEGORY" val="custom"/>
  <p:tag name="KSO_WM_TEMPLATE_INDEX" val="160402"/>
</p:tagLst>
</file>

<file path=ppt/tags/tag21.xml><?xml version="1.0" encoding="utf-8"?>
<p:tagLst xmlns:p="http://schemas.openxmlformats.org/presentationml/2006/main">
  <p:tag name="KSO_WM_TEMPLATE_CATEGORY" val="custom"/>
  <p:tag name="KSO_WM_TEMPLATE_INDEX" val="160402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3.xml><?xml version="1.0" encoding="utf-8"?>
<p:tagLst xmlns:p="http://schemas.openxmlformats.org/presentationml/2006/main">
  <p:tag name="KSO_WM_TEMPLATE_CATEGORY" val="custom"/>
  <p:tag name="KSO_WM_TEMPLATE_INDEX" val="160402"/>
</p:tagLst>
</file>

<file path=ppt/tags/tag24.xml><?xml version="1.0" encoding="utf-8"?>
<p:tagLst xmlns:p="http://schemas.openxmlformats.org/presentationml/2006/main">
  <p:tag name="KSO_WM_TEMPLATE_CATEGORY" val="custom"/>
  <p:tag name="KSO_WM_TEMPLATE_INDEX" val="160402"/>
</p:tagLst>
</file>

<file path=ppt/tags/tag25.xml><?xml version="1.0" encoding="utf-8"?>
<p:tagLst xmlns:p="http://schemas.openxmlformats.org/presentationml/2006/main">
  <p:tag name="KSO_WM_TEMPLATE_CATEGORY" val="custom"/>
  <p:tag name="KSO_WM_TEMPLATE_INDEX" val="160402"/>
</p:tagLst>
</file>

<file path=ppt/tags/tag26.xml><?xml version="1.0" encoding="utf-8"?>
<p:tagLst xmlns:p="http://schemas.openxmlformats.org/presentationml/2006/main">
  <p:tag name="KSO_WM_TEMPLATE_CATEGORY" val="custom"/>
  <p:tag name="KSO_WM_TEMPLATE_INDEX" val="160402"/>
</p:tagLst>
</file>

<file path=ppt/tags/tag27.xml><?xml version="1.0" encoding="utf-8"?>
<p:tagLst xmlns:p="http://schemas.openxmlformats.org/presentationml/2006/main">
  <p:tag name="KSO_WM_TEMPLATE_CATEGORY" val="custom"/>
  <p:tag name="KSO_WM_TEMPLATE_INDEX" val="160402"/>
</p:tagLst>
</file>

<file path=ppt/tags/tag28.xml><?xml version="1.0" encoding="utf-8"?>
<p:tagLst xmlns:p="http://schemas.openxmlformats.org/presentationml/2006/main">
  <p:tag name="KSO_WM_TEMPLATE_CATEGORY" val="custom"/>
  <p:tag name="KSO_WM_TEMPLATE_INDEX" val="160402"/>
</p:tagLst>
</file>

<file path=ppt/tags/tag29.xml><?xml version="1.0" encoding="utf-8"?>
<p:tagLst xmlns:p="http://schemas.openxmlformats.org/presentationml/2006/main"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p="http://schemas.openxmlformats.org/presentationml/2006/main">
  <p:tag name="KSO_WM_TEMPLATE_CATEGORY" val="custom"/>
  <p:tag name="KSO_WM_TEMPLATE_INDEX" val="160402"/>
</p:tagLst>
</file>

<file path=ppt/tags/tag31.xml><?xml version="1.0" encoding="utf-8"?>
<p:tagLst xmlns:p="http://schemas.openxmlformats.org/presentationml/2006/main">
  <p:tag name="KSO_WM_TEMPLATE_CATEGORY" val="custom"/>
  <p:tag name="KSO_WM_TEMPLATE_INDEX" val="160402"/>
</p:tagLst>
</file>

<file path=ppt/tags/tag32.xml><?xml version="1.0" encoding="utf-8"?>
<p:tagLst xmlns:p="http://schemas.openxmlformats.org/presentationml/2006/main">
  <p:tag name="KSO_WM_TEMPLATE_CATEGORY" val="custom"/>
  <p:tag name="KSO_WM_TEMPLATE_INDEX" val="160402"/>
</p:tagLst>
</file>

<file path=ppt/tags/tag33.xml><?xml version="1.0" encoding="utf-8"?>
<p:tagLst xmlns:p="http://schemas.openxmlformats.org/presentationml/2006/main">
  <p:tag name="KSO_WM_TEMPLATE_CATEGORY" val="custom"/>
  <p:tag name="KSO_WM_TEMPLATE_INDEX" val="160402"/>
</p:tagLst>
</file>

<file path=ppt/tags/tag34.xml><?xml version="1.0" encoding="utf-8"?>
<p:tagLst xmlns:p="http://schemas.openxmlformats.org/presentationml/2006/main">
  <p:tag name="KSO_WM_TEMPLATE_CATEGORY" val="custom"/>
  <p:tag name="KSO_WM_TEMPLATE_INDEX" val="160402"/>
</p:tagLst>
</file>

<file path=ppt/tags/tag35.xml><?xml version="1.0" encoding="utf-8"?>
<p:tagLst xmlns:p="http://schemas.openxmlformats.org/presentationml/2006/main">
  <p:tag name="KSO_WM_TEMPLATE_CATEGORY" val="custom"/>
  <p:tag name="KSO_WM_TEMPLATE_INDEX" val="160402"/>
</p:tagLst>
</file>

<file path=ppt/tags/tag36.xml><?xml version="1.0" encoding="utf-8"?>
<p:tagLst xmlns:p="http://schemas.openxmlformats.org/presentationml/2006/main">
  <p:tag name="KSO_WM_TEMPLATE_CATEGORY" val="custom"/>
  <p:tag name="KSO_WM_TEMPLATE_INDEX" val="160402"/>
</p:tagLst>
</file>

<file path=ppt/tags/tag37.xml><?xml version="1.0" encoding="utf-8"?>
<p:tagLst xmlns:p="http://schemas.openxmlformats.org/presentationml/2006/main">
  <p:tag name="KSO_WM_TEMPLATE_CATEGORY" val="custom"/>
  <p:tag name="KSO_WM_TEMPLATE_INDEX" val="160402"/>
</p:tagLst>
</file>

<file path=ppt/tags/tag38.xml><?xml version="1.0" encoding="utf-8"?>
<p:tagLst xmlns:p="http://schemas.openxmlformats.org/presentationml/2006/main">
  <p:tag name="KSO_WM_TEMPLATE_CATEGORY" val="custom"/>
  <p:tag name="KSO_WM_TEMPLATE_INDEX" val="160402"/>
</p:tagLst>
</file>

<file path=ppt/tags/tag39.xml><?xml version="1.0" encoding="utf-8"?>
<p:tagLst xmlns:p="http://schemas.openxmlformats.org/presentationml/2006/main">
  <p:tag name="KSO_WM_TEMPLATE_CATEGORY" val="custom"/>
  <p:tag name="KSO_WM_TEMPLATE_INDEX" val="160402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p="http://schemas.openxmlformats.org/presentationml/2006/main">
  <p:tag name="KSO_WM_TEMPLATE_CATEGORY" val="custom"/>
  <p:tag name="KSO_WM_TEMPLATE_INDEX" val="160402"/>
</p:tagLst>
</file>

<file path=ppt/tags/tag41.xml><?xml version="1.0" encoding="utf-8"?>
<p:tagLst xmlns:p="http://schemas.openxmlformats.org/presentationml/2006/main">
  <p:tag name="KSO_WM_TEMPLATE_CATEGORY" val="custom"/>
  <p:tag name="KSO_WM_TEMPLATE_INDEX" val="160402"/>
</p:tagLst>
</file>

<file path=ppt/tags/tag42.xml><?xml version="1.0" encoding="utf-8"?>
<p:tagLst xmlns:p="http://schemas.openxmlformats.org/presentationml/2006/main">
  <p:tag name="KSO_WM_TEMPLATE_CATEGORY" val="custom"/>
  <p:tag name="KSO_WM_TEMPLATE_INDEX" val="160402"/>
</p:tagLst>
</file>

<file path=ppt/tags/tag43.xml><?xml version="1.0" encoding="utf-8"?>
<p:tagLst xmlns:p="http://schemas.openxmlformats.org/presentationml/2006/main">
  <p:tag name="KSO_WM_BEAUTIFY_FLAG" val="#wm#"/>
  <p:tag name="KSO_WM_TEMPLATE_CATEGORY" val="custom"/>
  <p:tag name="KSO_WM_TEMPLATE_INDEX" val="114"/>
</p:tagLst>
</file>

<file path=ppt/tags/tag5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SLIDE_ID" val="custom160402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6.xml><?xml version="1.0" encoding="utf-8"?>
<p:tagLst xmlns:p="http://schemas.openxmlformats.org/presentationml/2006/main">
  <p:tag name="KSO_WM_TEMPLATE_CATEGORY" val="custom"/>
  <p:tag name="KSO_WM_TEMPLATE_INDEX" val="160402"/>
</p:tagLst>
</file>

<file path=ppt/tags/tag7.xml><?xml version="1.0" encoding="utf-8"?>
<p:tagLst xmlns:p="http://schemas.openxmlformats.org/presentationml/2006/main"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2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8826</Words>
  <Application>WPS 演示</Application>
  <PresentationFormat>宽屏</PresentationFormat>
  <Paragraphs>483</Paragraphs>
  <Slides>39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5" baseType="lpstr">
      <vt:lpstr>Arial</vt:lpstr>
      <vt:lpstr>宋体</vt:lpstr>
      <vt:lpstr>Wingdings</vt:lpstr>
      <vt:lpstr>黑体</vt:lpstr>
      <vt:lpstr>Times New Roman</vt:lpstr>
      <vt:lpstr>Tahoma</vt:lpstr>
      <vt:lpstr>Courier New</vt:lpstr>
      <vt:lpstr>微软雅黑</vt:lpstr>
      <vt:lpstr>Arial Black</vt:lpstr>
      <vt:lpstr>楷体_GB2312</vt:lpstr>
      <vt:lpstr>Times New Roman</vt:lpstr>
      <vt:lpstr>Arial Unicode MS</vt:lpstr>
      <vt:lpstr>Calibri</vt:lpstr>
      <vt:lpstr>新宋体</vt:lpstr>
      <vt:lpstr>2_A000120140530A02PPBG</vt:lpstr>
      <vt:lpstr>Equation.3</vt:lpstr>
      <vt:lpstr>Matlab矩阵运算与作图</vt:lpstr>
      <vt:lpstr>PowerPoint 演示文稿</vt:lpstr>
      <vt:lpstr>PowerPoint 演示文稿</vt:lpstr>
      <vt:lpstr>常见矩阵生成函数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gongzuo123456789</cp:lastModifiedBy>
  <cp:revision>8</cp:revision>
  <dcterms:created xsi:type="dcterms:W3CDTF">2017-08-18T09:53:00Z</dcterms:created>
  <dcterms:modified xsi:type="dcterms:W3CDTF">2018-07-21T13:49:03Z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