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5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8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21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A7BF2-3C5A-4D4F-8A4F-001371F2A3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B02E2-A493-41CF-A061-20BAE51CAF9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Matlab </a:t>
            </a:r>
            <a:r>
              <a:rPr lang="zh-CN" altLang="en-US"/>
              <a:t>演示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Matlab </a:t>
            </a:r>
            <a:r>
              <a:rPr lang="zh-CN" altLang="en-US"/>
              <a:t>演示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Matlab </a:t>
            </a:r>
            <a:r>
              <a:rPr lang="zh-CN" altLang="en-US"/>
              <a:t>演示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30"/>
          <p:cNvSpPr/>
          <p:nvPr/>
        </p:nvSpPr>
        <p:spPr>
          <a:xfrm rot="20700000" flipH="1">
            <a:off x="6426931" y="636844"/>
            <a:ext cx="895556" cy="619197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580290" y="3288314"/>
            <a:ext cx="1172059" cy="267237"/>
            <a:chOff x="580290" y="3288314"/>
            <a:chExt cx="1172059" cy="267237"/>
          </a:xfrm>
        </p:grpSpPr>
        <p:sp>
          <p:nvSpPr>
            <p:cNvPr id="11" name="椭圆 10"/>
            <p:cNvSpPr/>
            <p:nvPr/>
          </p:nvSpPr>
          <p:spPr>
            <a:xfrm rot="10800000">
              <a:off x="580290" y="3288314"/>
              <a:ext cx="267237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10800000">
              <a:off x="1173289" y="3321718"/>
              <a:ext cx="200428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10800000">
              <a:off x="1618730" y="3355122"/>
              <a:ext cx="133619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flipH="1">
            <a:off x="7387359" y="3295381"/>
            <a:ext cx="1172059" cy="267237"/>
            <a:chOff x="580290" y="3288314"/>
            <a:chExt cx="1172059" cy="267237"/>
          </a:xfrm>
        </p:grpSpPr>
        <p:sp>
          <p:nvSpPr>
            <p:cNvPr id="19" name="椭圆 18"/>
            <p:cNvSpPr/>
            <p:nvPr/>
          </p:nvSpPr>
          <p:spPr>
            <a:xfrm rot="10800000">
              <a:off x="580290" y="3288314"/>
              <a:ext cx="267237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0800000">
              <a:off x="1173289" y="3321718"/>
              <a:ext cx="200428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0800000">
              <a:off x="1618730" y="3355122"/>
              <a:ext cx="133619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任意多边形: 形状 6"/>
          <p:cNvSpPr/>
          <p:nvPr/>
        </p:nvSpPr>
        <p:spPr>
          <a:xfrm>
            <a:off x="-1" y="4887256"/>
            <a:ext cx="9144001" cy="1970743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0" y="5420885"/>
            <a:ext cx="9144000" cy="1437115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0" y="5723451"/>
            <a:ext cx="9144000" cy="1134549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916935" y="2531234"/>
            <a:ext cx="5310130" cy="978729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16935" y="3546953"/>
            <a:ext cx="5310130" cy="42473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3212336" y="3433393"/>
            <a:ext cx="386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580290" y="3288314"/>
            <a:ext cx="1172059" cy="267237"/>
            <a:chOff x="580290" y="3288314"/>
            <a:chExt cx="1172059" cy="267237"/>
          </a:xfrm>
        </p:grpSpPr>
        <p:sp>
          <p:nvSpPr>
            <p:cNvPr id="12" name="椭圆 11"/>
            <p:cNvSpPr/>
            <p:nvPr/>
          </p:nvSpPr>
          <p:spPr>
            <a:xfrm rot="10800000">
              <a:off x="580290" y="3288314"/>
              <a:ext cx="267237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10800000">
              <a:off x="1173289" y="3321718"/>
              <a:ext cx="200428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0800000">
              <a:off x="1618730" y="3355122"/>
              <a:ext cx="133619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>
            <a:off x="7387359" y="3295381"/>
            <a:ext cx="1172059" cy="267237"/>
            <a:chOff x="580290" y="3288314"/>
            <a:chExt cx="1172059" cy="267237"/>
          </a:xfrm>
        </p:grpSpPr>
        <p:sp>
          <p:nvSpPr>
            <p:cNvPr id="16" name="椭圆 15"/>
            <p:cNvSpPr/>
            <p:nvPr/>
          </p:nvSpPr>
          <p:spPr>
            <a:xfrm rot="10800000">
              <a:off x="580290" y="3288314"/>
              <a:ext cx="267237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0800000">
              <a:off x="1173289" y="3321718"/>
              <a:ext cx="200428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0800000">
              <a:off x="1618730" y="3355122"/>
              <a:ext cx="133619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任意多边形: 形状 6"/>
          <p:cNvSpPr/>
          <p:nvPr/>
        </p:nvSpPr>
        <p:spPr>
          <a:xfrm>
            <a:off x="0" y="4882635"/>
            <a:ext cx="9143999" cy="1975365"/>
          </a:xfrm>
          <a:custGeom>
            <a:avLst/>
            <a:gdLst>
              <a:gd name="connsiteX0" fmla="*/ 4408996 w 12191999"/>
              <a:gd name="connsiteY0" fmla="*/ 0 h 1975365"/>
              <a:gd name="connsiteX1" fmla="*/ 5790561 w 12191999"/>
              <a:gd name="connsiteY1" fmla="*/ 551581 h 1975365"/>
              <a:gd name="connsiteX2" fmla="*/ 5801495 w 12191999"/>
              <a:gd name="connsiteY2" fmla="*/ 563959 h 1975365"/>
              <a:gd name="connsiteX3" fmla="*/ 5826131 w 12191999"/>
              <a:gd name="connsiteY3" fmla="*/ 553912 h 1975365"/>
              <a:gd name="connsiteX4" fmla="*/ 6523038 w 12191999"/>
              <a:gd name="connsiteY4" fmla="*/ 434799 h 1975365"/>
              <a:gd name="connsiteX5" fmla="*/ 7789046 w 12191999"/>
              <a:gd name="connsiteY5" fmla="*/ 878743 h 1975365"/>
              <a:gd name="connsiteX6" fmla="*/ 7859692 w 12191999"/>
              <a:gd name="connsiteY6" fmla="*/ 944547 h 1975365"/>
              <a:gd name="connsiteX7" fmla="*/ 7890845 w 12191999"/>
              <a:gd name="connsiteY7" fmla="*/ 901137 h 1975365"/>
              <a:gd name="connsiteX8" fmla="*/ 9633465 w 12191999"/>
              <a:gd name="connsiteY8" fmla="*/ 116746 h 1975365"/>
              <a:gd name="connsiteX9" fmla="*/ 11376086 w 12191999"/>
              <a:gd name="connsiteY9" fmla="*/ 901137 h 1975365"/>
              <a:gd name="connsiteX10" fmla="*/ 11381374 w 12191999"/>
              <a:gd name="connsiteY10" fmla="*/ 908506 h 1975365"/>
              <a:gd name="connsiteX11" fmla="*/ 11472015 w 12191999"/>
              <a:gd name="connsiteY11" fmla="*/ 824077 h 1975365"/>
              <a:gd name="connsiteX12" fmla="*/ 12041117 w 12191999"/>
              <a:gd name="connsiteY12" fmla="*/ 499246 h 1975365"/>
              <a:gd name="connsiteX13" fmla="*/ 12191999 w 12191999"/>
              <a:gd name="connsiteY13" fmla="*/ 452495 h 1975365"/>
              <a:gd name="connsiteX14" fmla="*/ 12191999 w 12191999"/>
              <a:gd name="connsiteY14" fmla="*/ 1975365 h 1975365"/>
              <a:gd name="connsiteX15" fmla="*/ 0 w 12191999"/>
              <a:gd name="connsiteY15" fmla="*/ 1975365 h 1975365"/>
              <a:gd name="connsiteX16" fmla="*/ 0 w 12191999"/>
              <a:gd name="connsiteY16" fmla="*/ 373214 h 1975365"/>
              <a:gd name="connsiteX17" fmla="*/ 103466 w 12191999"/>
              <a:gd name="connsiteY17" fmla="*/ 416152 h 1975365"/>
              <a:gd name="connsiteX18" fmla="*/ 712248 w 12191999"/>
              <a:gd name="connsiteY18" fmla="*/ 843689 h 1975365"/>
              <a:gd name="connsiteX19" fmla="*/ 815917 w 12191999"/>
              <a:gd name="connsiteY19" fmla="*/ 961054 h 1975365"/>
              <a:gd name="connsiteX20" fmla="*/ 821465 w 12191999"/>
              <a:gd name="connsiteY20" fmla="*/ 955887 h 1975365"/>
              <a:gd name="connsiteX21" fmla="*/ 2307470 w 12191999"/>
              <a:gd name="connsiteY21" fmla="*/ 434799 h 1975365"/>
              <a:gd name="connsiteX22" fmla="*/ 2932400 w 12191999"/>
              <a:gd name="connsiteY22" fmla="*/ 514784 h 1975365"/>
              <a:gd name="connsiteX23" fmla="*/ 3033353 w 12191999"/>
              <a:gd name="connsiteY23" fmla="*/ 546065 h 1975365"/>
              <a:gd name="connsiteX24" fmla="*/ 3142988 w 12191999"/>
              <a:gd name="connsiteY24" fmla="*/ 443944 h 1975365"/>
              <a:gd name="connsiteX25" fmla="*/ 4408996 w 12191999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1975365">
                <a:moveTo>
                  <a:pt x="4408996" y="0"/>
                </a:moveTo>
                <a:cubicBezTo>
                  <a:pt x="4965206" y="0"/>
                  <a:pt x="5462174" y="214716"/>
                  <a:pt x="5790561" y="551581"/>
                </a:cubicBezTo>
                <a:lnTo>
                  <a:pt x="5801495" y="563959"/>
                </a:lnTo>
                <a:lnTo>
                  <a:pt x="5826131" y="553912"/>
                </a:lnTo>
                <a:cubicBezTo>
                  <a:pt x="6040333" y="477212"/>
                  <a:pt x="6275835" y="434799"/>
                  <a:pt x="6523038" y="434799"/>
                </a:cubicBezTo>
                <a:cubicBezTo>
                  <a:pt x="7017445" y="434799"/>
                  <a:pt x="7465046" y="604452"/>
                  <a:pt x="7789046" y="878743"/>
                </a:cubicBezTo>
                <a:lnTo>
                  <a:pt x="7859692" y="944547"/>
                </a:lnTo>
                <a:lnTo>
                  <a:pt x="7890845" y="901137"/>
                </a:lnTo>
                <a:cubicBezTo>
                  <a:pt x="8268504" y="427892"/>
                  <a:pt x="8908064" y="116746"/>
                  <a:pt x="9633465" y="116746"/>
                </a:cubicBezTo>
                <a:cubicBezTo>
                  <a:pt x="10358867" y="116746"/>
                  <a:pt x="10998426" y="427892"/>
                  <a:pt x="11376086" y="901137"/>
                </a:cubicBezTo>
                <a:lnTo>
                  <a:pt x="11381374" y="908506"/>
                </a:lnTo>
                <a:lnTo>
                  <a:pt x="11472015" y="824077"/>
                </a:lnTo>
                <a:cubicBezTo>
                  <a:pt x="11634015" y="686932"/>
                  <a:pt x="11826915" y="575946"/>
                  <a:pt x="12041117" y="499246"/>
                </a:cubicBezTo>
                <a:lnTo>
                  <a:pt x="12191999" y="452495"/>
                </a:lnTo>
                <a:lnTo>
                  <a:pt x="12191999" y="1975365"/>
                </a:lnTo>
                <a:lnTo>
                  <a:pt x="0" y="1975365"/>
                </a:lnTo>
                <a:lnTo>
                  <a:pt x="0" y="373214"/>
                </a:lnTo>
                <a:lnTo>
                  <a:pt x="103466" y="416152"/>
                </a:lnTo>
                <a:cubicBezTo>
                  <a:pt x="337103" y="525156"/>
                  <a:pt x="543613" y="670701"/>
                  <a:pt x="712248" y="843689"/>
                </a:cubicBezTo>
                <a:lnTo>
                  <a:pt x="815917" y="961054"/>
                </a:lnTo>
                <a:lnTo>
                  <a:pt x="821465" y="955887"/>
                </a:lnTo>
                <a:cubicBezTo>
                  <a:pt x="1201766" y="633932"/>
                  <a:pt x="1727148" y="434799"/>
                  <a:pt x="2307470" y="434799"/>
                </a:cubicBezTo>
                <a:cubicBezTo>
                  <a:pt x="2525090" y="434799"/>
                  <a:pt x="2734985" y="462802"/>
                  <a:pt x="2932400" y="514784"/>
                </a:cubicBezTo>
                <a:lnTo>
                  <a:pt x="3033353" y="546065"/>
                </a:lnTo>
                <a:lnTo>
                  <a:pt x="3142988" y="443944"/>
                </a:lnTo>
                <a:cubicBezTo>
                  <a:pt x="3466988" y="169652"/>
                  <a:pt x="3914590" y="0"/>
                  <a:pt x="4408996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-2" y="5412808"/>
            <a:ext cx="9144000" cy="1445191"/>
          </a:xfrm>
          <a:custGeom>
            <a:avLst/>
            <a:gdLst>
              <a:gd name="connsiteX0" fmla="*/ 3246538 w 12192001"/>
              <a:gd name="connsiteY0" fmla="*/ 0 h 1445191"/>
              <a:gd name="connsiteX1" fmla="*/ 3888381 w 12192001"/>
              <a:gd name="connsiteY1" fmla="*/ 335498 h 1445191"/>
              <a:gd name="connsiteX2" fmla="*/ 3925176 w 12192001"/>
              <a:gd name="connsiteY2" fmla="*/ 402142 h 1445191"/>
              <a:gd name="connsiteX3" fmla="*/ 4047372 w 12192001"/>
              <a:gd name="connsiteY3" fmla="*/ 336937 h 1445191"/>
              <a:gd name="connsiteX4" fmla="*/ 4348662 w 12192001"/>
              <a:gd name="connsiteY4" fmla="*/ 277137 h 1445191"/>
              <a:gd name="connsiteX5" fmla="*/ 4990506 w 12192001"/>
              <a:gd name="connsiteY5" fmla="*/ 612635 h 1445191"/>
              <a:gd name="connsiteX6" fmla="*/ 4990587 w 12192001"/>
              <a:gd name="connsiteY6" fmla="*/ 612785 h 1445191"/>
              <a:gd name="connsiteX7" fmla="*/ 5017399 w 12192001"/>
              <a:gd name="connsiteY7" fmla="*/ 564223 h 1445191"/>
              <a:gd name="connsiteX8" fmla="*/ 5836210 w 12192001"/>
              <a:gd name="connsiteY8" fmla="*/ 136221 h 1445191"/>
              <a:gd name="connsiteX9" fmla="*/ 6306886 w 12192001"/>
              <a:gd name="connsiteY9" fmla="*/ 253387 h 1445191"/>
              <a:gd name="connsiteX10" fmla="*/ 6347988 w 12192001"/>
              <a:gd name="connsiteY10" fmla="*/ 277935 h 1445191"/>
              <a:gd name="connsiteX11" fmla="*/ 6394194 w 12192001"/>
              <a:gd name="connsiteY11" fmla="*/ 222879 h 1445191"/>
              <a:gd name="connsiteX12" fmla="*/ 6941520 w 12192001"/>
              <a:gd name="connsiteY12" fmla="*/ 0 h 1445191"/>
              <a:gd name="connsiteX13" fmla="*/ 7488846 w 12192001"/>
              <a:gd name="connsiteY13" fmla="*/ 222879 h 1445191"/>
              <a:gd name="connsiteX14" fmla="*/ 7529289 w 12192001"/>
              <a:gd name="connsiteY14" fmla="*/ 271069 h 1445191"/>
              <a:gd name="connsiteX15" fmla="*/ 7537925 w 12192001"/>
              <a:gd name="connsiteY15" fmla="*/ 265911 h 1445191"/>
              <a:gd name="connsiteX16" fmla="*/ 8008603 w 12192001"/>
              <a:gd name="connsiteY16" fmla="*/ 148745 h 1445191"/>
              <a:gd name="connsiteX17" fmla="*/ 8755262 w 12192001"/>
              <a:gd name="connsiteY17" fmla="*/ 484217 h 1445191"/>
              <a:gd name="connsiteX18" fmla="*/ 8852685 w 12192001"/>
              <a:gd name="connsiteY18" fmla="*/ 615575 h 1445191"/>
              <a:gd name="connsiteX19" fmla="*/ 8854308 w 12192001"/>
              <a:gd name="connsiteY19" fmla="*/ 612634 h 1445191"/>
              <a:gd name="connsiteX20" fmla="*/ 9496151 w 12192001"/>
              <a:gd name="connsiteY20" fmla="*/ 277136 h 1445191"/>
              <a:gd name="connsiteX21" fmla="*/ 9928922 w 12192001"/>
              <a:gd name="connsiteY21" fmla="*/ 407095 h 1445191"/>
              <a:gd name="connsiteX22" fmla="*/ 9938225 w 12192001"/>
              <a:gd name="connsiteY22" fmla="*/ 414641 h 1445191"/>
              <a:gd name="connsiteX23" fmla="*/ 9981920 w 12192001"/>
              <a:gd name="connsiteY23" fmla="*/ 335498 h 1445191"/>
              <a:gd name="connsiteX24" fmla="*/ 10623763 w 12192001"/>
              <a:gd name="connsiteY24" fmla="*/ 0 h 1445191"/>
              <a:gd name="connsiteX25" fmla="*/ 11265607 w 12192001"/>
              <a:gd name="connsiteY25" fmla="*/ 335498 h 1445191"/>
              <a:gd name="connsiteX26" fmla="*/ 11291202 w 12192001"/>
              <a:gd name="connsiteY26" fmla="*/ 381858 h 1445191"/>
              <a:gd name="connsiteX27" fmla="*/ 11306415 w 12192001"/>
              <a:gd name="connsiteY27" fmla="*/ 369518 h 1445191"/>
              <a:gd name="connsiteX28" fmla="*/ 11739186 w 12192001"/>
              <a:gd name="connsiteY28" fmla="*/ 239559 h 1445191"/>
              <a:gd name="connsiteX29" fmla="*/ 12171956 w 12192001"/>
              <a:gd name="connsiteY29" fmla="*/ 369518 h 1445191"/>
              <a:gd name="connsiteX30" fmla="*/ 12192001 w 12192001"/>
              <a:gd name="connsiteY30" fmla="*/ 385777 h 1445191"/>
              <a:gd name="connsiteX31" fmla="*/ 12192001 w 12192001"/>
              <a:gd name="connsiteY31" fmla="*/ 1445191 h 1445191"/>
              <a:gd name="connsiteX32" fmla="*/ 0 w 12192001"/>
              <a:gd name="connsiteY32" fmla="*/ 1445191 h 1445191"/>
              <a:gd name="connsiteX33" fmla="*/ 0 w 12192001"/>
              <a:gd name="connsiteY33" fmla="*/ 160691 h 1445191"/>
              <a:gd name="connsiteX34" fmla="*/ 41876 w 12192001"/>
              <a:gd name="connsiteY34" fmla="*/ 184935 h 1445191"/>
              <a:gd name="connsiteX35" fmla="*/ 134451 w 12192001"/>
              <a:gd name="connsiteY35" fmla="*/ 253847 h 1445191"/>
              <a:gd name="connsiteX36" fmla="*/ 135221 w 12192001"/>
              <a:gd name="connsiteY36" fmla="*/ 253387 h 1445191"/>
              <a:gd name="connsiteX37" fmla="*/ 605900 w 12192001"/>
              <a:gd name="connsiteY37" fmla="*/ 136221 h 1445191"/>
              <a:gd name="connsiteX38" fmla="*/ 1450394 w 12192001"/>
              <a:gd name="connsiteY38" fmla="*/ 603610 h 1445191"/>
              <a:gd name="connsiteX39" fmla="*/ 1457193 w 12192001"/>
              <a:gd name="connsiteY39" fmla="*/ 617070 h 1445191"/>
              <a:gd name="connsiteX40" fmla="*/ 1531063 w 12192001"/>
              <a:gd name="connsiteY40" fmla="*/ 529051 h 1445191"/>
              <a:gd name="connsiteX41" fmla="*/ 2118933 w 12192001"/>
              <a:gd name="connsiteY41" fmla="*/ 289663 h 1445191"/>
              <a:gd name="connsiteX42" fmla="*/ 2532753 w 12192001"/>
              <a:gd name="connsiteY42" fmla="*/ 397949 h 1445191"/>
              <a:gd name="connsiteX43" fmla="*/ 2559976 w 12192001"/>
              <a:gd name="connsiteY43" fmla="*/ 416495 h 1445191"/>
              <a:gd name="connsiteX44" fmla="*/ 2604696 w 12192001"/>
              <a:gd name="connsiteY44" fmla="*/ 335498 h 1445191"/>
              <a:gd name="connsiteX45" fmla="*/ 3246538 w 12192001"/>
              <a:gd name="connsiteY4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92001" h="1445191">
                <a:moveTo>
                  <a:pt x="3246538" y="0"/>
                </a:moveTo>
                <a:cubicBezTo>
                  <a:pt x="3513718" y="0"/>
                  <a:pt x="3749281" y="133083"/>
                  <a:pt x="3888381" y="335498"/>
                </a:cubicBezTo>
                <a:lnTo>
                  <a:pt x="3925176" y="402142"/>
                </a:lnTo>
                <a:lnTo>
                  <a:pt x="4047372" y="336937"/>
                </a:lnTo>
                <a:cubicBezTo>
                  <a:pt x="4139977" y="298430"/>
                  <a:pt x="4241791" y="277137"/>
                  <a:pt x="4348662" y="277137"/>
                </a:cubicBezTo>
                <a:cubicBezTo>
                  <a:pt x="4615842" y="277137"/>
                  <a:pt x="4851406" y="410220"/>
                  <a:pt x="4990506" y="612635"/>
                </a:cubicBezTo>
                <a:lnTo>
                  <a:pt x="4990587" y="612785"/>
                </a:lnTo>
                <a:lnTo>
                  <a:pt x="5017399" y="564223"/>
                </a:lnTo>
                <a:cubicBezTo>
                  <a:pt x="5194852" y="305997"/>
                  <a:pt x="5495363" y="136221"/>
                  <a:pt x="5836210" y="136221"/>
                </a:cubicBezTo>
                <a:cubicBezTo>
                  <a:pt x="6006632" y="136221"/>
                  <a:pt x="6166972" y="178665"/>
                  <a:pt x="6306886" y="253387"/>
                </a:cubicBezTo>
                <a:lnTo>
                  <a:pt x="6347988" y="277935"/>
                </a:lnTo>
                <a:lnTo>
                  <a:pt x="6394194" y="222879"/>
                </a:lnTo>
                <a:cubicBezTo>
                  <a:pt x="6534266" y="85173"/>
                  <a:pt x="6727776" y="0"/>
                  <a:pt x="6941520" y="0"/>
                </a:cubicBezTo>
                <a:cubicBezTo>
                  <a:pt x="7155263" y="0"/>
                  <a:pt x="7348773" y="85173"/>
                  <a:pt x="7488846" y="222879"/>
                </a:cubicBezTo>
                <a:lnTo>
                  <a:pt x="7529289" y="271069"/>
                </a:lnTo>
                <a:lnTo>
                  <a:pt x="7537925" y="265911"/>
                </a:lnTo>
                <a:cubicBezTo>
                  <a:pt x="7677840" y="191189"/>
                  <a:pt x="7838181" y="148745"/>
                  <a:pt x="8008603" y="148745"/>
                </a:cubicBezTo>
                <a:cubicBezTo>
                  <a:pt x="8306843" y="148745"/>
                  <a:pt x="8574203" y="278730"/>
                  <a:pt x="8755262" y="484217"/>
                </a:cubicBezTo>
                <a:lnTo>
                  <a:pt x="8852685" y="615575"/>
                </a:lnTo>
                <a:lnTo>
                  <a:pt x="8854308" y="612634"/>
                </a:lnTo>
                <a:cubicBezTo>
                  <a:pt x="8993408" y="410219"/>
                  <a:pt x="9228971" y="277136"/>
                  <a:pt x="9496151" y="277136"/>
                </a:cubicBezTo>
                <a:cubicBezTo>
                  <a:pt x="9656459" y="277136"/>
                  <a:pt x="9805385" y="325046"/>
                  <a:pt x="9928922" y="407095"/>
                </a:cubicBezTo>
                <a:lnTo>
                  <a:pt x="9938225" y="414641"/>
                </a:lnTo>
                <a:lnTo>
                  <a:pt x="9981920" y="335498"/>
                </a:lnTo>
                <a:cubicBezTo>
                  <a:pt x="10121021" y="133083"/>
                  <a:pt x="10356583" y="0"/>
                  <a:pt x="10623763" y="0"/>
                </a:cubicBezTo>
                <a:cubicBezTo>
                  <a:pt x="10890944" y="0"/>
                  <a:pt x="11126506" y="133083"/>
                  <a:pt x="11265607" y="335498"/>
                </a:cubicBezTo>
                <a:lnTo>
                  <a:pt x="11291202" y="381858"/>
                </a:lnTo>
                <a:lnTo>
                  <a:pt x="11306415" y="369518"/>
                </a:lnTo>
                <a:cubicBezTo>
                  <a:pt x="11429952" y="287469"/>
                  <a:pt x="11578878" y="239559"/>
                  <a:pt x="11739186" y="239559"/>
                </a:cubicBezTo>
                <a:cubicBezTo>
                  <a:pt x="11899494" y="239559"/>
                  <a:pt x="12048420" y="287469"/>
                  <a:pt x="12171956" y="369518"/>
                </a:cubicBezTo>
                <a:lnTo>
                  <a:pt x="12192001" y="385777"/>
                </a:lnTo>
                <a:lnTo>
                  <a:pt x="12192001" y="1445191"/>
                </a:lnTo>
                <a:lnTo>
                  <a:pt x="0" y="1445191"/>
                </a:lnTo>
                <a:lnTo>
                  <a:pt x="0" y="160691"/>
                </a:lnTo>
                <a:lnTo>
                  <a:pt x="41876" y="184935"/>
                </a:lnTo>
                <a:lnTo>
                  <a:pt x="134451" y="253847"/>
                </a:lnTo>
                <a:lnTo>
                  <a:pt x="135221" y="253387"/>
                </a:lnTo>
                <a:cubicBezTo>
                  <a:pt x="275136" y="178665"/>
                  <a:pt x="435476" y="136221"/>
                  <a:pt x="605900" y="136221"/>
                </a:cubicBezTo>
                <a:cubicBezTo>
                  <a:pt x="963788" y="136221"/>
                  <a:pt x="1277208" y="323399"/>
                  <a:pt x="1450394" y="603610"/>
                </a:cubicBezTo>
                <a:lnTo>
                  <a:pt x="1457193" y="617070"/>
                </a:lnTo>
                <a:lnTo>
                  <a:pt x="1531063" y="529051"/>
                </a:lnTo>
                <a:cubicBezTo>
                  <a:pt x="1681511" y="381145"/>
                  <a:pt x="1889354" y="289663"/>
                  <a:pt x="2118933" y="289663"/>
                </a:cubicBezTo>
                <a:cubicBezTo>
                  <a:pt x="2269592" y="289663"/>
                  <a:pt x="2410892" y="329061"/>
                  <a:pt x="2532753" y="397949"/>
                </a:cubicBezTo>
                <a:lnTo>
                  <a:pt x="2559976" y="416495"/>
                </a:lnTo>
                <a:lnTo>
                  <a:pt x="2604696" y="335498"/>
                </a:lnTo>
                <a:cubicBezTo>
                  <a:pt x="2743795" y="133083"/>
                  <a:pt x="2979358" y="0"/>
                  <a:pt x="3246538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0" y="5724660"/>
            <a:ext cx="9144000" cy="1133339"/>
          </a:xfrm>
          <a:custGeom>
            <a:avLst/>
            <a:gdLst>
              <a:gd name="connsiteX0" fmla="*/ 4783442 w 12192001"/>
              <a:gd name="connsiteY0" fmla="*/ 0 h 1133339"/>
              <a:gd name="connsiteX1" fmla="*/ 5390536 w 12192001"/>
              <a:gd name="connsiteY1" fmla="*/ 268294 h 1133339"/>
              <a:gd name="connsiteX2" fmla="*/ 5418659 w 12192001"/>
              <a:gd name="connsiteY2" fmla="*/ 311359 h 1133339"/>
              <a:gd name="connsiteX3" fmla="*/ 5445718 w 12192001"/>
              <a:gd name="connsiteY3" fmla="*/ 309092 h 1133339"/>
              <a:gd name="connsiteX4" fmla="*/ 5966086 w 12192001"/>
              <a:gd name="connsiteY4" fmla="*/ 539058 h 1133339"/>
              <a:gd name="connsiteX5" fmla="*/ 5998471 w 12192001"/>
              <a:gd name="connsiteY5" fmla="*/ 588645 h 1133339"/>
              <a:gd name="connsiteX6" fmla="*/ 6084786 w 12192001"/>
              <a:gd name="connsiteY6" fmla="*/ 549703 h 1133339"/>
              <a:gd name="connsiteX7" fmla="*/ 6329055 w 12192001"/>
              <a:gd name="connsiteY7" fmla="*/ 508714 h 1133339"/>
              <a:gd name="connsiteX8" fmla="*/ 6382291 w 12192001"/>
              <a:gd name="connsiteY8" fmla="*/ 512618 h 1133339"/>
              <a:gd name="connsiteX9" fmla="*/ 6419886 w 12192001"/>
              <a:gd name="connsiteY9" fmla="*/ 474742 h 1133339"/>
              <a:gd name="connsiteX10" fmla="*/ 6863627 w 12192001"/>
              <a:gd name="connsiteY10" fmla="*/ 321971 h 1133339"/>
              <a:gd name="connsiteX11" fmla="*/ 7107895 w 12192001"/>
              <a:gd name="connsiteY11" fmla="*/ 362960 h 1133339"/>
              <a:gd name="connsiteX12" fmla="*/ 7202810 w 12192001"/>
              <a:gd name="connsiteY12" fmla="*/ 405780 h 1133339"/>
              <a:gd name="connsiteX13" fmla="*/ 7213903 w 12192001"/>
              <a:gd name="connsiteY13" fmla="*/ 398172 h 1133339"/>
              <a:gd name="connsiteX14" fmla="*/ 7564766 w 12192001"/>
              <a:gd name="connsiteY14" fmla="*/ 309092 h 1133339"/>
              <a:gd name="connsiteX15" fmla="*/ 8008506 w 12192001"/>
              <a:gd name="connsiteY15" fmla="*/ 461863 h 1133339"/>
              <a:gd name="connsiteX16" fmla="*/ 8052822 w 12192001"/>
              <a:gd name="connsiteY16" fmla="*/ 506507 h 1133339"/>
              <a:gd name="connsiteX17" fmla="*/ 8060557 w 12192001"/>
              <a:gd name="connsiteY17" fmla="*/ 501203 h 1133339"/>
              <a:gd name="connsiteX18" fmla="*/ 8411422 w 12192001"/>
              <a:gd name="connsiteY18" fmla="*/ 412123 h 1133339"/>
              <a:gd name="connsiteX19" fmla="*/ 8989649 w 12192001"/>
              <a:gd name="connsiteY19" fmla="*/ 730689 h 1133339"/>
              <a:gd name="connsiteX20" fmla="*/ 8994011 w 12192001"/>
              <a:gd name="connsiteY20" fmla="*/ 742369 h 1133339"/>
              <a:gd name="connsiteX21" fmla="*/ 9000624 w 12192001"/>
              <a:gd name="connsiteY21" fmla="*/ 732242 h 1133339"/>
              <a:gd name="connsiteX22" fmla="*/ 9520993 w 12192001"/>
              <a:gd name="connsiteY22" fmla="*/ 502276 h 1133339"/>
              <a:gd name="connsiteX23" fmla="*/ 9736762 w 12192001"/>
              <a:gd name="connsiteY23" fmla="*/ 533926 h 1133339"/>
              <a:gd name="connsiteX24" fmla="*/ 9822666 w 12192001"/>
              <a:gd name="connsiteY24" fmla="*/ 567236 h 1133339"/>
              <a:gd name="connsiteX25" fmla="*/ 9849091 w 12192001"/>
              <a:gd name="connsiteY25" fmla="*/ 526771 h 1133339"/>
              <a:gd name="connsiteX26" fmla="*/ 10216623 w 12192001"/>
              <a:gd name="connsiteY26" fmla="*/ 364348 h 1133339"/>
              <a:gd name="connsiteX27" fmla="*/ 10584155 w 12192001"/>
              <a:gd name="connsiteY27" fmla="*/ 526771 h 1133339"/>
              <a:gd name="connsiteX28" fmla="*/ 10607270 w 12192001"/>
              <a:gd name="connsiteY28" fmla="*/ 562169 h 1133339"/>
              <a:gd name="connsiteX29" fmla="*/ 10634903 w 12192001"/>
              <a:gd name="connsiteY29" fmla="*/ 549703 h 1133339"/>
              <a:gd name="connsiteX30" fmla="*/ 10879171 w 12192001"/>
              <a:gd name="connsiteY30" fmla="*/ 508714 h 1133339"/>
              <a:gd name="connsiteX31" fmla="*/ 11415862 w 12192001"/>
              <a:gd name="connsiteY31" fmla="*/ 759843 h 1133339"/>
              <a:gd name="connsiteX32" fmla="*/ 11427708 w 12192001"/>
              <a:gd name="connsiteY32" fmla="*/ 779672 h 1133339"/>
              <a:gd name="connsiteX33" fmla="*/ 11443598 w 12192001"/>
              <a:gd name="connsiteY33" fmla="*/ 737128 h 1133339"/>
              <a:gd name="connsiteX34" fmla="*/ 12021824 w 12192001"/>
              <a:gd name="connsiteY34" fmla="*/ 418562 h 1133339"/>
              <a:gd name="connsiteX35" fmla="*/ 12148296 w 12192001"/>
              <a:gd name="connsiteY35" fmla="*/ 429159 h 1133339"/>
              <a:gd name="connsiteX36" fmla="*/ 12192001 w 12192001"/>
              <a:gd name="connsiteY36" fmla="*/ 440435 h 1133339"/>
              <a:gd name="connsiteX37" fmla="*/ 12192001 w 12192001"/>
              <a:gd name="connsiteY37" fmla="*/ 1133339 h 1133339"/>
              <a:gd name="connsiteX38" fmla="*/ 0 w 12192001"/>
              <a:gd name="connsiteY38" fmla="*/ 1133339 h 1133339"/>
              <a:gd name="connsiteX39" fmla="*/ 0 w 12192001"/>
              <a:gd name="connsiteY39" fmla="*/ 510365 h 1133339"/>
              <a:gd name="connsiteX40" fmla="*/ 22512 w 12192001"/>
              <a:gd name="connsiteY40" fmla="*/ 508714 h 1133339"/>
              <a:gd name="connsiteX41" fmla="*/ 497027 w 12192001"/>
              <a:gd name="connsiteY41" fmla="*/ 688964 h 1133339"/>
              <a:gd name="connsiteX42" fmla="*/ 501680 w 12192001"/>
              <a:gd name="connsiteY42" fmla="*/ 694269 h 1133339"/>
              <a:gd name="connsiteX43" fmla="*/ 518573 w 12192001"/>
              <a:gd name="connsiteY43" fmla="*/ 668401 h 1133339"/>
              <a:gd name="connsiteX44" fmla="*/ 1083912 w 12192001"/>
              <a:gd name="connsiteY44" fmla="*/ 418562 h 1133339"/>
              <a:gd name="connsiteX45" fmla="*/ 1349289 w 12192001"/>
              <a:gd name="connsiteY45" fmla="*/ 463094 h 1133339"/>
              <a:gd name="connsiteX46" fmla="*/ 1420528 w 12192001"/>
              <a:gd name="connsiteY46" fmla="*/ 495232 h 1133339"/>
              <a:gd name="connsiteX47" fmla="*/ 1453652 w 12192001"/>
              <a:gd name="connsiteY47" fmla="*/ 461863 h 1133339"/>
              <a:gd name="connsiteX48" fmla="*/ 1897391 w 12192001"/>
              <a:gd name="connsiteY48" fmla="*/ 309092 h 1133339"/>
              <a:gd name="connsiteX49" fmla="*/ 2141659 w 12192001"/>
              <a:gd name="connsiteY49" fmla="*/ 350081 h 1133339"/>
              <a:gd name="connsiteX50" fmla="*/ 2242051 w 12192001"/>
              <a:gd name="connsiteY50" fmla="*/ 395372 h 1133339"/>
              <a:gd name="connsiteX51" fmla="*/ 2306042 w 12192001"/>
              <a:gd name="connsiteY51" fmla="*/ 366503 h 1133339"/>
              <a:gd name="connsiteX52" fmla="*/ 2571419 w 12192001"/>
              <a:gd name="connsiteY52" fmla="*/ 321971 h 1133339"/>
              <a:gd name="connsiteX53" fmla="*/ 3199618 w 12192001"/>
              <a:gd name="connsiteY53" fmla="*/ 668067 h 1133339"/>
              <a:gd name="connsiteX54" fmla="*/ 3225139 w 12192001"/>
              <a:gd name="connsiteY54" fmla="*/ 736404 h 1133339"/>
              <a:gd name="connsiteX55" fmla="*/ 3242934 w 12192001"/>
              <a:gd name="connsiteY55" fmla="*/ 731813 h 1133339"/>
              <a:gd name="connsiteX56" fmla="*/ 3369406 w 12192001"/>
              <a:gd name="connsiteY56" fmla="*/ 721216 h 1133339"/>
              <a:gd name="connsiteX57" fmla="*/ 3391102 w 12192001"/>
              <a:gd name="connsiteY57" fmla="*/ 722353 h 1133339"/>
              <a:gd name="connsiteX58" fmla="*/ 3426468 w 12192001"/>
              <a:gd name="connsiteY58" fmla="*/ 627658 h 1133339"/>
              <a:gd name="connsiteX59" fmla="*/ 4004695 w 12192001"/>
              <a:gd name="connsiteY59" fmla="*/ 309092 h 1133339"/>
              <a:gd name="connsiteX60" fmla="*/ 4131167 w 12192001"/>
              <a:gd name="connsiteY60" fmla="*/ 319689 h 1133339"/>
              <a:gd name="connsiteX61" fmla="*/ 4141105 w 12192001"/>
              <a:gd name="connsiteY61" fmla="*/ 322253 h 1133339"/>
              <a:gd name="connsiteX62" fmla="*/ 4176342 w 12192001"/>
              <a:gd name="connsiteY62" fmla="*/ 268294 h 1133339"/>
              <a:gd name="connsiteX63" fmla="*/ 4783442 w 12192001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1" h="1133339">
                <a:moveTo>
                  <a:pt x="4783442" y="0"/>
                </a:moveTo>
                <a:cubicBezTo>
                  <a:pt x="5036157" y="0"/>
                  <a:pt x="5258967" y="106424"/>
                  <a:pt x="5390536" y="268294"/>
                </a:cubicBezTo>
                <a:lnTo>
                  <a:pt x="5418659" y="311359"/>
                </a:lnTo>
                <a:lnTo>
                  <a:pt x="5445718" y="309092"/>
                </a:lnTo>
                <a:cubicBezTo>
                  <a:pt x="5662331" y="309092"/>
                  <a:pt x="5853314" y="400313"/>
                  <a:pt x="5966086" y="539058"/>
                </a:cubicBezTo>
                <a:lnTo>
                  <a:pt x="5998471" y="588645"/>
                </a:lnTo>
                <a:lnTo>
                  <a:pt x="6084786" y="549703"/>
                </a:lnTo>
                <a:cubicBezTo>
                  <a:pt x="6159865" y="523309"/>
                  <a:pt x="6242409" y="508714"/>
                  <a:pt x="6329055" y="508714"/>
                </a:cubicBezTo>
                <a:lnTo>
                  <a:pt x="6382291" y="512618"/>
                </a:lnTo>
                <a:lnTo>
                  <a:pt x="6419886" y="474742"/>
                </a:lnTo>
                <a:cubicBezTo>
                  <a:pt x="6533449" y="380352"/>
                  <a:pt x="6690336" y="321971"/>
                  <a:pt x="6863627" y="321971"/>
                </a:cubicBezTo>
                <a:cubicBezTo>
                  <a:pt x="6950273" y="321971"/>
                  <a:pt x="7032817" y="336566"/>
                  <a:pt x="7107895" y="362960"/>
                </a:cubicBezTo>
                <a:lnTo>
                  <a:pt x="7202810" y="405780"/>
                </a:lnTo>
                <a:lnTo>
                  <a:pt x="7213903" y="398172"/>
                </a:lnTo>
                <a:cubicBezTo>
                  <a:pt x="7314059" y="341931"/>
                  <a:pt x="7434800" y="309092"/>
                  <a:pt x="7564766" y="309092"/>
                </a:cubicBezTo>
                <a:cubicBezTo>
                  <a:pt x="7738057" y="309092"/>
                  <a:pt x="7894943" y="367473"/>
                  <a:pt x="8008506" y="461863"/>
                </a:cubicBezTo>
                <a:lnTo>
                  <a:pt x="8052822" y="506507"/>
                </a:lnTo>
                <a:lnTo>
                  <a:pt x="8060557" y="501203"/>
                </a:lnTo>
                <a:cubicBezTo>
                  <a:pt x="8160713" y="444962"/>
                  <a:pt x="8281454" y="412123"/>
                  <a:pt x="8411422" y="412123"/>
                </a:cubicBezTo>
                <a:cubicBezTo>
                  <a:pt x="8671358" y="412123"/>
                  <a:pt x="8894382" y="543481"/>
                  <a:pt x="8989649" y="730689"/>
                </a:cubicBezTo>
                <a:lnTo>
                  <a:pt x="8994011" y="742369"/>
                </a:lnTo>
                <a:lnTo>
                  <a:pt x="9000624" y="732242"/>
                </a:lnTo>
                <a:cubicBezTo>
                  <a:pt x="9113399" y="593497"/>
                  <a:pt x="9304380" y="502276"/>
                  <a:pt x="9520993" y="502276"/>
                </a:cubicBezTo>
                <a:cubicBezTo>
                  <a:pt x="9596808" y="502276"/>
                  <a:pt x="9669483" y="513450"/>
                  <a:pt x="9736762" y="533926"/>
                </a:cubicBezTo>
                <a:lnTo>
                  <a:pt x="9822666" y="567236"/>
                </a:lnTo>
                <a:lnTo>
                  <a:pt x="9849091" y="526771"/>
                </a:lnTo>
                <a:cubicBezTo>
                  <a:pt x="9928743" y="428776"/>
                  <a:pt x="10063630" y="364348"/>
                  <a:pt x="10216623" y="364348"/>
                </a:cubicBezTo>
                <a:cubicBezTo>
                  <a:pt x="10369615" y="364348"/>
                  <a:pt x="10504503" y="428776"/>
                  <a:pt x="10584155" y="526771"/>
                </a:cubicBezTo>
                <a:lnTo>
                  <a:pt x="10607270" y="562169"/>
                </a:lnTo>
                <a:lnTo>
                  <a:pt x="10634903" y="549703"/>
                </a:lnTo>
                <a:cubicBezTo>
                  <a:pt x="10709981" y="523309"/>
                  <a:pt x="10792525" y="508714"/>
                  <a:pt x="10879171" y="508714"/>
                </a:cubicBezTo>
                <a:cubicBezTo>
                  <a:pt x="11106615" y="508714"/>
                  <a:pt x="11305799" y="609285"/>
                  <a:pt x="11415862" y="759843"/>
                </a:cubicBezTo>
                <a:lnTo>
                  <a:pt x="11427708" y="779672"/>
                </a:lnTo>
                <a:lnTo>
                  <a:pt x="11443598" y="737128"/>
                </a:lnTo>
                <a:cubicBezTo>
                  <a:pt x="11538863" y="549920"/>
                  <a:pt x="11761888" y="418562"/>
                  <a:pt x="12021824" y="418562"/>
                </a:cubicBezTo>
                <a:cubicBezTo>
                  <a:pt x="12065147" y="418562"/>
                  <a:pt x="12107444" y="422211"/>
                  <a:pt x="12148296" y="429159"/>
                </a:cubicBezTo>
                <a:lnTo>
                  <a:pt x="12192001" y="440435"/>
                </a:lnTo>
                <a:lnTo>
                  <a:pt x="12192001" y="1133339"/>
                </a:lnTo>
                <a:lnTo>
                  <a:pt x="0" y="1133339"/>
                </a:lnTo>
                <a:lnTo>
                  <a:pt x="0" y="510365"/>
                </a:lnTo>
                <a:lnTo>
                  <a:pt x="22512" y="508714"/>
                </a:lnTo>
                <a:cubicBezTo>
                  <a:pt x="212048" y="508714"/>
                  <a:pt x="381960" y="578555"/>
                  <a:pt x="497027" y="688964"/>
                </a:cubicBezTo>
                <a:lnTo>
                  <a:pt x="501680" y="694269"/>
                </a:lnTo>
                <a:lnTo>
                  <a:pt x="518573" y="668401"/>
                </a:lnTo>
                <a:cubicBezTo>
                  <a:pt x="641094" y="517666"/>
                  <a:pt x="848579" y="418562"/>
                  <a:pt x="1083912" y="418562"/>
                </a:cubicBezTo>
                <a:cubicBezTo>
                  <a:pt x="1178045" y="418562"/>
                  <a:pt x="1267722" y="434418"/>
                  <a:pt x="1349289" y="463094"/>
                </a:cubicBezTo>
                <a:lnTo>
                  <a:pt x="1420528" y="495232"/>
                </a:lnTo>
                <a:lnTo>
                  <a:pt x="1453652" y="461863"/>
                </a:lnTo>
                <a:cubicBezTo>
                  <a:pt x="1567215" y="367473"/>
                  <a:pt x="1724100" y="309092"/>
                  <a:pt x="1897391" y="309092"/>
                </a:cubicBezTo>
                <a:cubicBezTo>
                  <a:pt x="1984036" y="309092"/>
                  <a:pt x="2066580" y="323687"/>
                  <a:pt x="2141659" y="350081"/>
                </a:cubicBezTo>
                <a:lnTo>
                  <a:pt x="2242051" y="395372"/>
                </a:lnTo>
                <a:lnTo>
                  <a:pt x="2306042" y="366503"/>
                </a:lnTo>
                <a:cubicBezTo>
                  <a:pt x="2387609" y="337827"/>
                  <a:pt x="2477286" y="321971"/>
                  <a:pt x="2571419" y="321971"/>
                </a:cubicBezTo>
                <a:cubicBezTo>
                  <a:pt x="2853820" y="321971"/>
                  <a:pt x="3096119" y="464681"/>
                  <a:pt x="3199618" y="668067"/>
                </a:cubicBezTo>
                <a:lnTo>
                  <a:pt x="3225139" y="736404"/>
                </a:lnTo>
                <a:lnTo>
                  <a:pt x="3242934" y="731813"/>
                </a:lnTo>
                <a:cubicBezTo>
                  <a:pt x="3283786" y="724865"/>
                  <a:pt x="3326083" y="721216"/>
                  <a:pt x="3369406" y="721216"/>
                </a:cubicBezTo>
                <a:lnTo>
                  <a:pt x="3391102" y="722353"/>
                </a:lnTo>
                <a:lnTo>
                  <a:pt x="3426468" y="627658"/>
                </a:lnTo>
                <a:cubicBezTo>
                  <a:pt x="3521734" y="440450"/>
                  <a:pt x="3744758" y="309092"/>
                  <a:pt x="4004695" y="309092"/>
                </a:cubicBezTo>
                <a:cubicBezTo>
                  <a:pt x="4048018" y="309092"/>
                  <a:pt x="4090315" y="312741"/>
                  <a:pt x="4131167" y="319689"/>
                </a:cubicBezTo>
                <a:lnTo>
                  <a:pt x="4141105" y="322253"/>
                </a:lnTo>
                <a:lnTo>
                  <a:pt x="4176342" y="268294"/>
                </a:lnTo>
                <a:cubicBezTo>
                  <a:pt x="4307913" y="106424"/>
                  <a:pt x="4530723" y="0"/>
                  <a:pt x="478344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 19"/>
          <p:cNvSpPr/>
          <p:nvPr/>
        </p:nvSpPr>
        <p:spPr>
          <a:xfrm rot="20700000" flipH="1">
            <a:off x="5864853" y="727512"/>
            <a:ext cx="886409" cy="612872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12336" y="2658508"/>
            <a:ext cx="4136159" cy="75713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12336" y="3452786"/>
            <a:ext cx="4136159" cy="42473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6082" y="365126"/>
            <a:ext cx="5814218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43685" y="3288314"/>
            <a:ext cx="1172059" cy="267237"/>
            <a:chOff x="580290" y="3288314"/>
            <a:chExt cx="1172059" cy="267237"/>
          </a:xfrm>
        </p:grpSpPr>
        <p:sp>
          <p:nvSpPr>
            <p:cNvPr id="7" name="椭圆 6"/>
            <p:cNvSpPr/>
            <p:nvPr/>
          </p:nvSpPr>
          <p:spPr>
            <a:xfrm rot="10800000">
              <a:off x="580290" y="3288314"/>
              <a:ext cx="267237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10800000">
              <a:off x="1173289" y="3321718"/>
              <a:ext cx="200428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0800000">
              <a:off x="1618730" y="3355122"/>
              <a:ext cx="133619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flipH="1">
            <a:off x="6814632" y="3295381"/>
            <a:ext cx="1172059" cy="267237"/>
            <a:chOff x="580290" y="3288314"/>
            <a:chExt cx="1172059" cy="267237"/>
          </a:xfrm>
        </p:grpSpPr>
        <p:sp>
          <p:nvSpPr>
            <p:cNvPr id="11" name="椭圆 10"/>
            <p:cNvSpPr/>
            <p:nvPr/>
          </p:nvSpPr>
          <p:spPr>
            <a:xfrm rot="10800000">
              <a:off x="580290" y="3288314"/>
              <a:ext cx="267237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10800000">
              <a:off x="1173289" y="3321718"/>
              <a:ext cx="200428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10800000">
              <a:off x="1618730" y="3355122"/>
              <a:ext cx="133619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任意多边形: 形状 13"/>
          <p:cNvSpPr/>
          <p:nvPr/>
        </p:nvSpPr>
        <p:spPr>
          <a:xfrm>
            <a:off x="-1" y="4887256"/>
            <a:ext cx="9144001" cy="1970743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0" y="5420885"/>
            <a:ext cx="9144000" cy="1437115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0" y="5723451"/>
            <a:ext cx="9144000" cy="1134549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86050" y="2591560"/>
            <a:ext cx="3771900" cy="978729"/>
          </a:xfrm>
        </p:spPr>
        <p:txBody>
          <a:bodyPr anchor="b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8" name="内容占位符 17"/>
          <p:cNvSpPr>
            <a:spLocks noGrp="1"/>
          </p:cNvSpPr>
          <p:nvPr>
            <p:ph sz="quarter" idx="13" hasCustomPrompt="1"/>
          </p:nvPr>
        </p:nvSpPr>
        <p:spPr>
          <a:xfrm>
            <a:off x="2686050" y="3610928"/>
            <a:ext cx="3771900" cy="46166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任意多边形 30"/>
          <p:cNvSpPr/>
          <p:nvPr/>
        </p:nvSpPr>
        <p:spPr>
          <a:xfrm rot="20700000" flipH="1">
            <a:off x="4124220" y="1689736"/>
            <a:ext cx="895556" cy="619197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580813" y="919766"/>
            <a:ext cx="1032708" cy="267237"/>
            <a:chOff x="580813" y="919766"/>
            <a:chExt cx="1032708" cy="267237"/>
          </a:xfrm>
        </p:grpSpPr>
        <p:sp>
          <p:nvSpPr>
            <p:cNvPr id="12" name="椭圆 11"/>
            <p:cNvSpPr/>
            <p:nvPr/>
          </p:nvSpPr>
          <p:spPr>
            <a:xfrm flipH="1">
              <a:off x="580813" y="919766"/>
              <a:ext cx="267237" cy="2672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1101862" y="953172"/>
              <a:ext cx="200428" cy="2004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1479902" y="986575"/>
              <a:ext cx="133619" cy="1336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 flipH="1">
            <a:off x="7562498" y="919765"/>
            <a:ext cx="1032708" cy="267237"/>
            <a:chOff x="580813" y="919766"/>
            <a:chExt cx="1032708" cy="267237"/>
          </a:xfrm>
        </p:grpSpPr>
        <p:sp>
          <p:nvSpPr>
            <p:cNvPr id="17" name="椭圆 16"/>
            <p:cNvSpPr/>
            <p:nvPr/>
          </p:nvSpPr>
          <p:spPr>
            <a:xfrm flipH="1">
              <a:off x="580813" y="919766"/>
              <a:ext cx="267237" cy="2672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flipH="1">
              <a:off x="1101862" y="953172"/>
              <a:ext cx="200428" cy="2004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flipH="1">
              <a:off x="1479902" y="986575"/>
              <a:ext cx="133619" cy="1336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1663547" y="365126"/>
            <a:ext cx="58169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0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6858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image" Target="../media/image6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3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3.bin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5.bin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916935" y="2621404"/>
            <a:ext cx="5310130" cy="978729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Matlab</a:t>
            </a:r>
            <a:r>
              <a:rPr lang="zh-CN" altLang="en-US" smtClean="0"/>
              <a:t>符号运算简介</a:t>
            </a:r>
            <a:endParaRPr lang="zh-CN" altLang="en-US" smtClean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916935" y="3599658"/>
            <a:ext cx="5310130" cy="424732"/>
          </a:xfrm>
        </p:spPr>
        <p:txBody>
          <a:bodyPr>
            <a:normAutofit/>
          </a:bodyPr>
          <a:lstStyle/>
          <a:p>
            <a:r>
              <a:rPr lang="zh-CN" altLang="en-US" dirty="0"/>
              <a:t>主讲人：老教练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E1AE-D8AC-41CF-A292-4382BD958646}" type="slidenum">
              <a:rPr lang="zh-CN" altLang="en-US"/>
            </a:fld>
            <a:endParaRPr lang="en-US" altLang="zh-CN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34808" y="528955"/>
            <a:ext cx="5875337" cy="812800"/>
          </a:xfrm>
          <a:noFill/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符号对象的基本运算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114691" name="Group 3"/>
          <p:cNvGraphicFramePr>
            <a:graphicFrameLocks noGrp="1"/>
          </p:cNvGraphicFramePr>
          <p:nvPr/>
        </p:nvGraphicFramePr>
        <p:xfrm>
          <a:off x="953135" y="2563178"/>
          <a:ext cx="7239000" cy="3963291"/>
        </p:xfrm>
        <a:graphic>
          <a:graphicData uri="http://schemas.openxmlformats.org/drawingml/2006/table">
            <a:tbl>
              <a:tblPr/>
              <a:tblGrid>
                <a:gridCol w="7239000"/>
              </a:tblGrid>
              <a:tr h="593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sin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cos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tan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cot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sec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csc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asin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acos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atan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acot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asec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acsc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exp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log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log2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log10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sqrt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abs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conj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real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imag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rank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det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inv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eig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lu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qr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svd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2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diag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triu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tril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expm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900113" y="1844675"/>
            <a:ext cx="7343775" cy="5397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CC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三角函数与反三角函数、</a:t>
            </a:r>
            <a:r>
              <a:rPr lang="zh-CN" altLang="en-US" sz="2400">
                <a:solidFill>
                  <a:srgbClr val="0000CC"/>
                </a:solidFill>
                <a:ea typeface="黑体" panose="02010609060101010101" pitchFamily="49" charset="-122"/>
              </a:rPr>
              <a:t>指数函数、对数函数等</a:t>
            </a:r>
            <a:endParaRPr lang="zh-CN" altLang="en-US" sz="2400">
              <a:solidFill>
                <a:srgbClr val="0000CC"/>
              </a:solidFill>
              <a:ea typeface="黑体" panose="02010609060101010101" pitchFamily="49" charset="-122"/>
            </a:endParaRPr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323850" y="1341438"/>
            <a:ext cx="556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q"/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基本函数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7DBD-9902-4B70-92BB-ACC763AB3762}" type="slidenum">
              <a:rPr lang="zh-CN" altLang="en-US"/>
            </a:fld>
            <a:endParaRPr lang="en-US" altLang="zh-CN"/>
          </a:p>
        </p:txBody>
      </p:sp>
      <p:sp>
        <p:nvSpPr>
          <p:cNvPr id="1157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7561263" cy="579438"/>
          </a:xfrm>
          <a:noFill/>
        </p:spPr>
        <p:txBody>
          <a:bodyPr>
            <a:spAutoFit/>
          </a:bodyPr>
          <a:lstStyle/>
          <a:p>
            <a:pPr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q"/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查找符号表达式中的符号变量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5715" name="AutoShape 3"/>
          <p:cNvSpPr>
            <a:spLocks noChangeArrowheads="1"/>
          </p:cNvSpPr>
          <p:nvPr/>
        </p:nvSpPr>
        <p:spPr bwMode="auto">
          <a:xfrm>
            <a:off x="1258888" y="4724400"/>
            <a:ext cx="6408737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若表达式中有两个符号变量与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的距离相等，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则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ASCII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码大者优先。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title"/>
          </p:nvPr>
        </p:nvSpPr>
        <p:spPr>
          <a:xfrm>
            <a:off x="1525588" y="615315"/>
            <a:ext cx="5875337" cy="669925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sz="4000">
                <a:latin typeface="Times New Roman" panose="02020603050405020304" pitchFamily="18" charset="0"/>
              </a:rPr>
              <a:t>查找符号变量</a:t>
            </a:r>
            <a:endParaRPr lang="zh-CN" altLang="en-US" sz="4000">
              <a:latin typeface="Times New Roman" panose="02020603050405020304" pitchFamily="18" charset="0"/>
            </a:endParaRP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971550" y="2133600"/>
            <a:ext cx="7559675" cy="1055688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993300"/>
                </a:solidFill>
                <a:latin typeface="Courier New" panose="02070309020205020404" pitchFamily="49" charset="0"/>
              </a:rPr>
              <a:t>findsym</a:t>
            </a:r>
            <a:r>
              <a:rPr lang="en-US" altLang="zh-CN" sz="2800" b="1">
                <a:solidFill>
                  <a:srgbClr val="0000CC"/>
                </a:solidFill>
                <a:latin typeface="Courier New" panose="02070309020205020404" pitchFamily="49" charset="0"/>
              </a:rPr>
              <a:t>(expr)</a:t>
            </a:r>
            <a:br>
              <a:rPr lang="en-US" altLang="zh-CN" sz="2800" b="1">
                <a:solidFill>
                  <a:srgbClr val="993300"/>
                </a:solidFill>
                <a:latin typeface="Courier New" panose="02070309020205020404" pitchFamily="49" charset="0"/>
              </a:rPr>
            </a:b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按字母顺序列出符号表达式 </a:t>
            </a: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expr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中的所有符号变量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971550" y="3429000"/>
            <a:ext cx="7559675" cy="11303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993300"/>
                </a:solidFill>
                <a:latin typeface="Courier New" panose="02070309020205020404" pitchFamily="49" charset="0"/>
              </a:rPr>
              <a:t>findsym</a:t>
            </a:r>
            <a:r>
              <a:rPr lang="en-US" altLang="zh-CN" sz="2800" b="1">
                <a:solidFill>
                  <a:srgbClr val="0000CC"/>
                </a:solidFill>
                <a:latin typeface="Courier New" panose="02070309020205020404" pitchFamily="49" charset="0"/>
              </a:rPr>
              <a:t>(expr, N)</a:t>
            </a:r>
            <a:br>
              <a:rPr lang="en-US" altLang="zh-CN" sz="2800" b="1">
                <a:solidFill>
                  <a:srgbClr val="993300"/>
                </a:solidFill>
                <a:latin typeface="Courier New" panose="02070309020205020404" pitchFamily="49" charset="0"/>
              </a:rPr>
            </a:b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按顺序列出 </a:t>
            </a: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expr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中离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最近的 </a:t>
            </a: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个符号变量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1898650" y="5961698"/>
            <a:ext cx="4559300" cy="576262"/>
          </a:xfrm>
          <a:prstGeom prst="rect">
            <a:avLst/>
          </a:prstGeom>
          <a:noFill/>
          <a:ln w="57150" cmpd="thinThick">
            <a:solidFill>
              <a:srgbClr val="0000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常量 </a:t>
            </a:r>
            <a:r>
              <a:rPr lang="en-US" altLang="zh-CN" sz="2800" b="1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pi</a:t>
            </a:r>
            <a:r>
              <a:rPr lang="en-US" altLang="zh-CN" sz="2600" b="1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600" b="1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chemeClr val="hlink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j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不作为符号变量</a:t>
            </a:r>
            <a:endParaRPr lang="zh-CN" altLang="en-US" sz="26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animBg="1" autoUpdateAnimBg="0"/>
      <p:bldP spid="115718" grpId="0" animBg="1" autoUpdateAnimBg="0"/>
      <p:bldP spid="115719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A15F-A523-4BCF-B24C-BF9820695B2C}" type="slidenum">
              <a:rPr lang="zh-CN" altLang="en-US"/>
            </a:fld>
            <a:endParaRPr lang="en-US" altLang="zh-CN"/>
          </a:p>
        </p:txBody>
      </p:sp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468313" y="1484313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ea typeface="黑体" panose="02010609060101010101" pitchFamily="49" charset="-122"/>
              </a:rPr>
              <a:t>例：</a:t>
            </a:r>
            <a:endParaRPr lang="zh-CN" altLang="en-US" sz="2800">
              <a:solidFill>
                <a:srgbClr val="0000CC"/>
              </a:solidFill>
              <a:ea typeface="黑体" panose="02010609060101010101" pitchFamily="49" charset="-122"/>
            </a:endParaRP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1258888" y="1627188"/>
            <a:ext cx="5400675" cy="942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400" b="1">
                <a:latin typeface="宋体" panose="02010600030101010101" pitchFamily="2" charset="-122"/>
              </a:rPr>
              <a:t>&gt;&gt;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>
                <a:solidFill>
                  <a:srgbClr val="993300"/>
                </a:solidFill>
                <a:latin typeface="Courier New" panose="02070309020205020404" pitchFamily="49" charset="0"/>
              </a:rPr>
              <a:t>f=sym</a:t>
            </a: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</a:rPr>
              <a:t>('2*w-3*y+z^2+5*a')</a:t>
            </a:r>
            <a:endParaRPr lang="en-US" altLang="zh-CN" sz="2400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lnSpc>
                <a:spcPct val="115000"/>
              </a:lnSpc>
            </a:pPr>
            <a:r>
              <a:rPr lang="zh-CN" altLang="en-US" sz="2400" b="1">
                <a:latin typeface="宋体" panose="02010600030101010101" pitchFamily="2" charset="-122"/>
              </a:rPr>
              <a:t>&gt;&gt;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>
                <a:solidFill>
                  <a:srgbClr val="993300"/>
                </a:solidFill>
                <a:latin typeface="Courier New" panose="02070309020205020404" pitchFamily="49" charset="0"/>
              </a:rPr>
              <a:t>findsym</a:t>
            </a: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</a:rPr>
              <a:t>(f)</a:t>
            </a:r>
            <a:endParaRPr lang="en-US" altLang="zh-CN" sz="2400" b="1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258888" y="2997200"/>
            <a:ext cx="5400675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400" b="1">
                <a:latin typeface="宋体" panose="02010600030101010101" pitchFamily="2" charset="-122"/>
              </a:rPr>
              <a:t>&gt;&gt;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>
                <a:solidFill>
                  <a:srgbClr val="993300"/>
                </a:solidFill>
                <a:latin typeface="Courier New" panose="02070309020205020404" pitchFamily="49" charset="0"/>
              </a:rPr>
              <a:t>findsym</a:t>
            </a: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</a:rPr>
              <a:t>(f,3)</a:t>
            </a:r>
            <a:endParaRPr lang="zh-CN" altLang="en-US" sz="2400" b="1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258888" y="4076700"/>
            <a:ext cx="5400675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400" b="1">
                <a:latin typeface="宋体" panose="02010600030101010101" pitchFamily="2" charset="-122"/>
              </a:rPr>
              <a:t>&gt;&gt;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>
                <a:solidFill>
                  <a:srgbClr val="993300"/>
                </a:solidFill>
                <a:latin typeface="Courier New" panose="02070309020205020404" pitchFamily="49" charset="0"/>
              </a:rPr>
              <a:t>findsym</a:t>
            </a: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</a:rPr>
              <a:t>(f,1)</a:t>
            </a:r>
            <a:endParaRPr lang="zh-CN" altLang="en-US" sz="2400" b="1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title"/>
          </p:nvPr>
        </p:nvSpPr>
        <p:spPr>
          <a:xfrm>
            <a:off x="1258888" y="549275"/>
            <a:ext cx="5875337" cy="812800"/>
          </a:xfrm>
          <a:noFill/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findsym </a:t>
            </a:r>
            <a:r>
              <a:rPr lang="zh-CN" altLang="en-US">
                <a:latin typeface="Times New Roman" panose="02020603050405020304" pitchFamily="18" charset="0"/>
              </a:rPr>
              <a:t>举例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nimBg="1" autoUpdateAnimBg="0"/>
      <p:bldP spid="116741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453-A4D8-45FE-ABFD-0B09FB2774E0}" type="slidenum">
              <a:rPr lang="zh-CN" altLang="en-US"/>
            </a:fld>
            <a:endParaRPr lang="en-US" altLang="zh-CN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2123" y="571500"/>
            <a:ext cx="5875337" cy="812800"/>
          </a:xfrm>
          <a:noFill/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符号表达式的替换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755650" y="2512060"/>
            <a:ext cx="7848600" cy="142875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1">
                <a:solidFill>
                  <a:srgbClr val="993300"/>
                </a:solidFill>
                <a:latin typeface="Courier New" panose="02070309020205020404" pitchFamily="49" charset="0"/>
              </a:rPr>
              <a:t>subs(f,x,a) </a:t>
            </a:r>
            <a:endParaRPr lang="en-US" altLang="zh-CN" sz="2800" b="1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用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替换字符函数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00" b="1">
                <a:latin typeface="Times New Roman" panose="02020603050405020304" pitchFamily="18" charset="0"/>
              </a:rPr>
              <a:t>中的字符变量 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br>
              <a:rPr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</a:rPr>
            </a:b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是可以是 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数</a:t>
            </a:r>
            <a:r>
              <a:rPr lang="zh-CN" altLang="en-US" sz="2800" b="1">
                <a:solidFill>
                  <a:srgbClr val="00330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数值变量</a:t>
            </a:r>
            <a:r>
              <a:rPr lang="zh-CN" altLang="en-US" sz="2800" b="1">
                <a:solidFill>
                  <a:srgbClr val="00330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表达式</a:t>
            </a:r>
            <a:r>
              <a:rPr lang="zh-CN" altLang="en-US" sz="2400" b="1">
                <a:latin typeface="Times New Roman" panose="02020603050405020304" pitchFamily="18" charset="0"/>
              </a:rPr>
              <a:t> 或 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字符变量</a:t>
            </a:r>
            <a:r>
              <a:rPr lang="zh-CN" altLang="en-US" sz="2800" b="1">
                <a:solidFill>
                  <a:srgbClr val="00330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表达式</a:t>
            </a:r>
            <a:endParaRPr lang="zh-CN" altLang="en-US" sz="2400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788" name="AutoShape 4"/>
          <p:cNvSpPr>
            <a:spLocks noChangeArrowheads="1"/>
          </p:cNvSpPr>
          <p:nvPr/>
        </p:nvSpPr>
        <p:spPr bwMode="auto">
          <a:xfrm>
            <a:off x="898208" y="4482783"/>
            <a:ext cx="7705725" cy="10763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若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是一个由多个字符变量组成的</a:t>
            </a:r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数组或矩阵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/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则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应该具有与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相同的形状的</a:t>
            </a:r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数组或矩阵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8789" name="Text Box 5"/>
          <p:cNvSpPr txBox="1"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748712" cy="549275"/>
          </a:xfrm>
          <a:noFill/>
        </p:spPr>
        <p:txBody>
          <a:bodyPr>
            <a:spAutoFit/>
          </a:bodyPr>
          <a:lstStyle/>
          <a:p>
            <a:pPr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q"/>
            </a:pPr>
            <a:r>
              <a:rPr lang="en-US" altLang="zh-CN" sz="3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用给定的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替换符号表达式中的指定的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符号变量</a:t>
            </a:r>
            <a:endParaRPr lang="zh-CN" altLang="en-US" sz="28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5F28-A243-45E3-BE5A-84D3DB9F64DE}" type="slidenum">
              <a:rPr lang="zh-CN" altLang="en-US"/>
            </a:fld>
            <a:endParaRPr lang="en-US" altLang="zh-CN"/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755650" y="1773238"/>
            <a:ext cx="4537075" cy="3676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600" b="1">
                <a:latin typeface="宋体" panose="02010600030101010101" pitchFamily="2" charset="-122"/>
              </a:rPr>
              <a:t>&gt;&gt;</a:t>
            </a:r>
            <a:r>
              <a:rPr lang="en-US" altLang="zh-CN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993300"/>
                </a:solidFill>
                <a:latin typeface="Courier New" panose="02070309020205020404" pitchFamily="49" charset="0"/>
              </a:rPr>
              <a:t>f=sym('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2*u</a:t>
            </a:r>
            <a:r>
              <a:rPr lang="en-US" altLang="zh-CN" sz="2600" b="1">
                <a:solidFill>
                  <a:srgbClr val="993300"/>
                </a:solidFill>
                <a:latin typeface="Courier New" panose="02070309020205020404" pitchFamily="49" charset="0"/>
              </a:rPr>
              <a:t>');</a:t>
            </a:r>
            <a:endParaRPr lang="en-US" altLang="zh-CN" sz="2600" b="1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993300"/>
                </a:solidFill>
                <a:latin typeface="Courier New" panose="02070309020205020404" pitchFamily="49" charset="0"/>
              </a:rPr>
              <a:t>subs(f,'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u</a:t>
            </a:r>
            <a:r>
              <a:rPr lang="en-US" altLang="zh-CN" sz="2600" b="1">
                <a:solidFill>
                  <a:srgbClr val="993300"/>
                </a:solidFill>
                <a:latin typeface="Courier New" panose="02070309020205020404" pitchFamily="49" charset="0"/>
              </a:rPr>
              <a:t>',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600" b="1">
                <a:solidFill>
                  <a:srgbClr val="993300"/>
                </a:solidFill>
                <a:latin typeface="Courier New" panose="02070309020205020404" pitchFamily="49" charset="0"/>
              </a:rPr>
              <a:t>)</a:t>
            </a:r>
            <a:endParaRPr lang="en-US" altLang="zh-CN" sz="2600" b="1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r>
              <a:rPr lang="en-US" altLang="zh-CN" sz="2600" b="1">
                <a:latin typeface="宋体" panose="02010600030101010101" pitchFamily="2" charset="-122"/>
              </a:rPr>
              <a:t>&gt;&gt;</a:t>
            </a:r>
            <a:r>
              <a:rPr lang="en-US" altLang="zh-CN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993300"/>
                </a:solidFill>
                <a:latin typeface="Courier New" panose="02070309020205020404" pitchFamily="49" charset="0"/>
              </a:rPr>
              <a:t>f2=subs(f,'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u</a:t>
            </a:r>
            <a:r>
              <a:rPr lang="en-US" altLang="zh-CN" sz="2600" b="1">
                <a:solidFill>
                  <a:srgbClr val="993300"/>
                </a:solidFill>
                <a:latin typeface="Courier New" panose="02070309020205020404" pitchFamily="49" charset="0"/>
              </a:rPr>
              <a:t>','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u+2</a:t>
            </a:r>
            <a:r>
              <a:rPr lang="en-US" altLang="zh-CN" sz="2600" b="1">
                <a:solidFill>
                  <a:srgbClr val="993300"/>
                </a:solidFill>
                <a:latin typeface="Courier New" panose="02070309020205020404" pitchFamily="49" charset="0"/>
              </a:rPr>
              <a:t>')</a:t>
            </a:r>
            <a:endParaRPr lang="en-US" altLang="zh-CN" sz="2600" b="1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r>
              <a:rPr lang="en-US" altLang="zh-CN" sz="2600" b="1">
                <a:latin typeface="宋体" panose="02010600030101010101" pitchFamily="2" charset="-122"/>
              </a:rPr>
              <a:t>&gt;&gt;</a:t>
            </a:r>
            <a:r>
              <a:rPr lang="en-US" altLang="zh-CN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993300"/>
                </a:solidFill>
                <a:latin typeface="Courier New" panose="02070309020205020404" pitchFamily="49" charset="0"/>
              </a:rPr>
              <a:t>a=3; </a:t>
            </a:r>
            <a:endParaRPr lang="en-US" altLang="zh-CN" sz="2600" b="1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r>
              <a:rPr lang="en-US" altLang="zh-CN" sz="2600" b="1">
                <a:latin typeface="宋体" panose="02010600030101010101" pitchFamily="2" charset="-122"/>
              </a:rPr>
              <a:t>&gt;&gt;</a:t>
            </a:r>
            <a:r>
              <a:rPr lang="en-US" altLang="zh-CN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993300"/>
                </a:solidFill>
                <a:latin typeface="Courier New" panose="02070309020205020404" pitchFamily="49" charset="0"/>
              </a:rPr>
              <a:t>subs(f2,'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u</a:t>
            </a:r>
            <a:r>
              <a:rPr lang="en-US" altLang="zh-CN" sz="2600" b="1">
                <a:solidFill>
                  <a:srgbClr val="993300"/>
                </a:solidFill>
                <a:latin typeface="Courier New" panose="02070309020205020404" pitchFamily="49" charset="0"/>
              </a:rPr>
              <a:t>',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a+2</a:t>
            </a:r>
            <a:r>
              <a:rPr lang="en-US" altLang="zh-CN" sz="2600" b="1">
                <a:solidFill>
                  <a:srgbClr val="993300"/>
                </a:solidFill>
                <a:latin typeface="Courier New" panose="02070309020205020404" pitchFamily="49" charset="0"/>
              </a:rPr>
              <a:t>)</a:t>
            </a:r>
            <a:endParaRPr lang="en-US" altLang="zh-CN" sz="2600" b="1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r>
              <a:rPr lang="en-US" altLang="zh-CN" sz="2600" b="1">
                <a:latin typeface="宋体" panose="02010600030101010101" pitchFamily="2" charset="-122"/>
              </a:rPr>
              <a:t>&gt;&gt;</a:t>
            </a:r>
            <a:r>
              <a:rPr lang="en-US" altLang="zh-CN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993300"/>
                </a:solidFill>
                <a:latin typeface="Courier New" panose="02070309020205020404" pitchFamily="49" charset="0"/>
              </a:rPr>
              <a:t>subs(f2,'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u</a:t>
            </a:r>
            <a:r>
              <a:rPr lang="en-US" altLang="zh-CN" sz="2600" b="1">
                <a:solidFill>
                  <a:srgbClr val="993300"/>
                </a:solidFill>
                <a:latin typeface="Courier New" panose="02070309020205020404" pitchFamily="49" charset="0"/>
              </a:rPr>
              <a:t>','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a+2</a:t>
            </a:r>
            <a:r>
              <a:rPr lang="en-US" altLang="zh-CN" sz="2600" b="1">
                <a:solidFill>
                  <a:srgbClr val="993300"/>
                </a:solidFill>
                <a:latin typeface="Courier New" panose="02070309020205020404" pitchFamily="49" charset="0"/>
              </a:rPr>
              <a:t>')</a:t>
            </a:r>
            <a:endParaRPr lang="en-US" altLang="zh-CN" sz="2600" b="1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r>
              <a:rPr lang="en-US" altLang="zh-CN" sz="2600" b="1">
                <a:latin typeface="宋体" panose="02010600030101010101" pitchFamily="2" charset="-122"/>
              </a:rPr>
              <a:t>&gt;&gt;</a:t>
            </a:r>
            <a:r>
              <a:rPr lang="en-US" altLang="zh-CN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993300"/>
                </a:solidFill>
                <a:latin typeface="Courier New" panose="02070309020205020404" pitchFamily="49" charset="0"/>
              </a:rPr>
              <a:t>syms 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x y</a:t>
            </a:r>
            <a:endParaRPr lang="en-US" altLang="zh-CN" sz="2600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r>
              <a:rPr lang="en-US" altLang="zh-CN" sz="2600" b="1">
                <a:latin typeface="宋体" panose="02010600030101010101" pitchFamily="2" charset="-122"/>
              </a:rPr>
              <a:t>&gt;&gt;</a:t>
            </a:r>
            <a:r>
              <a:rPr lang="en-US" altLang="zh-CN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993300"/>
                </a:solidFill>
                <a:latin typeface="Courier New" panose="02070309020205020404" pitchFamily="49" charset="0"/>
              </a:rPr>
              <a:t>f3=subs(f,'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u</a:t>
            </a:r>
            <a:r>
              <a:rPr lang="en-US" altLang="zh-CN" sz="2600" b="1">
                <a:solidFill>
                  <a:srgbClr val="993300"/>
                </a:solidFill>
                <a:latin typeface="Courier New" panose="02070309020205020404" pitchFamily="49" charset="0"/>
              </a:rPr>
              <a:t>',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x+y</a:t>
            </a:r>
            <a:r>
              <a:rPr lang="en-US" altLang="zh-CN" sz="2600" b="1">
                <a:solidFill>
                  <a:srgbClr val="993300"/>
                </a:solidFill>
                <a:latin typeface="Courier New" panose="02070309020205020404" pitchFamily="49" charset="0"/>
              </a:rPr>
              <a:t>)</a:t>
            </a:r>
            <a:endParaRPr lang="en-US" altLang="zh-CN" sz="2600" b="1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r>
              <a:rPr lang="en-US" altLang="zh-CN" sz="2600" b="1">
                <a:latin typeface="宋体" panose="02010600030101010101" pitchFamily="2" charset="-122"/>
              </a:rPr>
              <a:t>&gt;&gt;</a:t>
            </a:r>
            <a:r>
              <a:rPr lang="en-US" altLang="zh-CN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993300"/>
                </a:solidFill>
                <a:latin typeface="Courier New" panose="02070309020205020404" pitchFamily="49" charset="0"/>
              </a:rPr>
              <a:t>subs(f3,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[x,y]</a:t>
            </a:r>
            <a:r>
              <a:rPr lang="en-US" altLang="zh-CN" sz="2600" b="1">
                <a:solidFill>
                  <a:srgbClr val="99330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[1,2]</a:t>
            </a:r>
            <a:r>
              <a:rPr lang="en-US" altLang="zh-CN" sz="2600" b="1">
                <a:solidFill>
                  <a:srgbClr val="993300"/>
                </a:solidFill>
                <a:latin typeface="Courier New" panose="02070309020205020404" pitchFamily="49" charset="0"/>
              </a:rPr>
              <a:t>)</a:t>
            </a:r>
            <a:endParaRPr lang="en-US" altLang="zh-CN" sz="2600" b="1">
              <a:solidFill>
                <a:srgbClr val="993300"/>
              </a:solidFill>
              <a:latin typeface="Courier New" panose="02070309020205020404" pitchFamily="49" charset="0"/>
            </a:endParaRPr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 flipV="1">
            <a:off x="3924300" y="1844675"/>
            <a:ext cx="194310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 flipV="1">
            <a:off x="3924300" y="2349500"/>
            <a:ext cx="1943100" cy="33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5940425" y="2133600"/>
            <a:ext cx="2882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</a:rPr>
              <a:t>ans=</a:t>
            </a:r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</a:rPr>
              <a:t>4</a:t>
            </a:r>
            <a:endParaRPr lang="en-US" altLang="zh-CN" sz="24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5219700" y="2781300"/>
            <a:ext cx="647700" cy="71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5940425" y="2708275"/>
            <a:ext cx="287655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</a:rPr>
              <a:t>f2=</a:t>
            </a:r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</a:rPr>
              <a:t>2*(u+2)</a:t>
            </a:r>
            <a:endParaRPr lang="en-US" altLang="zh-CN" sz="24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 flipV="1">
            <a:off x="4572000" y="3500438"/>
            <a:ext cx="1295400" cy="10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5940425" y="3284538"/>
            <a:ext cx="2882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</a:rPr>
              <a:t>ans=</a:t>
            </a:r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</a:rPr>
              <a:t>14</a:t>
            </a:r>
            <a:endParaRPr lang="en-US" altLang="zh-CN" sz="24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4932363" y="4005263"/>
            <a:ext cx="935037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44" name="Text Box 12"/>
          <p:cNvSpPr txBox="1">
            <a:spLocks noChangeArrowheads="1"/>
          </p:cNvSpPr>
          <p:nvPr/>
        </p:nvSpPr>
        <p:spPr bwMode="auto">
          <a:xfrm>
            <a:off x="5940425" y="3860800"/>
            <a:ext cx="2882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</a:rPr>
              <a:t>ans=</a:t>
            </a:r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</a:rPr>
              <a:t>2*((a+2)+2)</a:t>
            </a:r>
            <a:endParaRPr lang="en-US" altLang="zh-CN" sz="24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 flipV="1">
            <a:off x="4859338" y="4724400"/>
            <a:ext cx="1008062" cy="7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46" name="Text Box 14"/>
          <p:cNvSpPr txBox="1">
            <a:spLocks noChangeArrowheads="1"/>
          </p:cNvSpPr>
          <p:nvPr/>
        </p:nvSpPr>
        <p:spPr bwMode="auto">
          <a:xfrm>
            <a:off x="5940425" y="4437063"/>
            <a:ext cx="2882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</a:rPr>
              <a:t>f3=</a:t>
            </a:r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</a:rPr>
              <a:t>2*x+2*y</a:t>
            </a:r>
            <a:endParaRPr lang="en-US" altLang="zh-CN" sz="24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 flipV="1">
            <a:off x="5219700" y="522922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48" name="Text Box 16"/>
          <p:cNvSpPr txBox="1">
            <a:spLocks noChangeArrowheads="1"/>
          </p:cNvSpPr>
          <p:nvPr/>
        </p:nvSpPr>
        <p:spPr bwMode="auto">
          <a:xfrm>
            <a:off x="5940425" y="5013325"/>
            <a:ext cx="2882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</a:rPr>
              <a:t>ans=</a:t>
            </a:r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</a:rPr>
              <a:t>6</a:t>
            </a:r>
            <a:endParaRPr lang="en-US" altLang="zh-CN" sz="24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20849" name="Rectangle 17"/>
          <p:cNvSpPr>
            <a:spLocks noChangeArrowheads="1"/>
          </p:cNvSpPr>
          <p:nvPr/>
        </p:nvSpPr>
        <p:spPr bwMode="auto">
          <a:xfrm>
            <a:off x="387350" y="816610"/>
            <a:ext cx="8278495" cy="6451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u"/>
            </a:pPr>
            <a:r>
              <a:rPr lang="en-US" altLang="zh-CN" sz="3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3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例：指出下面各条语句的输出结果</a:t>
            </a:r>
            <a:endParaRPr lang="zh-CN" altLang="en-US" sz="30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0850" name="Text Box 18"/>
          <p:cNvSpPr txBox="1">
            <a:spLocks noChangeArrowheads="1"/>
          </p:cNvSpPr>
          <p:nvPr/>
        </p:nvSpPr>
        <p:spPr bwMode="auto">
          <a:xfrm>
            <a:off x="5940425" y="1557338"/>
            <a:ext cx="2882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</a:rPr>
              <a:t>f=</a:t>
            </a:r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</a:rPr>
              <a:t>2*u</a:t>
            </a:r>
            <a:endParaRPr lang="en-US" altLang="zh-CN" sz="24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/>
      <p:bldP spid="120837" grpId="0" animBg="1"/>
      <p:bldP spid="120838" grpId="0" animBg="1" autoUpdateAnimBg="0"/>
      <p:bldP spid="120839" grpId="0" animBg="1"/>
      <p:bldP spid="120840" grpId="0" animBg="1" autoUpdateAnimBg="0"/>
      <p:bldP spid="120841" grpId="0" animBg="1"/>
      <p:bldP spid="120842" grpId="0" animBg="1" autoUpdateAnimBg="0"/>
      <p:bldP spid="120843" grpId="0" animBg="1"/>
      <p:bldP spid="120844" grpId="0" animBg="1" autoUpdateAnimBg="0"/>
      <p:bldP spid="120845" grpId="0" animBg="1"/>
      <p:bldP spid="120846" grpId="0" animBg="1" autoUpdateAnimBg="0"/>
      <p:bldP spid="120847" grpId="0" animBg="1"/>
      <p:bldP spid="120848" grpId="0" animBg="1" autoUpdateAnimBg="0"/>
      <p:bldP spid="12085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E2FF-37B5-4C79-A46B-D8D78EF14C32}" type="slidenum">
              <a:rPr lang="zh-CN" altLang="en-US"/>
            </a:fld>
            <a:endParaRPr lang="en-US" altLang="zh-CN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2145" y="549593"/>
            <a:ext cx="5875338" cy="669925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sz="4000" b="1">
                <a:latin typeface="Times New Roman" panose="02020603050405020304" pitchFamily="18" charset="0"/>
              </a:rPr>
              <a:t>符号矩阵</a:t>
            </a:r>
            <a:endParaRPr lang="zh-CN" altLang="en-US" sz="4000" b="1">
              <a:latin typeface="Times New Roman" panose="02020603050405020304" pitchFamily="18" charset="0"/>
            </a:endParaRP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042988" y="1916113"/>
            <a:ext cx="7632700" cy="5778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A=sym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400" b="1">
                <a:latin typeface="Courier New" panose="02070309020205020404" pitchFamily="49" charset="0"/>
              </a:rPr>
              <a:t>'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[1+x, sin(x); 5, exp(x)]</a:t>
            </a:r>
            <a:r>
              <a:rPr lang="en-US" altLang="zh-CN" sz="2400" b="1">
                <a:latin typeface="Courier New" panose="02070309020205020404" pitchFamily="49" charset="0"/>
              </a:rPr>
              <a:t>'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)</a:t>
            </a:r>
            <a:endParaRPr lang="zh-CN" altLang="en-US" sz="2600" b="1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684213" y="1125538"/>
            <a:ext cx="76200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lnSpc>
                <a:spcPct val="120000"/>
              </a:lnSpc>
              <a:spcBef>
                <a:spcPct val="30000"/>
              </a:spcBef>
              <a:buClr>
                <a:srgbClr val="0000CC"/>
              </a:buClr>
              <a:buFont typeface="Wingdings" panose="05000000000000000000" pitchFamily="2" charset="2"/>
              <a:buChar char="u"/>
            </a:pPr>
            <a:r>
              <a:rPr lang="en-US" altLang="zh-CN" sz="2600" b="1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使用 </a:t>
            </a:r>
            <a:r>
              <a:rPr lang="en-US" altLang="zh-CN" sz="2800" b="1">
                <a:solidFill>
                  <a:srgbClr val="0066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sym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函数直接生成</a:t>
            </a:r>
            <a:endParaRPr lang="zh-CN" altLang="en-US" sz="26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539750" y="2636838"/>
            <a:ext cx="762000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lnSpc>
                <a:spcPct val="120000"/>
              </a:lnSpc>
              <a:spcBef>
                <a:spcPct val="30000"/>
              </a:spcBef>
              <a:buClr>
                <a:srgbClr val="0000CC"/>
              </a:buClr>
              <a:buFont typeface="Wingdings" panose="05000000000000000000" pitchFamily="2" charset="2"/>
              <a:buChar char="u"/>
            </a:pPr>
            <a:r>
              <a:rPr lang="en-US" altLang="zh-CN" sz="2600" b="1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将数值矩阵转化成符号矩阵</a:t>
            </a:r>
            <a:endParaRPr lang="zh-CN" altLang="en-US" sz="26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611188" y="4508500"/>
            <a:ext cx="762000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lnSpc>
                <a:spcPct val="120000"/>
              </a:lnSpc>
              <a:spcBef>
                <a:spcPct val="30000"/>
              </a:spcBef>
              <a:buClr>
                <a:srgbClr val="0000CC"/>
              </a:buClr>
              <a:buFont typeface="Wingdings" panose="05000000000000000000" pitchFamily="2" charset="2"/>
              <a:buChar char="u"/>
            </a:pPr>
            <a:r>
              <a:rPr lang="en-US" altLang="zh-CN" sz="2600" b="1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符号矩阵中元素的引用和修改</a:t>
            </a:r>
            <a:endParaRPr lang="zh-CN" altLang="en-US" sz="26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1042988" y="3284538"/>
            <a:ext cx="7632700" cy="10541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B=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[2/3, sqrt(2); 5.2, log(3)];</a:t>
            </a:r>
            <a:endParaRPr lang="en-US" altLang="zh-CN" sz="2600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C=sym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(B)</a:t>
            </a:r>
            <a:endParaRPr lang="zh-CN" altLang="en-US" sz="2600" b="1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1042988" y="5076508"/>
            <a:ext cx="7632700" cy="152971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A=sym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400" b="1">
                <a:latin typeface="Courier New" panose="02070309020205020404" pitchFamily="49" charset="0"/>
              </a:rPr>
              <a:t>'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[1+x, sin(x); 5, exp(x)]</a:t>
            </a:r>
            <a:r>
              <a:rPr lang="en-US" altLang="zh-CN" sz="2400" b="1">
                <a:latin typeface="Courier New" panose="02070309020205020404" pitchFamily="49" charset="0"/>
              </a:rPr>
              <a:t>'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);</a:t>
            </a:r>
            <a:endParaRPr lang="en-US" altLang="zh-CN" sz="2600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A(1,2) </a:t>
            </a:r>
            <a:r>
              <a:rPr lang="en-US" altLang="zh-CN" sz="2600" b="1">
                <a:solidFill>
                  <a:schemeClr val="hlink"/>
                </a:solidFill>
                <a:latin typeface="Courier New" panose="02070309020205020404" pitchFamily="49" charset="0"/>
              </a:rPr>
              <a:t>% </a:t>
            </a:r>
            <a:r>
              <a:rPr lang="zh-CN" altLang="en-US" sz="2600" b="1">
                <a:solidFill>
                  <a:schemeClr val="hlink"/>
                </a:solidFill>
                <a:latin typeface="Courier New" panose="02070309020205020404" pitchFamily="49" charset="0"/>
              </a:rPr>
              <a:t>引用</a:t>
            </a:r>
            <a:endParaRPr lang="zh-CN" altLang="en-US" sz="26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600" b="1">
                <a:solidFill>
                  <a:schemeClr val="hlink"/>
                </a:solidFill>
                <a:latin typeface="Courier New" panose="02070309020205020404" pitchFamily="49" charset="0"/>
              </a:rPr>
              <a:t>% </a:t>
            </a:r>
            <a:r>
              <a:rPr lang="zh-CN" altLang="en-US" sz="2600" b="1">
                <a:solidFill>
                  <a:schemeClr val="hlink"/>
                </a:solidFill>
                <a:latin typeface="Courier New" panose="02070309020205020404" pitchFamily="49" charset="0"/>
              </a:rPr>
              <a:t>重新赋值</a:t>
            </a:r>
            <a:endParaRPr lang="zh-CN" altLang="en-US" sz="26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9BCD-38F5-4CA7-96A1-6D53CFE0184A}" type="slidenum">
              <a:rPr lang="zh-CN" altLang="en-US"/>
            </a:fld>
            <a:endParaRPr lang="en-US" altLang="zh-CN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34173" y="611505"/>
            <a:ext cx="5875337" cy="669925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sz="4000" b="1">
                <a:latin typeface="Times New Roman" panose="02020603050405020304" pitchFamily="18" charset="0"/>
              </a:rPr>
              <a:t>六类常见符号运算</a:t>
            </a:r>
            <a:endParaRPr lang="zh-CN" altLang="en-US" sz="4000" b="1">
              <a:latin typeface="Times New Roman" panose="02020603050405020304" pitchFamily="18" charset="0"/>
            </a:endParaRP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611188" y="1484313"/>
            <a:ext cx="777875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q"/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因式分解、展开、合并、简化及通分等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611188" y="2205038"/>
            <a:ext cx="777875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q"/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计算极限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611188" y="2924175"/>
            <a:ext cx="777875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q"/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计算导数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611188" y="3644900"/>
            <a:ext cx="777875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q"/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计算积分</a:t>
            </a:r>
            <a:endParaRPr lang="zh-CN" altLang="en-US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611188" y="4365625"/>
            <a:ext cx="777875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q"/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符号求和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611188" y="5084763"/>
            <a:ext cx="777875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q"/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代数方程和微分方程求解</a:t>
            </a:r>
            <a:endParaRPr lang="zh-CN" altLang="en-US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202F5-ABF7-4ECD-9C8F-BFF52F2A1407}" type="slidenum">
              <a:rPr lang="zh-CN" altLang="en-US"/>
            </a:fld>
            <a:endParaRPr lang="en-US" altLang="zh-CN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527050"/>
            <a:ext cx="5875338" cy="741363"/>
          </a:xfrm>
          <a:noFill/>
        </p:spPr>
        <p:txBody>
          <a:bodyPr/>
          <a:lstStyle/>
          <a:p>
            <a:r>
              <a:rPr lang="zh-CN" altLang="en-US" sz="4000">
                <a:latin typeface="Times New Roman" panose="02020603050405020304" pitchFamily="18" charset="0"/>
              </a:rPr>
              <a:t>因式分解</a:t>
            </a:r>
            <a:endParaRPr lang="zh-CN" altLang="en-US" sz="4000">
              <a:latin typeface="Times New Roman" panose="02020603050405020304" pitchFamily="18" charset="0"/>
            </a:endParaRP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76200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lnSpc>
                <a:spcPct val="120000"/>
              </a:lnSpc>
              <a:spcBef>
                <a:spcPct val="30000"/>
              </a:spcBef>
              <a:buClr>
                <a:srgbClr val="0000CC"/>
              </a:buClr>
              <a:buFont typeface="Wingdings" panose="05000000000000000000" pitchFamily="2" charset="2"/>
              <a:buChar char="u"/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 因式分解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1042988" y="1989138"/>
            <a:ext cx="7559675" cy="617537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993300"/>
                </a:solidFill>
                <a:latin typeface="Courier New" panose="02070309020205020404" pitchFamily="49" charset="0"/>
              </a:rPr>
              <a:t>factor</a:t>
            </a:r>
            <a:r>
              <a:rPr lang="en-US" altLang="zh-CN" sz="2800" b="1">
                <a:solidFill>
                  <a:srgbClr val="0000CC"/>
                </a:solidFill>
                <a:latin typeface="Courier New" panose="02070309020205020404" pitchFamily="49" charset="0"/>
              </a:rPr>
              <a:t>(f)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1042988" y="2852738"/>
            <a:ext cx="7561262" cy="101092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993300"/>
                </a:solidFill>
                <a:latin typeface="Courier New" panose="02070309020205020404" pitchFamily="49" charset="0"/>
                <a:sym typeface="+mn-ea"/>
              </a:rPr>
              <a:t>f=sym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  <a:sym typeface="+mn-ea"/>
              </a:rPr>
              <a:t>('2*w-3*y+z^2+5*a')</a:t>
            </a:r>
            <a:endParaRPr lang="en-US" altLang="zh-CN" sz="2600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lnSpc>
                <a:spcPct val="115000"/>
              </a:lnSpc>
            </a:pPr>
            <a:r>
              <a:rPr lang="zh-CN" altLang="en-US" sz="2600" b="1">
                <a:latin typeface="宋体" panose="02010600030101010101" pitchFamily="2" charset="-122"/>
                <a:sym typeface="+mn-ea"/>
              </a:rPr>
              <a:t>&gt;&gt;</a:t>
            </a:r>
            <a:r>
              <a:rPr lang="zh-CN" altLang="en-US" sz="2600" b="1">
                <a:solidFill>
                  <a:srgbClr val="FF3300"/>
                </a:solidFill>
                <a:latin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b="1">
                <a:solidFill>
                  <a:srgbClr val="993300"/>
                </a:solidFill>
                <a:latin typeface="Courier New" panose="02070309020205020404" pitchFamily="49" charset="0"/>
                <a:sym typeface="+mn-ea"/>
              </a:rPr>
              <a:t>findsym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  <a:sym typeface="+mn-ea"/>
              </a:rPr>
              <a:t>(f)</a:t>
            </a:r>
            <a:endParaRPr lang="zh-CN" altLang="en-US" sz="2600" b="1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762000" y="3926840"/>
            <a:ext cx="76200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993300"/>
                </a:solidFill>
                <a:latin typeface="Courier New" panose="02070309020205020404" pitchFamily="49" charset="0"/>
              </a:rPr>
              <a:t>factor</a:t>
            </a:r>
            <a:r>
              <a:rPr lang="en-US" altLang="zh-CN" sz="2800" b="1">
                <a:solidFill>
                  <a:srgbClr val="99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也可用于正整数的分解</a:t>
            </a:r>
            <a:endParaRPr lang="zh-CN" altLang="en-US" sz="26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1042988" y="4724400"/>
            <a:ext cx="7561262" cy="5778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s=factor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(100)</a:t>
            </a:r>
            <a:endParaRPr lang="zh-CN" altLang="en-US" sz="2600" b="1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1042988" y="5445125"/>
            <a:ext cx="7561262" cy="5778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factor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sym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('12345678901234567890'))</a:t>
            </a:r>
            <a:endParaRPr lang="zh-CN" altLang="en-US" sz="2600" b="1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971550" y="6092825"/>
            <a:ext cx="478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ea typeface="黑体" panose="02010609060101010101" pitchFamily="49" charset="-122"/>
              </a:rPr>
              <a:t> 大整数的分解要转化成符号常量</a:t>
            </a:r>
            <a:endParaRPr lang="zh-CN" altLang="en-US" sz="2400" b="1"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72A7-FE4A-4F38-8813-7F5586274FC4}" type="slidenum">
              <a:rPr lang="zh-CN" altLang="en-US"/>
            </a:fld>
            <a:endParaRPr lang="en-US" altLang="zh-CN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8003" y="555625"/>
            <a:ext cx="5875337" cy="741363"/>
          </a:xfrm>
          <a:noFill/>
        </p:spPr>
        <p:txBody>
          <a:bodyPr/>
          <a:lstStyle/>
          <a:p>
            <a:r>
              <a:rPr lang="zh-CN" altLang="en-US" sz="4000">
                <a:latin typeface="Times New Roman" panose="02020603050405020304" pitchFamily="18" charset="0"/>
              </a:rPr>
              <a:t>函数展开</a:t>
            </a:r>
            <a:endParaRPr lang="zh-CN" altLang="en-US" sz="4000">
              <a:latin typeface="Times New Roman" panose="02020603050405020304" pitchFamily="18" charset="0"/>
            </a:endParaRP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468313" y="1138873"/>
            <a:ext cx="76200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lnSpc>
                <a:spcPct val="120000"/>
              </a:lnSpc>
              <a:spcBef>
                <a:spcPct val="30000"/>
              </a:spcBef>
              <a:buClr>
                <a:srgbClr val="0000CC"/>
              </a:buClr>
              <a:buFont typeface="Wingdings" panose="05000000000000000000" pitchFamily="2" charset="2"/>
              <a:buChar char="u"/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 函数展开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955675" y="1917383"/>
            <a:ext cx="7559675" cy="617537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993300"/>
                </a:solidFill>
                <a:latin typeface="Courier New" panose="02070309020205020404" pitchFamily="49" charset="0"/>
              </a:rPr>
              <a:t>expand</a:t>
            </a:r>
            <a:r>
              <a:rPr lang="en-US" altLang="zh-CN" sz="2800" b="1">
                <a:solidFill>
                  <a:srgbClr val="0000CC"/>
                </a:solidFill>
                <a:latin typeface="Courier New" panose="02070309020205020404" pitchFamily="49" charset="0"/>
              </a:rPr>
              <a:t>(f)</a:t>
            </a:r>
            <a:endParaRPr lang="zh-CN" altLang="en-US" sz="2800" b="1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1042988" y="3357563"/>
            <a:ext cx="7561262" cy="10541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syms 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x;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 f=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(x+1)^6;</a:t>
            </a:r>
            <a:endParaRPr lang="en-US" altLang="zh-CN" sz="2600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expand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(f)</a:t>
            </a:r>
            <a:endParaRPr lang="zh-CN" altLang="en-US" sz="2600" b="1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755650" y="2606675"/>
            <a:ext cx="76200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多项式展开</a:t>
            </a:r>
            <a:endParaRPr lang="zh-CN" altLang="en-US" sz="26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755650" y="4482465"/>
            <a:ext cx="76200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三角函数展开</a:t>
            </a:r>
            <a:endParaRPr lang="zh-CN" altLang="en-US" sz="26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1042988" y="5157788"/>
            <a:ext cx="7561262" cy="10541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syms 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x y;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 f=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sin(x+y);</a:t>
            </a:r>
            <a:endParaRPr lang="en-US" altLang="zh-CN" sz="2600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expand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(f)</a:t>
            </a:r>
            <a:endParaRPr lang="zh-CN" altLang="en-US" sz="2600" b="1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687-0CC6-4DFA-B93B-AE5B6ABD4F96}" type="slidenum">
              <a:rPr lang="zh-CN" altLang="en-US"/>
            </a:fld>
            <a:endParaRPr lang="en-US" altLang="zh-CN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33855" y="598170"/>
            <a:ext cx="5875338" cy="741363"/>
          </a:xfrm>
          <a:noFill/>
        </p:spPr>
        <p:txBody>
          <a:bodyPr/>
          <a:lstStyle/>
          <a:p>
            <a:r>
              <a:rPr lang="zh-CN" altLang="en-US" sz="4000">
                <a:latin typeface="Times New Roman" panose="02020603050405020304" pitchFamily="18" charset="0"/>
              </a:rPr>
              <a:t>合并同类项</a:t>
            </a:r>
            <a:endParaRPr lang="zh-CN" altLang="en-US" sz="4000">
              <a:latin typeface="Times New Roman" panose="02020603050405020304" pitchFamily="18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454343" y="1236663"/>
            <a:ext cx="76200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lnSpc>
                <a:spcPct val="120000"/>
              </a:lnSpc>
              <a:spcBef>
                <a:spcPct val="30000"/>
              </a:spcBef>
              <a:buClr>
                <a:srgbClr val="0000CC"/>
              </a:buClr>
              <a:buFont typeface="Wingdings" panose="05000000000000000000" pitchFamily="2" charset="2"/>
              <a:buChar char="u"/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 合并同类项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971550" y="1989138"/>
            <a:ext cx="7559675" cy="11303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1">
                <a:solidFill>
                  <a:srgbClr val="006600"/>
                </a:solidFill>
                <a:latin typeface="Courier New" panose="02070309020205020404" pitchFamily="49" charset="0"/>
              </a:rPr>
              <a:t>collect</a:t>
            </a:r>
            <a:r>
              <a:rPr lang="en-US" altLang="zh-CN" sz="2800" b="1">
                <a:solidFill>
                  <a:srgbClr val="0000CC"/>
                </a:solidFill>
                <a:latin typeface="Courier New" panose="02070309020205020404" pitchFamily="49" charset="0"/>
              </a:rPr>
              <a:t>(f,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>
                <a:solidFill>
                  <a:srgbClr val="0000CC"/>
                </a:solidFill>
                <a:latin typeface="Courier New" panose="02070309020205020404" pitchFamily="49" charset="0"/>
              </a:rPr>
              <a:t>): </a:t>
            </a:r>
            <a:r>
              <a:rPr lang="zh-CN" altLang="en-US" sz="2600" b="1">
                <a:latin typeface="Times New Roman" panose="02020603050405020304" pitchFamily="18" charset="0"/>
                <a:ea typeface="黑体" panose="02010609060101010101" pitchFamily="49" charset="-122"/>
              </a:rPr>
              <a:t>按指定变量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6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>
                <a:latin typeface="Times New Roman" panose="02020603050405020304" pitchFamily="18" charset="0"/>
                <a:ea typeface="黑体" panose="02010609060101010101" pitchFamily="49" charset="-122"/>
              </a:rPr>
              <a:t>进行合并</a:t>
            </a:r>
            <a:endParaRPr lang="zh-CN" altLang="en-US" sz="26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006600"/>
                </a:solidFill>
                <a:latin typeface="Courier New" panose="02070309020205020404" pitchFamily="49" charset="0"/>
              </a:rPr>
              <a:t>collect</a:t>
            </a:r>
            <a:r>
              <a:rPr lang="en-US" altLang="zh-CN" sz="2800" b="1">
                <a:solidFill>
                  <a:srgbClr val="0000CC"/>
                </a:solidFill>
                <a:latin typeface="Courier New" panose="02070309020205020404" pitchFamily="49" charset="0"/>
              </a:rPr>
              <a:t>(f): </a:t>
            </a:r>
            <a:r>
              <a:rPr lang="zh-CN" altLang="en-US" sz="2600" b="1">
                <a:latin typeface="Times New Roman" panose="02020603050405020304" pitchFamily="18" charset="0"/>
                <a:ea typeface="黑体" panose="02010609060101010101" pitchFamily="49" charset="-122"/>
              </a:rPr>
              <a:t>按</a:t>
            </a:r>
            <a:r>
              <a:rPr lang="zh-CN" altLang="en-US" sz="26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默认变量</a:t>
            </a:r>
            <a:r>
              <a:rPr lang="zh-CN" altLang="en-US" sz="2600" b="1">
                <a:latin typeface="Times New Roman" panose="02020603050405020304" pitchFamily="18" charset="0"/>
                <a:ea typeface="黑体" panose="02010609060101010101" pitchFamily="49" charset="-122"/>
              </a:rPr>
              <a:t>进行合并</a:t>
            </a:r>
            <a:endParaRPr lang="zh-CN" altLang="en-US" sz="26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971550" y="3429000"/>
            <a:ext cx="7561263" cy="2006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syms 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x y;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endParaRPr lang="en-US" altLang="zh-CN" sz="2600" b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f= 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x^2*y + y*x - x^2 + 2*x ;</a:t>
            </a:r>
            <a:endParaRPr lang="en-US" altLang="zh-CN" sz="2600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collect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(f)</a:t>
            </a:r>
            <a:endParaRPr lang="en-US" altLang="zh-CN" sz="2600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zh-CN" altLang="en-US" sz="2600" b="1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971550" y="4868863"/>
            <a:ext cx="424815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collect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(f,y)</a:t>
            </a:r>
            <a:endParaRPr lang="en-US" altLang="zh-CN" sz="2600" b="1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C28B-F5D9-4A31-9294-8BF6FE901BD0}" type="slidenum">
              <a:rPr lang="zh-CN" altLang="en-US"/>
            </a:fld>
            <a:endParaRPr lang="en-US" altLang="zh-CN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93040"/>
            <a:ext cx="6953250" cy="1462088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Matlab </a:t>
            </a:r>
            <a:r>
              <a:rPr lang="zh-CN" altLang="en-US">
                <a:latin typeface="Times New Roman" panose="02020603050405020304" pitchFamily="18" charset="0"/>
              </a:rPr>
              <a:t>符号运算介绍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684213" y="1557338"/>
            <a:ext cx="7991475" cy="2282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q"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Matlab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符号运算是通过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符号数学工具箱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Symbolic Math Toolbox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）来实现的。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Matlab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符号数学工具箱是建立在功能强大的 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Maple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软件的基础上的，当 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Matlab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进行符号运算时，它就请求 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Maple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软件去计算并将结果返回给 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Matlab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。 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684213" y="4005263"/>
            <a:ext cx="79200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5175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4275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3375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en-US" altLang="zh-CN">
                <a:ea typeface="黑体" panose="02010609060101010101" pitchFamily="49" charset="-122"/>
              </a:rPr>
              <a:t> Matlab </a:t>
            </a:r>
            <a:r>
              <a:rPr lang="zh-CN" altLang="en-US">
                <a:ea typeface="黑体" panose="02010609060101010101" pitchFamily="49" charset="-122"/>
              </a:rPr>
              <a:t>的符号数学工具箱可以完成几乎所有得符号运算功能。主要包括：</a:t>
            </a:r>
            <a:r>
              <a:rPr lang="zh-CN" altLang="en-US">
                <a:solidFill>
                  <a:srgbClr val="0000CC"/>
                </a:solidFill>
                <a:ea typeface="黑体" panose="02010609060101010101" pitchFamily="49" charset="-122"/>
              </a:rPr>
              <a:t>符号表达式的运算</a:t>
            </a:r>
            <a:r>
              <a:rPr lang="zh-CN" altLang="en-US">
                <a:ea typeface="黑体" panose="02010609060101010101" pitchFamily="49" charset="-122"/>
              </a:rPr>
              <a:t>，</a:t>
            </a:r>
            <a:r>
              <a:rPr lang="zh-CN" altLang="en-US">
                <a:solidFill>
                  <a:srgbClr val="0000CC"/>
                </a:solidFill>
                <a:ea typeface="黑体" panose="02010609060101010101" pitchFamily="49" charset="-122"/>
              </a:rPr>
              <a:t>符号表达式的复合</a:t>
            </a:r>
            <a:r>
              <a:rPr lang="zh-CN" altLang="en-US">
                <a:ea typeface="黑体" panose="02010609060101010101" pitchFamily="49" charset="-122"/>
              </a:rPr>
              <a:t>、</a:t>
            </a:r>
            <a:r>
              <a:rPr lang="zh-CN" altLang="en-US">
                <a:solidFill>
                  <a:srgbClr val="0000CC"/>
                </a:solidFill>
                <a:ea typeface="黑体" panose="02010609060101010101" pitchFamily="49" charset="-122"/>
              </a:rPr>
              <a:t>化简</a:t>
            </a:r>
            <a:r>
              <a:rPr lang="zh-CN" altLang="en-US">
                <a:ea typeface="黑体" panose="02010609060101010101" pitchFamily="49" charset="-122"/>
              </a:rPr>
              <a:t>，</a:t>
            </a:r>
            <a:r>
              <a:rPr lang="zh-CN" altLang="en-US">
                <a:solidFill>
                  <a:srgbClr val="0000CC"/>
                </a:solidFill>
                <a:ea typeface="黑体" panose="02010609060101010101" pitchFamily="49" charset="-122"/>
              </a:rPr>
              <a:t>符号矩阵的运算</a:t>
            </a:r>
            <a:r>
              <a:rPr lang="zh-CN" altLang="en-US">
                <a:ea typeface="黑体" panose="02010609060101010101" pitchFamily="49" charset="-122"/>
              </a:rPr>
              <a:t>，</a:t>
            </a:r>
            <a:r>
              <a:rPr lang="zh-CN" altLang="en-US">
                <a:solidFill>
                  <a:srgbClr val="0000CC"/>
                </a:solidFill>
                <a:ea typeface="黑体" panose="02010609060101010101" pitchFamily="49" charset="-122"/>
              </a:rPr>
              <a:t>符号微积分</a:t>
            </a:r>
            <a:r>
              <a:rPr lang="zh-CN" altLang="en-US">
                <a:ea typeface="黑体" panose="02010609060101010101" pitchFamily="49" charset="-122"/>
              </a:rPr>
              <a:t>、</a:t>
            </a:r>
            <a:r>
              <a:rPr lang="zh-CN" altLang="en-US">
                <a:solidFill>
                  <a:srgbClr val="0000CC"/>
                </a:solidFill>
                <a:ea typeface="黑体" panose="02010609060101010101" pitchFamily="49" charset="-122"/>
              </a:rPr>
              <a:t>符号作图</a:t>
            </a:r>
            <a:r>
              <a:rPr lang="zh-CN" altLang="en-US">
                <a:ea typeface="黑体" panose="02010609060101010101" pitchFamily="49" charset="-122"/>
              </a:rPr>
              <a:t>，</a:t>
            </a:r>
            <a:r>
              <a:rPr lang="zh-CN" altLang="en-US">
                <a:solidFill>
                  <a:srgbClr val="0000CC"/>
                </a:solidFill>
                <a:ea typeface="黑体" panose="02010609060101010101" pitchFamily="49" charset="-122"/>
              </a:rPr>
              <a:t>符号代数方程求解</a:t>
            </a:r>
            <a:r>
              <a:rPr lang="zh-CN" altLang="en-US">
                <a:ea typeface="黑体" panose="02010609060101010101" pitchFamily="49" charset="-122"/>
              </a:rPr>
              <a:t>，</a:t>
            </a:r>
            <a:r>
              <a:rPr lang="zh-CN" altLang="en-US">
                <a:solidFill>
                  <a:srgbClr val="0000CC"/>
                </a:solidFill>
                <a:ea typeface="黑体" panose="02010609060101010101" pitchFamily="49" charset="-122"/>
              </a:rPr>
              <a:t>符号微分方程求解</a:t>
            </a:r>
            <a:r>
              <a:rPr lang="zh-CN" altLang="en-US">
                <a:ea typeface="黑体" panose="02010609060101010101" pitchFamily="49" charset="-122"/>
              </a:rPr>
              <a:t>等。此外，该工具箱还支持</a:t>
            </a:r>
            <a:r>
              <a:rPr lang="zh-CN" altLang="en-US">
                <a:solidFill>
                  <a:srgbClr val="0000CC"/>
                </a:solidFill>
                <a:ea typeface="黑体" panose="02010609060101010101" pitchFamily="49" charset="-122"/>
              </a:rPr>
              <a:t>可变精度运算</a:t>
            </a:r>
            <a:r>
              <a:rPr lang="zh-CN" altLang="en-US">
                <a:ea typeface="黑体" panose="02010609060101010101" pitchFamily="49" charset="-122"/>
              </a:rPr>
              <a:t>，即支持以指定的精度返回结果。 </a:t>
            </a:r>
            <a:endParaRPr lang="zh-CN" altLang="en-US"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BB25-EE09-4CAC-8D28-4C581E97CCAF}" type="slidenum">
              <a:rPr lang="zh-CN" altLang="en-US"/>
            </a:fld>
            <a:endParaRPr lang="en-US" altLang="zh-CN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8003" y="507683"/>
            <a:ext cx="5875337" cy="741362"/>
          </a:xfrm>
          <a:noFill/>
        </p:spPr>
        <p:txBody>
          <a:bodyPr/>
          <a:lstStyle/>
          <a:p>
            <a:r>
              <a:rPr lang="zh-CN" altLang="en-US" sz="4000">
                <a:latin typeface="Times New Roman" panose="02020603050405020304" pitchFamily="18" charset="0"/>
              </a:rPr>
              <a:t>函数简化</a:t>
            </a:r>
            <a:endParaRPr lang="zh-CN" altLang="en-US" sz="4000">
              <a:latin typeface="Times New Roman" panose="02020603050405020304" pitchFamily="18" charset="0"/>
            </a:endParaRP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955675" y="1445578"/>
            <a:ext cx="7559675" cy="82994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6600"/>
                </a:solidFill>
                <a:latin typeface="Courier New" panose="02070309020205020404" pitchFamily="49" charset="0"/>
              </a:rPr>
              <a:t>y=simple</a:t>
            </a:r>
            <a:r>
              <a:rPr lang="en-US" altLang="zh-CN" sz="2000" b="1">
                <a:solidFill>
                  <a:srgbClr val="0000CC"/>
                </a:solidFill>
                <a:latin typeface="Courier New" panose="02070309020205020404" pitchFamily="49" charset="0"/>
              </a:rPr>
              <a:t>(f):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对 </a:t>
            </a:r>
            <a:r>
              <a:rPr lang="en-US" altLang="zh-CN" sz="20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尝试多种不同的算法进行简化，返回其中最简短的形式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955675" y="2417445"/>
            <a:ext cx="7559675" cy="82994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6600"/>
                </a:solidFill>
                <a:latin typeface="Courier New" panose="02070309020205020404" pitchFamily="49" charset="0"/>
              </a:rPr>
              <a:t>[How,y]=simple</a:t>
            </a:r>
            <a:r>
              <a:rPr lang="en-US" altLang="zh-CN" sz="2000" b="1">
                <a:solidFill>
                  <a:srgbClr val="0000CC"/>
                </a:solidFill>
                <a:latin typeface="Courier New" panose="02070309020205020404" pitchFamily="49" charset="0"/>
              </a:rPr>
              <a:t>(f):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b="1">
                <a:solidFill>
                  <a:srgbClr val="006600"/>
                </a:solidFill>
                <a:latin typeface="Courier New" panose="02070309020205020404" pitchFamily="49" charset="0"/>
              </a:rPr>
              <a:t>y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为 </a:t>
            </a:r>
            <a:r>
              <a:rPr lang="en-US" altLang="zh-CN" sz="20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的最简短形式，</a:t>
            </a:r>
            <a:r>
              <a:rPr lang="en-US" altLang="zh-CN" sz="20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How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中记录的为简化过程中使用的方法。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28006" name="Group 6"/>
          <p:cNvGraphicFramePr>
            <a:graphicFrameLocks noGrp="1"/>
          </p:cNvGraphicFramePr>
          <p:nvPr/>
        </p:nvGraphicFramePr>
        <p:xfrm>
          <a:off x="545465" y="3388995"/>
          <a:ext cx="8324850" cy="2712720"/>
        </p:xfrm>
        <a:graphic>
          <a:graphicData uri="http://schemas.openxmlformats.org/drawingml/2006/table">
            <a:tbl>
              <a:tblPr/>
              <a:tblGrid>
                <a:gridCol w="3444875"/>
                <a:gridCol w="2486660"/>
                <a:gridCol w="2393315"/>
              </a:tblGrid>
              <a:tr h="518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R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HOW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2*cos(x)^2-sin(x)^2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3*cos(x)^2-1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simplify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(x+1)*x*(x-1)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x^3-x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combine(trig)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x^3+3*x^2+3*x+1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(x+1)^3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factor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cos(3*acos(x))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4*x^3-3*x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expand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C13F-AF69-467F-BE72-353E7ECFB922}" type="slidenum">
              <a:rPr lang="zh-CN" altLang="en-US"/>
            </a:fld>
            <a:endParaRPr lang="en-US" altLang="zh-CN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34173" y="457835"/>
            <a:ext cx="5875337" cy="741363"/>
          </a:xfrm>
          <a:noFill/>
        </p:spPr>
        <p:txBody>
          <a:bodyPr/>
          <a:lstStyle/>
          <a:p>
            <a:r>
              <a:rPr lang="zh-CN" altLang="en-US" sz="4000">
                <a:latin typeface="Times New Roman" panose="02020603050405020304" pitchFamily="18" charset="0"/>
              </a:rPr>
              <a:t>函数简化</a:t>
            </a:r>
            <a:endParaRPr lang="zh-CN" altLang="en-US" sz="4000">
              <a:latin typeface="Times New Roman" panose="02020603050405020304" pitchFamily="18" charset="0"/>
            </a:endParaRP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468313" y="1199198"/>
            <a:ext cx="76200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lnSpc>
                <a:spcPct val="120000"/>
              </a:lnSpc>
              <a:spcBef>
                <a:spcPct val="30000"/>
              </a:spcBef>
              <a:buClr>
                <a:srgbClr val="0000CC"/>
              </a:buClr>
              <a:buFont typeface="Wingdings" panose="05000000000000000000" pitchFamily="2" charset="2"/>
              <a:buChar char="u"/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 函数简化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971550" y="1989138"/>
            <a:ext cx="7559675" cy="617537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006600"/>
                </a:solidFill>
                <a:latin typeface="Courier New" panose="02070309020205020404" pitchFamily="49" charset="0"/>
              </a:rPr>
              <a:t>y=simplify</a:t>
            </a:r>
            <a:r>
              <a:rPr lang="en-US" altLang="zh-CN" sz="2800" b="1">
                <a:solidFill>
                  <a:srgbClr val="0000CC"/>
                </a:solidFill>
                <a:latin typeface="Courier New" panose="02070309020205020404" pitchFamily="49" charset="0"/>
              </a:rPr>
              <a:t>(f):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600" b="1">
                <a:latin typeface="Times New Roman" panose="02020603050405020304" pitchFamily="18" charset="0"/>
                <a:ea typeface="黑体" panose="02010609060101010101" pitchFamily="49" charset="-122"/>
              </a:rPr>
              <a:t>对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600" b="1">
                <a:latin typeface="Times New Roman" panose="02020603050405020304" pitchFamily="18" charset="0"/>
                <a:ea typeface="黑体" panose="02010609060101010101" pitchFamily="49" charset="-122"/>
              </a:rPr>
              <a:t>进行简化</a:t>
            </a:r>
            <a:endParaRPr lang="zh-CN" altLang="en-US" sz="26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971550" y="2901950"/>
            <a:ext cx="7561263" cy="10541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syms 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x;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 f=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sin(x)^2 + cos(x)^2 ;</a:t>
            </a:r>
            <a:endParaRPr lang="en-US" altLang="zh-CN" sz="2600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simplify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(f)</a:t>
            </a:r>
            <a:endParaRPr lang="zh-CN" altLang="en-US" sz="2600" b="1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953770" y="4232910"/>
            <a:ext cx="7561263" cy="15303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syms 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c alpha beta;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endParaRPr lang="en-US" altLang="zh-CN" sz="2600" b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f=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exp(c*log(sqrt(alpha+beta)));</a:t>
            </a:r>
            <a:endParaRPr lang="en-US" altLang="zh-CN" sz="2600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simplify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(f)</a:t>
            </a:r>
            <a:endParaRPr lang="zh-CN" altLang="en-US" sz="2600" b="1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BC93A-D92E-4839-93A9-A190A0FE0C48}" type="slidenum">
              <a:rPr lang="zh-CN" altLang="en-US"/>
            </a:fld>
            <a:endParaRPr lang="en-US" altLang="zh-CN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82613" y="139700"/>
            <a:ext cx="5875337" cy="741363"/>
          </a:xfrm>
          <a:noFill/>
        </p:spPr>
        <p:txBody>
          <a:bodyPr/>
          <a:lstStyle/>
          <a:p>
            <a:r>
              <a:rPr lang="zh-CN" altLang="en-US" sz="4000">
                <a:latin typeface="Times New Roman" panose="02020603050405020304" pitchFamily="18" charset="0"/>
              </a:rPr>
              <a:t>函数简化举例</a:t>
            </a:r>
            <a:endParaRPr lang="zh-CN" altLang="en-US" sz="4000">
              <a:latin typeface="Times New Roman" panose="02020603050405020304" pitchFamily="18" charset="0"/>
            </a:endParaRP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900113" y="2205038"/>
            <a:ext cx="7561262" cy="29591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syms 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x;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endParaRPr lang="en-US" altLang="zh-CN" sz="2600" b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f=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(1/x^3+6/x^2+12/x+8)^(1/3);</a:t>
            </a:r>
            <a:endParaRPr lang="en-US" altLang="zh-CN" sz="2600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y1=simplify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(f)</a:t>
            </a:r>
            <a:endParaRPr lang="en-US" altLang="zh-CN" sz="2600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zh-CN" altLang="en-US" sz="2600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zh-CN" altLang="en-US" sz="2600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zh-CN" altLang="en-US" sz="2600" b="1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900113" y="3789363"/>
            <a:ext cx="3887787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g1=simple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(f)</a:t>
            </a:r>
            <a:endParaRPr lang="en-US" altLang="zh-CN" sz="2600" b="1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900113" y="4365625"/>
            <a:ext cx="4176712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g2=simple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(g1)</a:t>
            </a:r>
            <a:endParaRPr lang="en-US" altLang="zh-CN" sz="2600" b="1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971550" y="5378450"/>
            <a:ext cx="7488238" cy="620713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多次使用 </a:t>
            </a:r>
            <a:r>
              <a:rPr lang="en-US" altLang="zh-CN" sz="2800" b="1">
                <a:solidFill>
                  <a:srgbClr val="0066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simple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可以达到最简表达。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30055" name="Group 7"/>
          <p:cNvGrpSpPr/>
          <p:nvPr/>
        </p:nvGrpSpPr>
        <p:grpSpPr bwMode="auto">
          <a:xfrm>
            <a:off x="1187450" y="1196975"/>
            <a:ext cx="6302375" cy="882650"/>
            <a:chOff x="0" y="0"/>
            <a:chExt cx="3970" cy="556"/>
          </a:xfrm>
        </p:grpSpPr>
        <p:graphicFrame>
          <p:nvGraphicFramePr>
            <p:cNvPr id="130056" name="Object 8"/>
            <p:cNvGraphicFramePr>
              <a:graphicFrameLocks noChangeAspect="1"/>
            </p:cNvGraphicFramePr>
            <p:nvPr/>
          </p:nvGraphicFramePr>
          <p:xfrm>
            <a:off x="1134" y="0"/>
            <a:ext cx="2836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38709600" imgH="9753600" progId="Equation.3">
                    <p:embed/>
                  </p:oleObj>
                </mc:Choice>
                <mc:Fallback>
                  <p:oleObj name="" r:id="rId1" imgW="38709600" imgH="9753600" progId="Equation.3">
                    <p:embed/>
                    <p:pic>
                      <p:nvPicPr>
                        <p:cNvPr id="0" name="图片 10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34" y="0"/>
                          <a:ext cx="2836" cy="55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057" name="Text Box 9"/>
            <p:cNvSpPr txBox="1">
              <a:spLocks noChangeArrowheads="1"/>
            </p:cNvSpPr>
            <p:nvPr/>
          </p:nvSpPr>
          <p:spPr bwMode="auto">
            <a:xfrm>
              <a:off x="0" y="45"/>
              <a:ext cx="196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30000"/>
                </a:spcBef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r>
                <a:rPr lang="zh-CN" altLang="en-US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例：简化</a:t>
              </a:r>
              <a:endPara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</p:spTree>
    <p:custDataLst>
      <p:tags r:id="rId3"/>
    </p:custData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EEAA-4373-437E-8510-DFD1F8B7C204}" type="slidenum">
              <a:rPr lang="zh-CN" altLang="en-US"/>
            </a:fld>
            <a:endParaRPr lang="en-US" altLang="zh-CN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7633" y="585153"/>
            <a:ext cx="5875337" cy="669925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sz="4000">
                <a:latin typeface="Times New Roman" panose="02020603050405020304" pitchFamily="18" charset="0"/>
              </a:rPr>
              <a:t>分式通分</a:t>
            </a:r>
            <a:endParaRPr lang="zh-CN" altLang="en-US" sz="4000">
              <a:latin typeface="Times New Roman" panose="02020603050405020304" pitchFamily="18" charset="0"/>
            </a:endParaRP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505143" y="1255078"/>
            <a:ext cx="76200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lnSpc>
                <a:spcPct val="120000"/>
              </a:lnSpc>
              <a:spcBef>
                <a:spcPct val="30000"/>
              </a:spcBef>
              <a:buClr>
                <a:srgbClr val="0000CC"/>
              </a:buClr>
              <a:buFont typeface="Wingdings" panose="05000000000000000000" pitchFamily="2" charset="2"/>
              <a:buChar char="u"/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 函数简化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971550" y="1989138"/>
            <a:ext cx="7559675" cy="1093787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006600"/>
                </a:solidFill>
                <a:latin typeface="Courier New" panose="02070309020205020404" pitchFamily="49" charset="0"/>
              </a:rPr>
              <a:t>[N,D]=numden</a:t>
            </a:r>
            <a:r>
              <a:rPr lang="en-US" altLang="zh-CN" sz="2800" b="1">
                <a:solidFill>
                  <a:srgbClr val="0000CC"/>
                </a:solidFill>
                <a:latin typeface="Courier New" panose="02070309020205020404" pitchFamily="49" charset="0"/>
              </a:rPr>
              <a:t>(f):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    </a:t>
            </a:r>
            <a:endParaRPr lang="en-US" altLang="zh-CN" sz="26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600" b="1"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lang="en-US" altLang="zh-CN" sz="26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N</a:t>
            </a:r>
            <a:r>
              <a:rPr lang="en-US" altLang="zh-CN" sz="26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>
                <a:latin typeface="Times New Roman" panose="02020603050405020304" pitchFamily="18" charset="0"/>
                <a:ea typeface="黑体" panose="02010609060101010101" pitchFamily="49" charset="-122"/>
              </a:rPr>
              <a:t>为通分后的分子，</a:t>
            </a:r>
            <a:r>
              <a:rPr lang="en-US" altLang="zh-CN" sz="26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6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>
                <a:latin typeface="Times New Roman" panose="02020603050405020304" pitchFamily="18" charset="0"/>
                <a:ea typeface="黑体" panose="02010609060101010101" pitchFamily="49" charset="-122"/>
              </a:rPr>
              <a:t>为通分后的分母</a:t>
            </a:r>
            <a:endParaRPr lang="zh-CN" altLang="en-US" sz="26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971550" y="3284538"/>
            <a:ext cx="7561263" cy="156686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syms 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x y;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endParaRPr lang="en-US" altLang="zh-CN" sz="2600" b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f=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x/y+y/x;</a:t>
            </a:r>
            <a:endParaRPr lang="en-US" altLang="zh-CN" sz="2600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006600"/>
                </a:solidFill>
                <a:latin typeface="Courier New" panose="02070309020205020404" pitchFamily="49" charset="0"/>
              </a:rPr>
              <a:t>[N,D]=numden</a:t>
            </a:r>
            <a:r>
              <a:rPr lang="en-US" altLang="zh-CN" sz="2800" b="1">
                <a:solidFill>
                  <a:srgbClr val="0000CC"/>
                </a:solidFill>
                <a:latin typeface="Courier New" panose="02070309020205020404" pitchFamily="49" charset="0"/>
              </a:rPr>
              <a:t>(f)</a:t>
            </a:r>
            <a:endParaRPr lang="zh-CN" altLang="en-US" sz="2600" b="1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971550" y="5084763"/>
            <a:ext cx="7561263" cy="61436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006600"/>
                </a:solidFill>
                <a:latin typeface="Courier New" panose="02070309020205020404" pitchFamily="49" charset="0"/>
              </a:rPr>
              <a:t>[n,d]=numden</a:t>
            </a:r>
            <a:r>
              <a:rPr lang="en-US" altLang="zh-CN" sz="2800" b="1">
                <a:solidFill>
                  <a:srgbClr val="0000C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800" b="1">
                <a:solidFill>
                  <a:srgbClr val="006600"/>
                </a:solidFill>
                <a:latin typeface="Courier New" panose="02070309020205020404" pitchFamily="49" charset="0"/>
              </a:rPr>
              <a:t>sym</a:t>
            </a:r>
            <a:r>
              <a:rPr lang="en-US" altLang="zh-CN" sz="2800" b="1">
                <a:solidFill>
                  <a:srgbClr val="0000CC"/>
                </a:solidFill>
                <a:latin typeface="Courier New" panose="02070309020205020404" pitchFamily="49" charset="0"/>
              </a:rPr>
              <a:t>(112/1024))</a:t>
            </a:r>
            <a:endParaRPr lang="zh-CN" altLang="en-US" sz="2600" b="1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66E1-5868-4248-B2E8-6E8D41CA0547}" type="slidenum">
              <a:rPr lang="zh-CN" altLang="en-US"/>
            </a:fld>
            <a:endParaRPr lang="en-US" altLang="zh-CN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14513" y="571818"/>
            <a:ext cx="5875337" cy="669925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4000">
                <a:latin typeface="Times New Roman" panose="02020603050405020304" pitchFamily="18" charset="0"/>
              </a:rPr>
              <a:t>horner </a:t>
            </a:r>
            <a:r>
              <a:rPr lang="zh-CN" altLang="en-US" sz="4000">
                <a:latin typeface="Times New Roman" panose="02020603050405020304" pitchFamily="18" charset="0"/>
              </a:rPr>
              <a:t>多项式</a:t>
            </a:r>
            <a:endParaRPr lang="zh-CN" altLang="en-US" sz="4000">
              <a:latin typeface="Times New Roman" panose="02020603050405020304" pitchFamily="18" charset="0"/>
            </a:endParaRP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762000" y="1403668"/>
            <a:ext cx="76200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lnSpc>
                <a:spcPct val="120000"/>
              </a:lnSpc>
              <a:spcBef>
                <a:spcPct val="30000"/>
              </a:spcBef>
              <a:buClr>
                <a:srgbClr val="0000CC"/>
              </a:buClr>
              <a:buFont typeface="Wingdings" panose="05000000000000000000" pitchFamily="2" charset="2"/>
              <a:buChar char="u"/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horner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多项式：嵌套形式的多项式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953770" y="3533775"/>
            <a:ext cx="7561263" cy="1566863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syms 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x;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endParaRPr lang="en-US" altLang="zh-CN" sz="2600" b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f=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x^4+2*x^3+4*x^2+x+1;</a:t>
            </a:r>
            <a:endParaRPr lang="en-US" altLang="zh-CN" sz="2600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006600"/>
                </a:solidFill>
                <a:latin typeface="Courier New" panose="02070309020205020404" pitchFamily="49" charset="0"/>
              </a:rPr>
              <a:t>g=horner</a:t>
            </a:r>
            <a:r>
              <a:rPr lang="en-US" altLang="zh-CN" sz="2800" b="1">
                <a:solidFill>
                  <a:srgbClr val="0000CC"/>
                </a:solidFill>
                <a:latin typeface="Courier New" panose="02070309020205020404" pitchFamily="49" charset="0"/>
              </a:rPr>
              <a:t>(f)</a:t>
            </a:r>
            <a:endParaRPr lang="zh-CN" altLang="en-US" sz="2600" b="1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132101" name="Object 5"/>
          <p:cNvGraphicFramePr>
            <a:graphicFrameLocks noChangeAspect="1"/>
          </p:cNvGraphicFramePr>
          <p:nvPr/>
        </p:nvGraphicFramePr>
        <p:xfrm>
          <a:off x="2171700" y="2234565"/>
          <a:ext cx="48006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49072800" imgH="10972800" progId="Equation.3">
                  <p:embed/>
                </p:oleObj>
              </mc:Choice>
              <mc:Fallback>
                <p:oleObj name="" r:id="rId1" imgW="49072800" imgH="10972800" progId="Equation.3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71700" y="2234565"/>
                        <a:ext cx="4800600" cy="1073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1192213" y="2008188"/>
            <a:ext cx="1150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ea typeface="黑体" panose="02010609060101010101" pitchFamily="49" charset="-122"/>
              </a:rPr>
              <a:t>例：</a:t>
            </a:r>
            <a:endParaRPr lang="zh-CN" altLang="en-US" sz="2800" b="1">
              <a:solidFill>
                <a:srgbClr val="0000CC"/>
              </a:solidFill>
              <a:ea typeface="黑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FD9F-D31F-4103-BD74-6151DCA37609}" type="slidenum">
              <a:rPr lang="zh-CN" altLang="en-US"/>
            </a:fld>
            <a:endParaRPr lang="en-US" altLang="zh-CN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89635" y="537210"/>
            <a:ext cx="7364413" cy="741363"/>
          </a:xfrm>
          <a:noFill/>
        </p:spPr>
        <p:txBody>
          <a:bodyPr/>
          <a:lstStyle/>
          <a:p>
            <a:r>
              <a:rPr lang="zh-CN" altLang="en-US" sz="4000">
                <a:latin typeface="Times New Roman" panose="02020603050405020304" pitchFamily="18" charset="0"/>
              </a:rPr>
              <a:t>计算导数</a:t>
            </a:r>
            <a:endParaRPr lang="zh-CN" altLang="en-US" sz="4000">
              <a:latin typeface="Times New Roman" panose="02020603050405020304" pitchFamily="18" charset="0"/>
            </a:endParaRP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755650" y="1916113"/>
            <a:ext cx="8066088" cy="151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990000"/>
                </a:solidFill>
                <a:latin typeface="Courier New" panose="02070309020205020404" pitchFamily="49" charset="0"/>
              </a:rPr>
              <a:t>g=diff(f,v)</a:t>
            </a:r>
            <a:r>
              <a:rPr lang="zh-CN" altLang="en-US" sz="2800" b="1">
                <a:solidFill>
                  <a:srgbClr val="0000CC"/>
                </a:solidFill>
                <a:latin typeface="Courier New" panose="02070309020205020404" pitchFamily="49" charset="0"/>
              </a:rPr>
              <a:t>：</a:t>
            </a:r>
            <a:r>
              <a:rPr lang="zh-CN" altLang="en-US" sz="2600" b="1">
                <a:latin typeface="Courier New" panose="02070309020205020404" pitchFamily="49" charset="0"/>
                <a:ea typeface="黑体" panose="02010609060101010101" pitchFamily="49" charset="-122"/>
              </a:rPr>
              <a:t>求符号表达式</a:t>
            </a:r>
            <a:r>
              <a:rPr lang="zh-CN" altLang="en-US" sz="26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>
                <a:latin typeface="Courier New" panose="02070309020205020404" pitchFamily="49" charset="0"/>
                <a:ea typeface="黑体" panose="02010609060101010101" pitchFamily="49" charset="-122"/>
              </a:rPr>
              <a:t>关于</a:t>
            </a:r>
            <a:r>
              <a:rPr lang="zh-CN" altLang="en-US" sz="26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6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>
                <a:latin typeface="Courier New" panose="02070309020205020404" pitchFamily="49" charset="0"/>
                <a:ea typeface="黑体" panose="02010609060101010101" pitchFamily="49" charset="-122"/>
              </a:rPr>
              <a:t>的导数</a:t>
            </a:r>
            <a:endParaRPr lang="zh-CN" altLang="en-US" sz="2600" b="1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990000"/>
                </a:solidFill>
                <a:latin typeface="Courier New" panose="02070309020205020404" pitchFamily="49" charset="0"/>
              </a:rPr>
              <a:t>g=diff(f)</a:t>
            </a:r>
            <a:r>
              <a:rPr lang="zh-CN" altLang="en-US" sz="2800" b="1">
                <a:solidFill>
                  <a:srgbClr val="0000CC"/>
                </a:solidFill>
                <a:latin typeface="Courier New" panose="02070309020205020404" pitchFamily="49" charset="0"/>
              </a:rPr>
              <a:t>：</a:t>
            </a:r>
            <a:r>
              <a:rPr lang="zh-CN" altLang="en-US" sz="2600" b="1">
                <a:latin typeface="Courier New" panose="02070309020205020404" pitchFamily="49" charset="0"/>
                <a:ea typeface="黑体" panose="02010609060101010101" pitchFamily="49" charset="-122"/>
              </a:rPr>
              <a:t>求符号表达式</a:t>
            </a:r>
            <a:r>
              <a:rPr lang="zh-CN" altLang="en-US" sz="26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>
                <a:latin typeface="Courier New" panose="02070309020205020404" pitchFamily="49" charset="0"/>
                <a:ea typeface="黑体" panose="02010609060101010101" pitchFamily="49" charset="-122"/>
              </a:rPr>
              <a:t>关于</a:t>
            </a:r>
            <a:r>
              <a:rPr lang="zh-CN" altLang="en-US" sz="26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默认变量</a:t>
            </a:r>
            <a:r>
              <a:rPr lang="zh-CN" altLang="en-US" sz="2600" b="1">
                <a:latin typeface="Courier New" panose="02070309020205020404" pitchFamily="49" charset="0"/>
                <a:ea typeface="黑体" panose="02010609060101010101" pitchFamily="49" charset="-122"/>
              </a:rPr>
              <a:t>的导数</a:t>
            </a:r>
            <a:endParaRPr lang="zh-CN" altLang="en-US" sz="2600" b="1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990000"/>
                </a:solidFill>
                <a:latin typeface="Courier New" panose="02070309020205020404" pitchFamily="49" charset="0"/>
              </a:rPr>
              <a:t>g=diff(f,v,n)</a:t>
            </a:r>
            <a:r>
              <a:rPr lang="zh-CN" altLang="en-US" sz="2800" b="1">
                <a:solidFill>
                  <a:srgbClr val="0000CC"/>
                </a:solidFill>
                <a:latin typeface="Courier New" panose="02070309020205020404" pitchFamily="49" charset="0"/>
              </a:rPr>
              <a:t>：</a:t>
            </a:r>
            <a:r>
              <a:rPr lang="zh-CN" altLang="en-US" sz="2600" b="1">
                <a:latin typeface="Courier New" panose="02070309020205020404" pitchFamily="49" charset="0"/>
                <a:ea typeface="黑体" panose="02010609060101010101" pitchFamily="49" charset="-122"/>
              </a:rPr>
              <a:t>求</a:t>
            </a:r>
            <a:r>
              <a:rPr lang="zh-CN" altLang="en-US" sz="26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>
                <a:latin typeface="Courier New" panose="02070309020205020404" pitchFamily="49" charset="0"/>
                <a:ea typeface="黑体" panose="02010609060101010101" pitchFamily="49" charset="-122"/>
              </a:rPr>
              <a:t>关于</a:t>
            </a:r>
            <a:r>
              <a:rPr lang="zh-CN" altLang="en-US" sz="26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6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>
                <a:latin typeface="Courier New" panose="02070309020205020404" pitchFamily="49" charset="0"/>
                <a:ea typeface="黑体" panose="02010609060101010101" pitchFamily="49" charset="-122"/>
              </a:rPr>
              <a:t>的</a:t>
            </a:r>
            <a:r>
              <a:rPr lang="zh-CN" altLang="en-US" sz="28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en-US" sz="2600" b="1">
                <a:latin typeface="Courier New" panose="02070309020205020404" pitchFamily="49" charset="0"/>
                <a:ea typeface="黑体" panose="02010609060101010101" pitchFamily="49" charset="-122"/>
              </a:rPr>
              <a:t>阶导数</a:t>
            </a:r>
            <a:endParaRPr lang="zh-CN" altLang="en-US" sz="2600" b="1"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395288" y="1412875"/>
            <a:ext cx="220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altLang="zh-CN" sz="2800" b="1">
                <a:solidFill>
                  <a:srgbClr val="990000"/>
                </a:solidFill>
                <a:latin typeface="Times New Roman" panose="02020603050405020304" pitchFamily="18" charset="0"/>
                <a:ea typeface="Batang" pitchFamily="18" charset="-127"/>
              </a:rPr>
              <a:t> </a:t>
            </a:r>
            <a:r>
              <a:rPr lang="en-US" altLang="zh-CN" sz="2800" b="1">
                <a:solidFill>
                  <a:srgbClr val="990000"/>
                </a:solidFill>
                <a:latin typeface="Courier New" panose="02070309020205020404" pitchFamily="49" charset="0"/>
                <a:ea typeface="Batang" pitchFamily="18" charset="-127"/>
              </a:rPr>
              <a:t>diff</a:t>
            </a:r>
            <a:endParaRPr lang="zh-CN" altLang="en-US" sz="2800" b="1">
              <a:solidFill>
                <a:srgbClr val="0000CC"/>
              </a:solidFill>
              <a:latin typeface="Courier New" panose="02070309020205020404" pitchFamily="49" charset="0"/>
              <a:ea typeface="Batang" pitchFamily="18" charset="-127"/>
            </a:endParaRP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755650" y="4005263"/>
            <a:ext cx="7993063" cy="119697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宋体" panose="02010600030101010101" pitchFamily="2" charset="-122"/>
              </a:rPr>
              <a:t>&gt;&gt;</a:t>
            </a:r>
            <a:r>
              <a:rPr lang="zh-CN" altLang="en-US" sz="2400" b="1">
                <a:solidFill>
                  <a:srgbClr val="99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993300"/>
                </a:solidFill>
                <a:latin typeface="Courier New" panose="02070309020205020404" pitchFamily="49" charset="0"/>
              </a:rPr>
              <a:t>syms </a:t>
            </a: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</a:rPr>
              <a:t>x;</a:t>
            </a:r>
            <a:endParaRPr lang="en-US" altLang="zh-CN" sz="2400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r>
              <a:rPr lang="en-US" altLang="zh-CN" sz="2400" b="1">
                <a:latin typeface="宋体" panose="02010600030101010101" pitchFamily="2" charset="-122"/>
              </a:rPr>
              <a:t>&gt;&gt;</a:t>
            </a:r>
            <a:r>
              <a:rPr lang="en-US" altLang="zh-CN" sz="2400" b="1">
                <a:solidFill>
                  <a:srgbClr val="99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993300"/>
                </a:solidFill>
                <a:latin typeface="Courier New" panose="02070309020205020404" pitchFamily="49" charset="0"/>
              </a:rPr>
              <a:t>f=</a:t>
            </a: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</a:rPr>
              <a:t>sin(x)+3*x^2</a:t>
            </a:r>
            <a:r>
              <a:rPr lang="en-US" altLang="zh-CN" sz="2400" b="1">
                <a:solidFill>
                  <a:srgbClr val="993300"/>
                </a:solidFill>
                <a:latin typeface="Courier New" panose="02070309020205020404" pitchFamily="49" charset="0"/>
              </a:rPr>
              <a:t>; </a:t>
            </a:r>
            <a:endParaRPr lang="en-US" altLang="zh-CN" sz="2400" b="1">
              <a:solidFill>
                <a:srgbClr val="993300"/>
              </a:solidFill>
              <a:latin typeface="Courier New" panose="02070309020205020404" pitchFamily="49" charset="0"/>
            </a:endParaRPr>
          </a:p>
          <a:p>
            <a:r>
              <a:rPr lang="en-US" altLang="zh-CN" sz="2400" b="1">
                <a:latin typeface="宋体" panose="02010600030101010101" pitchFamily="2" charset="-122"/>
              </a:rPr>
              <a:t>&gt;&gt;</a:t>
            </a:r>
            <a:r>
              <a:rPr lang="en-US" altLang="zh-CN" sz="2400" b="1">
                <a:solidFill>
                  <a:srgbClr val="99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993300"/>
                </a:solidFill>
                <a:latin typeface="Courier New" panose="02070309020205020404" pitchFamily="49" charset="0"/>
              </a:rPr>
              <a:t>g=diff</a:t>
            </a: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</a:rPr>
              <a:t>(f,x)</a:t>
            </a:r>
            <a:endParaRPr lang="en-US" altLang="zh-CN" sz="2400" b="1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E993-73BD-46CA-AE68-6C2BB378E8CB}" type="slidenum">
              <a:rPr lang="zh-CN" altLang="en-US"/>
            </a:fld>
            <a:endParaRPr lang="en-US" altLang="zh-CN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34173" y="455930"/>
            <a:ext cx="5875337" cy="812800"/>
          </a:xfrm>
          <a:noFill/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计算积分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827088" y="1412875"/>
            <a:ext cx="7559675" cy="249872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>
                <a:solidFill>
                  <a:srgbClr val="006600"/>
                </a:solidFill>
                <a:latin typeface="Courier New" panose="02070309020205020404" pitchFamily="49" charset="0"/>
              </a:rPr>
              <a:t>int(</a:t>
            </a:r>
            <a:r>
              <a:rPr lang="en-US" altLang="zh-CN" sz="2800" b="1">
                <a:solidFill>
                  <a:srgbClr val="0000CC"/>
                </a:solidFill>
                <a:latin typeface="Courier New" panose="02070309020205020404" pitchFamily="49" charset="0"/>
              </a:rPr>
              <a:t>f,v,a,b</a:t>
            </a:r>
            <a:r>
              <a:rPr lang="en-US" altLang="zh-CN" sz="2800" b="1">
                <a:solidFill>
                  <a:srgbClr val="00660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2800" b="1">
                <a:solidFill>
                  <a:srgbClr val="0000CC"/>
                </a:solidFill>
                <a:latin typeface="Courier New" panose="02070309020205020404" pitchFamily="49" charset="0"/>
              </a:rPr>
              <a:t>: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计算定积分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 b="1">
                <a:solidFill>
                  <a:srgbClr val="006600"/>
                </a:solidFill>
                <a:latin typeface="Courier New" panose="02070309020205020404" pitchFamily="49" charset="0"/>
              </a:rPr>
              <a:t>int(</a:t>
            </a:r>
            <a:r>
              <a:rPr lang="en-US" altLang="zh-CN" sz="2800" b="1">
                <a:solidFill>
                  <a:srgbClr val="0000CC"/>
                </a:solidFill>
                <a:latin typeface="Courier New" panose="02070309020205020404" pitchFamily="49" charset="0"/>
              </a:rPr>
              <a:t>f,a,b</a:t>
            </a:r>
            <a:r>
              <a:rPr lang="en-US" altLang="zh-CN" sz="2800" b="1">
                <a:solidFill>
                  <a:srgbClr val="00660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2800" b="1">
                <a:solidFill>
                  <a:srgbClr val="0000CC"/>
                </a:solidFill>
                <a:latin typeface="Courier New" panose="02070309020205020404" pitchFamily="49" charset="0"/>
              </a:rPr>
              <a:t>: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计算关于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默认变量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的定积分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 b="1">
                <a:solidFill>
                  <a:srgbClr val="006600"/>
                </a:solidFill>
                <a:latin typeface="Courier New" panose="02070309020205020404" pitchFamily="49" charset="0"/>
              </a:rPr>
              <a:t>int(</a:t>
            </a:r>
            <a:r>
              <a:rPr lang="en-US" altLang="zh-CN" sz="2800" b="1">
                <a:solidFill>
                  <a:srgbClr val="0000CC"/>
                </a:solidFill>
                <a:latin typeface="Courier New" panose="02070309020205020404" pitchFamily="49" charset="0"/>
              </a:rPr>
              <a:t>f,v</a:t>
            </a:r>
            <a:r>
              <a:rPr lang="en-US" altLang="zh-CN" sz="2800" b="1">
                <a:solidFill>
                  <a:srgbClr val="00660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2800" b="1">
                <a:solidFill>
                  <a:srgbClr val="0000CC"/>
                </a:solidFill>
                <a:latin typeface="Courier New" panose="02070309020205020404" pitchFamily="49" charset="0"/>
              </a:rPr>
              <a:t>: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计算不定积分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 b="1">
                <a:solidFill>
                  <a:srgbClr val="006600"/>
                </a:solidFill>
                <a:latin typeface="Courier New" panose="02070309020205020404" pitchFamily="49" charset="0"/>
              </a:rPr>
              <a:t>int(</a:t>
            </a:r>
            <a:r>
              <a:rPr lang="en-US" altLang="zh-CN" sz="2800" b="1">
                <a:solidFill>
                  <a:srgbClr val="0000CC"/>
                </a:solidFill>
                <a:latin typeface="Courier New" panose="02070309020205020404" pitchFamily="49" charset="0"/>
              </a:rPr>
              <a:t>f</a:t>
            </a:r>
            <a:r>
              <a:rPr lang="en-US" altLang="zh-CN" sz="2800" b="1">
                <a:solidFill>
                  <a:srgbClr val="00660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2800" b="1">
                <a:solidFill>
                  <a:srgbClr val="0000CC"/>
                </a:solidFill>
                <a:latin typeface="Courier New" panose="02070309020205020404" pitchFamily="49" charset="0"/>
              </a:rPr>
              <a:t>: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计算关于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默认变量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的不定积分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978218" y="4948238"/>
            <a:ext cx="7561262" cy="15303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syms 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x;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f=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(x^2+1)/(x^2-2*x+2)^2;</a:t>
            </a:r>
            <a:endParaRPr lang="en-US" altLang="zh-CN" sz="2600" b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I=int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(f,x)</a:t>
            </a:r>
            <a:endParaRPr lang="en-US" altLang="zh-CN" sz="2600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K=int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(exp(-x^2),x,0,inf)</a:t>
            </a:r>
            <a:endParaRPr lang="zh-CN" altLang="en-US" sz="2600" b="1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135173" name="Object 5"/>
          <p:cNvGraphicFramePr>
            <a:graphicFrameLocks noChangeAspect="1"/>
          </p:cNvGraphicFramePr>
          <p:nvPr/>
        </p:nvGraphicFramePr>
        <p:xfrm>
          <a:off x="5795963" y="1268413"/>
          <a:ext cx="153828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5544800" imgH="7924800" progId="">
                  <p:embed/>
                </p:oleObj>
              </mc:Choice>
              <mc:Fallback>
                <p:oleObj name="" r:id="rId1" imgW="15544800" imgH="7924800" progId="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95963" y="1268413"/>
                        <a:ext cx="1538287" cy="7842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4" name="Object 6"/>
          <p:cNvGraphicFramePr>
            <a:graphicFrameLocks noChangeAspect="1"/>
          </p:cNvGraphicFramePr>
          <p:nvPr/>
        </p:nvGraphicFramePr>
        <p:xfrm>
          <a:off x="5278438" y="2636838"/>
          <a:ext cx="1401762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" r:id="rId3" imgW="14325600" imgH="7315200" progId="">
                  <p:embed/>
                </p:oleObj>
              </mc:Choice>
              <mc:Fallback>
                <p:oleObj name="" r:id="rId3" imgW="14325600" imgH="7315200" progId="">
                  <p:embed/>
                  <p:pic>
                    <p:nvPicPr>
                      <p:cNvPr id="0" name="图片 410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78438" y="2636838"/>
                        <a:ext cx="1401762" cy="7159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175" name="Group 7"/>
          <p:cNvGrpSpPr/>
          <p:nvPr/>
        </p:nvGrpSpPr>
        <p:grpSpPr bwMode="auto">
          <a:xfrm>
            <a:off x="323850" y="4005263"/>
            <a:ext cx="8351838" cy="942975"/>
            <a:chOff x="0" y="0"/>
            <a:chExt cx="5261" cy="594"/>
          </a:xfrm>
        </p:grpSpPr>
        <p:sp>
          <p:nvSpPr>
            <p:cNvPr id="135176" name="Rectangle 8"/>
            <p:cNvSpPr>
              <a:spLocks noChangeArrowheads="1"/>
            </p:cNvSpPr>
            <p:nvPr/>
          </p:nvSpPr>
          <p:spPr bwMode="auto">
            <a:xfrm>
              <a:off x="0" y="90"/>
              <a:ext cx="526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zh-CN" altLang="en-US" sz="32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例：计算                               和</a:t>
              </a:r>
              <a:endParaRPr lang="zh-CN" altLang="en-US" sz="320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35177" name="Object 9"/>
            <p:cNvGraphicFramePr>
              <a:graphicFrameLocks noChangeAspect="1"/>
            </p:cNvGraphicFramePr>
            <p:nvPr/>
          </p:nvGraphicFramePr>
          <p:xfrm>
            <a:off x="1018" y="0"/>
            <a:ext cx="1934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name="" r:id="rId5" imgW="34747200" imgH="10668000" progId="">
                    <p:embed/>
                  </p:oleObj>
                </mc:Choice>
                <mc:Fallback>
                  <p:oleObj name="" r:id="rId5" imgW="34747200" imgH="10668000" progId="">
                    <p:embed/>
                    <p:pic>
                      <p:nvPicPr>
                        <p:cNvPr id="0" name="图片 410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18" y="0"/>
                          <a:ext cx="1934" cy="59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78" name="Object 10"/>
            <p:cNvGraphicFramePr>
              <a:graphicFrameLocks noChangeAspect="1"/>
            </p:cNvGraphicFramePr>
            <p:nvPr/>
          </p:nvGraphicFramePr>
          <p:xfrm>
            <a:off x="3447" y="0"/>
            <a:ext cx="1420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name="" r:id="rId7" imgW="22860000" imgH="7924800" progId="">
                    <p:embed/>
                  </p:oleObj>
                </mc:Choice>
                <mc:Fallback>
                  <p:oleObj name="" r:id="rId7" imgW="22860000" imgH="7924800" progId="">
                    <p:embed/>
                    <p:pic>
                      <p:nvPicPr>
                        <p:cNvPr id="0" name="图片 410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47" y="0"/>
                          <a:ext cx="1420" cy="49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9"/>
    </p:custData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B785-62D4-4526-A2CD-A84078B20B23}" type="slidenum">
              <a:rPr lang="zh-CN" altLang="en-US"/>
            </a:fld>
            <a:endParaRPr lang="en-US" altLang="zh-CN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33220" y="558483"/>
            <a:ext cx="5875338" cy="669925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sz="4000">
                <a:latin typeface="Times New Roman" panose="02020603050405020304" pitchFamily="18" charset="0"/>
              </a:rPr>
              <a:t>符号求和</a:t>
            </a:r>
            <a:endParaRPr lang="zh-CN" altLang="en-US" sz="4000">
              <a:latin typeface="Times New Roman" panose="02020603050405020304" pitchFamily="18" charset="0"/>
            </a:endParaRP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1042988" y="3429000"/>
            <a:ext cx="7561262" cy="135413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syms 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n;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f=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1/n^2;</a:t>
            </a:r>
            <a:endParaRPr lang="en-US" altLang="zh-CN" sz="2600" b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S=symsum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(f,n,1,inf)</a:t>
            </a:r>
            <a:endParaRPr lang="en-US" altLang="zh-CN" sz="2600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S100=symsum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(f,n,1,100)</a:t>
            </a:r>
            <a:endParaRPr lang="zh-CN" altLang="en-US" sz="2600" b="1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36196" name="Group 4"/>
          <p:cNvGrpSpPr/>
          <p:nvPr/>
        </p:nvGrpSpPr>
        <p:grpSpPr bwMode="auto">
          <a:xfrm>
            <a:off x="955358" y="1228725"/>
            <a:ext cx="7559675" cy="1406525"/>
            <a:chOff x="0" y="70"/>
            <a:chExt cx="4762" cy="886"/>
          </a:xfrm>
        </p:grpSpPr>
        <p:sp>
          <p:nvSpPr>
            <p:cNvPr id="136197" name="Rectangle 5"/>
            <p:cNvSpPr>
              <a:spLocks noChangeArrowheads="1"/>
            </p:cNvSpPr>
            <p:nvPr/>
          </p:nvSpPr>
          <p:spPr bwMode="auto">
            <a:xfrm>
              <a:off x="0" y="136"/>
              <a:ext cx="4762" cy="820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800" b="1">
                  <a:solidFill>
                    <a:srgbClr val="006600"/>
                  </a:solidFill>
                  <a:latin typeface="Courier New" panose="02070309020205020404" pitchFamily="49" charset="0"/>
                </a:rPr>
                <a:t>symsum(</a:t>
              </a:r>
              <a:r>
                <a:rPr lang="en-US" altLang="zh-CN" sz="2800" b="1">
                  <a:solidFill>
                    <a:srgbClr val="0000CC"/>
                  </a:solidFill>
                  <a:latin typeface="Courier New" panose="02070309020205020404" pitchFamily="49" charset="0"/>
                </a:rPr>
                <a:t>f,v,a,b</a:t>
              </a:r>
              <a:r>
                <a:rPr lang="en-US" altLang="zh-CN" sz="2800" b="1">
                  <a:solidFill>
                    <a:srgbClr val="0066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zh-CN" sz="2800" b="1">
                  <a:solidFill>
                    <a:srgbClr val="0000CC"/>
                  </a:solidFill>
                  <a:latin typeface="Courier New" panose="02070309020205020404" pitchFamily="49" charset="0"/>
                </a:rPr>
                <a:t>: </a:t>
              </a:r>
              <a:r>
                <a:rPr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求和</a:t>
              </a:r>
              <a:endPara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>
                <a:lnSpc>
                  <a:spcPct val="140000"/>
                </a:lnSpc>
              </a:pPr>
              <a:r>
                <a:rPr lang="en-US" altLang="zh-CN" sz="2800" b="1">
                  <a:solidFill>
                    <a:srgbClr val="006600"/>
                  </a:solidFill>
                  <a:latin typeface="Courier New" panose="02070309020205020404" pitchFamily="49" charset="0"/>
                </a:rPr>
                <a:t>symsum(</a:t>
              </a:r>
              <a:r>
                <a:rPr lang="en-US" altLang="zh-CN" sz="2800" b="1">
                  <a:solidFill>
                    <a:srgbClr val="0000CC"/>
                  </a:solidFill>
                  <a:latin typeface="Courier New" panose="02070309020205020404" pitchFamily="49" charset="0"/>
                </a:rPr>
                <a:t>f,a,b</a:t>
              </a:r>
              <a:r>
                <a:rPr lang="en-US" altLang="zh-CN" sz="2800" b="1">
                  <a:solidFill>
                    <a:srgbClr val="00660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zh-CN" sz="2800" b="1">
                  <a:solidFill>
                    <a:srgbClr val="0000CC"/>
                  </a:solidFill>
                  <a:latin typeface="Courier New" panose="02070309020205020404" pitchFamily="49" charset="0"/>
                </a:rPr>
                <a:t>: </a:t>
              </a:r>
              <a:r>
                <a:rPr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关于</a:t>
              </a:r>
              <a:r>
                <a:rPr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默认变量</a:t>
              </a:r>
              <a:r>
                <a:rPr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求和</a:t>
              </a:r>
              <a:endPara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36198" name="Object 6"/>
            <p:cNvGraphicFramePr>
              <a:graphicFrameLocks noChangeAspect="1"/>
            </p:cNvGraphicFramePr>
            <p:nvPr/>
          </p:nvGraphicFramePr>
          <p:xfrm>
            <a:off x="2919" y="70"/>
            <a:ext cx="631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" name="" r:id="rId1" imgW="12496800" imgH="10363200" progId="">
                    <p:embed/>
                  </p:oleObj>
                </mc:Choice>
                <mc:Fallback>
                  <p:oleObj name="" r:id="rId1" imgW="12496800" imgH="10363200" progId="">
                    <p:embed/>
                    <p:pic>
                      <p:nvPicPr>
                        <p:cNvPr id="0" name="图片 512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919" y="70"/>
                          <a:ext cx="631" cy="52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6199" name="Group 7"/>
          <p:cNvGrpSpPr/>
          <p:nvPr/>
        </p:nvGrpSpPr>
        <p:grpSpPr bwMode="auto">
          <a:xfrm>
            <a:off x="250825" y="2555875"/>
            <a:ext cx="8351838" cy="873125"/>
            <a:chOff x="0" y="40"/>
            <a:chExt cx="5261" cy="550"/>
          </a:xfrm>
        </p:grpSpPr>
        <p:sp>
          <p:nvSpPr>
            <p:cNvPr id="136200" name="Rectangle 8"/>
            <p:cNvSpPr>
              <a:spLocks noChangeArrowheads="1"/>
            </p:cNvSpPr>
            <p:nvPr/>
          </p:nvSpPr>
          <p:spPr bwMode="auto">
            <a:xfrm>
              <a:off x="0" y="130"/>
              <a:ext cx="526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FF3300"/>
                </a:buClr>
                <a:buFont typeface="Wingdings" panose="05000000000000000000" pitchFamily="2" charset="2"/>
                <a:buNone/>
              </a:pPr>
              <a:br>
                <a:rPr lang="en-US" altLang="zh-CN" sz="32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</a:br>
              <a:br>
                <a:rPr lang="en-US" altLang="zh-CN" sz="32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</a:b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例：计算级数                   及其前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100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项的部分和</a:t>
              </a:r>
              <a:endParaRPr lang="zh-CN" altLang="en-US" sz="280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36201" name="Object 9"/>
            <p:cNvGraphicFramePr>
              <a:graphicFrameLocks noChangeAspect="1"/>
            </p:cNvGraphicFramePr>
            <p:nvPr/>
          </p:nvGraphicFramePr>
          <p:xfrm>
            <a:off x="1425" y="40"/>
            <a:ext cx="841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" r:id="rId3" imgW="15849600" imgH="10363200" progId="">
                    <p:embed/>
                  </p:oleObj>
                </mc:Choice>
                <mc:Fallback>
                  <p:oleObj name="" r:id="rId3" imgW="15849600" imgH="10363200" progId="">
                    <p:embed/>
                    <p:pic>
                      <p:nvPicPr>
                        <p:cNvPr id="0" name="图片 512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25" y="40"/>
                          <a:ext cx="841" cy="5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6202" name="Group 10"/>
          <p:cNvGrpSpPr/>
          <p:nvPr/>
        </p:nvGrpSpPr>
        <p:grpSpPr bwMode="auto">
          <a:xfrm>
            <a:off x="250825" y="4783138"/>
            <a:ext cx="8351838" cy="828675"/>
            <a:chOff x="0" y="37"/>
            <a:chExt cx="5261" cy="522"/>
          </a:xfrm>
        </p:grpSpPr>
        <p:sp>
          <p:nvSpPr>
            <p:cNvPr id="136203" name="Rectangle 11"/>
            <p:cNvSpPr>
              <a:spLocks noChangeArrowheads="1"/>
            </p:cNvSpPr>
            <p:nvPr/>
          </p:nvSpPr>
          <p:spPr bwMode="auto">
            <a:xfrm>
              <a:off x="0" y="91"/>
              <a:ext cx="526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zh-CN" altLang="en-US" sz="32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例：计算函数级数</a:t>
              </a:r>
              <a:endParaRPr lang="zh-CN" altLang="en-US" sz="320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36204" name="Object 12"/>
            <p:cNvGraphicFramePr>
              <a:graphicFrameLocks noChangeAspect="1"/>
            </p:cNvGraphicFramePr>
            <p:nvPr/>
          </p:nvGraphicFramePr>
          <p:xfrm>
            <a:off x="2232" y="37"/>
            <a:ext cx="798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name="" r:id="rId5" imgW="15849600" imgH="10363200" progId="">
                    <p:embed/>
                  </p:oleObj>
                </mc:Choice>
                <mc:Fallback>
                  <p:oleObj name="" r:id="rId5" imgW="15849600" imgH="10363200" progId="">
                    <p:embed/>
                    <p:pic>
                      <p:nvPicPr>
                        <p:cNvPr id="0" name="图片 512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32" y="37"/>
                          <a:ext cx="798" cy="52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1042988" y="5670550"/>
            <a:ext cx="7561262" cy="9366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syms 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n x;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f=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x/n^2;</a:t>
            </a:r>
            <a:endParaRPr lang="en-US" altLang="zh-CN" sz="2600" b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S=symsum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(f,n,1,inf)</a:t>
            </a:r>
            <a:endParaRPr lang="zh-CN" altLang="en-US" sz="2600" b="1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</p:spTree>
    <p:custDataLst>
      <p:tags r:id="rId7"/>
    </p:custData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D5E5-FD88-41F6-9830-844263D9CEAD}" type="slidenum">
              <a:rPr lang="zh-CN" altLang="en-US"/>
            </a:fld>
            <a:endParaRPr lang="en-US" altLang="zh-CN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4590" y="534035"/>
            <a:ext cx="6815138" cy="812800"/>
          </a:xfrm>
          <a:noFill/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代数方程求解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827088" y="1700213"/>
            <a:ext cx="7920037" cy="194786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990000"/>
                </a:solidFill>
                <a:latin typeface="Courier New" panose="02070309020205020404" pitchFamily="49" charset="0"/>
              </a:rPr>
              <a:t>solve(f,v)</a:t>
            </a:r>
            <a:r>
              <a:rPr lang="zh-CN" altLang="en-US" sz="2600" b="1">
                <a:solidFill>
                  <a:srgbClr val="0000CC"/>
                </a:solidFill>
                <a:latin typeface="Courier New" panose="02070309020205020404" pitchFamily="49" charset="0"/>
              </a:rPr>
              <a:t>：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求方程关于指定自变量的解，</a:t>
            </a:r>
            <a:r>
              <a:rPr lang="en-US" altLang="zh-CN" sz="2600" b="1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  <a:sym typeface="Wingdings" panose="05000000000000000000" pitchFamily="2" charset="2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可以是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用字符串表示的方程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、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符号表达式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或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符号方程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；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solve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也可解方程组(包含非线性)；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 得不到解析解时，给出数值解。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70CE-FF30-4FFA-889B-D5350DAEEB17}" type="slidenum">
              <a:rPr lang="zh-CN" altLang="en-US"/>
            </a:fld>
            <a:endParaRPr lang="en-US" altLang="zh-CN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63955" y="489585"/>
            <a:ext cx="6815138" cy="741363"/>
          </a:xfrm>
          <a:noFill/>
        </p:spPr>
        <p:txBody>
          <a:bodyPr/>
          <a:lstStyle/>
          <a:p>
            <a:r>
              <a:rPr lang="zh-CN" altLang="en-US" sz="4000" b="1">
                <a:latin typeface="Times New Roman" panose="02020603050405020304" pitchFamily="18" charset="0"/>
              </a:rPr>
              <a:t>微分方程求解</a:t>
            </a:r>
            <a:endParaRPr lang="zh-CN" altLang="en-US" sz="4000" b="1">
              <a:latin typeface="Times New Roman" panose="02020603050405020304" pitchFamily="18" charset="0"/>
            </a:endParaRP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539433" y="1230948"/>
            <a:ext cx="77724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0066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dsolve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539750" y="1948815"/>
            <a:ext cx="8353425" cy="5032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3300"/>
                </a:solidFill>
                <a:latin typeface="Courier New" panose="02070309020205020404" pitchFamily="49" charset="0"/>
              </a:rPr>
              <a:t>y=dsolve('</a:t>
            </a: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eq1</a:t>
            </a:r>
            <a:r>
              <a:rPr lang="en-US" altLang="zh-CN" sz="2400" b="1">
                <a:solidFill>
                  <a:srgbClr val="00330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>
                <a:solidFill>
                  <a:srgbClr val="00330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eq2</a:t>
            </a:r>
            <a:r>
              <a:rPr lang="en-US" altLang="zh-CN" sz="2400" b="1">
                <a:solidFill>
                  <a:srgbClr val="00330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, ... ,</a:t>
            </a:r>
            <a:r>
              <a:rPr lang="en-US" altLang="zh-CN" sz="2400" b="1">
                <a:solidFill>
                  <a:srgbClr val="00330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cond1</a:t>
            </a:r>
            <a:r>
              <a:rPr lang="en-US" altLang="zh-CN" sz="2400" b="1">
                <a:solidFill>
                  <a:srgbClr val="00330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>
                <a:solidFill>
                  <a:srgbClr val="00330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cond2</a:t>
            </a:r>
            <a:r>
              <a:rPr lang="en-US" altLang="zh-CN" sz="2400" b="1">
                <a:solidFill>
                  <a:srgbClr val="00330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, ... ,</a:t>
            </a:r>
            <a:r>
              <a:rPr lang="en-US" altLang="zh-CN" sz="2400" b="1">
                <a:solidFill>
                  <a:srgbClr val="00330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v</a:t>
            </a:r>
            <a:r>
              <a:rPr lang="en-US" altLang="zh-CN" sz="2400" b="1">
                <a:solidFill>
                  <a:srgbClr val="003300"/>
                </a:solidFill>
                <a:latin typeface="Courier New" panose="02070309020205020404" pitchFamily="49" charset="0"/>
              </a:rPr>
              <a:t>')</a:t>
            </a:r>
            <a:endParaRPr lang="zh-CN" altLang="en-US" sz="2400" b="1">
              <a:solidFill>
                <a:srgbClr val="003300"/>
              </a:solidFill>
              <a:latin typeface="Courier New" panose="02070309020205020404" pitchFamily="49" charset="0"/>
            </a:endParaRP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611188" y="2565400"/>
            <a:ext cx="7923212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其中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为输出的解，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200" b="1">
                <a:solidFill>
                  <a:srgbClr val="0000FF"/>
                </a:solidFill>
                <a:latin typeface="Courier New" panose="02070309020205020404" pitchFamily="49" charset="0"/>
              </a:rPr>
              <a:t>eq1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200" b="1">
                <a:solidFill>
                  <a:srgbClr val="0000FF"/>
                </a:solidFill>
                <a:latin typeface="Courier New" panose="02070309020205020404" pitchFamily="49" charset="0"/>
              </a:rPr>
              <a:t>eq2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 . .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为微分方程，</a:t>
            </a:r>
            <a:b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200" b="1">
                <a:solidFill>
                  <a:srgbClr val="0000FF"/>
                </a:solidFill>
                <a:latin typeface="Courier New" panose="02070309020205020404" pitchFamily="49" charset="0"/>
              </a:rPr>
              <a:t>cond1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200" b="1">
                <a:solidFill>
                  <a:srgbClr val="0000FF"/>
                </a:solidFill>
                <a:latin typeface="Courier New" panose="02070309020205020404" pitchFamily="49" charset="0"/>
              </a:rPr>
              <a:t>cond2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200" b="1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为初值条件， </a:t>
            </a:r>
            <a:r>
              <a:rPr lang="en-US" altLang="zh-CN" sz="2200" b="1">
                <a:solidFill>
                  <a:srgbClr val="0000FF"/>
                </a:solidFill>
                <a:latin typeface="Courier New" panose="02070309020205020404" pitchFamily="49" charset="0"/>
              </a:rPr>
              <a:t>v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为自变量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323850" y="3919220"/>
            <a:ext cx="8497888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6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 1：</a:t>
            </a:r>
            <a:r>
              <a:rPr lang="zh-CN" altLang="en-US" sz="2600" b="1">
                <a:latin typeface="Times New Roman" panose="02020603050405020304" pitchFamily="18" charset="0"/>
                <a:ea typeface="黑体" panose="02010609060101010101" pitchFamily="49" charset="-122"/>
              </a:rPr>
              <a:t>求微分方程                                    的通解，并验证。</a:t>
            </a:r>
            <a:endParaRPr lang="zh-CN" altLang="en-US" sz="26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38247" name="Object 7"/>
          <p:cNvGraphicFramePr>
            <a:graphicFrameLocks noChangeAspect="1"/>
          </p:cNvGraphicFramePr>
          <p:nvPr/>
        </p:nvGraphicFramePr>
        <p:xfrm>
          <a:off x="3122613" y="3784283"/>
          <a:ext cx="27638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26212800" imgH="9448800" progId="">
                  <p:embed/>
                </p:oleObj>
              </mc:Choice>
              <mc:Fallback>
                <p:oleObj name="" r:id="rId1" imgW="26212800" imgH="9448800" progId="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22613" y="3784283"/>
                        <a:ext cx="2763837" cy="838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684213" y="4868863"/>
            <a:ext cx="8153400" cy="90297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b="1">
                <a:latin typeface="宋体" panose="02010600030101010101" pitchFamily="2" charset="-122"/>
              </a:rPr>
              <a:t>&gt;&gt;</a:t>
            </a:r>
            <a:r>
              <a:rPr lang="en-US" altLang="zh-CN" sz="2200" b="1">
                <a:solidFill>
                  <a:srgbClr val="0033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200" b="1">
                <a:solidFill>
                  <a:srgbClr val="006600"/>
                </a:solidFill>
                <a:latin typeface="Courier New" panose="02070309020205020404" pitchFamily="49" charset="0"/>
              </a:rPr>
              <a:t>y=dsolve(</a:t>
            </a:r>
            <a:r>
              <a:rPr lang="en-US" altLang="zh-CN" sz="2200" b="1">
                <a:solidFill>
                  <a:srgbClr val="00330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2200" b="1">
                <a:solidFill>
                  <a:srgbClr val="0000CC"/>
                </a:solidFill>
                <a:latin typeface="Courier New" panose="02070309020205020404" pitchFamily="49" charset="0"/>
              </a:rPr>
              <a:t>Dy+2*x*y=x*exp(-x^2)</a:t>
            </a:r>
            <a:r>
              <a:rPr lang="en-US" altLang="zh-CN" sz="2200" b="1">
                <a:solidFill>
                  <a:srgbClr val="003300"/>
                </a:solidFill>
                <a:latin typeface="Courier New" panose="02070309020205020404" pitchFamily="49" charset="0"/>
              </a:rPr>
              <a:t>','</a:t>
            </a:r>
            <a:r>
              <a:rPr lang="en-US" altLang="zh-CN" sz="2200" b="1">
                <a:solidFill>
                  <a:srgbClr val="0000CC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sz="2200" b="1">
                <a:solidFill>
                  <a:srgbClr val="003300"/>
                </a:solidFill>
                <a:latin typeface="Courier New" panose="02070309020205020404" pitchFamily="49" charset="0"/>
              </a:rPr>
              <a:t>')</a:t>
            </a:r>
            <a:endParaRPr lang="zh-CN" altLang="en-US" sz="2200" b="1">
              <a:solidFill>
                <a:srgbClr val="0033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zh-CN" altLang="en-US" sz="2200" b="1">
              <a:solidFill>
                <a:srgbClr val="003300"/>
              </a:solidFill>
              <a:latin typeface="Courier New" panose="02070309020205020404" pitchFamily="49" charset="0"/>
            </a:endParaRP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684213" y="5300663"/>
            <a:ext cx="6375400" cy="46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200" b="1">
                <a:latin typeface="宋体" panose="02010600030101010101" pitchFamily="2" charset="-122"/>
              </a:rPr>
              <a:t>&gt;&gt; </a:t>
            </a:r>
            <a:r>
              <a:rPr lang="en-US" altLang="zh-CN" sz="2200" b="1">
                <a:solidFill>
                  <a:srgbClr val="006600"/>
                </a:solidFill>
                <a:latin typeface="Courier New" panose="02070309020205020404" pitchFamily="49" charset="0"/>
                <a:sym typeface="+mn-ea"/>
              </a:rPr>
              <a:t>y=</a:t>
            </a:r>
            <a:r>
              <a:rPr lang="en-US" altLang="zh-CN" sz="2200" b="1">
                <a:solidFill>
                  <a:srgbClr val="00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200" b="1">
                <a:latin typeface="Courier New" panose="02070309020205020404" pitchFamily="49" charset="0"/>
              </a:rPr>
              <a:t>C2*exp(-x^2) + (x^2*exp(-x^2))/2</a:t>
            </a:r>
            <a:endParaRPr lang="en-US" altLang="zh-CN" sz="2200" b="1">
              <a:latin typeface="Courier New" panose="02070309020205020404" pitchFamily="49" charset="0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0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ldLvl="0" animBg="1" autoUpdateAnimBg="0"/>
      <p:bldP spid="138244" grpId="0" bldLvl="0" animBg="1" autoUpdateAnimBg="0"/>
      <p:bldP spid="138245" grpId="0" autoUpdateAnimBg="0"/>
      <p:bldP spid="138246" grpId="0" bldLvl="0" animBg="1" autoUpdateAnimBg="0"/>
      <p:bldP spid="138248" grpId="0" bldLvl="0" animBg="1" autoUpdateAnimBg="0"/>
      <p:bldP spid="138249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48C4-ACF6-4582-A8EF-F9DF170DC2A9}" type="slidenum">
              <a:rPr lang="zh-CN" altLang="en-US"/>
            </a:fld>
            <a:endParaRPr lang="en-US" altLang="zh-CN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745" y="234950"/>
            <a:ext cx="7127875" cy="1462088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Matlab </a:t>
            </a:r>
            <a:r>
              <a:rPr lang="zh-CN" altLang="en-US">
                <a:latin typeface="Times New Roman" panose="02020603050405020304" pitchFamily="18" charset="0"/>
              </a:rPr>
              <a:t>符号运算特点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684213" y="1697038"/>
            <a:ext cx="7991475" cy="9772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chemeClr val="hlink"/>
              </a:buClr>
              <a:buSzTx/>
              <a:buFont typeface="Wingdings" panose="05000000000000000000" pitchFamily="2" charset="2"/>
              <a:buChar char="u"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计算以推理方式进行，因此不受计算误差累积所带来的困扰。 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684213" y="2776538"/>
            <a:ext cx="7991475" cy="9772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  <a:buClr>
                <a:schemeClr val="hlink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 符号计算可以给出完全正确的封闭解，或任意精度的数值解（封闭解不存在时）。 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84213" y="3864928"/>
            <a:ext cx="7991475" cy="9772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u"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>
                <a:ea typeface="黑体" panose="02010609060101010101" pitchFamily="49" charset="-122"/>
                <a:sym typeface="+mn-ea"/>
              </a:rPr>
              <a:t>符号计算指令的调用比较简单，与数学教科书上的公式相近。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84213" y="4842193"/>
            <a:ext cx="7991475" cy="5340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u"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>
                <a:ea typeface="黑体" panose="02010609060101010101" pitchFamily="49" charset="-122"/>
                <a:sym typeface="+mn-ea"/>
              </a:rPr>
              <a:t>符号计算所需的运行时间相对较长。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 bldLvl="0" animBg="1" autoUpdateAnimBg="0"/>
      <p:bldP spid="2" grpId="0" bldLvl="0" animBg="1" autoUpdateAnimBg="0"/>
      <p:bldP spid="3" grpId="0" bldLvl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ACB2-04CE-495B-A929-D3D728C8216A}" type="slidenum">
              <a:rPr lang="zh-CN" altLang="en-US"/>
            </a:fld>
            <a:endParaRPr lang="en-US" altLang="zh-CN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3008" y="511810"/>
            <a:ext cx="6737350" cy="762000"/>
          </a:xfrm>
          <a:noFill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微分方程求解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477203" y="1273810"/>
            <a:ext cx="8305800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 2：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求微分方程              满足初值条件 </a:t>
            </a:r>
            <a:b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               的特解，并画出解函数的图形。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3349625" y="1273493"/>
          <a:ext cx="2562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23469600" imgH="5486400" progId="">
                  <p:embed/>
                </p:oleObj>
              </mc:Choice>
              <mc:Fallback>
                <p:oleObj name="" r:id="rId1" imgW="23469600" imgH="5486400" progId="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9625" y="1273493"/>
                        <a:ext cx="2562225" cy="5032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684213" y="2924175"/>
            <a:ext cx="7416800" cy="141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latin typeface="宋体" panose="02010600030101010101" pitchFamily="2" charset="-122"/>
              </a:rPr>
              <a:t>&gt;&gt;</a:t>
            </a: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>
                <a:solidFill>
                  <a:srgbClr val="003300"/>
                </a:solidFill>
                <a:latin typeface="Courier New" panose="02070309020205020404" pitchFamily="49" charset="0"/>
              </a:rPr>
              <a:t>y=dsolve('</a:t>
            </a: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x*Dy+y-exp(x)=0</a:t>
            </a:r>
            <a:r>
              <a:rPr lang="en-US" altLang="zh-CN" sz="2400" b="1">
                <a:solidFill>
                  <a:srgbClr val="003300"/>
                </a:solidFill>
                <a:latin typeface="Courier New" panose="02070309020205020404" pitchFamily="49" charset="0"/>
              </a:rPr>
              <a:t>', ...</a:t>
            </a:r>
            <a:br>
              <a:rPr lang="en-US" altLang="zh-CN" sz="2400" b="1">
                <a:solidFill>
                  <a:srgbClr val="003300"/>
                </a:solidFill>
                <a:latin typeface="Courier New" panose="02070309020205020404" pitchFamily="49" charset="0"/>
              </a:rPr>
            </a:br>
            <a:r>
              <a:rPr lang="en-US" altLang="zh-CN" sz="2400" b="1">
                <a:solidFill>
                  <a:srgbClr val="003300"/>
                </a:solidFill>
                <a:latin typeface="Courier New" panose="02070309020205020404" pitchFamily="49" charset="0"/>
              </a:rPr>
              <a:t>            '</a:t>
            </a:r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</a:rPr>
              <a:t>y(1)=2*exp(1)</a:t>
            </a:r>
            <a:r>
              <a:rPr lang="en-US" altLang="zh-CN" sz="2400" b="1">
                <a:solidFill>
                  <a:srgbClr val="003300"/>
                </a:solidFill>
                <a:latin typeface="Courier New" panose="02070309020205020404" pitchFamily="49" charset="0"/>
              </a:rPr>
              <a:t>', '</a:t>
            </a: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sz="2400" b="1">
                <a:solidFill>
                  <a:srgbClr val="003300"/>
                </a:solidFill>
                <a:latin typeface="Courier New" panose="02070309020205020404" pitchFamily="49" charset="0"/>
              </a:rPr>
              <a:t>')</a:t>
            </a:r>
            <a:endParaRPr lang="en-US" altLang="zh-CN" sz="2400" b="1">
              <a:solidFill>
                <a:srgbClr val="0033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宋体" panose="02010600030101010101" pitchFamily="2" charset="-122"/>
              </a:rPr>
              <a:t>&gt;&gt;</a:t>
            </a: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3300"/>
                </a:solidFill>
                <a:latin typeface="Courier New" panose="02070309020205020404" pitchFamily="49" charset="0"/>
              </a:rPr>
              <a:t>ezplot(y);</a:t>
            </a:r>
            <a:endParaRPr lang="en-US" altLang="zh-CN" sz="2400" b="1">
              <a:solidFill>
                <a:srgbClr val="003300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140294" name="Object 6"/>
          <p:cNvGraphicFramePr>
            <a:graphicFrameLocks noChangeAspect="1"/>
          </p:cNvGraphicFramePr>
          <p:nvPr/>
        </p:nvGraphicFramePr>
        <p:xfrm>
          <a:off x="1595438" y="1951990"/>
          <a:ext cx="15938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" r:id="rId3" imgW="14630400" imgH="4876800" progId="">
                  <p:embed/>
                </p:oleObj>
              </mc:Choice>
              <mc:Fallback>
                <p:oleObj name="" r:id="rId3" imgW="14630400" imgH="4876800" progId="">
                  <p:embed/>
                  <p:pic>
                    <p:nvPicPr>
                      <p:cNvPr id="0" name="图片 717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5438" y="1951990"/>
                        <a:ext cx="1593850" cy="4460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04A2-B411-4F40-8A7A-004DDEC3C120}" type="slidenum">
              <a:rPr lang="zh-CN" altLang="en-US"/>
            </a:fld>
            <a:endParaRPr lang="en-US" altLang="zh-CN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3008" y="464185"/>
            <a:ext cx="6737350" cy="762000"/>
          </a:xfrm>
          <a:noFill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微分方程求解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250825" y="1628775"/>
            <a:ext cx="8305800" cy="2256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endParaRPr lang="zh-CN" altLang="en-US" sz="28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例3：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求微分方程组                                     在初值条件         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下的特解，并画出解函数的图形。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3017203" y="1412558"/>
          <a:ext cx="3108325" cy="193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27127200" imgH="20116800" progId="">
                  <p:embed/>
                </p:oleObj>
              </mc:Choice>
              <mc:Fallback>
                <p:oleObj name="" r:id="rId1" imgW="27127200" imgH="20116800" progId="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17203" y="1412558"/>
                        <a:ext cx="3108325" cy="1938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631825" y="4154488"/>
            <a:ext cx="8382000" cy="12065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200" b="1">
                <a:solidFill>
                  <a:srgbClr val="003300"/>
                </a:solidFill>
                <a:latin typeface="Courier New" panose="02070309020205020404" pitchFamily="49" charset="0"/>
              </a:rPr>
              <a:t>[x,y]=dsolve('</a:t>
            </a:r>
            <a:r>
              <a:rPr lang="en-US" altLang="zh-CN" sz="2200" b="1">
                <a:solidFill>
                  <a:srgbClr val="0000CC"/>
                </a:solidFill>
                <a:latin typeface="Courier New" panose="02070309020205020404" pitchFamily="49" charset="0"/>
              </a:rPr>
              <a:t>Dx+5*x+y=exp(t)</a:t>
            </a:r>
            <a:r>
              <a:rPr lang="en-US" altLang="zh-CN" sz="2200" b="1">
                <a:solidFill>
                  <a:srgbClr val="003300"/>
                </a:solidFill>
                <a:latin typeface="Courier New" panose="02070309020205020404" pitchFamily="49" charset="0"/>
              </a:rPr>
              <a:t>','</a:t>
            </a:r>
            <a:r>
              <a:rPr lang="en-US" altLang="zh-CN" sz="2200" b="1">
                <a:solidFill>
                  <a:srgbClr val="0000CC"/>
                </a:solidFill>
                <a:latin typeface="Courier New" panose="02070309020205020404" pitchFamily="49" charset="0"/>
              </a:rPr>
              <a:t>Dy-x-3*y=0</a:t>
            </a:r>
            <a:r>
              <a:rPr lang="en-US" altLang="zh-CN" sz="2200" b="1">
                <a:solidFill>
                  <a:srgbClr val="003300"/>
                </a:solidFill>
                <a:latin typeface="Courier New" panose="02070309020205020404" pitchFamily="49" charset="0"/>
              </a:rPr>
              <a:t>', ...   </a:t>
            </a:r>
            <a:endParaRPr lang="en-US" altLang="zh-CN" sz="2200" b="1">
              <a:solidFill>
                <a:srgbClr val="003300"/>
              </a:solidFill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200" b="1">
                <a:solidFill>
                  <a:srgbClr val="003300"/>
                </a:solidFill>
                <a:latin typeface="Courier New" panose="02070309020205020404" pitchFamily="49" charset="0"/>
              </a:rPr>
              <a:t>             '</a:t>
            </a:r>
            <a:r>
              <a:rPr lang="en-US" altLang="zh-CN" sz="2200" b="1">
                <a:solidFill>
                  <a:schemeClr val="hlink"/>
                </a:solidFill>
                <a:latin typeface="Courier New" panose="02070309020205020404" pitchFamily="49" charset="0"/>
              </a:rPr>
              <a:t>x(0)=1', 'y(0)=0</a:t>
            </a:r>
            <a:r>
              <a:rPr lang="en-US" altLang="zh-CN" sz="2200" b="1">
                <a:solidFill>
                  <a:srgbClr val="003300"/>
                </a:solidFill>
                <a:latin typeface="Courier New" panose="02070309020205020404" pitchFamily="49" charset="0"/>
              </a:rPr>
              <a:t>', '</a:t>
            </a:r>
            <a:r>
              <a:rPr lang="en-US" altLang="zh-CN" sz="2200" b="1">
                <a:solidFill>
                  <a:srgbClr val="0000CC"/>
                </a:solidFill>
                <a:latin typeface="Courier New" panose="02070309020205020404" pitchFamily="49" charset="0"/>
              </a:rPr>
              <a:t>t</a:t>
            </a:r>
            <a:r>
              <a:rPr lang="en-US" altLang="zh-CN" sz="2200" b="1">
                <a:solidFill>
                  <a:srgbClr val="003300"/>
                </a:solidFill>
                <a:latin typeface="Courier New" panose="02070309020205020404" pitchFamily="49" charset="0"/>
              </a:rPr>
              <a:t>')</a:t>
            </a:r>
            <a:endParaRPr lang="en-US" altLang="zh-CN" sz="2200" b="1">
              <a:solidFill>
                <a:srgbClr val="003300"/>
              </a:solidFill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200" b="1">
                <a:solidFill>
                  <a:srgbClr val="003300"/>
                </a:solidFill>
                <a:latin typeface="Courier New" panose="02070309020205020404" pitchFamily="49" charset="0"/>
              </a:rPr>
              <a:t>ezplot(x,y,[0,1.3]);</a:t>
            </a:r>
            <a:endParaRPr lang="en-US" altLang="zh-CN" sz="2200" b="1">
              <a:solidFill>
                <a:srgbClr val="003300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141318" name="Object 6"/>
          <p:cNvGraphicFramePr>
            <a:graphicFrameLocks noChangeAspect="1"/>
          </p:cNvGraphicFramePr>
          <p:nvPr/>
        </p:nvGraphicFramePr>
        <p:xfrm>
          <a:off x="7380288" y="1849120"/>
          <a:ext cx="1633537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" r:id="rId3" imgW="14935200" imgH="11582400" progId="">
                  <p:embed/>
                </p:oleObj>
              </mc:Choice>
              <mc:Fallback>
                <p:oleObj name="" r:id="rId3" imgW="14935200" imgH="11582400" progId="">
                  <p:embed/>
                  <p:pic>
                    <p:nvPicPr>
                      <p:cNvPr id="0" name="图片 819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0288" y="1849120"/>
                        <a:ext cx="1633537" cy="10652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" grpId="0" bldLvl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0E3E-3992-4D4C-B263-AA863EB72A53}" type="slidenum">
              <a:rPr lang="zh-CN" altLang="en-US"/>
            </a:fld>
            <a:endParaRPr lang="en-US" altLang="zh-CN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4273" y="443548"/>
            <a:ext cx="6815137" cy="885825"/>
          </a:xfrm>
          <a:noFill/>
        </p:spPr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</a:rPr>
              <a:t>其它运算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359093" y="1174433"/>
            <a:ext cx="76200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lnSpc>
                <a:spcPct val="120000"/>
              </a:lnSpc>
              <a:spcBef>
                <a:spcPct val="30000"/>
              </a:spcBef>
              <a:buClr>
                <a:srgbClr val="0000CC"/>
              </a:buClr>
              <a:buFont typeface="Wingdings" panose="05000000000000000000" pitchFamily="2" charset="2"/>
              <a:buChar char="u"/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 反函数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827088" y="1916113"/>
            <a:ext cx="7920037" cy="11461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990000"/>
                </a:solidFill>
                <a:latin typeface="Courier New" panose="02070309020205020404" pitchFamily="49" charset="0"/>
              </a:rPr>
              <a:t>finverse(f,v)</a:t>
            </a:r>
            <a:r>
              <a:rPr lang="zh-CN" altLang="en-US" sz="2600" b="1">
                <a:solidFill>
                  <a:srgbClr val="0000CC"/>
                </a:solidFill>
                <a:latin typeface="Courier New" panose="02070309020205020404" pitchFamily="49" charset="0"/>
              </a:rPr>
              <a:t>：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求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关于指定变量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的反函数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990000"/>
                </a:solidFill>
                <a:latin typeface="Courier New" panose="02070309020205020404" pitchFamily="49" charset="0"/>
              </a:rPr>
              <a:t>finverse(f)</a:t>
            </a:r>
            <a:r>
              <a:rPr lang="zh-CN" altLang="en-US" sz="2600" b="1">
                <a:solidFill>
                  <a:srgbClr val="0000CC"/>
                </a:solidFill>
                <a:latin typeface="Courier New" panose="02070309020205020404" pitchFamily="49" charset="0"/>
              </a:rPr>
              <a:t>：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求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关于默认变量的反函数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827088" y="4149725"/>
            <a:ext cx="7561262" cy="14732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syms 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x t;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f=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x^2+2*t;</a:t>
            </a:r>
            <a:endParaRPr lang="en-US" altLang="zh-CN" sz="2600" b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>
              <a:lnSpc>
                <a:spcPct val="115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g1=finverse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(f,x)</a:t>
            </a:r>
            <a:endParaRPr lang="en-US" altLang="zh-CN" sz="2600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lnSpc>
                <a:spcPct val="115000"/>
              </a:lnSpc>
            </a:pPr>
            <a:r>
              <a:rPr lang="zh-CN" altLang="en-US" sz="2600" b="1">
                <a:latin typeface="宋体" panose="02010600030101010101" pitchFamily="2" charset="-122"/>
              </a:rPr>
              <a:t>&gt;&gt;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006600"/>
                </a:solidFill>
                <a:latin typeface="Courier New" panose="02070309020205020404" pitchFamily="49" charset="0"/>
              </a:rPr>
              <a:t>g2=finverse</a:t>
            </a:r>
            <a:r>
              <a:rPr lang="en-US" altLang="zh-CN" sz="2600" b="1">
                <a:solidFill>
                  <a:srgbClr val="0000CC"/>
                </a:solidFill>
                <a:latin typeface="Courier New" panose="02070309020205020404" pitchFamily="49" charset="0"/>
              </a:rPr>
              <a:t>(f,t)</a:t>
            </a:r>
            <a:endParaRPr lang="zh-CN" altLang="en-US" sz="2600" b="1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42342" name="Group 6"/>
          <p:cNvGrpSpPr/>
          <p:nvPr/>
        </p:nvGrpSpPr>
        <p:grpSpPr bwMode="auto">
          <a:xfrm>
            <a:off x="611188" y="3173731"/>
            <a:ext cx="8351837" cy="685799"/>
            <a:chOff x="0" y="-95"/>
            <a:chExt cx="5261" cy="432"/>
          </a:xfrm>
        </p:grpSpPr>
        <p:sp>
          <p:nvSpPr>
            <p:cNvPr id="142343" name="Rectangle 7"/>
            <p:cNvSpPr>
              <a:spLocks noChangeArrowheads="1"/>
            </p:cNvSpPr>
            <p:nvPr/>
          </p:nvSpPr>
          <p:spPr bwMode="auto">
            <a:xfrm>
              <a:off x="0" y="1"/>
              <a:ext cx="526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zh-CN" altLang="en-US" sz="320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例：计算函数                         的反函数</a:t>
              </a:r>
              <a:endParaRPr lang="zh-CN" altLang="en-US" sz="320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42344" name="Object 8"/>
            <p:cNvGraphicFramePr>
              <a:graphicFrameLocks noChangeAspect="1"/>
            </p:cNvGraphicFramePr>
            <p:nvPr/>
          </p:nvGraphicFramePr>
          <p:xfrm>
            <a:off x="1787" y="-95"/>
            <a:ext cx="1274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7" name="" r:id="rId1" imgW="17983200" imgH="5486400" progId="">
                    <p:embed/>
                  </p:oleObj>
                </mc:Choice>
                <mc:Fallback>
                  <p:oleObj name="" r:id="rId1" imgW="17983200" imgH="5486400" progId="">
                    <p:embed/>
                    <p:pic>
                      <p:nvPicPr>
                        <p:cNvPr id="0" name="图片 921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87" y="-95"/>
                          <a:ext cx="1274" cy="39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3"/>
    </p:custData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谢谢观看</a:t>
            </a:r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/>
              <a:t>THANK YOU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0D2F-C322-4519-B5E8-E36272C5F7A4}" type="slidenum">
              <a:rPr lang="zh-CN" altLang="en-US"/>
            </a:fld>
            <a:endParaRPr lang="en-US" altLang="zh-CN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743" y="507365"/>
            <a:ext cx="6881812" cy="81280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Matlab </a:t>
            </a:r>
            <a:r>
              <a:rPr lang="zh-CN" altLang="en-US">
                <a:latin typeface="Times New Roman" panose="02020603050405020304" pitchFamily="18" charset="0"/>
              </a:rPr>
              <a:t>符号运算举例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611188" y="1557338"/>
            <a:ext cx="7991475" cy="6048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0000CC"/>
              </a:buClr>
              <a:buSzTx/>
              <a:buFont typeface="Wingdings" panose="05000000000000000000" pitchFamily="2" charset="2"/>
              <a:buChar char="u"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求一元二次方程 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ax</a:t>
            </a:r>
            <a:r>
              <a:rPr lang="en-US" altLang="zh-CN" baseline="30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 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bx 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 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 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0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的根 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1763713" y="2239010"/>
            <a:ext cx="5329237" cy="5286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宋体" panose="02010600030101010101" pitchFamily="2" charset="-122"/>
              </a:rPr>
              <a:t>&gt;&gt;</a:t>
            </a:r>
            <a:r>
              <a:rPr lang="en-US" altLang="zh-CN" sz="2800" b="1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solve</a:t>
            </a:r>
            <a:r>
              <a:rPr lang="en-US" altLang="zh-CN" sz="2800" b="1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('a*x^2+b*x+c=0')</a:t>
            </a:r>
            <a:endParaRPr lang="zh-CN" altLang="en-US" sz="2800" b="1">
              <a:solidFill>
                <a:srgbClr val="0000CC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611188" y="2924175"/>
            <a:ext cx="7991475" cy="604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0000CC"/>
              </a:buClr>
              <a:buSzTx/>
              <a:buFont typeface="Wingdings" panose="05000000000000000000" pitchFamily="2" charset="2"/>
              <a:buChar char="u"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求的根 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= (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cos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baseline="30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的一次导数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1763713" y="3644900"/>
            <a:ext cx="5329237" cy="9556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宋体" panose="02010600030101010101" pitchFamily="2" charset="-122"/>
              </a:rPr>
              <a:t>&gt;&gt;</a:t>
            </a:r>
            <a:r>
              <a:rPr lang="en-US" altLang="zh-CN" sz="2800" b="1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x=sym</a:t>
            </a:r>
            <a:r>
              <a:rPr lang="en-US" altLang="zh-CN" sz="2800" b="1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('x');</a:t>
            </a:r>
            <a:endParaRPr lang="en-US" altLang="zh-CN" sz="2800" b="1">
              <a:solidFill>
                <a:srgbClr val="0000CC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r>
              <a:rPr lang="en-US" altLang="zh-CN" sz="2800" b="1">
                <a:latin typeface="宋体" panose="02010600030101010101" pitchFamily="2" charset="-122"/>
              </a:rPr>
              <a:t>&gt;&gt;</a:t>
            </a:r>
            <a:r>
              <a:rPr lang="en-US" altLang="zh-CN" sz="2800" b="1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diff</a:t>
            </a:r>
            <a:r>
              <a:rPr lang="en-US" altLang="zh-CN" sz="2800" b="1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(cos(x)^2)</a:t>
            </a:r>
            <a:endParaRPr lang="zh-CN" altLang="en-US" sz="2800" b="1">
              <a:solidFill>
                <a:srgbClr val="0000CC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611188" y="4724400"/>
            <a:ext cx="7991475" cy="604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0000CC"/>
              </a:buClr>
              <a:buSzTx/>
              <a:buFont typeface="Wingdings" panose="05000000000000000000" pitchFamily="2" charset="2"/>
              <a:buChar char="u"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计算 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= 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baseline="30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在区间 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上的定积分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1763713" y="5373688"/>
            <a:ext cx="5256212" cy="9556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宋体" panose="02010600030101010101" pitchFamily="2" charset="-122"/>
              </a:rPr>
              <a:t>&gt;&gt;</a:t>
            </a:r>
            <a:r>
              <a:rPr lang="en-US" altLang="zh-CN" sz="2800" b="1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syms </a:t>
            </a:r>
            <a:r>
              <a:rPr lang="en-US" altLang="zh-CN" sz="2800" b="1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a b x;</a:t>
            </a:r>
            <a:endParaRPr lang="en-US" altLang="zh-CN" sz="2800" b="1">
              <a:solidFill>
                <a:srgbClr val="0000CC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r>
              <a:rPr lang="en-US" altLang="zh-CN" sz="2800" b="1">
                <a:latin typeface="宋体" panose="02010600030101010101" pitchFamily="2" charset="-122"/>
              </a:rPr>
              <a:t>&gt;&gt;</a:t>
            </a:r>
            <a:r>
              <a:rPr lang="en-US" altLang="zh-CN" sz="2800" b="1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800" b="1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(x^2,a,b)</a:t>
            </a:r>
            <a:endParaRPr lang="zh-CN" altLang="en-US" sz="2800" b="1">
              <a:solidFill>
                <a:srgbClr val="0000CC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bldLvl="0" animBg="1" autoUpdateAnimBg="0"/>
      <p:bldP spid="108549" grpId="0" animBg="1" autoUpdateAnimBg="0"/>
      <p:bldP spid="108550" grpId="0" animBg="1" autoUpdateAnimBg="0"/>
      <p:bldP spid="108551" grpId="0" animBg="1" autoUpdateAnimBg="0"/>
      <p:bldP spid="10855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4EF95-6044-452C-AD4A-4264554DB6C5}" type="slidenum">
              <a:rPr lang="zh-CN" altLang="en-US"/>
            </a:fld>
            <a:endParaRPr lang="en-US" altLang="zh-CN"/>
          </a:p>
        </p:txBody>
      </p:sp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611188" y="1484313"/>
            <a:ext cx="8208962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lnSpc>
                <a:spcPct val="120000"/>
              </a:lnSpc>
              <a:spcBef>
                <a:spcPct val="40000"/>
              </a:spcBef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 在进行符号运算时，必须先定义基本的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符号对象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，可以是符号常量、符号变量、符号表达式等。符号对象是一种数据结构。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title"/>
          </p:nvPr>
        </p:nvSpPr>
        <p:spPr>
          <a:xfrm>
            <a:off x="1187450" y="549275"/>
            <a:ext cx="5875338" cy="669925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sz="4000">
                <a:latin typeface="Times New Roman" panose="02020603050405020304" pitchFamily="18" charset="0"/>
              </a:rPr>
              <a:t>符号对象与符号表达式</a:t>
            </a:r>
            <a:endParaRPr lang="zh-CN" altLang="en-US" sz="4000">
              <a:latin typeface="Times New Roman" panose="02020603050405020304" pitchFamily="18" charset="0"/>
            </a:endParaRP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611188" y="3141663"/>
            <a:ext cx="79216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lnSpc>
                <a:spcPct val="120000"/>
              </a:lnSpc>
              <a:spcBef>
                <a:spcPct val="40000"/>
              </a:spcBef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 含有符号对象的表达式称为</a:t>
            </a:r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符号表达式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Matlab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在内部把符号表达式表示成字符串，以与数字变量或运算相区别。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611188" y="4510088"/>
            <a:ext cx="77771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lnSpc>
                <a:spcPct val="120000"/>
              </a:lnSpc>
              <a:spcBef>
                <a:spcPct val="40000"/>
              </a:spcBef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 符号矩阵</a:t>
            </a:r>
            <a:r>
              <a:rPr lang="zh-CN" altLang="en-US" sz="2400" b="1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/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数组：元素为符号表达式的矩阵</a:t>
            </a:r>
            <a:r>
              <a:rPr lang="zh-CN" altLang="en-US" sz="2400" b="1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/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数组。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autoUpdateAnimBg="0"/>
      <p:bldP spid="10957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8114-F99D-4646-B4E0-F5CFC2EC3EC5}" type="slidenum">
              <a:rPr lang="zh-CN" altLang="en-US"/>
            </a:fld>
            <a:endParaRPr lang="en-US" altLang="zh-CN"/>
          </a:p>
        </p:txBody>
      </p:sp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684213" y="1917700"/>
            <a:ext cx="78486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lnSpc>
                <a:spcPct val="120000"/>
              </a:lnSpc>
              <a:spcBef>
                <a:spcPct val="30000"/>
              </a:spcBef>
              <a:buClr>
                <a:srgbClr val="0000CC"/>
              </a:buClr>
              <a:buFont typeface="Wingdings" panose="05000000000000000000" pitchFamily="2" charset="2"/>
              <a:buChar char="u"/>
            </a:pPr>
            <a:r>
              <a:rPr lang="en-US" altLang="zh-CN" sz="2800" b="1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sym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函数用来建立</a:t>
            </a:r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单个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符号变量，一般调用格式为：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539750" y="1412875"/>
            <a:ext cx="73453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q"/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符号对象的建立：</a:t>
            </a:r>
            <a:r>
              <a:rPr lang="en-US" altLang="zh-CN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sym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和 </a:t>
            </a:r>
            <a:r>
              <a:rPr lang="en-US" altLang="zh-CN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syms</a:t>
            </a:r>
            <a:endParaRPr lang="en-US" altLang="zh-CN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title"/>
          </p:nvPr>
        </p:nvSpPr>
        <p:spPr>
          <a:xfrm>
            <a:off x="1634173" y="502920"/>
            <a:ext cx="5875337" cy="812800"/>
          </a:xfrm>
          <a:noFill/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符号对象的建立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110597" name="Group 5"/>
          <p:cNvGrpSpPr/>
          <p:nvPr/>
        </p:nvGrpSpPr>
        <p:grpSpPr bwMode="auto">
          <a:xfrm>
            <a:off x="682625" y="3860800"/>
            <a:ext cx="3960813" cy="612775"/>
            <a:chOff x="0" y="0"/>
            <a:chExt cx="2495" cy="386"/>
          </a:xfrm>
        </p:grpSpPr>
        <p:sp>
          <p:nvSpPr>
            <p:cNvPr id="110598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4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>
                  <a:solidFill>
                    <a:srgbClr val="0000CC"/>
                  </a:solidFill>
                  <a:ea typeface="黑体" panose="02010609060101010101" pitchFamily="49" charset="-122"/>
                </a:rPr>
                <a:t>例：</a:t>
              </a:r>
              <a:endParaRPr lang="zh-CN" altLang="en-US" sz="2600">
                <a:solidFill>
                  <a:srgbClr val="0000CC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10599" name="Rectangle 7"/>
            <p:cNvSpPr>
              <a:spLocks noChangeArrowheads="1"/>
            </p:cNvSpPr>
            <p:nvPr/>
          </p:nvSpPr>
          <p:spPr bwMode="auto">
            <a:xfrm>
              <a:off x="454" y="46"/>
              <a:ext cx="2041" cy="34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>
                  <a:latin typeface="宋体" panose="02010600030101010101" pitchFamily="2" charset="-122"/>
                </a:rPr>
                <a:t>&gt;&gt;</a:t>
              </a:r>
              <a:r>
                <a:rPr lang="en-US" altLang="zh-CN" sz="2400" b="1">
                  <a:solidFill>
                    <a:schemeClr val="folHlink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2400" b="1">
                  <a:solidFill>
                    <a:srgbClr val="663300"/>
                  </a:solidFill>
                  <a:latin typeface="Courier New" panose="02070309020205020404" pitchFamily="49" charset="0"/>
                </a:rPr>
                <a:t>a=sym</a:t>
              </a:r>
              <a:r>
                <a:rPr lang="en-US" altLang="zh-CN" sz="2400" b="1">
                  <a:solidFill>
                    <a:srgbClr val="0000CC"/>
                  </a:solidFill>
                  <a:latin typeface="Courier New" panose="02070309020205020404" pitchFamily="49" charset="0"/>
                </a:rPr>
                <a:t>('a')</a:t>
              </a:r>
              <a:endPara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10600" name="Group 8"/>
          <p:cNvGrpSpPr/>
          <p:nvPr/>
        </p:nvGrpSpPr>
        <p:grpSpPr bwMode="auto">
          <a:xfrm>
            <a:off x="1164590" y="2590483"/>
            <a:ext cx="6958013" cy="1033462"/>
            <a:chOff x="0" y="0"/>
            <a:chExt cx="4383" cy="651"/>
          </a:xfrm>
        </p:grpSpPr>
        <p:sp>
          <p:nvSpPr>
            <p:cNvPr id="110601" name="Rectangle 9"/>
            <p:cNvSpPr>
              <a:spLocks noChangeArrowheads="1"/>
            </p:cNvSpPr>
            <p:nvPr/>
          </p:nvSpPr>
          <p:spPr bwMode="auto">
            <a:xfrm>
              <a:off x="46" y="0"/>
              <a:ext cx="4309" cy="333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CC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 符号变量</a:t>
              </a:r>
              <a:r>
                <a:rPr lang="zh-CN" altLang="en-US"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zh-CN" altLang="en-US" sz="2400" b="1">
                  <a:solidFill>
                    <a:srgbClr val="0000CC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=</a:t>
              </a:r>
              <a:r>
                <a:rPr lang="zh-CN" altLang="en-US"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2800" b="1">
                  <a:solidFill>
                    <a:srgbClr val="993300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sym</a:t>
              </a:r>
              <a:r>
                <a:rPr lang="en-US" altLang="zh-CN" sz="2400" b="1">
                  <a:solidFill>
                    <a:srgbClr val="0000CC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(A</a:t>
              </a:r>
              <a:r>
                <a:rPr lang="zh-CN" altLang="en-US" sz="2400" b="1">
                  <a:solidFill>
                    <a:srgbClr val="0000CC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)</a:t>
              </a:r>
              <a:endParaRPr lang="en-US" altLang="zh-CN" sz="2400" b="1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endParaRPr>
            </a:p>
          </p:txBody>
        </p:sp>
        <p:sp>
          <p:nvSpPr>
            <p:cNvPr id="110602" name="Rectangle 10"/>
            <p:cNvSpPr>
              <a:spLocks noChangeArrowheads="1"/>
            </p:cNvSpPr>
            <p:nvPr/>
          </p:nvSpPr>
          <p:spPr bwMode="auto">
            <a:xfrm>
              <a:off x="0" y="363"/>
              <a:ext cx="4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参数 </a:t>
              </a:r>
              <a:r>
                <a:rPr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可以是一个数或数值矩阵，也可以是字符串</a:t>
              </a: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10603" name="Group 11"/>
          <p:cNvGrpSpPr/>
          <p:nvPr/>
        </p:nvGrpSpPr>
        <p:grpSpPr bwMode="auto">
          <a:xfrm>
            <a:off x="4067175" y="3933825"/>
            <a:ext cx="3216275" cy="547688"/>
            <a:chOff x="0" y="0"/>
            <a:chExt cx="2026" cy="345"/>
          </a:xfrm>
        </p:grpSpPr>
        <p:sp>
          <p:nvSpPr>
            <p:cNvPr id="110604" name="Line 12"/>
            <p:cNvSpPr>
              <a:spLocks noChangeShapeType="1"/>
            </p:cNvSpPr>
            <p:nvPr/>
          </p:nvSpPr>
          <p:spPr bwMode="auto">
            <a:xfrm>
              <a:off x="0" y="181"/>
              <a:ext cx="7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605" name="Rectangle 13"/>
            <p:cNvSpPr>
              <a:spLocks noChangeArrowheads="1"/>
            </p:cNvSpPr>
            <p:nvPr/>
          </p:nvSpPr>
          <p:spPr bwMode="auto">
            <a:xfrm>
              <a:off x="772" y="0"/>
              <a:ext cx="1254" cy="345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是符号变量</a:t>
              </a: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10606" name="Group 14"/>
          <p:cNvGrpSpPr/>
          <p:nvPr/>
        </p:nvGrpSpPr>
        <p:grpSpPr bwMode="auto">
          <a:xfrm>
            <a:off x="4067175" y="4868863"/>
            <a:ext cx="3236913" cy="547687"/>
            <a:chOff x="0" y="0"/>
            <a:chExt cx="2039" cy="345"/>
          </a:xfrm>
        </p:grpSpPr>
        <p:sp>
          <p:nvSpPr>
            <p:cNvPr id="110607" name="Line 15"/>
            <p:cNvSpPr>
              <a:spLocks noChangeShapeType="1"/>
            </p:cNvSpPr>
            <p:nvPr/>
          </p:nvSpPr>
          <p:spPr bwMode="auto">
            <a:xfrm>
              <a:off x="0" y="182"/>
              <a:ext cx="7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608" name="Rectangle 16"/>
            <p:cNvSpPr>
              <a:spLocks noChangeArrowheads="1"/>
            </p:cNvSpPr>
            <p:nvPr/>
          </p:nvSpPr>
          <p:spPr bwMode="auto">
            <a:xfrm>
              <a:off x="772" y="0"/>
              <a:ext cx="1267" cy="345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是符号常量</a:t>
              </a: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10609" name="Rectangle 17"/>
          <p:cNvSpPr>
            <a:spLocks noChangeArrowheads="1"/>
          </p:cNvSpPr>
          <p:nvPr/>
        </p:nvSpPr>
        <p:spPr bwMode="auto">
          <a:xfrm>
            <a:off x="1403350" y="4868863"/>
            <a:ext cx="3240088" cy="5397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latin typeface="宋体" panose="02010600030101010101" pitchFamily="2" charset="-122"/>
              </a:rPr>
              <a:t>&gt;&gt;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rPr>
              <a:t>b=sym</a:t>
            </a: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</a:rPr>
              <a:t>(1/3)</a:t>
            </a:r>
            <a:endParaRPr lang="zh-CN" altLang="en-US" sz="2400" b="1">
              <a:solidFill>
                <a:srgbClr val="6633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10610" name="Group 18"/>
          <p:cNvGrpSpPr/>
          <p:nvPr/>
        </p:nvGrpSpPr>
        <p:grpSpPr bwMode="auto">
          <a:xfrm>
            <a:off x="5724525" y="5734050"/>
            <a:ext cx="3005138" cy="547688"/>
            <a:chOff x="0" y="0"/>
            <a:chExt cx="1893" cy="345"/>
          </a:xfrm>
        </p:grpSpPr>
        <p:sp>
          <p:nvSpPr>
            <p:cNvPr id="110611" name="Line 19"/>
            <p:cNvSpPr>
              <a:spLocks noChangeShapeType="1"/>
            </p:cNvSpPr>
            <p:nvPr/>
          </p:nvSpPr>
          <p:spPr bwMode="auto">
            <a:xfrm>
              <a:off x="0" y="181"/>
              <a:ext cx="49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612" name="Rectangle 20"/>
            <p:cNvSpPr>
              <a:spLocks noChangeArrowheads="1"/>
            </p:cNvSpPr>
            <p:nvPr/>
          </p:nvSpPr>
          <p:spPr bwMode="auto">
            <a:xfrm>
              <a:off x="589" y="0"/>
              <a:ext cx="1304" cy="345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是符号矩阵</a:t>
              </a: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10613" name="Rectangle 21"/>
          <p:cNvSpPr>
            <a:spLocks noChangeArrowheads="1"/>
          </p:cNvSpPr>
          <p:nvPr/>
        </p:nvSpPr>
        <p:spPr bwMode="auto">
          <a:xfrm>
            <a:off x="1403350" y="5734050"/>
            <a:ext cx="4392613" cy="5397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latin typeface="宋体" panose="02010600030101010101" pitchFamily="2" charset="-122"/>
              </a:rPr>
              <a:t>&gt;&gt;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rPr>
              <a:t>C=sym</a:t>
            </a: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</a:rPr>
              <a:t>('[1 ab; c d]')</a:t>
            </a:r>
            <a:endParaRPr lang="zh-CN" altLang="en-US" sz="2400" b="1">
              <a:solidFill>
                <a:srgbClr val="663300"/>
              </a:solidFill>
              <a:latin typeface="Courier New" panose="020703090202050204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utoUpdateAnimBg="0"/>
      <p:bldP spid="110609" grpId="0" animBg="1" autoUpdateAnimBg="0"/>
      <p:bldP spid="11061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84C8-4664-499D-B3F0-F6E8B1E4BD26}" type="slidenum">
              <a:rPr lang="zh-CN" altLang="en-US"/>
            </a:fld>
            <a:endParaRPr lang="en-US" altLang="zh-CN"/>
          </a:p>
        </p:txBody>
      </p:sp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538163" y="1484313"/>
            <a:ext cx="7202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q"/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符号对象的建立：</a:t>
            </a:r>
            <a:r>
              <a:rPr lang="en-US" altLang="zh-CN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sym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和 </a:t>
            </a:r>
            <a:r>
              <a:rPr lang="en-US" altLang="zh-CN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syms</a:t>
            </a:r>
            <a:endParaRPr lang="en-US" altLang="zh-CN">
              <a:solidFill>
                <a:srgbClr val="99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title"/>
          </p:nvPr>
        </p:nvSpPr>
        <p:spPr>
          <a:xfrm>
            <a:off x="1741488" y="501015"/>
            <a:ext cx="5875337" cy="885825"/>
          </a:xfrm>
          <a:noFill/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符号对象的建立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682625" y="1989138"/>
            <a:ext cx="8137525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lnSpc>
                <a:spcPct val="120000"/>
              </a:lnSpc>
              <a:spcBef>
                <a:spcPct val="30000"/>
              </a:spcBef>
              <a:buClr>
                <a:srgbClr val="0000CC"/>
              </a:buClr>
              <a:buFont typeface="Wingdings" panose="05000000000000000000" pitchFamily="2" charset="2"/>
              <a:buChar char="u"/>
            </a:pPr>
            <a:r>
              <a:rPr lang="en-US" altLang="zh-CN" sz="2800" b="1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syms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命令用来建立</a:t>
            </a:r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多个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符号变量，一般调用格式为：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1258888" y="2708275"/>
            <a:ext cx="6840537" cy="5286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syms </a:t>
            </a:r>
            <a:r>
              <a:rPr lang="zh-CN" altLang="en-US" sz="2400" b="1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符号变量</a:t>
            </a: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1 </a:t>
            </a:r>
            <a:r>
              <a:rPr lang="zh-CN" altLang="en-US" sz="2400" b="1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符号变量</a:t>
            </a: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2 ... </a:t>
            </a:r>
            <a:r>
              <a:rPr lang="zh-CN" altLang="en-US" sz="2400" b="1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符号变量</a:t>
            </a: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n </a:t>
            </a:r>
            <a:endParaRPr lang="en-US" altLang="zh-CN" sz="2400" b="1">
              <a:solidFill>
                <a:srgbClr val="0000CC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  <p:grpSp>
        <p:nvGrpSpPr>
          <p:cNvPr id="111622" name="Group 6"/>
          <p:cNvGrpSpPr/>
          <p:nvPr/>
        </p:nvGrpSpPr>
        <p:grpSpPr bwMode="auto">
          <a:xfrm>
            <a:off x="682625" y="3765550"/>
            <a:ext cx="3457575" cy="561975"/>
            <a:chOff x="0" y="0"/>
            <a:chExt cx="2178" cy="354"/>
          </a:xfrm>
        </p:grpSpPr>
        <p:sp>
          <p:nvSpPr>
            <p:cNvPr id="111623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4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>
                  <a:solidFill>
                    <a:srgbClr val="0000CC"/>
                  </a:solidFill>
                  <a:ea typeface="黑体" panose="02010609060101010101" pitchFamily="49" charset="-122"/>
                </a:rPr>
                <a:t>例：</a:t>
              </a:r>
              <a:endParaRPr lang="zh-CN" altLang="en-US" sz="2600">
                <a:solidFill>
                  <a:srgbClr val="0000CC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11624" name="Text Box 8"/>
            <p:cNvSpPr txBox="1">
              <a:spLocks noChangeArrowheads="1"/>
            </p:cNvSpPr>
            <p:nvPr/>
          </p:nvSpPr>
          <p:spPr bwMode="auto">
            <a:xfrm>
              <a:off x="454" y="60"/>
              <a:ext cx="172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宋体" panose="02010600030101010101" pitchFamily="2" charset="-122"/>
                </a:rPr>
                <a:t>&gt;&gt;</a:t>
              </a:r>
              <a:r>
                <a:rPr lang="en-US" altLang="zh-CN" sz="2400" b="1">
                  <a:solidFill>
                    <a:schemeClr val="folHlink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2400" b="1">
                  <a:solidFill>
                    <a:srgbClr val="663300"/>
                  </a:solidFill>
                  <a:latin typeface="Courier New" panose="02070309020205020404" pitchFamily="49" charset="0"/>
                </a:rPr>
                <a:t>syms </a:t>
              </a:r>
              <a:r>
                <a:rPr lang="en-US" altLang="zh-CN" sz="2400" b="1">
                  <a:solidFill>
                    <a:srgbClr val="0000CC"/>
                  </a:solidFill>
                  <a:latin typeface="Courier New" panose="02070309020205020404" pitchFamily="49" charset="0"/>
                </a:rPr>
                <a:t>a b c</a:t>
              </a:r>
              <a:endPara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5364163" y="3640138"/>
            <a:ext cx="2689225" cy="1254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400" b="1">
                <a:latin typeface="宋体" panose="02010600030101010101" pitchFamily="2" charset="-122"/>
              </a:rPr>
              <a:t>&gt;&gt;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rPr>
              <a:t>a=sym</a:t>
            </a: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</a:rPr>
              <a:t>('a')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rPr>
              <a:t>;</a:t>
            </a:r>
            <a:endParaRPr lang="en-US" altLang="zh-CN" sz="2400" b="1">
              <a:solidFill>
                <a:srgbClr val="6633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400" b="1">
                <a:latin typeface="宋体" panose="02010600030101010101" pitchFamily="2" charset="-122"/>
              </a:rPr>
              <a:t>&gt;&gt;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rPr>
              <a:t>b=sym</a:t>
            </a: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</a:rPr>
              <a:t>('b')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rPr>
              <a:t>;</a:t>
            </a:r>
            <a:endParaRPr lang="en-US" altLang="zh-CN" sz="2400" b="1">
              <a:solidFill>
                <a:srgbClr val="6633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400" b="1">
                <a:latin typeface="宋体" panose="02010600030101010101" pitchFamily="2" charset="-122"/>
              </a:rPr>
              <a:t>&gt;&gt;</a:t>
            </a:r>
            <a:r>
              <a:rPr lang="en-US" altLang="zh-CN" sz="24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rPr>
              <a:t>c=sym</a:t>
            </a: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</a:rPr>
              <a:t>('c')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rPr>
              <a:t>;</a:t>
            </a:r>
            <a:endParaRPr lang="en-US" altLang="zh-CN" sz="2400" b="1">
              <a:solidFill>
                <a:srgbClr val="663300"/>
              </a:solidFill>
              <a:latin typeface="Courier New" panose="02070309020205020404" pitchFamily="49" charset="0"/>
            </a:endParaRPr>
          </a:p>
        </p:txBody>
      </p:sp>
      <p:sp>
        <p:nvSpPr>
          <p:cNvPr id="111626" name="AutoShape 10"/>
          <p:cNvSpPr>
            <a:spLocks noChangeArrowheads="1"/>
          </p:cNvSpPr>
          <p:nvPr/>
        </p:nvSpPr>
        <p:spPr bwMode="auto">
          <a:xfrm>
            <a:off x="4356100" y="3933825"/>
            <a:ext cx="792163" cy="360363"/>
          </a:xfrm>
          <a:prstGeom prst="leftRightArrow">
            <a:avLst>
              <a:gd name="adj1" fmla="val 49454"/>
              <a:gd name="adj2" fmla="val 44056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5" grpId="0" animBg="1" autoUpdateAnimBg="0"/>
      <p:bldP spid="1116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F05F-4A57-447B-B54D-0867DBA50D83}" type="slidenum">
              <a:rPr lang="zh-CN" altLang="en-US"/>
            </a:fld>
            <a:endParaRPr lang="en-US" altLang="zh-CN"/>
          </a:p>
        </p:txBody>
      </p:sp>
      <p:sp>
        <p:nvSpPr>
          <p:cNvPr id="1126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5903913" cy="579437"/>
          </a:xfrm>
          <a:noFill/>
        </p:spPr>
        <p:txBody>
          <a:bodyPr>
            <a:spAutoFit/>
          </a:bodyPr>
          <a:lstStyle/>
          <a:p>
            <a:pPr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q"/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符号表达式的建立：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468313" y="3573463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ea typeface="黑体" panose="02010609060101010101" pitchFamily="49" charset="-122"/>
              </a:rPr>
              <a:t>例：</a:t>
            </a:r>
            <a:endParaRPr lang="zh-CN" altLang="en-US" sz="2800">
              <a:solidFill>
                <a:srgbClr val="0000CC"/>
              </a:solidFill>
              <a:ea typeface="黑体" panose="02010609060101010101" pitchFamily="49" charset="-122"/>
            </a:endParaRP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042988" y="1916113"/>
            <a:ext cx="7010400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建立符号表达式通常有以下2种方法：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</a:t>
            </a:r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用 </a:t>
            </a:r>
            <a:r>
              <a:rPr lang="en-US" altLang="zh-CN" sz="2400" b="1">
                <a:solidFill>
                  <a:srgbClr val="99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sym</a:t>
            </a:r>
            <a:r>
              <a:rPr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函数直接建立符号表达式。</a:t>
            </a:r>
            <a:b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</a:t>
            </a:r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使用已经定义的符号变量组成符号表达式。</a:t>
            </a:r>
            <a:endParaRPr lang="zh-CN" altLang="en-US" sz="240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1258888" y="3716338"/>
            <a:ext cx="466725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400" b="1">
                <a:latin typeface="宋体" panose="02010600030101010101" pitchFamily="2" charset="-122"/>
              </a:rPr>
              <a:t>&gt;&gt;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>
                <a:solidFill>
                  <a:srgbClr val="993300"/>
                </a:solidFill>
                <a:latin typeface="Courier New" panose="02070309020205020404" pitchFamily="49" charset="0"/>
              </a:rPr>
              <a:t>y=sym</a:t>
            </a: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</a:rPr>
              <a:t>('sin(x)+cos(x)')</a:t>
            </a:r>
            <a:endParaRPr lang="zh-CN" altLang="en-US" sz="2400" b="1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1258888" y="4508500"/>
            <a:ext cx="4681537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宋体" panose="02010600030101010101" pitchFamily="2" charset="-122"/>
              </a:rPr>
              <a:t>&gt;&gt; </a:t>
            </a:r>
            <a:r>
              <a:rPr lang="en-US" altLang="zh-CN" sz="2400" b="1">
                <a:solidFill>
                  <a:srgbClr val="993300"/>
                </a:solidFill>
                <a:latin typeface="Courier New" panose="02070309020205020404" pitchFamily="49" charset="0"/>
              </a:rPr>
              <a:t>x=</a:t>
            </a: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</a:rPr>
              <a:t>sym('x');</a:t>
            </a:r>
            <a:endParaRPr lang="en-US" altLang="zh-CN" sz="2400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r>
              <a:rPr lang="zh-CN" altLang="en-US" sz="2400" b="1">
                <a:latin typeface="宋体" panose="02010600030101010101" pitchFamily="2" charset="-122"/>
              </a:rPr>
              <a:t>&gt;&gt;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>
                <a:solidFill>
                  <a:srgbClr val="993300"/>
                </a:solidFill>
                <a:latin typeface="Courier New" panose="02070309020205020404" pitchFamily="49" charset="0"/>
              </a:rPr>
              <a:t>y=</a:t>
            </a: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</a:rPr>
              <a:t>sin(x)+cos(x)</a:t>
            </a:r>
            <a:endParaRPr lang="zh-CN" altLang="en-US" sz="2400" b="1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title"/>
          </p:nvPr>
        </p:nvSpPr>
        <p:spPr>
          <a:xfrm>
            <a:off x="1634173" y="671830"/>
            <a:ext cx="5875337" cy="669925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sz="4000">
                <a:latin typeface="Times New Roman" panose="02020603050405020304" pitchFamily="18" charset="0"/>
              </a:rPr>
              <a:t>符号表达式的建立</a:t>
            </a:r>
            <a:endParaRPr lang="zh-CN" altLang="en-US" sz="4000">
              <a:latin typeface="Times New Roman" panose="02020603050405020304" pitchFamily="18" charset="0"/>
            </a:endParaRP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1258888" y="5589588"/>
            <a:ext cx="4681537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宋体" panose="02010600030101010101" pitchFamily="2" charset="-122"/>
              </a:rPr>
              <a:t>&gt;&gt; </a:t>
            </a: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</a:rPr>
              <a:t>syms x;</a:t>
            </a:r>
            <a:endParaRPr lang="en-US" altLang="zh-CN" sz="2400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r>
              <a:rPr lang="zh-CN" altLang="en-US" sz="2400" b="1">
                <a:latin typeface="宋体" panose="02010600030101010101" pitchFamily="2" charset="-122"/>
              </a:rPr>
              <a:t>&gt;&gt;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>
                <a:solidFill>
                  <a:srgbClr val="993300"/>
                </a:solidFill>
                <a:latin typeface="Courier New" panose="02070309020205020404" pitchFamily="49" charset="0"/>
              </a:rPr>
              <a:t>y=</a:t>
            </a: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</a:rPr>
              <a:t>sin(x)+cos(x)</a:t>
            </a:r>
            <a:endParaRPr lang="zh-CN" altLang="en-US" sz="2400" b="1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autoUpdateAnimBg="0"/>
      <p:bldP spid="112645" grpId="0" animBg="1" autoUpdateAnimBg="0"/>
      <p:bldP spid="112646" grpId="0" animBg="1" autoUpdateAnimBg="0"/>
      <p:bldP spid="11264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7F49B-E829-47F1-9FCE-FAAC3BD4DF4B}" type="slidenum">
              <a:rPr lang="zh-CN" altLang="en-US"/>
            </a:fld>
            <a:endParaRPr lang="en-US" altLang="zh-CN"/>
          </a:p>
        </p:txBody>
      </p:sp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7993063" cy="1006475"/>
          </a:xfrm>
          <a:prstGeom prst="rect">
            <a:avLst/>
          </a:prstGeom>
          <a:noFill/>
          <a:ln w="38100" cmpd="dbl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Matlab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符号运算采用的运算符和基本函数，在形状、名称和使用上，都与数值计算中的运算符和基本函数完全相同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>
          <a:xfrm>
            <a:off x="1598613" y="532765"/>
            <a:ext cx="5875337" cy="812800"/>
          </a:xfrm>
          <a:noFill/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符号对象的基本运算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113668" name="Group 4"/>
          <p:cNvGrpSpPr/>
          <p:nvPr/>
        </p:nvGrpSpPr>
        <p:grpSpPr bwMode="auto">
          <a:xfrm>
            <a:off x="431483" y="2744470"/>
            <a:ext cx="8509000" cy="2189163"/>
            <a:chOff x="0" y="0"/>
            <a:chExt cx="5360" cy="1379"/>
          </a:xfrm>
        </p:grpSpPr>
        <p:sp>
          <p:nvSpPr>
            <p:cNvPr id="113669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35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Clr>
                  <a:schemeClr val="hlink"/>
                </a:buClr>
                <a:buFont typeface="Wingdings" panose="05000000000000000000" pitchFamily="2" charset="2"/>
                <a:buChar char="q"/>
              </a:pPr>
              <a:r>
                <a:rPr lang="en-US" altLang="zh-CN" sz="3200" b="1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zh-CN" altLang="en-US" sz="3200" b="1">
                  <a:latin typeface="Times New Roman" panose="02020603050405020304" pitchFamily="18" charset="0"/>
                  <a:ea typeface="黑体" panose="02010609060101010101" pitchFamily="49" charset="-122"/>
                </a:rPr>
                <a:t>基本运算符</a:t>
              </a:r>
              <a:endPara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3670" name="Text Box 6"/>
            <p:cNvSpPr txBox="1">
              <a:spLocks noChangeArrowheads="1"/>
            </p:cNvSpPr>
            <p:nvPr/>
          </p:nvSpPr>
          <p:spPr bwMode="auto">
            <a:xfrm>
              <a:off x="272" y="317"/>
              <a:ext cx="5088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30000"/>
                </a:spcBef>
                <a:buClr>
                  <a:srgbClr val="0000CC"/>
                </a:buClr>
                <a:buFont typeface="Wingdings" panose="05000000000000000000" pitchFamily="2" charset="2"/>
                <a:buChar char="u"/>
              </a:pPr>
              <a:r>
                <a: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 普通运算：</a:t>
              </a:r>
              <a:r>
                <a:rPr lang="zh-CN" altLang="en-US" sz="2800" b="1">
                  <a:solidFill>
                    <a:srgbClr val="006600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+</a:t>
              </a:r>
              <a:r>
                <a:rPr lang="zh-CN" altLang="en-US" sz="2800" b="1">
                  <a:solidFill>
                    <a:srgbClr val="FF3300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 </a:t>
              </a:r>
              <a:r>
                <a:rPr lang="zh-CN" altLang="en-US"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r>
                <a:rPr lang="zh-CN" altLang="en-US" sz="2800" b="1">
                  <a:solidFill>
                    <a:srgbClr val="006600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-</a:t>
              </a:r>
              <a:r>
                <a:rPr lang="zh-CN" altLang="en-US" sz="2800" b="1">
                  <a:solidFill>
                    <a:srgbClr val="FF3300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 </a:t>
              </a:r>
              <a:r>
                <a:rPr lang="zh-CN" altLang="en-US"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r>
                <a:rPr lang="zh-CN" altLang="en-US" sz="2800" b="1">
                  <a:solidFill>
                    <a:srgbClr val="006600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*</a:t>
              </a:r>
              <a:r>
                <a:rPr lang="zh-CN" altLang="en-US" sz="2800" b="1">
                  <a:solidFill>
                    <a:srgbClr val="FF3300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 </a:t>
              </a:r>
              <a:r>
                <a:rPr lang="zh-CN" altLang="en-US"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</a:t>
              </a:r>
              <a:r>
                <a:rPr lang="zh-CN" altLang="en-US" sz="2800" b="1">
                  <a:solidFill>
                    <a:srgbClr val="006600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\</a:t>
              </a:r>
              <a:r>
                <a:rPr lang="zh-CN" altLang="en-US" sz="2800" b="1">
                  <a:solidFill>
                    <a:srgbClr val="FF3300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 </a:t>
              </a:r>
              <a:r>
                <a:rPr lang="zh-CN" altLang="en-US"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r>
                <a:rPr lang="zh-CN" altLang="en-US" sz="2800" b="1">
                  <a:solidFill>
                    <a:srgbClr val="006600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/</a:t>
              </a:r>
              <a:r>
                <a:rPr lang="zh-CN" altLang="en-US" sz="2800" b="1">
                  <a:solidFill>
                    <a:srgbClr val="FF3300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 </a:t>
              </a:r>
              <a:r>
                <a:rPr lang="zh-CN" altLang="en-US"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r>
                <a:rPr lang="zh-CN" altLang="en-US" sz="2800" b="1">
                  <a:solidFill>
                    <a:srgbClr val="006600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^</a:t>
              </a:r>
              <a:endParaRPr lang="zh-CN" altLang="en-US" sz="2800" b="1">
                <a:solidFill>
                  <a:srgbClr val="006600"/>
                </a:solidFill>
                <a:latin typeface="Courier New" panose="02070309020205020404" pitchFamily="49" charset="0"/>
                <a:ea typeface="黑体" panose="02010609060101010101" pitchFamily="49" charset="-122"/>
              </a:endParaRPr>
            </a:p>
          </p:txBody>
        </p:sp>
        <p:sp>
          <p:nvSpPr>
            <p:cNvPr id="113671" name="Text Box 7"/>
            <p:cNvSpPr txBox="1">
              <a:spLocks noChangeArrowheads="1"/>
            </p:cNvSpPr>
            <p:nvPr/>
          </p:nvSpPr>
          <p:spPr bwMode="auto">
            <a:xfrm>
              <a:off x="272" y="635"/>
              <a:ext cx="4627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30000"/>
                </a:spcBef>
                <a:buClr>
                  <a:srgbClr val="0000CC"/>
                </a:buClr>
                <a:buFont typeface="Wingdings" panose="05000000000000000000" pitchFamily="2" charset="2"/>
                <a:buChar char="u"/>
              </a:pPr>
              <a:r>
                <a: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 数组运算：</a:t>
              </a:r>
              <a:r>
                <a:rPr lang="zh-CN" altLang="en-US" sz="2800" b="1">
                  <a:solidFill>
                    <a:srgbClr val="006600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.*</a:t>
              </a:r>
              <a:r>
                <a:rPr lang="zh-CN" altLang="en-US" sz="2800" b="1">
                  <a:solidFill>
                    <a:srgbClr val="FF3300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 </a:t>
              </a:r>
              <a:r>
                <a:rPr lang="zh-CN" altLang="en-US"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r>
                <a:rPr lang="zh-CN" altLang="en-US" sz="2800" b="1">
                  <a:solidFill>
                    <a:srgbClr val="006600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.\</a:t>
              </a:r>
              <a:r>
                <a:rPr lang="zh-CN" altLang="en-US" sz="2800" b="1">
                  <a:solidFill>
                    <a:srgbClr val="FF3300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 </a:t>
              </a:r>
              <a:r>
                <a:rPr lang="zh-CN" altLang="en-US"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r>
                <a:rPr lang="zh-CN" altLang="en-US" sz="2800" b="1">
                  <a:solidFill>
                    <a:srgbClr val="006600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./</a:t>
              </a:r>
              <a:r>
                <a:rPr lang="zh-CN" altLang="en-US" sz="2800" b="1">
                  <a:solidFill>
                    <a:srgbClr val="FF3300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 </a:t>
              </a:r>
              <a:r>
                <a:rPr lang="zh-CN" altLang="en-US"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r>
                <a:rPr lang="zh-CN" altLang="en-US" sz="2800" b="1">
                  <a:solidFill>
                    <a:srgbClr val="006600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.^</a:t>
              </a:r>
              <a:endParaRPr lang="zh-CN" altLang="en-US" sz="2800" b="1">
                <a:solidFill>
                  <a:srgbClr val="006600"/>
                </a:solidFill>
                <a:latin typeface="Courier New" panose="02070309020205020404" pitchFamily="49" charset="0"/>
                <a:ea typeface="黑体" panose="02010609060101010101" pitchFamily="49" charset="-122"/>
              </a:endParaRPr>
            </a:p>
          </p:txBody>
        </p:sp>
        <p:sp>
          <p:nvSpPr>
            <p:cNvPr id="113672" name="Text Box 8"/>
            <p:cNvSpPr txBox="1">
              <a:spLocks noChangeArrowheads="1"/>
            </p:cNvSpPr>
            <p:nvPr/>
          </p:nvSpPr>
          <p:spPr bwMode="auto">
            <a:xfrm>
              <a:off x="272" y="998"/>
              <a:ext cx="4627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30000"/>
                </a:spcBef>
                <a:buClr>
                  <a:srgbClr val="0000CC"/>
                </a:buClr>
                <a:buFont typeface="Wingdings" panose="05000000000000000000" pitchFamily="2" charset="2"/>
                <a:buChar char="u"/>
              </a:pPr>
              <a:r>
                <a: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 矩阵转置：</a:t>
              </a:r>
              <a:r>
                <a:rPr lang="en-US" altLang="zh-CN" sz="2800" b="1">
                  <a:solidFill>
                    <a:srgbClr val="006600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'</a:t>
              </a:r>
              <a:r>
                <a:rPr lang="zh-CN" altLang="en-US" sz="24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r>
                <a:rPr lang="zh-CN" altLang="en-US"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</a:t>
              </a:r>
              <a:r>
                <a:rPr lang="zh-CN" altLang="en-US" sz="2800" b="1">
                  <a:solidFill>
                    <a:srgbClr val="006600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.</a:t>
              </a:r>
              <a:r>
                <a:rPr lang="en-US" altLang="zh-CN" sz="2800" b="1">
                  <a:solidFill>
                    <a:srgbClr val="006600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'</a:t>
              </a:r>
              <a:endParaRPr lang="zh-CN" altLang="en-US" sz="2800" b="1">
                <a:solidFill>
                  <a:srgbClr val="006600"/>
                </a:solidFill>
                <a:latin typeface="Courier New" panose="02070309020205020404" pitchFamily="49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13673" name="Group 9"/>
          <p:cNvGrpSpPr/>
          <p:nvPr/>
        </p:nvGrpSpPr>
        <p:grpSpPr bwMode="auto">
          <a:xfrm>
            <a:off x="539750" y="5077460"/>
            <a:ext cx="7886700" cy="1416050"/>
            <a:chOff x="0" y="0"/>
            <a:chExt cx="4968" cy="892"/>
          </a:xfrm>
        </p:grpSpPr>
        <p:sp>
          <p:nvSpPr>
            <p:cNvPr id="113674" name="Text Box 10"/>
            <p:cNvSpPr txBox="1">
              <a:spLocks noChangeArrowheads="1"/>
            </p:cNvSpPr>
            <p:nvPr/>
          </p:nvSpPr>
          <p:spPr bwMode="auto">
            <a:xfrm>
              <a:off x="0" y="0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0000CC"/>
                  </a:solidFill>
                  <a:ea typeface="黑体" panose="02010609060101010101" pitchFamily="49" charset="-122"/>
                </a:rPr>
                <a:t>例：</a:t>
              </a:r>
              <a:endParaRPr lang="zh-CN" altLang="en-US" sz="2800">
                <a:solidFill>
                  <a:srgbClr val="0000CC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13675" name="Text Box 11"/>
            <p:cNvSpPr txBox="1">
              <a:spLocks noChangeArrowheads="1"/>
            </p:cNvSpPr>
            <p:nvPr/>
          </p:nvSpPr>
          <p:spPr bwMode="auto">
            <a:xfrm>
              <a:off x="432" y="0"/>
              <a:ext cx="4536" cy="8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>
                  <a:latin typeface="宋体" panose="02010600030101010101" pitchFamily="2" charset="-122"/>
                </a:rPr>
                <a:t>&gt;&gt; </a:t>
              </a:r>
              <a:r>
                <a:rPr lang="en-US" altLang="zh-CN" sz="2400" b="1">
                  <a:solidFill>
                    <a:srgbClr val="993300"/>
                  </a:solidFill>
                  <a:latin typeface="Courier New" panose="02070309020205020404" pitchFamily="49" charset="0"/>
                </a:rPr>
                <a:t>X=</a:t>
              </a:r>
              <a:r>
                <a:rPr lang="en-US" altLang="zh-CN" sz="2400" b="1">
                  <a:solidFill>
                    <a:srgbClr val="0000CC"/>
                  </a:solidFill>
                  <a:latin typeface="Courier New" panose="02070309020205020404" pitchFamily="49" charset="0"/>
                </a:rPr>
                <a:t>sym('[x11,x12;x21,x22;x31,x32]');</a:t>
              </a:r>
              <a:endParaRPr lang="en-US" altLang="zh-CN" sz="2400" b="1">
                <a:solidFill>
                  <a:srgbClr val="0000CC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400" b="1">
                  <a:latin typeface="宋体" panose="02010600030101010101" pitchFamily="2" charset="-122"/>
                </a:rPr>
                <a:t>&gt;&gt;</a:t>
              </a: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>
                  <a:solidFill>
                    <a:srgbClr val="993300"/>
                  </a:solidFill>
                  <a:latin typeface="Courier New" panose="02070309020205020404" pitchFamily="49" charset="0"/>
                </a:rPr>
                <a:t>Y=</a:t>
              </a:r>
              <a:r>
                <a:rPr lang="en-US" altLang="zh-CN" sz="2400" b="1">
                  <a:solidFill>
                    <a:srgbClr val="0000CC"/>
                  </a:solidFill>
                  <a:latin typeface="Courier New" panose="02070309020205020404" pitchFamily="49" charset="0"/>
                </a:rPr>
                <a:t>sym('[y11,y12,y13;y21,y22,y23]');</a:t>
              </a:r>
              <a:endParaRPr lang="en-US" altLang="zh-CN" sz="2400" b="1">
                <a:solidFill>
                  <a:srgbClr val="0000CC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400" b="1">
                  <a:latin typeface="宋体" panose="02010600030101010101" pitchFamily="2" charset="-122"/>
                </a:rPr>
                <a:t>&gt;&gt;</a:t>
              </a: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>
                  <a:solidFill>
                    <a:srgbClr val="993300"/>
                  </a:solidFill>
                  <a:latin typeface="Courier New" panose="02070309020205020404" pitchFamily="49" charset="0"/>
                </a:rPr>
                <a:t>Z1=X*Y</a:t>
              </a:r>
              <a:r>
                <a:rPr lang="en-US" altLang="zh-CN" sz="2400" b="1">
                  <a:solidFill>
                    <a:srgbClr val="0000CC"/>
                  </a:solidFill>
                  <a:latin typeface="Courier New" panose="02070309020205020404" pitchFamily="49" charset="0"/>
                </a:rPr>
                <a:t>;</a:t>
              </a:r>
              <a:r>
                <a:rPr lang="en-US" altLang="zh-CN" sz="2400" b="1">
                  <a:solidFill>
                    <a:srgbClr val="993300"/>
                  </a:solidFill>
                  <a:latin typeface="Courier New" panose="02070309020205020404" pitchFamily="49" charset="0"/>
                </a:rPr>
                <a:t> Z2=X'.*Y;</a:t>
              </a:r>
              <a:endParaRPr lang="zh-CN" altLang="en-US" sz="2400" b="1">
                <a:solidFill>
                  <a:srgbClr val="993300"/>
                </a:solidFill>
                <a:latin typeface="Courier New" panose="02070309020205020404" pitchFamily="49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6833"/>
</p:tagLst>
</file>

<file path=ppt/tags/tag10.xml><?xml version="1.0" encoding="utf-8"?>
<p:tagLst xmlns:p="http://schemas.openxmlformats.org/presentationml/2006/main">
  <p:tag name="KSO_WM_TEMPLATE_CATEGORY" val="custom"/>
  <p:tag name="KSO_WM_TEMPLATE_INDEX" val="20186833"/>
</p:tagLst>
</file>

<file path=ppt/tags/tag11.xml><?xml version="1.0" encoding="utf-8"?>
<p:tagLst xmlns:p="http://schemas.openxmlformats.org/presentationml/2006/main">
  <p:tag name="KSO_WM_TEMPLATE_CATEGORY" val="custom"/>
  <p:tag name="KSO_WM_TEMPLATE_INDEX" val="20186833"/>
</p:tagLst>
</file>

<file path=ppt/tags/tag12.xml><?xml version="1.0" encoding="utf-8"?>
<p:tagLst xmlns:p="http://schemas.openxmlformats.org/presentationml/2006/main">
  <p:tag name="KSO_WM_TEMPLATE_CATEGORY" val="custom"/>
  <p:tag name="KSO_WM_TEMPLATE_INDEX" val="20186833"/>
</p:tagLst>
</file>

<file path=ppt/tags/tag13.xml><?xml version="1.0" encoding="utf-8"?>
<p:tagLst xmlns:p="http://schemas.openxmlformats.org/presentationml/2006/main">
  <p:tag name="KSO_WM_TEMPLATE_CATEGORY" val="custom"/>
  <p:tag name="KSO_WM_TEMPLATE_INDEX" val="20186833"/>
</p:tagLst>
</file>

<file path=ppt/tags/tag14.xml><?xml version="1.0" encoding="utf-8"?>
<p:tagLst xmlns:p="http://schemas.openxmlformats.org/presentationml/2006/main">
  <p:tag name="KSO_WM_TEMPLATE_CATEGORY" val="custom"/>
  <p:tag name="KSO_WM_TEMPLATE_INDEX" val="20186833"/>
</p:tagLst>
</file>

<file path=ppt/tags/tag15.xml><?xml version="1.0" encoding="utf-8"?>
<p:tagLst xmlns:p="http://schemas.openxmlformats.org/presentationml/2006/main">
  <p:tag name="KSO_WM_TEMPLATE_CATEGORY" val="custom"/>
  <p:tag name="KSO_WM_TEMPLATE_INDEX" val="20186833"/>
</p:tagLst>
</file>

<file path=ppt/tags/tag16.xml><?xml version="1.0" encoding="utf-8"?>
<p:tagLst xmlns:p="http://schemas.openxmlformats.org/presentationml/2006/main">
  <p:tag name="KSO_WM_TEMPLATE_CATEGORY" val="custom"/>
  <p:tag name="KSO_WM_TEMPLATE_INDEX" val="20186833"/>
</p:tagLst>
</file>

<file path=ppt/tags/tag17.xml><?xml version="1.0" encoding="utf-8"?>
<p:tagLst xmlns:p="http://schemas.openxmlformats.org/presentationml/2006/main">
  <p:tag name="KSO_WM_TEMPLATE_CATEGORY" val="custom"/>
  <p:tag name="KSO_WM_TEMPLATE_INDEX" val="20186833"/>
</p:tagLst>
</file>

<file path=ppt/tags/tag18.xml><?xml version="1.0" encoding="utf-8"?>
<p:tagLst xmlns:p="http://schemas.openxmlformats.org/presentationml/2006/main">
  <p:tag name="KSO_WM_TEMPLATE_CATEGORY" val="custom"/>
  <p:tag name="KSO_WM_TEMPLATE_INDEX" val="20186833"/>
</p:tagLst>
</file>

<file path=ppt/tags/tag19.xml><?xml version="1.0" encoding="utf-8"?>
<p:tagLst xmlns:p="http://schemas.openxmlformats.org/presentationml/2006/main">
  <p:tag name="KSO_WM_TEMPLATE_CATEGORY" val="custom"/>
  <p:tag name="KSO_WM_TEMPLATE_INDEX" val="2018683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6833"/>
</p:tagLst>
</file>

<file path=ppt/tags/tag20.xml><?xml version="1.0" encoding="utf-8"?>
<p:tagLst xmlns:p="http://schemas.openxmlformats.org/presentationml/2006/main">
  <p:tag name="KSO_WM_TEMPLATE_CATEGORY" val="custom"/>
  <p:tag name="KSO_WM_TEMPLATE_INDEX" val="20186833"/>
</p:tagLst>
</file>

<file path=ppt/tags/tag21.xml><?xml version="1.0" encoding="utf-8"?>
<p:tagLst xmlns:p="http://schemas.openxmlformats.org/presentationml/2006/main">
  <p:tag name="KSO_WM_TEMPLATE_CATEGORY" val="custom"/>
  <p:tag name="KSO_WM_TEMPLATE_INDEX" val="20186833"/>
</p:tagLst>
</file>

<file path=ppt/tags/tag22.xml><?xml version="1.0" encoding="utf-8"?>
<p:tagLst xmlns:p="http://schemas.openxmlformats.org/presentationml/2006/main">
  <p:tag name="KSO_WM_TEMPLATE_CATEGORY" val="custom"/>
  <p:tag name="KSO_WM_TEMPLATE_INDEX" val="20186833"/>
</p:tagLst>
</file>

<file path=ppt/tags/tag23.xml><?xml version="1.0" encoding="utf-8"?>
<p:tagLst xmlns:p="http://schemas.openxmlformats.org/presentationml/2006/main">
  <p:tag name="KSO_WM_TEMPLATE_CATEGORY" val="custom"/>
  <p:tag name="KSO_WM_TEMPLATE_INDEX" val="20186833"/>
</p:tagLst>
</file>

<file path=ppt/tags/tag24.xml><?xml version="1.0" encoding="utf-8"?>
<p:tagLst xmlns:p="http://schemas.openxmlformats.org/presentationml/2006/main">
  <p:tag name="KSO_WM_TEMPLATE_CATEGORY" val="custom"/>
  <p:tag name="KSO_WM_TEMPLATE_INDEX" val="20186833"/>
</p:tagLst>
</file>

<file path=ppt/tags/tag25.xml><?xml version="1.0" encoding="utf-8"?>
<p:tagLst xmlns:p="http://schemas.openxmlformats.org/presentationml/2006/main">
  <p:tag name="KSO_WM_TEMPLATE_CATEGORY" val="custom"/>
  <p:tag name="KSO_WM_TEMPLATE_INDEX" val="20186833"/>
</p:tagLst>
</file>

<file path=ppt/tags/tag26.xml><?xml version="1.0" encoding="utf-8"?>
<p:tagLst xmlns:p="http://schemas.openxmlformats.org/presentationml/2006/main">
  <p:tag name="KSO_WM_TEMPLATE_CATEGORY" val="custom"/>
  <p:tag name="KSO_WM_TEMPLATE_INDEX" val="20186833"/>
</p:tagLst>
</file>

<file path=ppt/tags/tag27.xml><?xml version="1.0" encoding="utf-8"?>
<p:tagLst xmlns:p="http://schemas.openxmlformats.org/presentationml/2006/main">
  <p:tag name="KSO_WM_TEMPLATE_CATEGORY" val="custom"/>
  <p:tag name="KSO_WM_TEMPLATE_INDEX" val="20186833"/>
</p:tagLst>
</file>

<file path=ppt/tags/tag28.xml><?xml version="1.0" encoding="utf-8"?>
<p:tagLst xmlns:p="http://schemas.openxmlformats.org/presentationml/2006/main">
  <p:tag name="KSO_WM_TEMPLATE_CATEGORY" val="custom"/>
  <p:tag name="KSO_WM_TEMPLATE_INDEX" val="20186833"/>
</p:tagLst>
</file>

<file path=ppt/tags/tag29.xml><?xml version="1.0" encoding="utf-8"?>
<p:tagLst xmlns:p="http://schemas.openxmlformats.org/presentationml/2006/main">
  <p:tag name="KSO_WM_TEMPLATE_CATEGORY" val="custom"/>
  <p:tag name="KSO_WM_TEMPLATE_INDEX" val="20186833"/>
</p:tagLst>
</file>

<file path=ppt/tags/tag3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TEMPLATE_THUMBS_INDEX" val="1、9、12、16、19、22、23"/>
  <p:tag name="KSO_WM_BEAUTIFY_FLAG" val="#wm#"/>
</p:tagLst>
</file>

<file path=ppt/tags/tag30.xml><?xml version="1.0" encoding="utf-8"?>
<p:tagLst xmlns:p="http://schemas.openxmlformats.org/presentationml/2006/main">
  <p:tag name="KSO_WM_TEMPLATE_CATEGORY" val="custom"/>
  <p:tag name="KSO_WM_TEMPLATE_INDEX" val="20186833"/>
</p:tagLst>
</file>

<file path=ppt/tags/tag31.xml><?xml version="1.0" encoding="utf-8"?>
<p:tagLst xmlns:p="http://schemas.openxmlformats.org/presentationml/2006/main">
  <p:tag name="KSO_WM_TEMPLATE_CATEGORY" val="custom"/>
  <p:tag name="KSO_WM_TEMPLATE_INDEX" val="20186833"/>
</p:tagLst>
</file>

<file path=ppt/tags/tag32.xml><?xml version="1.0" encoding="utf-8"?>
<p:tagLst xmlns:p="http://schemas.openxmlformats.org/presentationml/2006/main">
  <p:tag name="KSO_WM_TEMPLATE_CATEGORY" val="custom"/>
  <p:tag name="KSO_WM_TEMPLATE_INDEX" val="20186833"/>
</p:tagLst>
</file>

<file path=ppt/tags/tag33.xml><?xml version="1.0" encoding="utf-8"?>
<p:tagLst xmlns:p="http://schemas.openxmlformats.org/presentationml/2006/main">
  <p:tag name="KSO_WM_TEMPLATE_CATEGORY" val="custom"/>
  <p:tag name="KSO_WM_TEMPLATE_INDEX" val="20186833"/>
</p:tagLst>
</file>

<file path=ppt/tags/tag34.xml><?xml version="1.0" encoding="utf-8"?>
<p:tagLst xmlns:p="http://schemas.openxmlformats.org/presentationml/2006/main">
  <p:tag name="KSO_WM_TEMPLATE_CATEGORY" val="custom"/>
  <p:tag name="KSO_WM_TEMPLATE_INDEX" val="20186833"/>
</p:tagLst>
</file>

<file path=ppt/tags/tag35.xml><?xml version="1.0" encoding="utf-8"?>
<p:tagLst xmlns:p="http://schemas.openxmlformats.org/presentationml/2006/main">
  <p:tag name="KSO_WM_TEMPLATE_CATEGORY" val="custom"/>
  <p:tag name="KSO_WM_TEMPLATE_INDEX" val="20186833"/>
</p:tagLst>
</file>

<file path=ppt/tags/tag36.xml><?xml version="1.0" encoding="utf-8"?>
<p:tagLst xmlns:p="http://schemas.openxmlformats.org/presentationml/2006/main">
  <p:tag name="KSO_WM_TEMPLATE_CATEGORY" val="custom"/>
  <p:tag name="KSO_WM_TEMPLATE_INDEX" val="20186833"/>
</p:tagLst>
</file>

<file path=ppt/tags/tag37.xml><?xml version="1.0" encoding="utf-8"?>
<p:tagLst xmlns:p="http://schemas.openxmlformats.org/presentationml/2006/main">
  <p:tag name="KSO_WM_TEMPLATE_CATEGORY" val="custom"/>
  <p:tag name="KSO_WM_TEMPLATE_INDEX" val="20186833"/>
</p:tagLst>
</file>

<file path=ppt/tags/tag38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TYPE" val="a"/>
  <p:tag name="KSO_WM_UNIT_INDEX" val="1"/>
  <p:tag name="KSO_WM_UNIT_ID" val="custom20186833_23*a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39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TYPE" val="f"/>
  <p:tag name="KSO_WM_UNIT_INDEX" val="1"/>
  <p:tag name="KSO_WM_UNIT_ID" val="custom20186833_23*f*1"/>
  <p:tag name="KSO_WM_UNIT_LAYERLEVEL" val="1"/>
  <p:tag name="KSO_WM_UNIT_VALUE" val="14"/>
  <p:tag name="KSO_WM_UNIT_HIGHLIGHT" val="0"/>
  <p:tag name="KSO_WM_UNIT_COMPATIBLE" val="0"/>
  <p:tag name="KSO_WM_UNIT_CLEAR" val="0"/>
  <p:tag name="KSO_WM_UNIT_PRESET_TEXT" val="THANK YOU"/>
</p:tagLst>
</file>

<file path=ppt/tags/tag4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TYPE" val="a"/>
  <p:tag name="KSO_WM_UNIT_INDEX" val="1"/>
  <p:tag name="KSO_WM_UNIT_ID" val="custom20186833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" val="蓝色扁平清新通用"/>
</p:tagLst>
</file>

<file path=ppt/tags/tag40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SLIDE_ID" val="custom20186833_23"/>
  <p:tag name="KSO_WM_SLIDE_INDEX" val="23"/>
  <p:tag name="KSO_WM_SLIDE_ITEM_CNT" val="2"/>
  <p:tag name="KSO_WM_SLIDE_LAYOUT" val="a_f"/>
  <p:tag name="KSO_WM_SLIDE_LAYOUT_CNT" val="1_1"/>
  <p:tag name="KSO_WM_SLIDE_TYPE" val="endPage"/>
  <p:tag name="KSO_WM_BEAUTIFY_FLAG" val="#wm#"/>
  <p:tag name="KSO_WM_SLIDE_SUBTYPE" val="pureTxt"/>
</p:tagLst>
</file>

<file path=ppt/tags/tag5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TYPE" val="b"/>
  <p:tag name="KSO_WM_UNIT_INDEX" val="1"/>
  <p:tag name="KSO_WM_UNIT_ID" val="custom20186833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6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SLIDE_ID" val="custom20186833_1"/>
  <p:tag name="KSO_WM_SLIDE_INDEX" val="1"/>
  <p:tag name="KSO_WM_SLIDE_ITEM_CNT" val="2"/>
  <p:tag name="KSO_WM_SLIDE_LAYOUT" val="a_b_c"/>
  <p:tag name="KSO_WM_SLIDE_LAYOUT_CNT" val="1_1_1"/>
  <p:tag name="KSO_WM_SLIDE_TYPE" val="title"/>
  <p:tag name="KSO_WM_TEMPLATE_THUMBS_INDEX" val="1、9、12、16、19、22、23、"/>
  <p:tag name="KSO_WM_BEAUTIFY_FLAG" val="#wm#"/>
  <p:tag name="KSO_WM_SLIDE_SUBTYPE" val="pureTxt"/>
</p:tagLst>
</file>

<file path=ppt/tags/tag7.xml><?xml version="1.0" encoding="utf-8"?>
<p:tagLst xmlns:p="http://schemas.openxmlformats.org/presentationml/2006/main">
  <p:tag name="KSO_WM_TEMPLATE_CATEGORY" val="custom"/>
  <p:tag name="KSO_WM_TEMPLATE_INDEX" val="20186833"/>
</p:tagLst>
</file>

<file path=ppt/tags/tag8.xml><?xml version="1.0" encoding="utf-8"?>
<p:tagLst xmlns:p="http://schemas.openxmlformats.org/presentationml/2006/main">
  <p:tag name="KSO_WM_TEMPLATE_CATEGORY" val="custom"/>
  <p:tag name="KSO_WM_TEMPLATE_INDEX" val="20186833"/>
</p:tagLst>
</file>

<file path=ppt/tags/tag9.xml><?xml version="1.0" encoding="utf-8"?>
<p:tagLst xmlns:p="http://schemas.openxmlformats.org/presentationml/2006/main">
  <p:tag name="KSO_WM_TEMPLATE_CATEGORY" val="custom"/>
  <p:tag name="KSO_WM_TEMPLATE_INDEX" val="20186833"/>
</p:tagLst>
</file>

<file path=ppt/theme/theme1.xml><?xml version="1.0" encoding="utf-8"?>
<a:theme xmlns:a="http://schemas.openxmlformats.org/drawingml/2006/main" name="1_Office 主题​​">
  <a:themeElements>
    <a:clrScheme name="自定义 221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5B9BD5"/>
      </a:accent1>
      <a:accent2>
        <a:srgbClr val="FFFFFF"/>
      </a:accent2>
      <a:accent3>
        <a:srgbClr val="5B9BD5"/>
      </a:accent3>
      <a:accent4>
        <a:srgbClr val="5B9BD5"/>
      </a:accent4>
      <a:accent5>
        <a:srgbClr val="5B9BD5"/>
      </a:accent5>
      <a:accent6>
        <a:srgbClr val="5B9BD5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5030</Words>
  <Application>WPS 演示</Application>
  <PresentationFormat>全屏显示(4:3)</PresentationFormat>
  <Paragraphs>523</Paragraphs>
  <Slides>33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Arial</vt:lpstr>
      <vt:lpstr>宋体</vt:lpstr>
      <vt:lpstr>Wingdings</vt:lpstr>
      <vt:lpstr>Times New Roman</vt:lpstr>
      <vt:lpstr>Tahoma</vt:lpstr>
      <vt:lpstr>黑体</vt:lpstr>
      <vt:lpstr>Courier New</vt:lpstr>
      <vt:lpstr>微软雅黑</vt:lpstr>
      <vt:lpstr>Arial Unicode MS</vt:lpstr>
      <vt:lpstr>Calibri</vt:lpstr>
      <vt:lpstr>Batang</vt:lpstr>
      <vt:lpstr>Constantia</vt:lpstr>
      <vt:lpstr>1_Office 主题​​</vt:lpstr>
      <vt:lpstr>Equation.3</vt:lpstr>
      <vt:lpstr>Equation.3</vt:lpstr>
      <vt:lpstr>Matlab符号运算简介</vt:lpstr>
      <vt:lpstr>Matlab 符号运算介绍</vt:lpstr>
      <vt:lpstr>Matlab 符号运算特点</vt:lpstr>
      <vt:lpstr>Matlab 符号运算举例</vt:lpstr>
      <vt:lpstr>符号对象与符号表达式</vt:lpstr>
      <vt:lpstr>符号对象的建立</vt:lpstr>
      <vt:lpstr>符号对象的建立</vt:lpstr>
      <vt:lpstr>符号表达式的建立</vt:lpstr>
      <vt:lpstr>符号对象的基本运算</vt:lpstr>
      <vt:lpstr>符号对象的基本运算</vt:lpstr>
      <vt:lpstr>查找符号变量</vt:lpstr>
      <vt:lpstr>findsym 举例</vt:lpstr>
      <vt:lpstr>符号表达式的替换</vt:lpstr>
      <vt:lpstr>PowerPoint 演示文稿</vt:lpstr>
      <vt:lpstr>符号矩阵</vt:lpstr>
      <vt:lpstr>六类常见符号运算</vt:lpstr>
      <vt:lpstr>因式分解</vt:lpstr>
      <vt:lpstr>函数展开</vt:lpstr>
      <vt:lpstr>合并同类项</vt:lpstr>
      <vt:lpstr>函数简化</vt:lpstr>
      <vt:lpstr>函数简化</vt:lpstr>
      <vt:lpstr>函数简化举例</vt:lpstr>
      <vt:lpstr>分式通分</vt:lpstr>
      <vt:lpstr>horner 多项式</vt:lpstr>
      <vt:lpstr>计算导数</vt:lpstr>
      <vt:lpstr>计算积分</vt:lpstr>
      <vt:lpstr>符号求和</vt:lpstr>
      <vt:lpstr>代数方程求解</vt:lpstr>
      <vt:lpstr>微分方程求解</vt:lpstr>
      <vt:lpstr>微分方程求解</vt:lpstr>
      <vt:lpstr>微分方程求解</vt:lpstr>
      <vt:lpstr>其它运算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   MATLAB符号运算 （Symbolic）</dc:title>
  <dc:creator>XL</dc:creator>
  <cp:lastModifiedBy>gongzuo123456789</cp:lastModifiedBy>
  <cp:revision>13</cp:revision>
  <dcterms:created xsi:type="dcterms:W3CDTF">2017-07-21T09:54:00Z</dcterms:created>
  <dcterms:modified xsi:type="dcterms:W3CDTF">2018-07-29T13:28:16Z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