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557" r:id="rId4"/>
    <p:sldId id="559" r:id="rId5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627" r:id="rId4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Wingdings" panose="05000000000000000000" pitchFamily="2" charset="2"/>
      <a:buChar char="n"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8000"/>
    <a:srgbClr val="3039E8"/>
    <a:srgbClr val="0000FF"/>
    <a:srgbClr val="003300"/>
    <a:srgbClr val="45516B"/>
    <a:srgbClr val="4D009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54"/>
    <p:restoredTop sz="94585"/>
  </p:normalViewPr>
  <p:slideViewPr>
    <p:cSldViewPr showGuides="1">
      <p:cViewPr>
        <p:scale>
          <a:sx n="66" d="100"/>
          <a:sy n="66" d="100"/>
        </p:scale>
        <p:origin x="-1548" y="-11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0"/>
          <p:cNvSpPr/>
          <p:nvPr/>
        </p:nvSpPr>
        <p:spPr>
          <a:xfrm rot="20700000" flipH="1">
            <a:off x="6426931" y="636844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9" name="椭圆 18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0"/>
          <p:cNvSpPr/>
          <p:nvPr/>
        </p:nvSpPr>
        <p:spPr>
          <a:xfrm rot="20700000" flipH="1">
            <a:off x="6426931" y="636844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7" name="组合 16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9" name="椭圆 18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椭圆 20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12336" y="343339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2" name="椭圆 11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6" name="椭圆 15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2635"/>
            <a:ext cx="9143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-2" y="5412808"/>
            <a:ext cx="9144000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4660"/>
            <a:ext cx="9144000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任意多边形 19"/>
          <p:cNvSpPr/>
          <p:nvPr/>
        </p:nvSpPr>
        <p:spPr>
          <a:xfrm rot="20700000" flipH="1">
            <a:off x="5864853" y="72751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3685" y="3288314"/>
            <a:ext cx="1172059" cy="267237"/>
            <a:chOff x="580290" y="3288314"/>
            <a:chExt cx="1172059" cy="267237"/>
          </a:xfrm>
        </p:grpSpPr>
        <p:sp>
          <p:nvSpPr>
            <p:cNvPr id="7" name="椭圆 6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6814632" y="3295381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任意多边形: 形状 13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5" name="任意多边形: 形状 14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任意多边形 30"/>
          <p:cNvSpPr/>
          <p:nvPr/>
        </p:nvSpPr>
        <p:spPr>
          <a:xfrm rot="20700000" flipH="1">
            <a:off x="4124220" y="1689736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12336" y="343339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2" name="椭圆 11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6" name="椭圆 15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2635"/>
            <a:ext cx="9143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2" y="5412808"/>
            <a:ext cx="9144000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4660"/>
            <a:ext cx="9144000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19"/>
          <p:cNvSpPr/>
          <p:nvPr/>
        </p:nvSpPr>
        <p:spPr>
          <a:xfrm rot="20700000" flipH="1">
            <a:off x="5864853" y="72751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3685" y="3288314"/>
            <a:ext cx="1172059" cy="267237"/>
            <a:chOff x="580290" y="3288314"/>
            <a:chExt cx="1172059" cy="267237"/>
          </a:xfrm>
        </p:grpSpPr>
        <p:sp>
          <p:nvSpPr>
            <p:cNvPr id="7" name="椭圆 6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6814632" y="3295381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任意多边形 30"/>
          <p:cNvSpPr/>
          <p:nvPr/>
        </p:nvSpPr>
        <p:spPr>
          <a:xfrm rot="20700000" flipH="1">
            <a:off x="4124220" y="1689736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80813" y="919766"/>
            <a:ext cx="1032708" cy="26723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7562498" y="919765"/>
            <a:ext cx="1032708" cy="26723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63547" y="365126"/>
            <a:ext cx="5816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80813" y="919766"/>
            <a:ext cx="1032708" cy="26723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7562498" y="919765"/>
            <a:ext cx="1032708" cy="26723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63547" y="365126"/>
            <a:ext cx="5816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16935" y="2753484"/>
            <a:ext cx="5310130" cy="978729"/>
          </a:xfrm>
        </p:spPr>
        <p:txBody>
          <a:bodyPr>
            <a:normAutofit/>
          </a:bodyPr>
          <a:p>
            <a:pPr marL="685800" indent="-685800" algn="r"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Matlab</a:t>
            </a:r>
            <a:r>
              <a:rPr lang="zh-CN" altLang="en-US" sz="4000" dirty="0" smtClean="0"/>
              <a:t>程序设计</a:t>
            </a:r>
            <a:endParaRPr lang="zh-CN" altLang="en-US" sz="4000" dirty="0" smtClean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16935" y="3842863"/>
            <a:ext cx="5310130" cy="424732"/>
          </a:xfrm>
        </p:spPr>
        <p:txBody>
          <a:bodyPr>
            <a:normAutofit/>
          </a:bodyPr>
          <a:p>
            <a:r>
              <a:rPr lang="zh-CN" altLang="en-US" dirty="0"/>
              <a:t>科研交流</a:t>
            </a:r>
            <a:r>
              <a:rPr lang="en-US" altLang="zh-CN" dirty="0"/>
              <a:t>-</a:t>
            </a:r>
            <a:r>
              <a:rPr lang="zh-CN" altLang="en-US" dirty="0"/>
              <a:t>老教练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10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947103" y="246063"/>
            <a:ext cx="7793037" cy="982662"/>
          </a:xfrm>
        </p:spPr>
        <p:txBody>
          <a:bodyPr vert="horz" wrap="square" lIns="91440" tIns="45720" rIns="91440" bIns="45720" anchor="b"/>
          <a:p>
            <a:pPr marL="533400" indent="-533400" eaLnBrk="1" hangingPunct="1"/>
            <a:r>
              <a:rPr lang="en-US" altLang="zh-CN" dirty="0"/>
              <a:t>4.2.1 </a:t>
            </a: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336899" name="Rectangle 3"/>
          <p:cNvSpPr>
            <a:spLocks noGrp="1"/>
          </p:cNvSpPr>
          <p:nvPr>
            <p:ph idx="1"/>
          </p:nvPr>
        </p:nvSpPr>
        <p:spPr>
          <a:xfrm>
            <a:off x="957580" y="1228725"/>
            <a:ext cx="7772400" cy="4968875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例</a:t>
            </a:r>
            <a:r>
              <a:rPr lang="en-US" altLang="zh-CN" sz="1800" dirty="0">
                <a:solidFill>
                  <a:srgbClr val="0000FF"/>
                </a:solidFill>
              </a:rPr>
              <a:t>4.2  </a:t>
            </a:r>
            <a:r>
              <a:rPr lang="zh-CN" altLang="en-US" sz="1800" dirty="0">
                <a:solidFill>
                  <a:srgbClr val="0000FF"/>
                </a:solidFill>
              </a:rPr>
              <a:t>求一元二次方程                                的根。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由于</a:t>
            </a:r>
            <a:r>
              <a:rPr lang="en-US" altLang="zh-CN" sz="1800" dirty="0"/>
              <a:t>Matlab</a:t>
            </a:r>
            <a:r>
              <a:rPr lang="zh-CN" altLang="en-US" sz="1800" dirty="0"/>
              <a:t>能进行复数运算，所以不需要判断方程的判别式，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可直接根据求根公式求根。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程序如下：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a = input('a=?');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b = input('b=?');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c = input('c=?');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pause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d = b*b-4*a*c;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x = [(-b+sqrt(d))/(2*a),(-b-sqrt(d))/(2*a)];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disp(['x1=',num2str(x(1)),',x2=',num2str(x(2))]);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程序输出为：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zh-CN" sz="1800" dirty="0"/>
              <a:t>a=?4</a:t>
            </a:r>
            <a:endParaRPr lang="pt-BR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zh-CN" sz="1800" dirty="0"/>
              <a:t>b=?78</a:t>
            </a:r>
            <a:endParaRPr lang="pt-BR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zh-CN" sz="1800" dirty="0"/>
              <a:t>c=?54</a:t>
            </a:r>
            <a:endParaRPr lang="pt-BR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zh-CN" sz="1800" dirty="0"/>
              <a:t>x1=-0.7188,x2=-18.7812</a:t>
            </a:r>
            <a:endParaRPr lang="pt-BR" altLang="zh-CN" sz="1800" dirty="0"/>
          </a:p>
        </p:txBody>
      </p:sp>
      <p:graphicFrame>
        <p:nvGraphicFramePr>
          <p:cNvPr id="1026" name="Object 4"/>
          <p:cNvGraphicFramePr/>
          <p:nvPr/>
        </p:nvGraphicFramePr>
        <p:xfrm>
          <a:off x="3445510" y="1228725"/>
          <a:ext cx="18367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67865" imgH="342900" progId="Equation.DSMT4">
                  <p:embed/>
                </p:oleObj>
              </mc:Choice>
              <mc:Fallback>
                <p:oleObj name="" r:id="rId1" imgW="1967865" imgH="342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5510" y="1228725"/>
                        <a:ext cx="1836738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4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charRg st="49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899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6899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6899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689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15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6899">
                                            <p:txEl>
                                              <p:charRg st="153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16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6899">
                                            <p:txEl>
                                              <p:charRg st="168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13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6899">
                                            <p:txEl>
                                              <p:charRg st="213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63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6899">
                                            <p:txEl>
                                              <p:charRg st="263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70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6899">
                                            <p:txEl>
                                              <p:charRg st="270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7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6899">
                                            <p:txEl>
                                              <p:charRg st="275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81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6899">
                                            <p:txEl>
                                              <p:charRg st="281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287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6899">
                                            <p:txEl>
                                              <p:charRg st="287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23851"/>
            <a:ext cx="5816906" cy="1325563"/>
          </a:xfrm>
        </p:spPr>
        <p:txBody>
          <a:bodyPr/>
          <a:p>
            <a:pPr marL="533400" indent="-533400" eaLnBrk="1" hangingPunct="1"/>
            <a:r>
              <a:rPr lang="en-US" altLang="zh-CN" dirty="0"/>
              <a:t>4.2.1 </a:t>
            </a: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49705"/>
            <a:ext cx="7886700" cy="4351338"/>
          </a:xfrm>
        </p:spPr>
        <p:txBody>
          <a:bodyPr>
            <a:norm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300" dirty="0"/>
              <a:t>3</a:t>
            </a:r>
            <a:r>
              <a:rPr lang="zh-CN" altLang="en-US" sz="2300" dirty="0"/>
              <a:t>、程序的暂停</a:t>
            </a:r>
            <a:endParaRPr lang="zh-CN" altLang="en-US" sz="23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300" dirty="0"/>
              <a:t>      程序执行过程中暂停，可用</a:t>
            </a:r>
            <a:r>
              <a:rPr lang="en-US" altLang="zh-CN" sz="2300" dirty="0"/>
              <a:t>pause</a:t>
            </a:r>
            <a:r>
              <a:rPr lang="zh-CN" altLang="en-US" sz="2300" dirty="0"/>
              <a:t>函数，其调用格式为：</a:t>
            </a:r>
            <a:endParaRPr lang="zh-CN" altLang="en-US" sz="23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300" dirty="0"/>
              <a:t>      </a:t>
            </a:r>
            <a:r>
              <a:rPr lang="en-US" altLang="zh-CN" sz="2300" dirty="0"/>
              <a:t>pause</a:t>
            </a:r>
            <a:r>
              <a:rPr lang="zh-CN" altLang="en-US" sz="2300" dirty="0"/>
              <a:t>（延迟描述）</a:t>
            </a:r>
            <a:endParaRPr lang="zh-CN" altLang="en-US" sz="23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300" dirty="0"/>
              <a:t>      如果省略延迟时间，直接使用</a:t>
            </a:r>
            <a:r>
              <a:rPr lang="en-US" altLang="zh-CN" sz="2300" dirty="0"/>
              <a:t>pause</a:t>
            </a:r>
            <a:r>
              <a:rPr lang="zh-CN" altLang="en-US" sz="2300" dirty="0"/>
              <a:t>，则将暂停程序，直到</a:t>
            </a:r>
            <a:endParaRPr lang="zh-CN" altLang="en-US" sz="23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300" dirty="0"/>
              <a:t>      用户按任一键后程序继续执行。</a:t>
            </a:r>
            <a:endParaRPr lang="zh-CN" altLang="en-US" sz="23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300" dirty="0"/>
              <a:t>      若要强行中止程序的运行可按</a:t>
            </a:r>
            <a:r>
              <a:rPr lang="en-US" altLang="zh-CN" sz="2300" dirty="0"/>
              <a:t>Ctrl+C</a:t>
            </a:r>
            <a:r>
              <a:rPr lang="zh-CN" altLang="en-US" sz="2300" dirty="0"/>
              <a:t>键。</a:t>
            </a:r>
            <a:endParaRPr lang="zh-CN" altLang="en-US" sz="23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xfrm>
            <a:off x="675323" y="313055"/>
            <a:ext cx="7793037" cy="982663"/>
          </a:xfrm>
        </p:spPr>
        <p:txBody>
          <a:bodyPr vert="horz" wrap="square" lIns="91440" tIns="45720" rIns="91440" bIns="45720" anchor="b"/>
          <a:p>
            <a:pPr marL="533400" indent="-533400" eaLnBrk="1" hangingPunct="1"/>
            <a:r>
              <a:rPr lang="en-US" altLang="zh-CN" dirty="0"/>
              <a:t>4.2.2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338947" name="Rectangle 3"/>
          <p:cNvSpPr>
            <a:spLocks noGrp="1"/>
          </p:cNvSpPr>
          <p:nvPr>
            <p:ph idx="1"/>
          </p:nvPr>
        </p:nvSpPr>
        <p:spPr>
          <a:xfrm>
            <a:off x="675640" y="1388745"/>
            <a:ext cx="8053070" cy="479107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  <a:cs typeface="+mn-ea"/>
              </a:rPr>
              <a:t>选择结构是根据给定的条件成立或不成立，分别执行不同的语句。</a:t>
            </a:r>
            <a:endParaRPr lang="zh-CN" altLang="en-US" sz="2000" dirty="0"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cs typeface="+mn-ea"/>
              </a:rPr>
              <a:t>Matlab</a:t>
            </a:r>
            <a:r>
              <a:rPr lang="zh-CN" altLang="en-US" sz="2000" dirty="0">
                <a:latin typeface="+mn-ea"/>
                <a:cs typeface="+mn-ea"/>
              </a:rPr>
              <a:t>用于实现选择结构的语句有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if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语句，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switch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语句和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try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语句</a:t>
            </a:r>
            <a:r>
              <a:rPr lang="zh-CN" altLang="en-US" sz="2000" dirty="0">
                <a:latin typeface="+mn-ea"/>
                <a:cs typeface="+mn-ea"/>
              </a:rPr>
              <a:t>。</a:t>
            </a:r>
            <a:endParaRPr lang="zh-CN" altLang="en-US" sz="2000" dirty="0"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1. if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语句</a:t>
            </a:r>
            <a:endParaRPr lang="zh-CN" altLang="en-US" sz="2000" dirty="0">
              <a:solidFill>
                <a:srgbClr val="0000FF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  <a:cs typeface="+mn-ea"/>
              </a:rPr>
              <a:t>在</a:t>
            </a:r>
            <a:r>
              <a:rPr lang="en-US" altLang="zh-CN" sz="2000" dirty="0">
                <a:latin typeface="+mn-ea"/>
                <a:cs typeface="+mn-ea"/>
              </a:rPr>
              <a:t>Matlab</a:t>
            </a:r>
            <a:r>
              <a:rPr lang="zh-CN" altLang="en-US" sz="2000" dirty="0">
                <a:latin typeface="+mn-ea"/>
                <a:cs typeface="+mn-ea"/>
              </a:rPr>
              <a:t>中，</a:t>
            </a:r>
            <a:r>
              <a:rPr lang="en-US" altLang="zh-CN" sz="2000" dirty="0">
                <a:latin typeface="+mn-ea"/>
                <a:cs typeface="+mn-ea"/>
              </a:rPr>
              <a:t>if</a:t>
            </a:r>
            <a:r>
              <a:rPr lang="zh-CN" altLang="en-US" sz="2000" dirty="0">
                <a:latin typeface="+mn-ea"/>
                <a:cs typeface="+mn-ea"/>
              </a:rPr>
              <a:t>语句有</a:t>
            </a:r>
            <a:r>
              <a:rPr lang="en-US" altLang="zh-CN" sz="2000" dirty="0">
                <a:latin typeface="+mn-ea"/>
                <a:cs typeface="+mn-ea"/>
              </a:rPr>
              <a:t>3</a:t>
            </a:r>
            <a:r>
              <a:rPr lang="zh-CN" altLang="en-US" sz="2000" dirty="0">
                <a:latin typeface="+mn-ea"/>
                <a:cs typeface="+mn-ea"/>
              </a:rPr>
              <a:t>种格式。</a:t>
            </a:r>
            <a:endParaRPr lang="zh-CN" altLang="en-US" sz="2000" dirty="0"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(1)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单分支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+mn-ea"/>
              </a:rPr>
              <a:t>if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语句</a:t>
            </a:r>
            <a:endParaRPr lang="zh-CN" altLang="en-US" sz="2000" dirty="0">
              <a:solidFill>
                <a:srgbClr val="0000FF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  <a:cs typeface="+mn-ea"/>
              </a:rPr>
              <a:t>语句格式：</a:t>
            </a:r>
            <a:endParaRPr lang="zh-CN" altLang="en-US" sz="2000" dirty="0"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if </a:t>
            </a:r>
            <a:r>
              <a:rPr lang="zh-CN" altLang="en-US" sz="2000" dirty="0">
                <a:solidFill>
                  <a:schemeClr val="hlink"/>
                </a:solidFill>
                <a:latin typeface="+mn-ea"/>
                <a:cs typeface="+mn-ea"/>
              </a:rPr>
              <a:t>条件</a:t>
            </a:r>
            <a:endParaRPr lang="zh-CN" altLang="en-US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hlink"/>
                </a:solidFill>
                <a:latin typeface="+mn-ea"/>
                <a:cs typeface="+mn-ea"/>
              </a:rPr>
              <a:t>    语句组</a:t>
            </a:r>
            <a:endParaRPr lang="zh-CN" altLang="en-US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end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3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charRg st="3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894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947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8947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10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8947">
                                            <p:txEl>
                                              <p:charRg st="10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8947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947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charRg st="12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8947">
                                            <p:txEl>
                                              <p:charRg st="128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308225" y="445770"/>
            <a:ext cx="4526915" cy="901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3400" indent="-533400" algn="ctr" eaLnBrk="1" hangingPunct="1"/>
            <a:r>
              <a:rPr lang="en-US" altLang="zh-CN" sz="3600" dirty="0">
                <a:solidFill>
                  <a:schemeClr val="tx2"/>
                </a:solidFill>
              </a:rPr>
              <a:t>4.2.2 </a:t>
            </a:r>
            <a:r>
              <a:rPr lang="zh-CN" altLang="en-US" sz="3600" dirty="0">
                <a:solidFill>
                  <a:schemeClr val="tx2"/>
                </a:solidFill>
              </a:rPr>
              <a:t>选择结构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8650" y="1347470"/>
            <a:ext cx="7531735" cy="48482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(2)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双分支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语句格式：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if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条件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语句组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else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语句组 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end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当条件成立时，执行语句组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，否则执行语句组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，然后再执行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语句的后续语句。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0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1663700" y="241935"/>
            <a:ext cx="5816600" cy="1115060"/>
          </a:xfrm>
        </p:spPr>
        <p:txBody>
          <a:bodyPr vert="horz" wrap="square" lIns="91440" tIns="45720" rIns="91440" bIns="45720" anchor="b">
            <a:normAutofit/>
          </a:bodyPr>
          <a:p>
            <a:pPr marL="533400" indent="-533400" eaLnBrk="1" hangingPunct="1"/>
            <a:r>
              <a:rPr lang="en-US" altLang="zh-CN" dirty="0"/>
              <a:t>4.2.2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2055" name="Text Box 3"/>
          <p:cNvSpPr txBox="1"/>
          <p:nvPr/>
        </p:nvSpPr>
        <p:spPr>
          <a:xfrm>
            <a:off x="516890" y="1843723"/>
            <a:ext cx="76692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计算分段函数：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50" name="Object 4"/>
          <p:cNvGraphicFramePr/>
          <p:nvPr/>
        </p:nvGraphicFramePr>
        <p:xfrm>
          <a:off x="3764280" y="1511300"/>
          <a:ext cx="3979545" cy="112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051300" imgH="1104900" progId="Equation.DSMT4">
                  <p:embed/>
                </p:oleObj>
              </mc:Choice>
              <mc:Fallback>
                <p:oleObj name="" r:id="rId1" imgW="4051300" imgH="1104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4280" y="1511300"/>
                        <a:ext cx="3979545" cy="1126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/>
          <p:nvPr/>
        </p:nvSpPr>
        <p:spPr>
          <a:xfrm>
            <a:off x="516573" y="2834005"/>
            <a:ext cx="4176712" cy="3302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程序如下：</a:t>
            </a:r>
            <a:endParaRPr lang="zh-CN" altLang="en-US" sz="2200" dirty="0">
              <a:solidFill>
                <a:srgbClr val="0000FF"/>
              </a:solidFill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x = input('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请输入</a:t>
            </a:r>
            <a:r>
              <a:rPr lang="en-US" altLang="zh-CN" sz="2200" dirty="0">
                <a:latin typeface="+mn-ea"/>
                <a:ea typeface="+mn-ea"/>
                <a:cs typeface="+mn-ea"/>
              </a:rPr>
              <a:t>x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的值：</a:t>
            </a:r>
            <a:r>
              <a:rPr lang="en-US" altLang="zh-CN" sz="2200" dirty="0">
                <a:latin typeface="+mn-ea"/>
                <a:ea typeface="+mn-ea"/>
                <a:cs typeface="+mn-ea"/>
              </a:rPr>
              <a:t>');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if x == 10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    y = cos(x+1)+sqrt(x*x+1);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else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    y = x*sqrt(x+sqrt(x));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end</a:t>
            </a:r>
            <a:endParaRPr lang="en-US" altLang="zh-CN" sz="2200" dirty="0">
              <a:latin typeface="+mn-ea"/>
              <a:ea typeface="+mn-ea"/>
              <a:cs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y</a:t>
            </a:r>
            <a:endParaRPr lang="en-US" altLang="zh-CN" sz="2200" dirty="0">
              <a:solidFill>
                <a:srgbClr val="0000FF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40998" name="Rectangle 6"/>
          <p:cNvSpPr>
            <a:spLocks noGrp="1"/>
          </p:cNvSpPr>
          <p:nvPr>
            <p:ph idx="1"/>
          </p:nvPr>
        </p:nvSpPr>
        <p:spPr>
          <a:xfrm>
            <a:off x="4692968" y="2736533"/>
            <a:ext cx="4249737" cy="2771775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cs typeface="+mn-ea"/>
              </a:rPr>
              <a:t>也可以用单分支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+mn-ea"/>
              </a:rPr>
              <a:t>if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+mn-ea"/>
              </a:rPr>
              <a:t>语句来实现：</a:t>
            </a:r>
            <a:endParaRPr lang="zh-CN" altLang="en-US" sz="2200" dirty="0">
              <a:solidFill>
                <a:srgbClr val="0000FF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x = input('</a:t>
            </a:r>
            <a:r>
              <a:rPr lang="zh-CN" altLang="en-US" sz="2200" dirty="0">
                <a:latin typeface="+mn-ea"/>
                <a:cs typeface="+mn-ea"/>
              </a:rPr>
              <a:t>请输入</a:t>
            </a:r>
            <a:r>
              <a:rPr lang="en-US" altLang="zh-CN" sz="2200" dirty="0">
                <a:latin typeface="+mn-ea"/>
                <a:cs typeface="+mn-ea"/>
              </a:rPr>
              <a:t>x</a:t>
            </a:r>
            <a:r>
              <a:rPr lang="zh-CN" altLang="en-US" sz="2200" dirty="0">
                <a:latin typeface="+mn-ea"/>
                <a:cs typeface="+mn-ea"/>
              </a:rPr>
              <a:t>的值： </a:t>
            </a:r>
            <a:r>
              <a:rPr lang="en-US" altLang="zh-CN" sz="2200" dirty="0">
                <a:latin typeface="+mn-ea"/>
                <a:cs typeface="+mn-ea"/>
              </a:rPr>
              <a:t>');</a:t>
            </a:r>
            <a:endParaRPr lang="en-US" altLang="zh-CN" sz="22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y = cos(x+1)+sqrt(x*x+1);</a:t>
            </a:r>
            <a:endParaRPr lang="en-US" altLang="zh-CN" sz="22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if x~=10</a:t>
            </a:r>
            <a:endParaRPr lang="en-US" altLang="zh-CN" sz="22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    y = x*sqrt(x+sqrt(x));</a:t>
            </a:r>
            <a:endParaRPr lang="en-US" altLang="zh-CN" sz="22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end</a:t>
            </a:r>
            <a:endParaRPr lang="en-US" altLang="zh-CN" sz="22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latin typeface="+mn-ea"/>
                <a:cs typeface="+mn-ea"/>
              </a:rPr>
              <a:t>y</a:t>
            </a:r>
            <a:endParaRPr lang="en-US" altLang="zh-CN" sz="22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7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2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0997">
                                            <p:txEl>
                                              <p:charRg st="28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0997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0997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0997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099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0997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0998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0998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0998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0998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0998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6390" y="196215"/>
            <a:ext cx="8491220" cy="115252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3400" indent="-533400" algn="ctr" eaLnBrk="1" hangingPunct="1"/>
            <a:r>
              <a:rPr lang="en-US" altLang="zh-CN" sz="3600" dirty="0">
                <a:solidFill>
                  <a:schemeClr val="tx2"/>
                </a:solidFill>
              </a:rPr>
              <a:t>4.2.2 </a:t>
            </a:r>
            <a:r>
              <a:rPr lang="zh-CN" altLang="en-US" sz="3600" dirty="0">
                <a:solidFill>
                  <a:schemeClr val="tx2"/>
                </a:solidFill>
              </a:rPr>
              <a:t>选择结构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8650" y="1348740"/>
            <a:ext cx="7618730" cy="4890135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(3)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多分支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语句格式：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if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条件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语句组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elseif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条件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语句组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elseif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条件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语句组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else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end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xfrm>
            <a:off x="722313" y="310515"/>
            <a:ext cx="7793037" cy="982663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dirty="0"/>
              <a:t>例</a:t>
            </a:r>
            <a:r>
              <a:rPr lang="en-US" altLang="zh-CN" dirty="0"/>
              <a:t>4.4 </a:t>
            </a:r>
            <a:r>
              <a:rPr lang="zh-CN" altLang="en-US" dirty="0"/>
              <a:t>大小写字母的置换</a:t>
            </a:r>
            <a:endParaRPr lang="zh-CN" altLang="en-US" dirty="0"/>
          </a:p>
        </p:txBody>
      </p:sp>
      <p:sp>
        <p:nvSpPr>
          <p:cNvPr id="343043" name="Rectangle 3"/>
          <p:cNvSpPr>
            <a:spLocks noGrp="1"/>
          </p:cNvSpPr>
          <p:nvPr>
            <p:ph idx="1"/>
          </p:nvPr>
        </p:nvSpPr>
        <p:spPr>
          <a:xfrm>
            <a:off x="461010" y="1376680"/>
            <a:ext cx="8221980" cy="5716905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cs typeface="+mn-ea"/>
              </a:rPr>
              <a:t>  </a:t>
            </a:r>
            <a:r>
              <a:rPr lang="zh-CN" altLang="en-US" sz="2000" dirty="0">
                <a:latin typeface="+mn-ea"/>
                <a:cs typeface="+mn-ea"/>
              </a:rPr>
              <a:t>输入一个字符，若为大写字母，则输出其对应的小写字母；若为小写字母，则输出其对应的大写字母；若为数字字符则输出其对应的数值，若为其他字符则原样输出。</a:t>
            </a:r>
            <a:endParaRPr lang="zh-CN" altLang="en-US" sz="2000" dirty="0">
              <a:latin typeface="+mn-ea"/>
              <a:cs typeface="+mn-ea"/>
            </a:endParaRPr>
          </a:p>
          <a:p>
            <a:pPr eaLnBrk="1" hangingPunct="1">
              <a:lnSpc>
                <a:spcPct val="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</a:rPr>
              <a:t>  程序如下：</a:t>
            </a:r>
            <a:endParaRPr lang="zh-CN" altLang="en-US" sz="2000" dirty="0">
              <a:solidFill>
                <a:srgbClr val="0000FF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c = input('</a:t>
            </a:r>
            <a:r>
              <a:rPr lang="zh-CN" altLang="en-US" sz="2000" dirty="0">
                <a:solidFill>
                  <a:schemeClr val="hlink"/>
                </a:solidFill>
                <a:latin typeface="+mn-ea"/>
                <a:cs typeface="+mn-ea"/>
              </a:rPr>
              <a:t>请输入一个字符</a:t>
            </a: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','s');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if c &gt;='A' &amp; c&lt;='Z'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    disp(setstr(abs(c) + abs('a')-abs('A')));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elseif c&gt;='a' &amp; c&lt;='z'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    disp(setstr(abs(c)- abs('a') + abs('A')));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elseif c&gt;='0' &amp; c&lt;='9'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    disp(abs(c)-abs('0'));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else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    disp(c);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+mn-ea"/>
                <a:cs typeface="+mn-ea"/>
              </a:rPr>
              <a:t>  end</a:t>
            </a:r>
            <a:endParaRPr lang="en-US" altLang="zh-CN" sz="2000" dirty="0">
              <a:solidFill>
                <a:schemeClr val="hlink"/>
              </a:solidFill>
              <a:latin typeface="+mn-ea"/>
              <a:cs typeface="+mn-ea"/>
            </a:endParaRPr>
          </a:p>
        </p:txBody>
      </p:sp>
      <p:sp>
        <p:nvSpPr>
          <p:cNvPr id="343044" name="Text Box 4"/>
          <p:cNvSpPr txBox="1"/>
          <p:nvPr/>
        </p:nvSpPr>
        <p:spPr>
          <a:xfrm>
            <a:off x="4403408" y="5107623"/>
            <a:ext cx="39449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setstr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函数可以得到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ASCⅡ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7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charRg st="7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3043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304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2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3043">
                                            <p:txEl>
                                              <p:charRg st="128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3043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97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charRg st="197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4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3043">
                                            <p:txEl>
                                              <p:charRg st="244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3043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94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3043">
                                            <p:txEl>
                                              <p:charRg st="294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9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3043">
                                            <p:txEl>
                                              <p:charRg st="299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31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3043">
                                            <p:txEl>
                                              <p:charRg st="312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69545" y="6467476"/>
            <a:ext cx="2057400" cy="365125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927418" y="309245"/>
            <a:ext cx="7793037" cy="982663"/>
          </a:xfrm>
        </p:spPr>
        <p:txBody>
          <a:bodyPr vert="horz" wrap="square" lIns="91440" tIns="45720" rIns="91440" bIns="45720" anchor="b"/>
          <a:p>
            <a:pPr marL="533400" indent="-533400" eaLnBrk="1" hangingPunct="1"/>
            <a:r>
              <a:rPr lang="en-US" altLang="zh-CN" dirty="0"/>
              <a:t>4.2.2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344067" name="Rectangle 3"/>
          <p:cNvSpPr>
            <a:spLocks noGrp="1"/>
          </p:cNvSpPr>
          <p:nvPr>
            <p:ph idx="1"/>
          </p:nvPr>
        </p:nvSpPr>
        <p:spPr>
          <a:xfrm>
            <a:off x="720090" y="1291590"/>
            <a:ext cx="8208645" cy="5341620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</a:rPr>
              <a:t>switch</a:t>
            </a:r>
            <a:r>
              <a:rPr lang="zh-CN" altLang="en-US" sz="2000" dirty="0">
                <a:solidFill>
                  <a:srgbClr val="0000FF"/>
                </a:solidFill>
              </a:rPr>
              <a:t>语句</a:t>
            </a:r>
            <a:endParaRPr lang="zh-CN" altLang="en-US" sz="16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switch</a:t>
            </a:r>
            <a:r>
              <a:rPr lang="zh-CN" altLang="en-US" sz="1600" dirty="0">
                <a:solidFill>
                  <a:srgbClr val="0000FF"/>
                </a:solidFill>
              </a:rPr>
              <a:t>语句根据表达式的取值不同，分别执行不同的语句，其语句格式：</a:t>
            </a:r>
            <a:endParaRPr lang="zh-CN" altLang="en-US" sz="16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switch </a:t>
            </a:r>
            <a:r>
              <a:rPr lang="zh-CN" altLang="en-US" sz="1600" dirty="0">
                <a:solidFill>
                  <a:schemeClr val="hlink"/>
                </a:solidFill>
              </a:rPr>
              <a:t>表达式</a:t>
            </a:r>
            <a:endParaRPr lang="zh-CN" altLang="en-US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case </a:t>
            </a:r>
            <a:r>
              <a:rPr lang="zh-CN" altLang="en-US" sz="1600" dirty="0">
                <a:solidFill>
                  <a:schemeClr val="hlink"/>
                </a:solidFill>
              </a:rPr>
              <a:t>表达式</a:t>
            </a:r>
            <a:r>
              <a:rPr lang="en-US" altLang="zh-CN" sz="1600" dirty="0">
                <a:solidFill>
                  <a:schemeClr val="hlink"/>
                </a:solidFill>
              </a:rPr>
              <a:t>1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        </a:t>
            </a:r>
            <a:r>
              <a:rPr lang="zh-CN" altLang="en-US" sz="1600" dirty="0">
                <a:solidFill>
                  <a:schemeClr val="hlink"/>
                </a:solidFill>
              </a:rPr>
              <a:t>语句组</a:t>
            </a:r>
            <a:r>
              <a:rPr lang="en-US" altLang="zh-CN" sz="1600" dirty="0">
                <a:solidFill>
                  <a:schemeClr val="hlink"/>
                </a:solidFill>
              </a:rPr>
              <a:t>1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case </a:t>
            </a:r>
            <a:r>
              <a:rPr lang="zh-CN" altLang="en-US" sz="1600" dirty="0">
                <a:solidFill>
                  <a:schemeClr val="hlink"/>
                </a:solidFill>
              </a:rPr>
              <a:t>表达式</a:t>
            </a:r>
            <a:r>
              <a:rPr lang="en-US" altLang="zh-CN" sz="1600" dirty="0">
                <a:solidFill>
                  <a:schemeClr val="hlink"/>
                </a:solidFill>
              </a:rPr>
              <a:t>2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        </a:t>
            </a:r>
            <a:r>
              <a:rPr lang="zh-CN" altLang="en-US" sz="1600" dirty="0">
                <a:solidFill>
                  <a:schemeClr val="hlink"/>
                </a:solidFill>
              </a:rPr>
              <a:t>语句组</a:t>
            </a:r>
            <a:r>
              <a:rPr lang="en-US" altLang="zh-CN" sz="1600" dirty="0">
                <a:solidFill>
                  <a:schemeClr val="hlink"/>
                </a:solidFill>
              </a:rPr>
              <a:t>2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case </a:t>
            </a:r>
            <a:r>
              <a:rPr lang="zh-CN" altLang="en-US" sz="1600" dirty="0">
                <a:solidFill>
                  <a:schemeClr val="hlink"/>
                </a:solidFill>
              </a:rPr>
              <a:t>表达式</a:t>
            </a:r>
            <a:r>
              <a:rPr lang="en-US" altLang="zh-CN" sz="1600" dirty="0">
                <a:solidFill>
                  <a:schemeClr val="hlink"/>
                </a:solidFill>
              </a:rPr>
              <a:t>m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        </a:t>
            </a:r>
            <a:r>
              <a:rPr lang="zh-CN" altLang="en-US" sz="1600" dirty="0">
                <a:solidFill>
                  <a:schemeClr val="hlink"/>
                </a:solidFill>
              </a:rPr>
              <a:t>语句组</a:t>
            </a:r>
            <a:r>
              <a:rPr lang="en-US" altLang="zh-CN" sz="1600" dirty="0">
                <a:solidFill>
                  <a:schemeClr val="hlink"/>
                </a:solidFill>
              </a:rPr>
              <a:t>m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otherwise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         </a:t>
            </a:r>
            <a:r>
              <a:rPr lang="zh-CN" altLang="en-US" sz="1600" dirty="0">
                <a:solidFill>
                  <a:schemeClr val="hlink"/>
                </a:solidFill>
              </a:rPr>
              <a:t>语句组 </a:t>
            </a:r>
            <a:r>
              <a:rPr lang="en-US" altLang="zh-CN" sz="1600" dirty="0">
                <a:solidFill>
                  <a:schemeClr val="hlink"/>
                </a:solidFill>
              </a:rPr>
              <a:t>n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chemeClr val="hlink"/>
                </a:solidFill>
              </a:rPr>
              <a:t>end</a:t>
            </a:r>
            <a:endParaRPr lang="en-US" altLang="zh-CN" sz="1600" dirty="0">
              <a:solidFill>
                <a:schemeClr val="hlink"/>
              </a:solidFill>
            </a:endParaRPr>
          </a:p>
        </p:txBody>
      </p:sp>
      <p:sp>
        <p:nvSpPr>
          <p:cNvPr id="344068" name="Text Box 4"/>
          <p:cNvSpPr txBox="1"/>
          <p:nvPr/>
        </p:nvSpPr>
        <p:spPr>
          <a:xfrm>
            <a:off x="3367405" y="3070860"/>
            <a:ext cx="5147945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switch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子句后面的表达式应为一个标量或一个字符串；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子句后面的表达式不仅可以为一个标量或一个字符串，还可以为一个元胞矩阵。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4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4067">
                                            <p:txEl>
                                              <p:charRg st="47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4067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4067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8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4067">
                                            <p:txEl>
                                              <p:charRg st="8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0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4067">
                                            <p:txEl>
                                              <p:charRg st="10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4067">
                                            <p:txEl>
                                              <p:charRg st="10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1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4067">
                                            <p:txEl>
                                              <p:charRg st="11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4067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3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4067">
                                            <p:txEl>
                                              <p:charRg st="139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charRg st="15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4067">
                                            <p:txEl>
                                              <p:charRg st="15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4068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267971"/>
            <a:ext cx="5816906" cy="1325563"/>
          </a:xfrm>
        </p:spPr>
        <p:txBody>
          <a:bodyPr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4.5 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339215"/>
            <a:ext cx="7886700" cy="4933950"/>
          </a:xfrm>
        </p:spPr>
        <p:txBody>
          <a:bodyPr>
            <a:normAutofit fontScale="90000"/>
          </a:bodyPr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某商场对顾客所购买的商品实行打折销售，标准如下：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price&lt;200                  </a:t>
            </a:r>
            <a:r>
              <a:rPr lang="zh-CN" altLang="en-US" sz="2000" dirty="0"/>
              <a:t>没有折扣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200&lt;=price&lt;500        3%</a:t>
            </a:r>
            <a:r>
              <a:rPr lang="zh-CN" altLang="en-US" sz="2000" dirty="0"/>
              <a:t>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500&lt;=price&lt;1000      5%</a:t>
            </a:r>
            <a:r>
              <a:rPr lang="zh-CN" altLang="en-US" sz="2000" dirty="0"/>
              <a:t>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1000&lt;=price&lt;2500    8%</a:t>
            </a:r>
            <a:r>
              <a:rPr lang="zh-CN" altLang="en-US" sz="2000" dirty="0"/>
              <a:t>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2500&lt;=price&lt;5000    10%</a:t>
            </a:r>
            <a:r>
              <a:rPr lang="zh-CN" altLang="en-US" sz="2000" dirty="0"/>
              <a:t>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5000&lt;=price              14%</a:t>
            </a:r>
            <a:r>
              <a:rPr lang="zh-CN" altLang="en-US" sz="2000" dirty="0"/>
              <a:t>折扣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输入所售商品的价格，求其实际销售价格。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请同学们试着编程实现。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>
          <a:xfrm>
            <a:off x="722313" y="317818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程序如下</a:t>
            </a:r>
            <a:endParaRPr lang="zh-CN" altLang="en-US" dirty="0"/>
          </a:p>
        </p:txBody>
      </p:sp>
      <p:sp>
        <p:nvSpPr>
          <p:cNvPr id="346115" name="Rectangle 3"/>
          <p:cNvSpPr>
            <a:spLocks noGrp="1"/>
          </p:cNvSpPr>
          <p:nvPr>
            <p:ph idx="1"/>
          </p:nvPr>
        </p:nvSpPr>
        <p:spPr>
          <a:xfrm>
            <a:off x="742950" y="1300480"/>
            <a:ext cx="7772400" cy="5055870"/>
          </a:xfrm>
        </p:spPr>
        <p:txBody>
          <a:bodyPr vert="horz" wrap="square" lIns="91440" tIns="45720" rIns="91440" bIns="45720" anchor="t">
            <a:normAutofit fontScale="90000" lnSpcReduction="10000"/>
          </a:bodyPr>
          <a:p>
            <a:pPr eaLnBrk="1" hangingPunct="1">
              <a:buNone/>
            </a:pPr>
            <a:r>
              <a:rPr lang="en-US" altLang="zh-CN" sz="1400" dirty="0"/>
              <a:t>price = input(</a:t>
            </a:r>
            <a:r>
              <a:rPr lang="en-US" altLang="zh-CN" sz="1400" dirty="0">
                <a:latin typeface="Arial" panose="020B0604020202020204" pitchFamily="34" charset="0"/>
              </a:rPr>
              <a:t>'</a:t>
            </a:r>
            <a:r>
              <a:rPr lang="zh-CN" altLang="en-US" sz="1400" dirty="0"/>
              <a:t>请输入商品价格</a:t>
            </a:r>
            <a:r>
              <a:rPr lang="en-US" altLang="zh-CN" sz="1400" dirty="0">
                <a:latin typeface="Arial" panose="020B0604020202020204" pitchFamily="34" charset="0"/>
              </a:rPr>
              <a:t>'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eaLnBrk="1" hangingPunct="1">
              <a:buNone/>
            </a:pPr>
            <a:r>
              <a:rPr lang="en-US" altLang="zh-CN" sz="1400" dirty="0"/>
              <a:t>switch fix(price/100)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case{0,1}            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价格小于</a:t>
            </a:r>
            <a:r>
              <a:rPr lang="en-US" altLang="zh-CN" sz="1400" dirty="0">
                <a:solidFill>
                  <a:srgbClr val="008000"/>
                </a:solidFill>
              </a:rPr>
              <a:t>200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        rate = 0;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case{2,3,4}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rate = 3/100;  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价格大于等于</a:t>
            </a:r>
            <a:r>
              <a:rPr lang="en-US" altLang="zh-CN" sz="1400" dirty="0">
                <a:solidFill>
                  <a:srgbClr val="008000"/>
                </a:solidFill>
              </a:rPr>
              <a:t>200</a:t>
            </a:r>
            <a:r>
              <a:rPr lang="zh-CN" altLang="en-US" sz="1400" dirty="0">
                <a:solidFill>
                  <a:srgbClr val="008000"/>
                </a:solidFill>
              </a:rPr>
              <a:t>但小于</a:t>
            </a:r>
            <a:r>
              <a:rPr lang="en-US" altLang="zh-CN" sz="1400" dirty="0">
                <a:solidFill>
                  <a:srgbClr val="008000"/>
                </a:solidFill>
              </a:rPr>
              <a:t>500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    case num2cell(5:9)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rate = 5/100;   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价格大于等于</a:t>
            </a:r>
            <a:r>
              <a:rPr lang="en-US" altLang="zh-CN" sz="1400" dirty="0">
                <a:solidFill>
                  <a:srgbClr val="008000"/>
                </a:solidFill>
              </a:rPr>
              <a:t>500</a:t>
            </a:r>
            <a:r>
              <a:rPr lang="zh-CN" altLang="en-US" sz="1400" dirty="0">
                <a:solidFill>
                  <a:srgbClr val="008000"/>
                </a:solidFill>
              </a:rPr>
              <a:t>但小于</a:t>
            </a:r>
            <a:r>
              <a:rPr lang="en-US" altLang="zh-CN" sz="1400" dirty="0">
                <a:solidFill>
                  <a:srgbClr val="008000"/>
                </a:solidFill>
              </a:rPr>
              <a:t>1000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     case num2cell(10:24)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rate = 8/100;   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价格大于等于</a:t>
            </a:r>
            <a:r>
              <a:rPr lang="en-US" altLang="zh-CN" sz="1400" dirty="0">
                <a:solidFill>
                  <a:srgbClr val="008000"/>
                </a:solidFill>
              </a:rPr>
              <a:t>1000</a:t>
            </a:r>
            <a:r>
              <a:rPr lang="zh-CN" altLang="en-US" sz="1400" dirty="0">
                <a:solidFill>
                  <a:srgbClr val="008000"/>
                </a:solidFill>
              </a:rPr>
              <a:t>但小于</a:t>
            </a:r>
            <a:r>
              <a:rPr lang="en-US" altLang="zh-CN" sz="1400" dirty="0">
                <a:solidFill>
                  <a:srgbClr val="008000"/>
                </a:solidFill>
              </a:rPr>
              <a:t>2500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     case num2cell(25:49)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rate = 10/100; 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价格大于等于</a:t>
            </a:r>
            <a:r>
              <a:rPr lang="en-US" altLang="zh-CN" sz="1400" dirty="0">
                <a:solidFill>
                  <a:srgbClr val="008000"/>
                </a:solidFill>
              </a:rPr>
              <a:t>2500</a:t>
            </a:r>
            <a:r>
              <a:rPr lang="zh-CN" altLang="en-US" sz="1400" dirty="0">
                <a:solidFill>
                  <a:srgbClr val="008000"/>
                </a:solidFill>
              </a:rPr>
              <a:t>但小于</a:t>
            </a:r>
            <a:r>
              <a:rPr lang="en-US" altLang="zh-CN" sz="1400" dirty="0">
                <a:solidFill>
                  <a:srgbClr val="008000"/>
                </a:solidFill>
              </a:rPr>
              <a:t>5000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      otherwise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 rate = 14/100;    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价格大于等于</a:t>
            </a:r>
            <a:r>
              <a:rPr lang="en-US" altLang="zh-CN" sz="1400" dirty="0">
                <a:solidFill>
                  <a:srgbClr val="008000"/>
                </a:solidFill>
              </a:rPr>
              <a:t>5000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CN" sz="1400" dirty="0"/>
              <a:t>end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price = price*(1-rate)       </a:t>
            </a:r>
            <a:r>
              <a:rPr lang="en-US" altLang="zh-CN" sz="1400" dirty="0">
                <a:solidFill>
                  <a:srgbClr val="008000"/>
                </a:solidFill>
              </a:rPr>
              <a:t>%</a:t>
            </a:r>
            <a:r>
              <a:rPr lang="zh-CN" altLang="en-US" sz="1400" dirty="0">
                <a:solidFill>
                  <a:srgbClr val="008000"/>
                </a:solidFill>
              </a:rPr>
              <a:t>输出商品实际销售价格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346116" name="Text Box 4"/>
          <p:cNvSpPr txBox="1"/>
          <p:nvPr/>
        </p:nvSpPr>
        <p:spPr>
          <a:xfrm>
            <a:off x="5608638" y="5098733"/>
            <a:ext cx="28082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num2cell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函数是将数值矩阵转化为单元矩阵。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15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4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charRg st="4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6115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6115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12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charRg st="127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17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6115">
                                            <p:txEl>
                                              <p:charRg st="178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20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6115">
                                            <p:txEl>
                                              <p:charRg st="201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254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6115">
                                            <p:txEl>
                                              <p:charRg st="254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280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6115">
                                            <p:txEl>
                                              <p:charRg st="280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334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15">
                                            <p:txEl>
                                              <p:charRg st="334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360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6115">
                                            <p:txEl>
                                              <p:charRg st="360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413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6115">
                                            <p:txEl>
                                              <p:charRg st="413" end="4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429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6115">
                                            <p:txEl>
                                              <p:charRg st="429" end="4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475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6115">
                                            <p:txEl>
                                              <p:charRg st="475" end="4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charRg st="479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6115">
                                            <p:txEl>
                                              <p:charRg st="479" end="5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611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eaLnBrk="1" hangingPunct="1"/>
            <a:r>
              <a:rPr lang="en-US" altLang="zh-CN" dirty="0"/>
              <a:t>4.1  M</a:t>
            </a:r>
            <a:r>
              <a:rPr lang="zh-CN" altLang="en-US" dirty="0"/>
              <a:t>文件的分类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559560"/>
            <a:ext cx="7886700" cy="5019040"/>
          </a:xfrm>
        </p:spPr>
        <p:txBody>
          <a:bodyPr>
            <a:normAutofit lnSpcReduction="10000"/>
          </a:bodyPr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Matlab</a:t>
            </a:r>
            <a:r>
              <a:rPr lang="zh-CN" altLang="en-US" dirty="0"/>
              <a:t>语言编写的程序，称为</a:t>
            </a:r>
            <a:r>
              <a:rPr lang="en-US" altLang="zh-CN" dirty="0"/>
              <a:t>M</a:t>
            </a:r>
            <a:r>
              <a:rPr lang="zh-CN" altLang="en-US" dirty="0"/>
              <a:t>文件。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        是由若干</a:t>
            </a:r>
            <a:r>
              <a:rPr lang="en-US" altLang="zh-CN" dirty="0"/>
              <a:t>Matlab</a:t>
            </a:r>
            <a:r>
              <a:rPr lang="zh-CN" altLang="en-US" dirty="0"/>
              <a:t>命令组合在一起构成的，它可以完  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        成某些操作，也可以实现某种算法。</a:t>
            </a:r>
            <a:endParaRPr lang="zh-CN" altLang="en-US" dirty="0"/>
          </a:p>
          <a:p>
            <a:pPr marL="609600" indent="-609600" ea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dirty="0"/>
              <a:t>M</a:t>
            </a:r>
            <a:r>
              <a:rPr lang="zh-CN" altLang="en-US" dirty="0"/>
              <a:t>文件根据</a:t>
            </a:r>
            <a:r>
              <a:rPr lang="zh-CN" altLang="en-US" dirty="0">
                <a:solidFill>
                  <a:srgbClr val="FF0000"/>
                </a:solidFill>
              </a:rPr>
              <a:t>调用方式</a:t>
            </a:r>
            <a:r>
              <a:rPr lang="zh-CN" altLang="en-US" dirty="0"/>
              <a:t>的不同分为两类：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dirty="0"/>
              <a:t>          命令文件（</a:t>
            </a:r>
            <a:r>
              <a:rPr lang="en-US" altLang="zh-CN" dirty="0"/>
              <a:t>Script File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dirty="0"/>
              <a:t>          函数文件（</a:t>
            </a:r>
            <a:r>
              <a:rPr lang="en-US" altLang="zh-CN" dirty="0"/>
              <a:t>Function File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ea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/>
              <a:t>它们的扩展名都是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281306"/>
            <a:ext cx="5816906" cy="1325563"/>
          </a:xfrm>
        </p:spPr>
        <p:txBody>
          <a:bodyPr/>
          <a:p>
            <a:pPr marL="533400" indent="-533400" eaLnBrk="1" hangingPunct="1"/>
            <a:r>
              <a:rPr lang="en-US" altLang="zh-CN" dirty="0"/>
              <a:t>4.2.2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50340"/>
            <a:ext cx="7886700" cy="4906645"/>
          </a:xfrm>
        </p:spPr>
        <p:txBody>
          <a:bodyPr>
            <a:normAutofit lnSpcReduction="10000"/>
          </a:bodyPr>
          <a:p>
            <a:pPr eaLnBrk="1" hangingPunct="1"/>
            <a:r>
              <a:rPr lang="en-US" altLang="zh-CN" sz="2000" dirty="0"/>
              <a:t>3. try</a:t>
            </a:r>
            <a:r>
              <a:rPr lang="zh-CN" altLang="en-US" sz="2000" dirty="0"/>
              <a:t>语句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    </a:t>
            </a:r>
            <a:r>
              <a:rPr lang="en-US" altLang="zh-CN" sz="2000" dirty="0"/>
              <a:t>try</a:t>
            </a:r>
            <a:r>
              <a:rPr lang="zh-CN" altLang="en-US" sz="2000" dirty="0"/>
              <a:t>语句是一种试探性执行语句，其语句格式为：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    </a:t>
            </a:r>
            <a:r>
              <a:rPr lang="en-US" altLang="zh-CN" sz="2000" dirty="0"/>
              <a:t>try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</a:t>
            </a:r>
            <a:r>
              <a:rPr lang="zh-CN" altLang="en-US" sz="2000" dirty="0"/>
              <a:t>语句组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catch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</a:t>
            </a:r>
            <a:r>
              <a:rPr lang="zh-CN" altLang="en-US" sz="2000" dirty="0"/>
              <a:t>语句组</a:t>
            </a:r>
            <a:r>
              <a:rPr lang="en-US" altLang="zh-CN" sz="2000" dirty="0"/>
              <a:t>2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end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try</a:t>
            </a:r>
            <a:r>
              <a:rPr lang="zh-CN" altLang="en-US" sz="2000" dirty="0"/>
              <a:t>语句先试探性执行语句组</a:t>
            </a:r>
            <a:r>
              <a:rPr lang="en-US" altLang="zh-CN" sz="2000" dirty="0"/>
              <a:t>1</a:t>
            </a:r>
            <a:r>
              <a:rPr lang="zh-CN" altLang="en-US" sz="2000" dirty="0"/>
              <a:t>，如果在执行过程中出现错误，则将错误信息赋给保留的</a:t>
            </a:r>
            <a:r>
              <a:rPr lang="en-US" altLang="zh-CN" sz="2000" dirty="0"/>
              <a:t>lasterr</a:t>
            </a:r>
            <a:r>
              <a:rPr lang="zh-CN" altLang="en-US" sz="2000" dirty="0"/>
              <a:t>变量，并转去执行语句组</a:t>
            </a:r>
            <a:r>
              <a:rPr lang="en-US" altLang="zh-CN" sz="2000" dirty="0"/>
              <a:t>2.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xfrm>
            <a:off x="628968" y="334328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/>
              <a:t>例</a:t>
            </a:r>
            <a:r>
              <a:rPr lang="en-US" altLang="zh-CN" sz="4000" dirty="0"/>
              <a:t>4.6 </a:t>
            </a:r>
            <a:endParaRPr lang="en-US" altLang="zh-CN" sz="4000" dirty="0"/>
          </a:p>
        </p:txBody>
      </p:sp>
      <p:sp>
        <p:nvSpPr>
          <p:cNvPr id="348163" name="Rectangle 3"/>
          <p:cNvSpPr>
            <a:spLocks noGrp="1"/>
          </p:cNvSpPr>
          <p:nvPr>
            <p:ph idx="1"/>
          </p:nvPr>
        </p:nvSpPr>
        <p:spPr>
          <a:xfrm>
            <a:off x="519430" y="1316990"/>
            <a:ext cx="8568055" cy="4791075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buNone/>
            </a:pPr>
            <a:r>
              <a:rPr lang="zh-CN" altLang="en-US" sz="1700" dirty="0"/>
              <a:t>矩阵乘法运算要求两矩阵的维数相容，否则会出错。先求两矩阵的</a:t>
            </a:r>
            <a:endParaRPr lang="zh-CN" altLang="en-US" sz="1700" dirty="0"/>
          </a:p>
          <a:p>
            <a:pPr eaLnBrk="1" hangingPunct="1">
              <a:buNone/>
            </a:pPr>
            <a:r>
              <a:rPr lang="zh-CN" altLang="en-US" sz="1700" dirty="0"/>
              <a:t>乘积，若出错则自动转去求两矩阵的点乘。</a:t>
            </a:r>
            <a:endParaRPr lang="zh-CN" altLang="en-US" sz="1700" dirty="0"/>
          </a:p>
          <a:p>
            <a:pPr eaLnBrk="1" hangingPunct="1">
              <a:buNone/>
            </a:pPr>
            <a:r>
              <a:rPr lang="zh-CN" altLang="en-US" sz="1700" dirty="0"/>
              <a:t>程序如下：</a:t>
            </a:r>
            <a:endParaRPr lang="zh-CN" altLang="en-US" sz="1700" dirty="0"/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A = [1,2,3;4,5,6];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B = [7,8,9;10,11,12];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try 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    C = A*B;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catch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    C = A.*B;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end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C</a:t>
            </a:r>
            <a:endParaRPr lang="en-US" altLang="zh-CN" sz="17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1700" dirty="0">
                <a:solidFill>
                  <a:schemeClr val="hlink"/>
                </a:solidFill>
              </a:rPr>
              <a:t>lasterr        </a:t>
            </a:r>
            <a:r>
              <a:rPr lang="en-US" altLang="zh-CN" sz="1700" dirty="0">
                <a:solidFill>
                  <a:srgbClr val="008000"/>
                </a:solidFill>
              </a:rPr>
              <a:t>%</a:t>
            </a:r>
            <a:r>
              <a:rPr lang="zh-CN" altLang="en-US" sz="1700" dirty="0">
                <a:solidFill>
                  <a:srgbClr val="008000"/>
                </a:solidFill>
              </a:rPr>
              <a:t>显示出错原因</a:t>
            </a:r>
            <a:endParaRPr lang="zh-CN" altLang="en-US" sz="1700" dirty="0">
              <a:solidFill>
                <a:srgbClr val="008000"/>
              </a:solidFill>
            </a:endParaRPr>
          </a:p>
        </p:txBody>
      </p:sp>
      <p:sp>
        <p:nvSpPr>
          <p:cNvPr id="348164" name="Text Box 4"/>
          <p:cNvSpPr txBox="1"/>
          <p:nvPr/>
        </p:nvSpPr>
        <p:spPr>
          <a:xfrm>
            <a:off x="4570413" y="3102610"/>
            <a:ext cx="3851275" cy="1920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C =</a:t>
            </a:r>
            <a:endParaRPr lang="en-US" altLang="zh-CN" sz="17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 7    16    27</a:t>
            </a:r>
            <a:endParaRPr lang="en-US" altLang="zh-CN" sz="17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40    55    72</a:t>
            </a:r>
            <a:endParaRPr lang="en-US" altLang="zh-CN" sz="17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ans =</a:t>
            </a:r>
            <a:endParaRPr lang="en-US" altLang="zh-CN" sz="17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Error using ==&gt; mtimes</a:t>
            </a:r>
            <a:endParaRPr lang="en-US" altLang="zh-CN" sz="17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Inner matrix dimensions must agree.</a:t>
            </a:r>
            <a:endParaRPr lang="en-US" altLang="zh-CN" sz="1700" b="1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7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63">
                                            <p:txEl>
                                              <p:charRg st="7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9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63">
                                            <p:txEl>
                                              <p:charRg st="97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163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1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charRg st="115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2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163">
                                            <p:txEl>
                                              <p:charRg st="12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3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63">
                                            <p:txEl>
                                              <p:charRg st="135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3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8163">
                                            <p:txEl>
                                              <p:charRg st="13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4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8163">
                                            <p:txEl>
                                              <p:charRg st="141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1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64">
                                            <p:txEl>
                                              <p:charRg st="4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8164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8164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8164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8164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09881"/>
            <a:ext cx="5816906" cy="1325563"/>
          </a:xfrm>
        </p:spPr>
        <p:txBody>
          <a:bodyPr/>
          <a:p>
            <a:pPr eaLnBrk="1" hangingPunct="1"/>
            <a:r>
              <a:rPr lang="en-US" altLang="zh-CN" dirty="0"/>
              <a:t>4.2.3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5465" y="1449705"/>
            <a:ext cx="7886700" cy="4517390"/>
          </a:xfrm>
        </p:spPr>
        <p:txBody>
          <a:bodyPr>
            <a:normAutofit fontScale="90000" lnSpcReduction="10000"/>
          </a:bodyPr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循环是指按照给定的条件，重复执行指定的语句，</a:t>
            </a:r>
            <a:r>
              <a:rPr lang="en-US" altLang="zh-CN" dirty="0"/>
              <a:t>Matlab</a:t>
            </a:r>
            <a:r>
              <a:rPr lang="zh-CN" altLang="en-US" dirty="0"/>
              <a:t>提供了两种实现循环结构的语句：</a:t>
            </a:r>
            <a:r>
              <a:rPr lang="en-US" altLang="zh-CN" dirty="0"/>
              <a:t>for</a:t>
            </a:r>
            <a:r>
              <a:rPr lang="zh-CN" altLang="en-US" dirty="0"/>
              <a:t>语句和</a:t>
            </a:r>
            <a:r>
              <a:rPr lang="en-US" altLang="zh-CN" dirty="0"/>
              <a:t>while</a:t>
            </a:r>
            <a:r>
              <a:rPr lang="zh-CN" altLang="en-US" dirty="0"/>
              <a:t>语句。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/>
              <a:t>for</a:t>
            </a:r>
            <a:r>
              <a:rPr lang="zh-CN" altLang="en-US" dirty="0"/>
              <a:t>语句的格式为：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/>
              <a:t>for </a:t>
            </a:r>
            <a:r>
              <a:rPr lang="zh-CN" altLang="en-US" dirty="0"/>
              <a:t>循环变量 </a:t>
            </a:r>
            <a:r>
              <a:rPr lang="en-US" altLang="zh-CN" dirty="0"/>
              <a:t>=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：表达式</a:t>
            </a:r>
            <a:r>
              <a:rPr lang="en-US" altLang="zh-CN" dirty="0"/>
              <a:t>2</a:t>
            </a:r>
            <a:r>
              <a:rPr lang="zh-CN" altLang="en-US" dirty="0"/>
              <a:t>：表达式</a:t>
            </a:r>
            <a:r>
              <a:rPr lang="en-US" altLang="zh-CN" dirty="0"/>
              <a:t>3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en-US" dirty="0"/>
              <a:t>循环体语句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dirty="0"/>
              <a:t>end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其中表达式</a:t>
            </a:r>
            <a:r>
              <a:rPr lang="en-US" altLang="zh-CN" dirty="0"/>
              <a:t>1</a:t>
            </a:r>
            <a:r>
              <a:rPr lang="zh-CN" altLang="en-US" dirty="0"/>
              <a:t>的值为循环变量的初值，表达式</a:t>
            </a:r>
            <a:r>
              <a:rPr lang="en-US" altLang="zh-CN" dirty="0"/>
              <a:t>2</a:t>
            </a:r>
            <a:r>
              <a:rPr lang="zh-CN" altLang="en-US" dirty="0"/>
              <a:t>的值为步长，表达式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值为循环变量的终值。步长为</a:t>
            </a:r>
            <a:r>
              <a:rPr lang="en-US" altLang="zh-CN" dirty="0"/>
              <a:t>1</a:t>
            </a:r>
            <a:r>
              <a:rPr lang="zh-CN" altLang="en-US" dirty="0"/>
              <a:t>时，表达式</a:t>
            </a:r>
            <a:r>
              <a:rPr lang="en-US" altLang="zh-CN" dirty="0"/>
              <a:t>2</a:t>
            </a:r>
            <a:r>
              <a:rPr lang="zh-CN" altLang="en-US" dirty="0"/>
              <a:t>可以省略。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0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675323" y="285433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4.7 </a:t>
            </a:r>
            <a:endParaRPr lang="en-US" altLang="zh-CN" dirty="0"/>
          </a:p>
        </p:txBody>
      </p:sp>
      <p:sp>
        <p:nvSpPr>
          <p:cNvPr id="350211" name="Rectangle 3"/>
          <p:cNvSpPr>
            <a:spLocks noGrp="1"/>
          </p:cNvSpPr>
          <p:nvPr>
            <p:ph idx="1"/>
          </p:nvPr>
        </p:nvSpPr>
        <p:spPr>
          <a:xfrm>
            <a:off x="544830" y="955675"/>
            <a:ext cx="7772400" cy="5230495"/>
          </a:xfrm>
        </p:spPr>
        <p:txBody>
          <a:bodyPr vert="horz" wrap="square" lIns="91440" tIns="45720" rIns="91440" bIns="45720" anchor="t">
            <a:normAutofit fontScale="80000"/>
          </a:bodyPr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已知                                   ，  当</a:t>
            </a:r>
            <a:r>
              <a:rPr lang="en-US" altLang="zh-CN" sz="2400" dirty="0"/>
              <a:t>n=100</a:t>
            </a:r>
            <a:r>
              <a:rPr lang="zh-CN" altLang="en-US" sz="2400" dirty="0"/>
              <a:t>时，求</a:t>
            </a:r>
            <a:r>
              <a:rPr lang="en-US" altLang="zh-CN" sz="2400" dirty="0"/>
              <a:t>y</a:t>
            </a:r>
            <a:r>
              <a:rPr lang="zh-CN" altLang="en-US" sz="2400" dirty="0"/>
              <a:t>的值。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cs typeface="+mn-ea"/>
              </a:rPr>
              <a:t>程序如下：</a:t>
            </a:r>
            <a:endParaRPr lang="zh-CN" altLang="en-US" sz="2400" dirty="0">
              <a:solidFill>
                <a:srgbClr val="0000FF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+mn-ea"/>
                <a:cs typeface="+mn-ea"/>
              </a:rPr>
              <a:t>y = 0;n = 100;</a:t>
            </a:r>
            <a:endParaRPr lang="en-US" altLang="zh-CN" sz="24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+mn-ea"/>
                <a:cs typeface="+mn-ea"/>
              </a:rPr>
              <a:t>for i=1:n</a:t>
            </a:r>
            <a:endParaRPr lang="en-US" altLang="zh-CN" sz="24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+mn-ea"/>
                <a:cs typeface="+mn-ea"/>
              </a:rPr>
              <a:t>    y = y+1/i/i;</a:t>
            </a:r>
            <a:endParaRPr lang="en-US" altLang="zh-CN" sz="24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+mn-ea"/>
                <a:cs typeface="+mn-ea"/>
              </a:rPr>
              <a:t>end</a:t>
            </a:r>
            <a:endParaRPr lang="en-US" altLang="zh-CN" sz="24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+mn-ea"/>
                <a:cs typeface="+mn-ea"/>
              </a:rPr>
              <a:t>y</a:t>
            </a:r>
            <a:endParaRPr lang="en-US" altLang="zh-CN" sz="2400" dirty="0">
              <a:solidFill>
                <a:schemeClr val="hlink"/>
              </a:solidFill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+mn-ea"/>
                <a:cs typeface="+mn-ea"/>
              </a:rPr>
              <a:t>输出结果为：</a:t>
            </a:r>
            <a:endParaRPr lang="zh-CN" altLang="en-US" sz="24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+mn-ea"/>
                <a:cs typeface="+mn-ea"/>
              </a:rPr>
              <a:t>y = </a:t>
            </a:r>
            <a:endParaRPr lang="en-US" altLang="zh-CN" sz="2400" dirty="0">
              <a:latin typeface="+mn-ea"/>
              <a:cs typeface="+mn-ea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+mn-ea"/>
                <a:cs typeface="+mn-ea"/>
              </a:rPr>
              <a:t>      1.6350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  <p:graphicFrame>
        <p:nvGraphicFramePr>
          <p:cNvPr id="3074" name="Object 4"/>
          <p:cNvGraphicFramePr/>
          <p:nvPr/>
        </p:nvGraphicFramePr>
        <p:xfrm>
          <a:off x="1151255" y="1365250"/>
          <a:ext cx="256349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238500" imgH="736600" progId="Equation.DSMT4">
                  <p:embed/>
                </p:oleObj>
              </mc:Choice>
              <mc:Fallback>
                <p:oleObj name="" r:id="rId1" imgW="3238500" imgH="736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255" y="1365250"/>
                        <a:ext cx="256349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1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1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1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11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charRg st="11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11">
                                            <p:txEl>
                                              <p:charRg st="119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6231" y="144145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3400" indent="-533400" algn="ctr" eaLnBrk="1" hangingPunct="1"/>
            <a:r>
              <a:rPr lang="en-US" altLang="zh-CN" sz="3600" dirty="0">
                <a:solidFill>
                  <a:schemeClr val="tx2"/>
                </a:solidFill>
              </a:rPr>
              <a:t>4.2.3 </a:t>
            </a:r>
            <a:r>
              <a:rPr lang="zh-CN" altLang="en-US" sz="3600" dirty="0">
                <a:solidFill>
                  <a:schemeClr val="tx2"/>
                </a:solidFill>
              </a:rPr>
              <a:t>循环结构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5465" y="1421765"/>
            <a:ext cx="8491220" cy="46539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while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while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语句的一般格式为：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while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条件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循环体语句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end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其执行过程为：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若条件成立，则执行循环体语句，执行后再判断条件是否成立，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如果不成立则跳出循环。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52258" name="Rectangle 2"/>
          <p:cNvSpPr>
            <a:spLocks noGrp="1"/>
          </p:cNvSpPr>
          <p:nvPr>
            <p:ph idx="1"/>
          </p:nvPr>
        </p:nvSpPr>
        <p:spPr>
          <a:xfrm>
            <a:off x="628333" y="1458595"/>
            <a:ext cx="7772400" cy="4791075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buNone/>
            </a:pPr>
            <a:r>
              <a:rPr lang="zh-CN" altLang="en-US" sz="1800" dirty="0"/>
              <a:t>从键盘输入若干个数，当输入</a:t>
            </a:r>
            <a:r>
              <a:rPr lang="en-US" altLang="zh-CN" sz="1800" dirty="0"/>
              <a:t>0</a:t>
            </a:r>
            <a:r>
              <a:rPr lang="zh-CN" altLang="en-US" sz="1800" dirty="0"/>
              <a:t>时结束输入，求这些数的平均值和它们的和。</a:t>
            </a:r>
            <a:endParaRPr lang="zh-CN" altLang="en-US" sz="1500" dirty="0"/>
          </a:p>
          <a:p>
            <a:pPr eaLnBrk="1" hangingPunct="1">
              <a:buNone/>
            </a:pPr>
            <a:r>
              <a:rPr lang="en-US" altLang="zh-CN" sz="1500" dirty="0"/>
              <a:t>sum = 0;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n = 0;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x = input(</a:t>
            </a:r>
            <a:r>
              <a:rPr lang="en-US" altLang="zh-CN" sz="1500" dirty="0">
                <a:latin typeface="Arial" panose="020B0604020202020204" pitchFamily="34" charset="0"/>
              </a:rPr>
              <a:t>'</a:t>
            </a:r>
            <a:r>
              <a:rPr lang="en-US" altLang="zh-CN" sz="1500" dirty="0"/>
              <a:t>Enter a number(end in 0):');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while(x~=0)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    sum = sum+x;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    n = n+1;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    x = input(</a:t>
            </a:r>
            <a:r>
              <a:rPr lang="en-US" altLang="zh-CN" sz="1500" dirty="0">
                <a:latin typeface="Arial" panose="020B0604020202020204" pitchFamily="34" charset="0"/>
              </a:rPr>
              <a:t>'</a:t>
            </a:r>
            <a:r>
              <a:rPr lang="en-US" altLang="zh-CN" sz="1500" dirty="0"/>
              <a:t>Enter a number(end in 0):');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end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if(n&gt;0)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    sum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    mean = sum/n</a:t>
            </a:r>
            <a:endParaRPr lang="en-US" altLang="zh-CN" sz="1500" dirty="0"/>
          </a:p>
          <a:p>
            <a:pPr eaLnBrk="1" hangingPunct="1">
              <a:buNone/>
            </a:pPr>
            <a:r>
              <a:rPr lang="en-US" altLang="zh-CN" sz="1500" dirty="0"/>
              <a:t>end</a:t>
            </a:r>
            <a:endParaRPr lang="en-US" altLang="zh-CN" sz="1500" dirty="0"/>
          </a:p>
        </p:txBody>
      </p:sp>
      <p:sp>
        <p:nvSpPr>
          <p:cNvPr id="29702" name="Rectangle 3"/>
          <p:cNvSpPr>
            <a:spLocks noGrp="1"/>
          </p:cNvSpPr>
          <p:nvPr>
            <p:ph type="title"/>
          </p:nvPr>
        </p:nvSpPr>
        <p:spPr>
          <a:xfrm>
            <a:off x="675323" y="369888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/>
              <a:t>例</a:t>
            </a:r>
            <a:r>
              <a:rPr lang="en-US" altLang="zh-CN" sz="4000" dirty="0"/>
              <a:t>4.8 </a:t>
            </a:r>
            <a:endParaRPr lang="en-US" altLang="zh-CN" sz="4000" dirty="0"/>
          </a:p>
        </p:txBody>
      </p:sp>
      <p:sp>
        <p:nvSpPr>
          <p:cNvPr id="29703" name="Text Box 4"/>
          <p:cNvSpPr txBox="1"/>
          <p:nvPr/>
        </p:nvSpPr>
        <p:spPr>
          <a:xfrm>
            <a:off x="4736465" y="2175193"/>
            <a:ext cx="3527425" cy="3357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输出结果为：</a:t>
            </a:r>
            <a:endParaRPr lang="zh-CN" altLang="en-US" sz="1800" b="1" dirty="0">
              <a:solidFill>
                <a:srgbClr val="0000FF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Enter a number(end in 0):67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Enter a number(end in 0):89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Enter a number(end in 0):93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Enter a number(end in 0):70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Enter a number(end in 0):0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sum =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319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mean =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79.7500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58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5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2258">
                                            <p:txEl>
                                              <p:charRg st="5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2258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58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58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3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2258">
                                            <p:txEl>
                                              <p:charRg st="13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7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2258">
                                            <p:txEl>
                                              <p:charRg st="178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8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2258">
                                            <p:txEl>
                                              <p:charRg st="182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9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2258">
                                            <p:txEl>
                                              <p:charRg st="190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2258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21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58">
                                            <p:txEl>
                                              <p:charRg st="215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533400" indent="-533400" eaLnBrk="1" hangingPunct="1"/>
            <a:r>
              <a:rPr lang="en-US" altLang="zh-CN" dirty="0"/>
              <a:t>4.2.3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7675" y="1533525"/>
            <a:ext cx="7886700" cy="4351338"/>
          </a:xfrm>
        </p:spPr>
        <p:txBody>
          <a:bodyPr>
            <a:norm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语句和</a:t>
            </a:r>
            <a:r>
              <a:rPr lang="en-US" altLang="zh-CN" sz="2000" dirty="0"/>
              <a:t>continur</a:t>
            </a:r>
            <a:r>
              <a:rPr lang="zh-CN" altLang="en-US" sz="2000" dirty="0"/>
              <a:t>语句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它们一般与</a:t>
            </a:r>
            <a:r>
              <a:rPr lang="en-US" altLang="zh-CN" sz="2000" dirty="0"/>
              <a:t>if</a:t>
            </a:r>
            <a:r>
              <a:rPr lang="zh-CN" altLang="en-US" sz="2000" dirty="0"/>
              <a:t>语句配合使用。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break</a:t>
            </a:r>
            <a:r>
              <a:rPr lang="zh-CN" altLang="en-US" sz="2000" dirty="0"/>
              <a:t>语句用于终止循环的执行。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当在循环体内执行到该语句时，程序将跳出循环，继续执行循环语句的下一语句。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continue</a:t>
            </a:r>
            <a:r>
              <a:rPr lang="zh-CN" altLang="en-US" sz="2000" dirty="0"/>
              <a:t>语句控制跳过循环体中的某些语句。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当在循环体内执行到该语句时，程序将跳过循环体中所有剩下的语句，继续下一次循环。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09905" y="1468120"/>
            <a:ext cx="8491220" cy="42164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4.9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求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[100,200]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之间第一个能被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21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整除的整数。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09905" y="1889760"/>
            <a:ext cx="8491220" cy="4699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程序如下：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for n = 100:200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if rem(n,21)~=0;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continue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end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break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end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程序输出结果为：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 = 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105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63547" y="323216"/>
            <a:ext cx="5816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3400" indent="-533400" eaLnBrk="1" hangingPunct="1"/>
            <a:r>
              <a:rPr lang="en-US" altLang="zh-CN" dirty="0"/>
              <a:t>4.2.3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267336"/>
            <a:ext cx="5816906" cy="1325563"/>
          </a:xfrm>
        </p:spPr>
        <p:txBody>
          <a:bodyPr/>
          <a:p>
            <a:pPr eaLnBrk="1" hangingPunct="1"/>
            <a:r>
              <a:rPr lang="en-US" altLang="zh-CN" dirty="0"/>
              <a:t>4.3 </a:t>
            </a:r>
            <a:r>
              <a:rPr lang="zh-CN" altLang="en-US" dirty="0"/>
              <a:t>函数文件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4980" y="1352550"/>
            <a:ext cx="7886700" cy="5087620"/>
          </a:xfrm>
        </p:spPr>
        <p:txBody>
          <a:bodyPr>
            <a:normAutofit lnSpcReduction="20000"/>
          </a:bodyPr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函数文件是另一种形式的</a:t>
            </a:r>
            <a:r>
              <a:rPr lang="en-US" altLang="zh-CN" sz="2000" dirty="0"/>
              <a:t>M</a:t>
            </a:r>
            <a:r>
              <a:rPr lang="zh-CN" altLang="en-US" sz="2000" dirty="0"/>
              <a:t>文件，每一个函数文件都定义一个函数。</a:t>
            </a:r>
            <a:r>
              <a:rPr lang="en-US" altLang="zh-CN" sz="2000" dirty="0"/>
              <a:t>Matlab</a:t>
            </a:r>
            <a:r>
              <a:rPr lang="zh-CN" altLang="en-US" sz="2000" dirty="0"/>
              <a:t>提供的标准函数大部分是由函数文件定义的。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4.3.1 </a:t>
            </a:r>
            <a:r>
              <a:rPr lang="zh-CN" altLang="en-US" sz="2000" dirty="0"/>
              <a:t>函数文件的基本结构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     函数文件由</a:t>
            </a:r>
            <a:r>
              <a:rPr lang="en-US" altLang="zh-CN" sz="2000" dirty="0"/>
              <a:t>function</a:t>
            </a:r>
            <a:r>
              <a:rPr lang="zh-CN" altLang="en-US" sz="2000" dirty="0"/>
              <a:t>语句引导，其基本结构为：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/>
              <a:t>function  </a:t>
            </a:r>
            <a:r>
              <a:rPr lang="zh-CN" altLang="en-US" sz="2000" dirty="0"/>
              <a:t>输出形参表 </a:t>
            </a:r>
            <a:r>
              <a:rPr lang="en-US" altLang="zh-CN" sz="2000" dirty="0"/>
              <a:t>= </a:t>
            </a:r>
            <a:r>
              <a:rPr lang="zh-CN" altLang="en-US" sz="2000" dirty="0"/>
              <a:t>函数名（输入形参表）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       注释说明部分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       函数体语句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    其中，以</a:t>
            </a:r>
            <a:r>
              <a:rPr lang="en-US" altLang="zh-CN" sz="2000" dirty="0"/>
              <a:t>function</a:t>
            </a:r>
            <a:r>
              <a:rPr lang="zh-CN" altLang="en-US" sz="2000" dirty="0"/>
              <a:t>开头的一行为引导行，表示该</a:t>
            </a:r>
            <a:r>
              <a:rPr lang="en-US" altLang="zh-CN" sz="2000" dirty="0"/>
              <a:t>M</a:t>
            </a:r>
            <a:r>
              <a:rPr lang="zh-CN" altLang="en-US" sz="2000" dirty="0"/>
              <a:t>文件是一个函数文件。当输出形参多于一个时，应该用方括号括起来。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23216"/>
            <a:ext cx="5816906" cy="1325563"/>
          </a:xfrm>
        </p:spPr>
        <p:txBody>
          <a:bodyPr/>
          <a:p>
            <a:pPr eaLnBrk="1" hangingPunct="1"/>
            <a:r>
              <a:rPr lang="zh-CN" altLang="en-US" dirty="0"/>
              <a:t>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63675"/>
            <a:ext cx="7886700" cy="4977130"/>
          </a:xfrm>
        </p:spPr>
        <p:txBody>
          <a:bodyPr>
            <a:normAutofit/>
          </a:bodyPr>
          <a:p>
            <a:pPr eaLnBrk="1" hangingPunct="1"/>
            <a:r>
              <a:rPr lang="en-US" altLang="zh-CN" sz="1700" dirty="0"/>
              <a:t>1. </a:t>
            </a:r>
            <a:r>
              <a:rPr lang="zh-CN" altLang="en-US" sz="1700" dirty="0"/>
              <a:t>关于函数文件名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函数文件名通常由函数名再加上扩展名</a:t>
            </a:r>
            <a:r>
              <a:rPr lang="en-US" altLang="zh-CN" sz="1700" dirty="0"/>
              <a:t>.m</a:t>
            </a:r>
            <a:r>
              <a:rPr lang="zh-CN" altLang="en-US" sz="1700" dirty="0"/>
              <a:t>组成。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当函数文件名与函数名不同时，</a:t>
            </a:r>
            <a:r>
              <a:rPr lang="en-US" altLang="zh-CN" sz="1700" dirty="0"/>
              <a:t>Matlab</a:t>
            </a:r>
            <a:r>
              <a:rPr lang="zh-CN" altLang="en-US" sz="1700" dirty="0"/>
              <a:t>将忽略函数名而确认文件名，因此调用时使用函数文件名。</a:t>
            </a:r>
            <a:endParaRPr lang="zh-CN" altLang="en-US" sz="1700" dirty="0"/>
          </a:p>
          <a:p>
            <a:pPr eaLnBrk="1" hangingPunct="1"/>
            <a:r>
              <a:rPr lang="en-US" altLang="zh-CN" sz="1700" dirty="0"/>
              <a:t>2. </a:t>
            </a:r>
            <a:r>
              <a:rPr lang="zh-CN" altLang="en-US" sz="1700" dirty="0"/>
              <a:t>关于注释说明部分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注释说明包括</a:t>
            </a:r>
            <a:r>
              <a:rPr lang="en-US" altLang="zh-CN" sz="1700" dirty="0"/>
              <a:t>3</a:t>
            </a:r>
            <a:r>
              <a:rPr lang="zh-CN" altLang="en-US" sz="1700" dirty="0"/>
              <a:t>部分：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① 紧随引导行之后以</a:t>
            </a:r>
            <a:r>
              <a:rPr lang="en-US" altLang="zh-CN" sz="1700" dirty="0"/>
              <a:t>%</a:t>
            </a:r>
            <a:r>
              <a:rPr lang="zh-CN" altLang="en-US" sz="1700" dirty="0"/>
              <a:t>开头的第一注释行。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    这一行一般包括大写的函数文件名和函数功能简要描述，供</a:t>
            </a:r>
            <a:r>
              <a:rPr lang="en-US" altLang="zh-CN" sz="1700" dirty="0"/>
              <a:t>lookfor</a:t>
            </a:r>
            <a:r>
              <a:rPr lang="zh-CN" altLang="en-US" sz="1700" dirty="0"/>
              <a:t>关键词查询和</a:t>
            </a:r>
            <a:r>
              <a:rPr lang="en-US" altLang="zh-CN" sz="1700" dirty="0"/>
              <a:t>help</a:t>
            </a:r>
            <a:r>
              <a:rPr lang="zh-CN" altLang="en-US" sz="1700" dirty="0"/>
              <a:t>在线帮助时使用。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② 第一注释行及之后连续的注释行。</a:t>
            </a:r>
            <a:endParaRPr lang="zh-CN" altLang="en-US" sz="1700" dirty="0"/>
          </a:p>
          <a:p>
            <a:pPr eaLnBrk="1" hangingPunct="1"/>
            <a:r>
              <a:rPr lang="zh-CN" altLang="en-US" sz="1700" dirty="0"/>
              <a:t>        通常包括函数输入</a:t>
            </a:r>
            <a:r>
              <a:rPr lang="en-US" altLang="zh-CN" sz="1700" dirty="0"/>
              <a:t>/</a:t>
            </a:r>
            <a:r>
              <a:rPr lang="zh-CN" altLang="en-US" sz="1700" dirty="0"/>
              <a:t>输出参数的含义及调用格式说明等信息，构成全部在线帮助文本。</a:t>
            </a:r>
            <a:endParaRPr lang="zh-CN" altLang="en-US" sz="17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eaLnBrk="1" hangingPunct="1"/>
            <a:r>
              <a:rPr lang="zh-CN" altLang="en-US" dirty="0"/>
              <a:t>命令文件和函数文件的区别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602740"/>
            <a:ext cx="7886700" cy="4643755"/>
          </a:xfrm>
        </p:spPr>
        <p:txBody>
          <a:bodyPr>
            <a:normAutofit lnSpcReduction="20000"/>
          </a:bodyPr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/>
              <a:t>命令文件没有输入参数，也不返回输出参数；函数文件可以带输入参数，也可以返回输出参数。</a:t>
            </a:r>
            <a:endParaRPr lang="zh-CN" altLang="en-US" dirty="0"/>
          </a:p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/>
              <a:t>命令文件对工作空间中的变量进行操作，文件中所有命令的执行结果也返回工作空间中；函数文件中定义的变量为局部变量，当函数文件执行完毕时，这些变量也被清除。</a:t>
            </a:r>
            <a:endParaRPr lang="zh-CN" altLang="en-US" dirty="0"/>
          </a:p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/>
              <a:t>命令文件可以直接运行；函数文件不能直接运行，要以函数调用的方式来调用它。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>
          <a:xfrm>
            <a:off x="675323" y="338773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说明：</a:t>
            </a:r>
            <a:endParaRPr lang="zh-CN" altLang="en-US" dirty="0"/>
          </a:p>
        </p:txBody>
      </p:sp>
      <p:sp>
        <p:nvSpPr>
          <p:cNvPr id="358403" name="Rectangle 3"/>
          <p:cNvSpPr>
            <a:spLocks noGrp="1"/>
          </p:cNvSpPr>
          <p:nvPr>
            <p:ph idx="1"/>
          </p:nvPr>
        </p:nvSpPr>
        <p:spPr>
          <a:xfrm>
            <a:off x="438785" y="1491615"/>
            <a:ext cx="8029575" cy="5229860"/>
          </a:xfrm>
        </p:spPr>
        <p:txBody>
          <a:bodyPr vert="horz" wrap="square" lIns="91440" tIns="45720" rIns="91440" bIns="45720" anchor="t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6600CC"/>
                </a:solidFill>
              </a:rPr>
              <a:t>③ </a:t>
            </a:r>
            <a:r>
              <a:rPr lang="zh-CN" altLang="en-US" sz="2000" dirty="0">
                <a:solidFill>
                  <a:srgbClr val="6600CC"/>
                </a:solidFill>
              </a:rPr>
              <a:t>与在线帮助文本相隔一空行的注释行。</a:t>
            </a:r>
            <a:endParaRPr lang="zh-CN" altLang="en-US" sz="2000" dirty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     包括函数文件编写和修改的信息，如作者和版本等。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、关于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zh-CN" altLang="en-US" sz="2000" dirty="0">
                <a:solidFill>
                  <a:srgbClr val="0000FF"/>
                </a:solidFill>
              </a:rPr>
              <a:t>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如果在函数文件中插入了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语句，则执行到该语句就结束函数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的执行，流程转至调用该函数的位置。通常也不使用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</a:t>
            </a:r>
            <a:r>
              <a:rPr lang="zh-CN" altLang="en-US" sz="2000" dirty="0">
                <a:solidFill>
                  <a:srgbClr val="0000FF"/>
                </a:solidFill>
              </a:rPr>
              <a:t>例</a:t>
            </a:r>
            <a:r>
              <a:rPr lang="en-US" altLang="zh-CN" sz="2000" dirty="0">
                <a:solidFill>
                  <a:srgbClr val="0000FF"/>
                </a:solidFill>
              </a:rPr>
              <a:t>5.10 </a:t>
            </a:r>
            <a:r>
              <a:rPr lang="zh-CN" altLang="en-US" sz="2000" dirty="0">
                <a:solidFill>
                  <a:srgbClr val="0000FF"/>
                </a:solidFill>
              </a:rPr>
              <a:t>编写函数文件，求半径为</a:t>
            </a:r>
            <a:r>
              <a:rPr lang="en-US" altLang="zh-CN" sz="2000" dirty="0">
                <a:solidFill>
                  <a:srgbClr val="0000FF"/>
                </a:solidFill>
              </a:rPr>
              <a:t>r</a:t>
            </a:r>
            <a:r>
              <a:rPr lang="zh-CN" altLang="en-US" sz="2000" dirty="0">
                <a:solidFill>
                  <a:srgbClr val="0000FF"/>
                </a:solidFill>
              </a:rPr>
              <a:t>的圆的面积和周长。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函数文件如下：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1800" dirty="0">
                <a:solidFill>
                  <a:srgbClr val="0000FF"/>
                </a:solidFill>
              </a:rPr>
              <a:t>function [s,p] = fcircle(r)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08000"/>
                </a:solidFill>
              </a:rPr>
              <a:t>% FCIRCLE calculate the area and perimeter of a circle of radii r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     % r       </a:t>
            </a:r>
            <a:r>
              <a:rPr lang="zh-CN" altLang="en-US" sz="1800" dirty="0">
                <a:solidFill>
                  <a:srgbClr val="008000"/>
                </a:solidFill>
              </a:rPr>
              <a:t>圆半径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8000"/>
                </a:solidFill>
              </a:rPr>
              <a:t>     </a:t>
            </a:r>
            <a:r>
              <a:rPr lang="en-US" altLang="zh-CN" sz="1800" dirty="0">
                <a:solidFill>
                  <a:srgbClr val="008000"/>
                </a:solidFill>
              </a:rPr>
              <a:t>% s       </a:t>
            </a:r>
            <a:r>
              <a:rPr lang="zh-CN" altLang="en-US" sz="1800" dirty="0">
                <a:solidFill>
                  <a:srgbClr val="008000"/>
                </a:solidFill>
              </a:rPr>
              <a:t>圆面积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8000"/>
                </a:solidFill>
              </a:rPr>
              <a:t>     </a:t>
            </a:r>
            <a:r>
              <a:rPr lang="en-US" altLang="zh-CN" sz="1800" dirty="0">
                <a:solidFill>
                  <a:srgbClr val="008000"/>
                </a:solidFill>
              </a:rPr>
              <a:t>% p      </a:t>
            </a:r>
            <a:r>
              <a:rPr lang="zh-CN" altLang="en-US" sz="1800" dirty="0">
                <a:solidFill>
                  <a:srgbClr val="008000"/>
                </a:solidFill>
              </a:rPr>
              <a:t>圆周长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rgbClr val="008000"/>
                </a:solidFill>
              </a:rPr>
              <a:t>     </a:t>
            </a:r>
            <a:r>
              <a:rPr lang="en-US" altLang="zh-CN" sz="1800" dirty="0">
                <a:solidFill>
                  <a:srgbClr val="008000"/>
                </a:solidFill>
              </a:rPr>
              <a:t>%2006</a:t>
            </a:r>
            <a:r>
              <a:rPr lang="zh-CN" altLang="en-US" sz="1800" dirty="0">
                <a:solidFill>
                  <a:srgbClr val="008000"/>
                </a:solidFill>
              </a:rPr>
              <a:t>年</a:t>
            </a:r>
            <a:r>
              <a:rPr lang="en-US" altLang="zh-CN" sz="1800" dirty="0">
                <a:solidFill>
                  <a:srgbClr val="008000"/>
                </a:solidFill>
              </a:rPr>
              <a:t>2</a:t>
            </a:r>
            <a:r>
              <a:rPr lang="zh-CN" altLang="en-US" sz="1800" dirty="0">
                <a:solidFill>
                  <a:srgbClr val="008000"/>
                </a:solidFill>
              </a:rPr>
              <a:t>月</a:t>
            </a:r>
            <a:r>
              <a:rPr lang="en-US" altLang="zh-CN" sz="1800" dirty="0">
                <a:solidFill>
                  <a:srgbClr val="008000"/>
                </a:solidFill>
              </a:rPr>
              <a:t>30</a:t>
            </a:r>
            <a:r>
              <a:rPr lang="zh-CN" altLang="en-US" sz="1800" dirty="0">
                <a:solidFill>
                  <a:srgbClr val="008000"/>
                </a:solidFill>
              </a:rPr>
              <a:t>日编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s = pi*r*r;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p = 2*pi*r;</a:t>
            </a:r>
            <a:endParaRPr lang="en-US" altLang="zh-CN" sz="1800" dirty="0"/>
          </a:p>
        </p:txBody>
      </p:sp>
      <p:sp>
        <p:nvSpPr>
          <p:cNvPr id="34823" name="Text Box 4"/>
          <p:cNvSpPr txBox="1"/>
          <p:nvPr/>
        </p:nvSpPr>
        <p:spPr>
          <a:xfrm>
            <a:off x="3816350" y="5121275"/>
            <a:ext cx="4932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2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03">
                                            <p:txEl>
                                              <p:charRg st="2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03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0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403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14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03">
                                            <p:txEl>
                                              <p:charRg st="148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18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03">
                                            <p:txEl>
                                              <p:charRg st="181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19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03">
                                            <p:txEl>
                                              <p:charRg st="194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03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298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8403">
                                            <p:txEl>
                                              <p:charRg st="298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317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8403">
                                            <p:txEl>
                                              <p:charRg st="317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336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403">
                                            <p:txEl>
                                              <p:charRg st="336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355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8403">
                                            <p:txEl>
                                              <p:charRg st="355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373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03">
                                            <p:txEl>
                                              <p:charRg st="373" end="3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charRg st="390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8403">
                                            <p:txEl>
                                              <p:charRg st="390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09881"/>
            <a:ext cx="5816906" cy="1325563"/>
          </a:xfrm>
        </p:spPr>
        <p:txBody>
          <a:bodyPr/>
          <a:p>
            <a:pPr marL="533400" indent="-533400" eaLnBrk="1" hangingPunct="1"/>
            <a:r>
              <a:rPr lang="zh-CN" altLang="en-US" dirty="0"/>
              <a:t>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533525"/>
            <a:ext cx="7886700" cy="4823460"/>
          </a:xfrm>
        </p:spPr>
        <p:txBody>
          <a:bodyPr>
            <a:normAutofit/>
          </a:bodyPr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/>
              <a:t>将以上函数文件以文件名</a:t>
            </a:r>
            <a:r>
              <a:rPr lang="en-US" altLang="zh-CN" sz="1600" dirty="0"/>
              <a:t>fcircle.m</a:t>
            </a:r>
            <a:r>
              <a:rPr lang="zh-CN" altLang="en-US" sz="1600" dirty="0"/>
              <a:t>保存，然后在命令窗口调用。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/>
              <a:t>[s,p] = fcircle(10)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输出结果是：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s = 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      314.1593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 p =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      62.8319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采用</a:t>
            </a:r>
            <a:r>
              <a:rPr lang="en-US" altLang="zh-CN" sz="1600" dirty="0"/>
              <a:t>help</a:t>
            </a:r>
            <a:r>
              <a:rPr lang="zh-CN" altLang="en-US" sz="1600" dirty="0"/>
              <a:t>命令或</a:t>
            </a:r>
            <a:r>
              <a:rPr lang="en-US" altLang="zh-CN" sz="1600" dirty="0"/>
              <a:t>lookfor</a:t>
            </a:r>
            <a:r>
              <a:rPr lang="zh-CN" altLang="en-US" sz="1600" dirty="0"/>
              <a:t>命令可以显示出注释说明部分的内容。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help fcircle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屏幕显示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FCIRCLE calculate the area and perimeter of a circle of radii r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  r       </a:t>
            </a:r>
            <a:r>
              <a:rPr lang="zh-CN" altLang="en-US" sz="1600" dirty="0"/>
              <a:t>圆半径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s       </a:t>
            </a:r>
            <a:r>
              <a:rPr lang="zh-CN" altLang="en-US" sz="1600" dirty="0"/>
              <a:t>圆面积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       </a:t>
            </a:r>
            <a:r>
              <a:rPr lang="zh-CN" altLang="en-US" sz="1600" dirty="0"/>
              <a:t>圆周长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xfrm>
            <a:off x="692468" y="306388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4.3.2 </a:t>
            </a:r>
            <a:r>
              <a:rPr lang="zh-CN" altLang="en-US" dirty="0"/>
              <a:t>函数调用</a:t>
            </a:r>
            <a:endParaRPr lang="zh-CN" altLang="en-US" dirty="0"/>
          </a:p>
        </p:txBody>
      </p:sp>
      <p:sp>
        <p:nvSpPr>
          <p:cNvPr id="360451" name="Rectangle 3"/>
          <p:cNvSpPr>
            <a:spLocks noGrp="1"/>
          </p:cNvSpPr>
          <p:nvPr>
            <p:ph idx="1"/>
          </p:nvPr>
        </p:nvSpPr>
        <p:spPr>
          <a:xfrm>
            <a:off x="436880" y="1409065"/>
            <a:ext cx="8449945" cy="5312410"/>
          </a:xfrm>
        </p:spPr>
        <p:txBody>
          <a:bodyPr vert="horz" wrap="square" lIns="91440" tIns="45720" rIns="91440" bIns="45720" anchor="t">
            <a:normAutofit fontScale="80000"/>
          </a:bodyPr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函数调用的一般格式是：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zh-CN" altLang="en-US" sz="2400" dirty="0">
                <a:solidFill>
                  <a:srgbClr val="0000FF"/>
                </a:solidFill>
              </a:rPr>
              <a:t>输出实参表</a:t>
            </a:r>
            <a:r>
              <a:rPr lang="en-US" altLang="zh-CN" sz="2400" dirty="0">
                <a:solidFill>
                  <a:srgbClr val="0000FF"/>
                </a:solidFill>
              </a:rPr>
              <a:t>] = </a:t>
            </a:r>
            <a:r>
              <a:rPr lang="zh-CN" altLang="en-US" sz="2400" dirty="0">
                <a:solidFill>
                  <a:srgbClr val="0000FF"/>
                </a:solidFill>
              </a:rPr>
              <a:t>函数名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输入实参表）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注意：函数调用时，各实参出现的顺序、个数，应与函数定义时相同。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例</a:t>
            </a:r>
            <a:r>
              <a:rPr lang="en-US" altLang="zh-CN" sz="2400" dirty="0">
                <a:solidFill>
                  <a:srgbClr val="0000FF"/>
                </a:solidFill>
              </a:rPr>
              <a:t>4.11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利用函数文件，实现直角坐标</a:t>
            </a:r>
            <a:r>
              <a:rPr lang="en-US" altLang="zh-CN" sz="2400" dirty="0">
                <a:solidFill>
                  <a:srgbClr val="0000FF"/>
                </a:solidFill>
              </a:rPr>
              <a:t>(x,y)</a:t>
            </a:r>
            <a:r>
              <a:rPr lang="zh-CN" altLang="en-US" sz="2400" dirty="0">
                <a:solidFill>
                  <a:srgbClr val="0000FF"/>
                </a:solidFill>
              </a:rPr>
              <a:t>与极坐标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l-GR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el-GR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之间的转换。</a:t>
            </a:r>
            <a:endParaRPr lang="zh-CN" altLang="en-US" sz="24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   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函数文件：</a:t>
            </a:r>
            <a:r>
              <a:rPr lang="en-US" altLang="zh-CN" sz="2400" dirty="0">
                <a:cs typeface="Times New Roman" panose="02020603050405020304" pitchFamily="18" charset="0"/>
              </a:rPr>
              <a:t>tran.m: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function [rho,theta] = tran(x,y)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rho = sqrt(x*x+y*y);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theta = atan(y/x);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endParaRPr lang="el-GR" altLang="zh-CN" sz="2400" dirty="0">
              <a:ea typeface="Times New Roman" panose="02020603050405020304" pitchFamily="18" charset="0"/>
            </a:endParaRPr>
          </a:p>
        </p:txBody>
      </p:sp>
      <p:sp>
        <p:nvSpPr>
          <p:cNvPr id="36871" name="Text Box 4"/>
          <p:cNvSpPr txBox="1"/>
          <p:nvPr/>
        </p:nvSpPr>
        <p:spPr>
          <a:xfrm>
            <a:off x="6064250" y="398780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None/>
            </a:pPr>
            <a:endParaRPr lang="zh-CN" altLang="zh-CN" sz="2800" dirty="0">
              <a:latin typeface="Tahoma" panose="020B0604030504040204" pitchFamily="34" charset="0"/>
            </a:endParaRPr>
          </a:p>
        </p:txBody>
      </p:sp>
      <p:sp>
        <p:nvSpPr>
          <p:cNvPr id="360453" name="Text Box 5"/>
          <p:cNvSpPr txBox="1"/>
          <p:nvPr/>
        </p:nvSpPr>
        <p:spPr>
          <a:xfrm>
            <a:off x="4852988" y="3987483"/>
            <a:ext cx="4033837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tran.m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的命令文件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main1.m: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x = input(‘please input x=:’);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y = input(‘please input y=:’);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[rho,the] = tran(x,y);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rho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the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1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0451">
                                            <p:txEl>
                                              <p:charRg st="1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3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51">
                                            <p:txEl>
                                              <p:charRg st="3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0451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7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0451">
                                            <p:txEl>
                                              <p:charRg st="75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0451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12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0451">
                                            <p:txEl>
                                              <p:charRg st="129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16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0451">
                                            <p:txEl>
                                              <p:charRg st="16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197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0451">
                                            <p:txEl>
                                              <p:charRg st="197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charRg st="22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0451">
                                            <p:txEl>
                                              <p:charRg st="223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045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045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0453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0453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0453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11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0453">
                                            <p:txEl>
                                              <p:charRg st="115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1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4102" name="Rectangle 2"/>
          <p:cNvSpPr>
            <a:spLocks noGrp="1"/>
          </p:cNvSpPr>
          <p:nvPr>
            <p:ph type="title"/>
          </p:nvPr>
        </p:nvSpPr>
        <p:spPr>
          <a:xfrm>
            <a:off x="675323" y="251143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函数的嵌套调用</a:t>
            </a:r>
            <a:endParaRPr lang="zh-CN" altLang="en-US" dirty="0"/>
          </a:p>
        </p:txBody>
      </p:sp>
      <p:sp>
        <p:nvSpPr>
          <p:cNvPr id="361475" name="Rectangle 3"/>
          <p:cNvSpPr>
            <a:spLocks noGrp="1"/>
          </p:cNvSpPr>
          <p:nvPr>
            <p:ph idx="1"/>
          </p:nvPr>
        </p:nvSpPr>
        <p:spPr>
          <a:xfrm>
            <a:off x="250825" y="1233805"/>
            <a:ext cx="8461375" cy="2287270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buNone/>
            </a:pPr>
            <a:r>
              <a:rPr lang="en-US" altLang="zh-CN" sz="2400" dirty="0"/>
              <a:t>       </a:t>
            </a:r>
            <a:r>
              <a:rPr lang="zh-CN" altLang="en-US" sz="1800" dirty="0"/>
              <a:t>在</a:t>
            </a:r>
            <a:r>
              <a:rPr lang="en-US" altLang="zh-CN" sz="1800" dirty="0"/>
              <a:t>Matlab</a:t>
            </a:r>
            <a:r>
              <a:rPr lang="zh-CN" altLang="en-US" sz="1800" dirty="0"/>
              <a:t>中，函数可以嵌套调用，即一个函数可以调用别的函数。一个函数调用自身称为函数的递归调用。</a:t>
            </a:r>
            <a:endParaRPr lang="zh-CN" altLang="en-US" sz="1800" dirty="0"/>
          </a:p>
          <a:p>
            <a:pPr eaLnBrk="1" hangingPunct="1">
              <a:buNone/>
            </a:pPr>
            <a:r>
              <a:rPr lang="zh-CN" altLang="en-US" sz="1800" dirty="0"/>
              <a:t>         </a:t>
            </a:r>
            <a:r>
              <a:rPr lang="zh-CN" altLang="en-US" sz="1800" dirty="0">
                <a:solidFill>
                  <a:srgbClr val="0000FF"/>
                </a:solidFill>
              </a:rPr>
              <a:t>例</a:t>
            </a:r>
            <a:r>
              <a:rPr lang="en-US" altLang="zh-CN" sz="1800" dirty="0">
                <a:solidFill>
                  <a:srgbClr val="0000FF"/>
                </a:solidFill>
              </a:rPr>
              <a:t>4.12 </a:t>
            </a:r>
            <a:r>
              <a:rPr lang="zh-CN" altLang="en-US" sz="1800" dirty="0">
                <a:solidFill>
                  <a:srgbClr val="0000FF"/>
                </a:solidFill>
              </a:rPr>
              <a:t>利用函数的递归调用，求</a:t>
            </a:r>
            <a:r>
              <a:rPr lang="en-US" altLang="zh-CN" sz="1800" dirty="0">
                <a:solidFill>
                  <a:srgbClr val="0000FF"/>
                </a:solidFill>
              </a:rPr>
              <a:t>n</a:t>
            </a:r>
            <a:r>
              <a:rPr lang="zh-CN" altLang="en-US" sz="1800" dirty="0">
                <a:solidFill>
                  <a:srgbClr val="0000FF"/>
                </a:solidFill>
              </a:rPr>
              <a:t>！。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n</a:t>
            </a:r>
            <a:r>
              <a:rPr lang="zh-CN" altLang="en-US" sz="1800" dirty="0"/>
              <a:t>！本身就是以递归的形式定义的：</a:t>
            </a:r>
            <a:endParaRPr lang="zh-CN" altLang="en-US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  <p:graphicFrame>
        <p:nvGraphicFramePr>
          <p:cNvPr id="361476" name="Object 4"/>
          <p:cNvGraphicFramePr/>
          <p:nvPr/>
        </p:nvGraphicFramePr>
        <p:xfrm>
          <a:off x="5036820" y="1909445"/>
          <a:ext cx="2811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09700" imgH="469900" progId="Equation.DSMT4">
                  <p:embed/>
                </p:oleObj>
              </mc:Choice>
              <mc:Fallback>
                <p:oleObj name="" r:id="rId1" imgW="1409700" imgH="469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6820" y="1909445"/>
                        <a:ext cx="281146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Text Box 5"/>
          <p:cNvSpPr txBox="1"/>
          <p:nvPr/>
        </p:nvSpPr>
        <p:spPr>
          <a:xfrm>
            <a:off x="675640" y="3175953"/>
            <a:ext cx="7308850" cy="3014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显然，求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！需要求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(n-1)!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，这时可采用递归调用。</a:t>
            </a:r>
            <a:endParaRPr lang="zh-CN" altLang="en-US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函数如下：</a:t>
            </a:r>
            <a:endParaRPr lang="zh-CN" altLang="en-US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function f = factor(n)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if n&lt;=1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f = 1;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else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f = factor(n-1)*n;  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递归调用求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(n-1)!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5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charRg st="55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147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1477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1477">
                                            <p:txEl>
                                              <p:charRg st="3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1477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1477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8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1477">
                                            <p:txEl>
                                              <p:charRg st="8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1477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1477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23216"/>
            <a:ext cx="5816906" cy="1325563"/>
          </a:xfrm>
        </p:spPr>
        <p:txBody>
          <a:bodyPr/>
          <a:p>
            <a:pPr marL="533400" indent="-533400" eaLnBrk="1" hangingPunct="1"/>
            <a:r>
              <a:rPr lang="zh-CN" altLang="en-US" dirty="0"/>
              <a:t>函数的嵌套调用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649095"/>
            <a:ext cx="7886700" cy="4351338"/>
          </a:xfrm>
        </p:spPr>
        <p:txBody>
          <a:bodyPr>
            <a:normAutofit lnSpcReduction="20000"/>
          </a:bodyPr>
          <a:p>
            <a:pPr eaLnBrk="1" hangingPunct="1"/>
            <a:r>
              <a:rPr lang="zh-CN" altLang="en-US" dirty="0"/>
              <a:t>在命令文件中调用该函数文件，求 </a:t>
            </a:r>
            <a:r>
              <a:rPr lang="en-US" altLang="zh-CN" dirty="0"/>
              <a:t>s = 1!+2!+3!+4!+5!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zh-CN" altLang="en-US" dirty="0"/>
              <a:t>   </a:t>
            </a:r>
            <a:r>
              <a:rPr lang="en-US" altLang="zh-CN" dirty="0"/>
              <a:t>s = 0;</a:t>
            </a:r>
            <a:endParaRPr lang="en-US" altLang="zh-CN" dirty="0"/>
          </a:p>
          <a:p>
            <a:pPr eaLnBrk="1" hangingPunct="1"/>
            <a:r>
              <a:rPr lang="en-US" altLang="zh-CN" dirty="0"/>
              <a:t>  for i = 1:5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s = s + factor(i);</a:t>
            </a:r>
            <a:endParaRPr lang="en-US" altLang="zh-CN" dirty="0"/>
          </a:p>
          <a:p>
            <a:pPr eaLnBrk="1" hangingPunct="1"/>
            <a:r>
              <a:rPr lang="en-US" altLang="zh-CN" dirty="0"/>
              <a:t>  end</a:t>
            </a:r>
            <a:endParaRPr lang="en-US" altLang="zh-CN" dirty="0"/>
          </a:p>
          <a:p>
            <a:pPr eaLnBrk="1" hangingPunct="1"/>
            <a:r>
              <a:rPr lang="en-US" altLang="zh-CN" dirty="0"/>
              <a:t>  s</a:t>
            </a:r>
            <a:endParaRPr lang="en-US" altLang="zh-CN" dirty="0"/>
          </a:p>
          <a:p>
            <a:pPr eaLnBrk="1" hangingPunct="1"/>
            <a:r>
              <a:rPr lang="en-US" altLang="zh-CN" dirty="0"/>
              <a:t>  </a:t>
            </a:r>
            <a:r>
              <a:rPr lang="zh-CN" altLang="en-US" dirty="0"/>
              <a:t>在命令窗口运行命令文件，结果如下：</a:t>
            </a:r>
            <a:endParaRPr lang="zh-CN" altLang="en-US" dirty="0"/>
          </a:p>
          <a:p>
            <a:pPr eaLnBrk="1" hangingPunct="1"/>
            <a:r>
              <a:rPr lang="zh-CN" altLang="en-US" dirty="0"/>
              <a:t>   </a:t>
            </a:r>
            <a:r>
              <a:rPr lang="en-US" altLang="zh-CN" dirty="0"/>
              <a:t>s =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153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xfrm>
            <a:off x="675323" y="298768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4.3.3 </a:t>
            </a:r>
            <a:r>
              <a:rPr lang="zh-CN" altLang="en-US" dirty="0"/>
              <a:t>函数参数的可调性</a:t>
            </a:r>
            <a:endParaRPr lang="zh-CN" altLang="en-US" dirty="0"/>
          </a:p>
        </p:txBody>
      </p:sp>
      <p:sp>
        <p:nvSpPr>
          <p:cNvPr id="363523" name="Rectangle 3"/>
          <p:cNvSpPr>
            <a:spLocks noGrp="1"/>
          </p:cNvSpPr>
          <p:nvPr>
            <p:ph idx="1"/>
          </p:nvPr>
        </p:nvSpPr>
        <p:spPr>
          <a:xfrm>
            <a:off x="542925" y="1364298"/>
            <a:ext cx="9144000" cy="5075237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Matlab</a:t>
            </a:r>
            <a:r>
              <a:rPr lang="zh-CN" altLang="en-US" sz="1800" dirty="0"/>
              <a:t>在函数调用上有一个与一般高级语言不同之处：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chemeClr val="hlink"/>
                </a:solidFill>
              </a:rPr>
              <a:t>函数所传递参数数目的可调性，即参数的数量可以改变。</a:t>
            </a:r>
            <a:endParaRPr lang="zh-CN" altLang="en-US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在调用函数时，</a:t>
            </a:r>
            <a:r>
              <a:rPr lang="en-US" altLang="zh-CN" sz="1800" dirty="0"/>
              <a:t>Matlab</a:t>
            </a:r>
            <a:r>
              <a:rPr lang="zh-CN" altLang="en-US" sz="1800" dirty="0"/>
              <a:t>用两个</a:t>
            </a:r>
            <a:r>
              <a:rPr lang="zh-CN" altLang="en-US" sz="1800" dirty="0">
                <a:solidFill>
                  <a:srgbClr val="0000FF"/>
                </a:solidFill>
              </a:rPr>
              <a:t>预定义变量</a:t>
            </a:r>
            <a:r>
              <a:rPr lang="en-US" altLang="zh-CN" sz="1800" dirty="0">
                <a:solidFill>
                  <a:srgbClr val="0000FF"/>
                </a:solidFill>
              </a:rPr>
              <a:t>nargin</a:t>
            </a:r>
            <a:r>
              <a:rPr lang="zh-CN" altLang="en-US" sz="1800" dirty="0">
                <a:solidFill>
                  <a:srgbClr val="0000FF"/>
                </a:solidFill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</a:rPr>
              <a:t>nargout</a:t>
            </a:r>
            <a:r>
              <a:rPr lang="zh-CN" altLang="en-US" sz="1800" dirty="0"/>
              <a:t>分别记录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调用该函数时的输入实参和输出实参的个数。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4.13 nargin</a:t>
            </a:r>
            <a:r>
              <a:rPr lang="zh-CN" altLang="en-US" sz="1800" dirty="0"/>
              <a:t>用法示例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 函数文件</a:t>
            </a:r>
            <a:r>
              <a:rPr lang="en-US" altLang="zh-CN" sz="1800" dirty="0"/>
              <a:t>examp.m: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function fout = charray(a,b,c)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if nargin == 1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fout = a;end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if nargin == 2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fout = a+b;end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if nargin == 3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fout = (a*b*c)/2;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end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363524" name="Text Box 4"/>
          <p:cNvSpPr txBox="1"/>
          <p:nvPr/>
        </p:nvSpPr>
        <p:spPr>
          <a:xfrm>
            <a:off x="4632008" y="3030538"/>
            <a:ext cx="4033837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命令文件：</a:t>
            </a:r>
            <a:endParaRPr lang="zh-CN" altLang="en-US" sz="20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 = [1:3];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y = [1;2;3];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charray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(x)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examp(x,y')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examp(x,y,3)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9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3523">
                                            <p:txEl>
                                              <p:charRg st="9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3523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3523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4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3523">
                                            <p:txEl>
                                              <p:charRg st="14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7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3523">
                                            <p:txEl>
                                              <p:charRg st="17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19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3523">
                                            <p:txEl>
                                              <p:charRg st="194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1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3523">
                                            <p:txEl>
                                              <p:charRg st="212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2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3523">
                                            <p:txEl>
                                              <p:charRg st="228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48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3523">
                                            <p:txEl>
                                              <p:charRg st="248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6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3523">
                                            <p:txEl>
                                              <p:charRg st="263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charRg st="28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3523">
                                            <p:txEl>
                                              <p:charRg st="286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352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3524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3524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3524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3524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3524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xfrm>
            <a:off x="675323" y="395923"/>
            <a:ext cx="7793037" cy="9826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4.3.4 </a:t>
            </a:r>
            <a:r>
              <a:rPr lang="zh-CN" altLang="en-US" dirty="0"/>
              <a:t>全局变量与局部变量</a:t>
            </a:r>
            <a:endParaRPr lang="zh-CN" altLang="en-US" dirty="0"/>
          </a:p>
        </p:txBody>
      </p:sp>
      <p:sp>
        <p:nvSpPr>
          <p:cNvPr id="364547" name="Rectangle 3"/>
          <p:cNvSpPr>
            <a:spLocks noGrp="1"/>
          </p:cNvSpPr>
          <p:nvPr>
            <p:ph idx="1"/>
          </p:nvPr>
        </p:nvSpPr>
        <p:spPr>
          <a:xfrm>
            <a:off x="499428" y="1378268"/>
            <a:ext cx="8964612" cy="5075237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buNone/>
            </a:pPr>
            <a:r>
              <a:rPr lang="en-US" altLang="zh-CN" sz="1400" dirty="0"/>
              <a:t>Matlab</a:t>
            </a:r>
            <a:r>
              <a:rPr lang="zh-CN" altLang="en-US" sz="1400" dirty="0"/>
              <a:t>中，函数文件中的变量是</a:t>
            </a:r>
            <a:r>
              <a:rPr lang="zh-CN" altLang="en-US" sz="1400" dirty="0">
                <a:solidFill>
                  <a:schemeClr val="hlink"/>
                </a:solidFill>
              </a:rPr>
              <a:t>局部变量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pPr eaLnBrk="1" hangingPunct="1">
              <a:buNone/>
            </a:pPr>
            <a:r>
              <a:rPr lang="zh-CN" altLang="en-US" sz="1400" dirty="0"/>
              <a:t>如若干函数中，都把某一变量定义为全局变量，那么这些函数将共用这个变量。</a:t>
            </a:r>
            <a:endParaRPr lang="zh-CN" altLang="en-US" sz="1400" dirty="0"/>
          </a:p>
          <a:p>
            <a:pPr eaLnBrk="1" hangingPunct="1">
              <a:buNone/>
            </a:pPr>
            <a:r>
              <a:rPr lang="zh-CN" altLang="en-US" sz="1400" dirty="0">
                <a:solidFill>
                  <a:schemeClr val="hlink"/>
                </a:solidFill>
              </a:rPr>
              <a:t>全局变量的作用域是整个</a:t>
            </a:r>
            <a:r>
              <a:rPr lang="en-US" altLang="zh-CN" sz="1400" dirty="0">
                <a:solidFill>
                  <a:schemeClr val="hlink"/>
                </a:solidFill>
              </a:rPr>
              <a:t>Matlab</a:t>
            </a:r>
            <a:r>
              <a:rPr lang="zh-CN" altLang="en-US" sz="1400" dirty="0">
                <a:solidFill>
                  <a:schemeClr val="hlink"/>
                </a:solidFill>
              </a:rPr>
              <a:t>的工作空间，所有函数都可以对它</a:t>
            </a:r>
            <a:endParaRPr lang="zh-CN" altLang="en-US" sz="1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1400" dirty="0">
                <a:solidFill>
                  <a:schemeClr val="hlink"/>
                </a:solidFill>
              </a:rPr>
              <a:t>进行存取和修改。</a:t>
            </a:r>
            <a:endParaRPr lang="zh-CN" altLang="en-US" sz="1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1400" dirty="0"/>
              <a:t>全局变量用</a:t>
            </a:r>
            <a:r>
              <a:rPr lang="en-US" altLang="zh-CN" sz="1400" dirty="0"/>
              <a:t>global</a:t>
            </a:r>
            <a:r>
              <a:rPr lang="zh-CN" altLang="en-US" sz="1400" dirty="0"/>
              <a:t>命令定义，格式为：</a:t>
            </a:r>
            <a:endParaRPr lang="zh-CN" altLang="en-US" sz="1400" dirty="0"/>
          </a:p>
          <a:p>
            <a:pPr eaLnBrk="1" hangingPunct="1"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global </a:t>
            </a:r>
            <a:r>
              <a:rPr lang="zh-CN" altLang="en-US" sz="1400" dirty="0"/>
              <a:t>变量名</a:t>
            </a:r>
            <a:endParaRPr lang="zh-CN" altLang="en-US" sz="1400" dirty="0"/>
          </a:p>
          <a:p>
            <a:pPr eaLnBrk="1" hangingPunct="1">
              <a:buNone/>
            </a:pPr>
            <a:r>
              <a:rPr lang="zh-CN" altLang="en-US" sz="1400" dirty="0"/>
              <a:t> </a:t>
            </a:r>
            <a:r>
              <a:rPr lang="zh-CN" altLang="en-US" sz="1400" dirty="0">
                <a:solidFill>
                  <a:srgbClr val="0000FF"/>
                </a:solidFill>
              </a:rPr>
              <a:t>例</a:t>
            </a:r>
            <a:r>
              <a:rPr lang="en-US" altLang="zh-CN" sz="1400" dirty="0">
                <a:solidFill>
                  <a:srgbClr val="0000FF"/>
                </a:solidFill>
              </a:rPr>
              <a:t>4.13 </a:t>
            </a:r>
            <a:r>
              <a:rPr lang="zh-CN" altLang="en-US" sz="1400" dirty="0">
                <a:solidFill>
                  <a:srgbClr val="0000FF"/>
                </a:solidFill>
              </a:rPr>
              <a:t>全局变量应用示例。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1400" dirty="0"/>
              <a:t> 先建立函数文件</a:t>
            </a:r>
            <a:r>
              <a:rPr lang="en-US" altLang="zh-CN" sz="1400" dirty="0"/>
              <a:t>wadd.m</a:t>
            </a:r>
            <a:r>
              <a:rPr lang="zh-CN" altLang="en-US" sz="1400" dirty="0"/>
              <a:t>，该函数将输入的参数加权相加：</a:t>
            </a:r>
            <a:endParaRPr lang="zh-CN" altLang="en-US" sz="1400" dirty="0"/>
          </a:p>
          <a:p>
            <a:pPr eaLnBrk="1" hangingPunct="1">
              <a:buNone/>
            </a:pPr>
            <a:r>
              <a:rPr lang="zh-CN" altLang="en-US" sz="1400" dirty="0"/>
              <a:t> </a:t>
            </a:r>
            <a:r>
              <a:rPr lang="en-US" altLang="zh-CN" sz="1400" dirty="0">
                <a:solidFill>
                  <a:schemeClr val="hlink"/>
                </a:solidFill>
              </a:rPr>
              <a:t>function f = wadd(x,y)                                               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BETA = 2;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zh-CN" sz="1400" dirty="0">
                <a:solidFill>
                  <a:schemeClr val="hlink"/>
                </a:solidFill>
              </a:rPr>
              <a:t> global ALPHA BETA                                                  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s = wadd(1,2)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zh-CN" sz="1400" dirty="0">
                <a:solidFill>
                  <a:schemeClr val="hlink"/>
                </a:solidFill>
              </a:rPr>
              <a:t> f = ALPHA*x + BETA*y;                                                                      </a:t>
            </a:r>
            <a:r>
              <a:rPr lang="zh-CN" altLang="en-US" sz="1400" dirty="0">
                <a:solidFill>
                  <a:schemeClr val="hlink"/>
                </a:solidFill>
              </a:rPr>
              <a:t>输出为：</a:t>
            </a:r>
            <a:endParaRPr lang="zh-CN" altLang="en-US" sz="1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1400" dirty="0">
                <a:solidFill>
                  <a:schemeClr val="hlink"/>
                </a:solidFill>
              </a:rPr>
              <a:t> </a:t>
            </a:r>
            <a:r>
              <a:rPr lang="zh-CN" altLang="en-US" sz="1400" dirty="0"/>
              <a:t>在命令窗口中输入：                                                                              </a:t>
            </a:r>
            <a:r>
              <a:rPr lang="en-US" altLang="zh-CN" sz="1400" dirty="0"/>
              <a:t>s =  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global ALPHA BETA</a:t>
            </a:r>
            <a:r>
              <a:rPr lang="en-US" altLang="zh-CN" sz="1400" dirty="0"/>
              <a:t>                                                                                       5</a:t>
            </a: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ALPHA = 1;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4547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4547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4547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4547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15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4547">
                                            <p:txEl>
                                              <p:charRg st="151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18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4547">
                                            <p:txEl>
                                              <p:charRg st="181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254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4547">
                                            <p:txEl>
                                              <p:charRg st="254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32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4547">
                                            <p:txEl>
                                              <p:charRg st="326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386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4547">
                                            <p:txEl>
                                              <p:charRg st="386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453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4547">
                                            <p:txEl>
                                              <p:charRg st="453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charRg st="529" end="5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4547">
                                            <p:txEl>
                                              <p:charRg st="529" end="5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281306"/>
            <a:ext cx="5816906" cy="1325563"/>
          </a:xfrm>
        </p:spPr>
        <p:txBody>
          <a:bodyPr>
            <a:normAutofit/>
          </a:bodyPr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4.1 </a:t>
            </a:r>
            <a:r>
              <a:rPr lang="zh-CN" altLang="en-US" dirty="0"/>
              <a:t>变量置换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21765"/>
            <a:ext cx="7886700" cy="5046345"/>
          </a:xfrm>
        </p:spPr>
        <p:txBody>
          <a:bodyPr>
            <a:normAutofit fontScale="90000" lnSpcReduction="10000"/>
          </a:bodyPr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ym typeface="+mn-ea"/>
              </a:rPr>
              <a:t>建立文件将变量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的值互换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命令文件：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clear;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a = 1:10;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b = [11,12,13,14;15,16,17,18];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c = a; a = b; b = c;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a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b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将文件保存为</a:t>
            </a:r>
            <a:r>
              <a:rPr lang="en-US" altLang="zh-CN" sz="1800" dirty="0"/>
              <a:t>exch</a:t>
            </a:r>
            <a:r>
              <a:rPr lang="zh-CN" altLang="en-US" sz="1800" dirty="0"/>
              <a:t>，并在命令窗口执行。</a:t>
            </a:r>
            <a:endParaRPr lang="zh-CN" altLang="en-US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执行结果：</a:t>
            </a:r>
            <a:endParaRPr lang="zh-CN" altLang="en-US" sz="1800" dirty="0"/>
          </a:p>
          <a:p>
            <a:pPr eaLnBrk="1" hangingPunct="1"/>
            <a:r>
              <a:rPr lang="pt-BR" altLang="zh-CN" sz="1800" dirty="0"/>
              <a:t>a =</a:t>
            </a:r>
            <a:endParaRPr lang="pt-BR" altLang="zh-CN" sz="1800" dirty="0"/>
          </a:p>
          <a:p>
            <a:pPr eaLnBrk="1" hangingPunct="1"/>
            <a:r>
              <a:rPr lang="pt-BR" altLang="zh-CN" sz="1800" dirty="0"/>
              <a:t>    11    12    13    14</a:t>
            </a:r>
            <a:endParaRPr lang="pt-BR" altLang="zh-CN" sz="1800" dirty="0"/>
          </a:p>
          <a:p>
            <a:pPr eaLnBrk="1" hangingPunct="1"/>
            <a:r>
              <a:rPr lang="pt-BR" altLang="zh-CN" sz="1800" dirty="0"/>
              <a:t>    15    16    17    18</a:t>
            </a:r>
            <a:endParaRPr lang="pt-BR" altLang="zh-CN" sz="1800" dirty="0"/>
          </a:p>
          <a:p>
            <a:pPr eaLnBrk="1" hangingPunct="1"/>
            <a:r>
              <a:rPr lang="pt-BR" altLang="zh-CN" sz="1800" dirty="0"/>
              <a:t>b =</a:t>
            </a:r>
            <a:endParaRPr lang="pt-BR" altLang="zh-CN" sz="1800" dirty="0"/>
          </a:p>
          <a:p>
            <a:pPr eaLnBrk="1" hangingPunct="1"/>
            <a:r>
              <a:rPr lang="pt-BR" altLang="zh-CN" sz="1800" dirty="0"/>
              <a:t>     1     2     3     4     5     6     7     8     9    10</a:t>
            </a:r>
            <a:endParaRPr lang="pt-BR" altLang="zh-CN" sz="1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11147" y="319406"/>
            <a:ext cx="5816906" cy="1325563"/>
          </a:xfrm>
        </p:spPr>
        <p:txBody>
          <a:bodyPr/>
          <a:p>
            <a:pPr eaLnBrk="1" hangingPunct="1"/>
            <a:r>
              <a:rPr lang="zh-CN" altLang="en-US" dirty="0"/>
              <a:t>函数文件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6250" y="1450340"/>
            <a:ext cx="7886700" cy="6950710"/>
          </a:xfrm>
        </p:spPr>
        <p:txBody>
          <a:bodyPr>
            <a:normAutofit lnSpcReduction="20000"/>
          </a:bodyPr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fexch.m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function [a,b] = </a:t>
            </a:r>
            <a:r>
              <a:rPr lang="en-US" altLang="zh-CN" sz="1600" dirty="0">
                <a:sym typeface="+mn-ea"/>
              </a:rPr>
              <a:t>fexch</a:t>
            </a:r>
            <a:r>
              <a:rPr lang="en-US" altLang="zh-CN" sz="1600" dirty="0"/>
              <a:t>(a,b)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c = a; a = b; b = c;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1600" dirty="0"/>
              <a:t>然后在命令窗口调用该函数文件：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clear;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x = 1:10;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y = [11,12,13,14;15,16,17,18];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/>
              <a:t>[x,y] = fexch(x,y)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1600" dirty="0"/>
              <a:t>输出结果为：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</a:pPr>
            <a:r>
              <a:rPr lang="pt-BR" altLang="zh-CN" sz="1600" dirty="0"/>
              <a:t>a =</a:t>
            </a:r>
            <a:endParaRPr lang="pt-BR" altLang="zh-CN" sz="1600" dirty="0"/>
          </a:p>
          <a:p>
            <a:pPr eaLnBrk="1" hangingPunct="1">
              <a:lnSpc>
                <a:spcPct val="100000"/>
              </a:lnSpc>
            </a:pPr>
            <a:r>
              <a:rPr lang="pt-BR" altLang="zh-CN" sz="1600" dirty="0"/>
              <a:t>    11    12    13    14</a:t>
            </a:r>
            <a:endParaRPr lang="pt-BR" altLang="zh-CN" sz="1600" dirty="0"/>
          </a:p>
          <a:p>
            <a:pPr eaLnBrk="1" hangingPunct="1">
              <a:lnSpc>
                <a:spcPct val="100000"/>
              </a:lnSpc>
            </a:pPr>
            <a:r>
              <a:rPr lang="pt-BR" altLang="zh-CN" sz="1600" dirty="0"/>
              <a:t>    15    16    17    18</a:t>
            </a:r>
            <a:endParaRPr lang="pt-BR" altLang="zh-CN" sz="1600" dirty="0"/>
          </a:p>
          <a:p>
            <a:pPr eaLnBrk="1" hangingPunct="1">
              <a:lnSpc>
                <a:spcPct val="100000"/>
              </a:lnSpc>
            </a:pPr>
            <a:r>
              <a:rPr lang="pt-BR" altLang="zh-CN" sz="1600" dirty="0"/>
              <a:t>b =</a:t>
            </a:r>
            <a:endParaRPr lang="pt-BR" altLang="zh-CN" sz="1600" dirty="0"/>
          </a:p>
          <a:p>
            <a:pPr eaLnBrk="1" hangingPunct="1">
              <a:lnSpc>
                <a:spcPct val="100000"/>
              </a:lnSpc>
            </a:pPr>
            <a:r>
              <a:rPr lang="pt-BR" altLang="zh-CN" sz="1600" dirty="0"/>
              <a:t>     1     2     3     4     5     6     7     8     9    10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1600" dirty="0"/>
              <a:t>函数参数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c</a:t>
            </a:r>
            <a:r>
              <a:rPr lang="zh-CN" altLang="en-US" sz="1600" dirty="0"/>
              <a:t>未保留在工作空间中，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y</a:t>
            </a:r>
            <a:r>
              <a:rPr lang="zh-CN" altLang="en-US" sz="1600" dirty="0"/>
              <a:t>保留在工作空间中。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7035" y="391795"/>
            <a:ext cx="4058285" cy="1600200"/>
          </a:xfrm>
        </p:spPr>
        <p:txBody>
          <a:bodyPr/>
          <a:p>
            <a:pPr eaLnBrk="1" hangingPunct="1"/>
            <a:r>
              <a:rPr lang="en-US" altLang="zh-CN" dirty="0"/>
              <a:t>M</a:t>
            </a:r>
            <a:r>
              <a:rPr lang="zh-CN" altLang="en-US" dirty="0"/>
              <a:t>文件的建立与打开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817370" y="3063240"/>
            <a:ext cx="5509260" cy="3039110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07035" y="1323975"/>
            <a:ext cx="7773035" cy="3811905"/>
          </a:xfrm>
        </p:spPr>
        <p:txBody>
          <a:bodyPr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      M</a:t>
            </a:r>
            <a:r>
              <a:rPr lang="zh-CN" altLang="en-US" dirty="0"/>
              <a:t>文件是一个文本文件，可以用任何编辑程序来建立和编辑，一般最常用的是使用</a:t>
            </a:r>
            <a:r>
              <a:rPr lang="en-US" altLang="zh-CN" dirty="0"/>
              <a:t>Matlab</a:t>
            </a:r>
            <a:r>
              <a:rPr lang="zh-CN" altLang="en-US" dirty="0"/>
              <a:t>提供的文本编辑器。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        该编辑器是一个集编辑和调试于一体的工作环境。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41220" y="529590"/>
            <a:ext cx="4860925" cy="87503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en-US" altLang="zh-CN" sz="3600" dirty="0">
                <a:solidFill>
                  <a:schemeClr val="tx2"/>
                </a:solidFill>
                <a:sym typeface="+mn-ea"/>
              </a:rPr>
              <a:t>4.2 </a:t>
            </a:r>
            <a:r>
              <a:rPr lang="zh-CN" altLang="en-US" sz="3600" dirty="0">
                <a:solidFill>
                  <a:schemeClr val="tx2"/>
                </a:solidFill>
                <a:sym typeface="+mn-ea"/>
              </a:rPr>
              <a:t>程序控制结构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8650" y="1562735"/>
            <a:ext cx="8491220" cy="4245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顺序结构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选择结构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循环结构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buNone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任何复杂的程序都可以由这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种基本结构构成。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609600" indent="-609600" eaLnBrk="1" hangingPunct="1">
              <a:buClr>
                <a:srgbClr val="4D009A"/>
              </a:buClr>
              <a:buSzTx/>
              <a:buFont typeface="Wingdings" panose="05000000000000000000" pitchFamily="2" charset="2"/>
              <a:buChar char="n"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eaLnBrk="1" hangingPunct="1"/>
            <a:r>
              <a:rPr lang="en-US" altLang="zh-CN" dirty="0"/>
              <a:t>4.2.1 </a:t>
            </a: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574800"/>
            <a:ext cx="7886700" cy="4781550"/>
          </a:xfrm>
        </p:spPr>
        <p:txBody>
          <a:bodyPr>
            <a:normAutofit fontScale="80000"/>
          </a:bodyPr>
          <a:p>
            <a:pPr marL="0" indent="0" eaLnBrk="1" hangingPunct="1">
              <a:buClr>
                <a:srgbClr val="4D009A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顺序结构是指按照程序中语句的排列顺序依次执行，直到程序的最后一个语句。（最简单的一种程序）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、数据的输入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从键盘输入数据，则可以使用</a:t>
            </a:r>
            <a:r>
              <a:rPr lang="en-US" altLang="zh-CN" dirty="0"/>
              <a:t>input</a:t>
            </a:r>
            <a:r>
              <a:rPr lang="zh-CN" altLang="en-US" dirty="0"/>
              <a:t>函数来进行，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调用格式为： </a:t>
            </a:r>
            <a:r>
              <a:rPr lang="en-US" altLang="zh-CN" dirty="0"/>
              <a:t>A = input</a:t>
            </a:r>
            <a:r>
              <a:rPr lang="zh-CN" altLang="en-US" dirty="0"/>
              <a:t>（提示信息，选项）；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其中提示信息为一个字符串，用于提示用户输入数据。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例如：从键盘输入</a:t>
            </a:r>
            <a:r>
              <a:rPr lang="en-US" altLang="zh-CN" dirty="0"/>
              <a:t>A</a:t>
            </a:r>
            <a:r>
              <a:rPr lang="zh-CN" altLang="en-US" dirty="0"/>
              <a:t>矩阵，可以采用下面的命令来完成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A = input('</a:t>
            </a:r>
            <a:r>
              <a:rPr lang="zh-CN" altLang="en-US" dirty="0"/>
              <a:t>输入</a:t>
            </a:r>
            <a:r>
              <a:rPr lang="en-US" altLang="zh-CN" dirty="0"/>
              <a:t>A</a:t>
            </a:r>
            <a:r>
              <a:rPr lang="zh-CN" altLang="en-US" dirty="0"/>
              <a:t>矩阵</a:t>
            </a:r>
            <a:r>
              <a:rPr lang="en-US" altLang="zh-CN" dirty="0"/>
              <a:t>');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如果在</a:t>
            </a:r>
            <a:r>
              <a:rPr lang="en-US" altLang="zh-CN" dirty="0"/>
              <a:t>input</a:t>
            </a:r>
            <a:r>
              <a:rPr lang="zh-CN" altLang="en-US" dirty="0"/>
              <a:t>函数调用时采用’</a:t>
            </a:r>
            <a:r>
              <a:rPr lang="en-US" altLang="zh-CN" dirty="0"/>
              <a:t>s’</a:t>
            </a:r>
            <a:r>
              <a:rPr lang="zh-CN" altLang="en-US" dirty="0"/>
              <a:t>选项，则允许用户输入一个字符串。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例：</a:t>
            </a:r>
            <a:r>
              <a:rPr lang="en-US" altLang="zh-CN" dirty="0"/>
              <a:t>xm = input('What’’s your name?','s')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</a:rPr>
            </a:fld>
            <a:endParaRPr lang="zh-CN" altLang="en-US" sz="1400" dirty="0">
              <a:solidFill>
                <a:srgbClr val="45516B"/>
              </a:solidFill>
            </a:endParaRPr>
          </a:p>
        </p:txBody>
      </p:sp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45516B"/>
                </a:solidFill>
              </a:rPr>
            </a:fld>
            <a:r>
              <a:rPr lang="en-US" altLang="zh-CN" sz="1400" dirty="0">
                <a:solidFill>
                  <a:schemeClr val="accent2"/>
                </a:solidFill>
              </a:rPr>
              <a:t> 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3547" y="365126"/>
            <a:ext cx="5816906" cy="1325563"/>
          </a:xfrm>
        </p:spPr>
        <p:txBody>
          <a:bodyPr/>
          <a:p>
            <a:pPr marL="533400" indent="-533400" eaLnBrk="1" hangingPunct="1"/>
            <a:r>
              <a:rPr lang="en-US" altLang="zh-CN" dirty="0"/>
              <a:t>4.2.1 </a:t>
            </a: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63675"/>
            <a:ext cx="7886700" cy="4808855"/>
          </a:xfrm>
        </p:spPr>
        <p:txBody>
          <a:bodyPr>
            <a:normAutofit fontScale="90000" lnSpcReduction="10000"/>
          </a:bodyPr>
          <a:p>
            <a:pPr eaLnBrk="1" hangingPunct="1">
              <a:lnSpc>
                <a:spcPct val="15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、数据的输出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200" dirty="0"/>
              <a:t>      命令窗口输出函数主要有</a:t>
            </a:r>
            <a:r>
              <a:rPr lang="en-US" altLang="zh-CN" sz="2200" dirty="0"/>
              <a:t>disp</a:t>
            </a:r>
            <a:r>
              <a:rPr lang="zh-CN" altLang="en-US" sz="2200" dirty="0"/>
              <a:t>函数，其调用格式为：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200" dirty="0"/>
              <a:t>       </a:t>
            </a:r>
            <a:r>
              <a:rPr lang="en-US" altLang="zh-CN" sz="2200" dirty="0"/>
              <a:t>disp(</a:t>
            </a:r>
            <a:r>
              <a:rPr lang="zh-CN" altLang="en-US" sz="2200" dirty="0"/>
              <a:t>输出项）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200" dirty="0"/>
              <a:t>      其中输出项既可以为字符串，也可以为矩阵。例如：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200" dirty="0"/>
              <a:t>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'Hello, Tom';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disp(A)   </a:t>
            </a:r>
            <a:r>
              <a:rPr lang="en-US" altLang="zh-CN" sz="2200" dirty="0"/>
              <a:t>   </a:t>
            </a:r>
            <a:r>
              <a:rPr lang="zh-CN" altLang="en-US" sz="2200" dirty="0"/>
              <a:t>输出为：</a:t>
            </a:r>
            <a:r>
              <a:rPr lang="en-US" altLang="zh-CN" sz="2200" dirty="0"/>
              <a:t>Hello, Tom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又如：</a:t>
            </a:r>
            <a:r>
              <a:rPr lang="en-US" altLang="zh-CN" sz="2200" dirty="0"/>
              <a:t>A = [1,2,3;4,5,6;7,8,9];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/>
              <a:t>                   disp(A)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输出为：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200" dirty="0"/>
              <a:t>                      </a:t>
            </a:r>
            <a:r>
              <a:rPr lang="en-US" altLang="zh-CN" sz="2200" dirty="0"/>
              <a:t>1  2  3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/>
              <a:t>                      4  5  6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/>
              <a:t>                      7  8  9         %disp</a:t>
            </a:r>
            <a:r>
              <a:rPr lang="zh-CN" altLang="en-US" sz="2200" dirty="0"/>
              <a:t>函数输出格式更紧凑</a:t>
            </a:r>
            <a:endParaRPr lang="zh-CN" altLang="en-US" sz="22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1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1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12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1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7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1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2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2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ID" val="custom20186833_4*a*1"/>
  <p:tag name="KSO_WM_UNIT_TYPE" val="a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d"/>
  <p:tag name="KSO_WM_UNIT_INDEX" val="1"/>
  <p:tag name="KSO_WM_UNIT_ID" val="custom20186833_4*d*1"/>
  <p:tag name="KSO_WM_UNIT_LAYERLEVEL" val="1"/>
  <p:tag name="KSO_WM_UNIT_VALUE" val="1500*1284"/>
  <p:tag name="KSO_WM_UNIT_HIGHLIGHT" val="0"/>
  <p:tag name="KSO_WM_UNIT_COMPATIBLE" val="0"/>
  <p:tag name="KSO_WM_UNIT_CLEAR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f"/>
  <p:tag name="KSO_WM_UNIT_INDEX" val="1"/>
  <p:tag name="KSO_WM_UNIT_ID" val="custom20186833_4*f*1"/>
  <p:tag name="KSO_WM_UNIT_LAYERLEVEL" val="1"/>
  <p:tag name="KSO_WM_UNIT_VALUE" val="110"/>
  <p:tag name="KSO_WM_UNIT_HIGHLIGHT" val="0"/>
  <p:tag name="KSO_WM_UNIT_COMPATIBLE" val="0"/>
  <p:tag name="KSO_WM_UNIT_CLEAR" val="0"/>
  <p:tag name="KSO_WM_UNIT_PRESET_TEXT_INDEX" val="4"/>
  <p:tag name="KSO_WM_UNIT_PRESET_TEXT_LEN" val="228"/>
</p:tagLst>
</file>

<file path=ppt/tags/tag25.xml><?xml version="1.0" encoding="utf-8"?>
<p:tagLst xmlns:p="http://schemas.openxmlformats.org/presentationml/2006/main">
  <p:tag name="KSO_WM_SLIDE_SIZE" val="631*425"/>
  <p:tag name="KSO_WM_SLIDE_POSITION" val="49*5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6833_4"/>
  <p:tag name="KSO_WM_TAG_VERSION" val="1.0"/>
  <p:tag name="KSO_WM_TEMPLATE_INDEX" val="20186833"/>
  <p:tag name="KSO_WM_TEMPLATE_CATEGORY" val="custom"/>
  <p:tag name="KSO_WM_SLIDE_SUBTYPE" val="picTxt"/>
</p:tagLst>
</file>

<file path=ppt/tags/tag2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33_20*a*1"/>
  <p:tag name="KSO_WM_UNIT_TYPE" val="a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33_20*f*1"/>
  <p:tag name="KSO_WM_UNIT_TYPE" val="f"/>
</p:tagLst>
</file>

<file path=ppt/tags/tag28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33_20"/>
  <p:tag name="KSO_WM_TAG_VERSION" val="1.0"/>
  <p:tag name="KSO_WM_TEMPLATE_INDEX" val="20186833"/>
  <p:tag name="KSO_WM_TEMPLATE_CATEGORY" val="custom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3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3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3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33_20*a*1"/>
  <p:tag name="KSO_WM_UNIT_TYPE" val="a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33_20*f*1"/>
  <p:tag name="KSO_WM_UNIT_TYPE" val="f"/>
</p:tagLst>
</file>

<file path=ppt/tags/tag42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33_20"/>
  <p:tag name="KSO_WM_TAG_VERSION" val="1.0"/>
  <p:tag name="KSO_WM_TEMPLATE_INDEX" val="20186833"/>
  <p:tag name="KSO_WM_TEMPLATE_CATEGORY" val="custom"/>
  <p:tag name="KSO_WM_SLIDE_SUBTYPE" val="pureTxt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33_20*a*1"/>
  <p:tag name="KSO_WM_UNIT_TYPE" val="a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33_20*f*1"/>
  <p:tag name="KSO_WM_UNIT_TYPE" val="f"/>
</p:tagLst>
</file>

<file path=ppt/tags/tag46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33_20"/>
  <p:tag name="KSO_WM_TAG_VERSION" val="1.0"/>
  <p:tag name="KSO_WM_TEMPLATE_INDEX" val="20186833"/>
  <p:tag name="KSO_WM_TEMPLATE_CATEGORY" val="custom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9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33_20*a*1"/>
  <p:tag name="KSO_WM_UNIT_TYPE" val="a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33_20*f*1"/>
  <p:tag name="KSO_WM_UNIT_TYPE" val="f"/>
</p:tagLst>
</file>

<file path=ppt/tags/tag63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33_20"/>
  <p:tag name="KSO_WM_TAG_VERSION" val="1.0"/>
  <p:tag name="KSO_WM_TEMPLATE_INDEX" val="20186833"/>
  <p:tag name="KSO_WM_TEMPLATE_CATEGORY" val="custom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6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67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33_20*a*1"/>
  <p:tag name="KSO_WM_UNIT_TYPE" val="a"/>
</p:tagLst>
</file>

<file path=ppt/tags/tag6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33_20*f*1"/>
  <p:tag name="KSO_WM_UNIT_TYPE" val="f"/>
</p:tagLst>
</file>

<file path=ppt/tags/tag7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71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33_20"/>
  <p:tag name="KSO_WM_TAG_VERSION" val="1.0"/>
  <p:tag name="KSO_WM_TEMPLATE_INDEX" val="20186833"/>
  <p:tag name="KSO_WM_TEMPLATE_CATEGORY" val="custom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7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7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7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7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77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7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7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b"/>
  <p:tag name="KSO_WM_UNIT_INDEX" val="1"/>
  <p:tag name="KSO_WM_UNIT_ID" val="custom20186833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8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8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8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8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8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2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9、12、16、19、22、23、"/>
  <p:tag name="KSO_WM_BEAUTIFY_FLAG" val="#wm#"/>
  <p:tag name="KSO_WM_SLIDE_SUBTYPE" val="pureTxt"/>
</p:tagLst>
</file>

<file path=ppt/tags/tag9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f"/>
  <p:tag name="KSO_WM_UNIT_INDEX" val="1"/>
  <p:tag name="KSO_WM_UNIT_ID" val="custom20186833_23*f*1"/>
  <p:tag name="KSO_WM_UNIT_LAYERLEVEL" val="1"/>
  <p:tag name="KSO_WM_UNIT_VALUE" val="14"/>
  <p:tag name="KSO_WM_UNIT_HIGHLIGHT" val="0"/>
  <p:tag name="KSO_WM_UNIT_COMPATIBLE" val="0"/>
  <p:tag name="KSO_WM_UNIT_CLEAR" val="0"/>
  <p:tag name="KSO_WM_UNIT_PRESET_TEXT" val="THANK YOU"/>
</p:tagLst>
</file>

<file path=ppt/tags/tag91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heme/theme1.xml><?xml version="1.0" encoding="utf-8"?>
<a:theme xmlns:a="http://schemas.openxmlformats.org/drawingml/2006/main" name="2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8589</Words>
  <Application>WPS 演示</Application>
  <PresentationFormat>全屏显示(4:3)</PresentationFormat>
  <Paragraphs>674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Tahoma</vt:lpstr>
      <vt:lpstr>Calibri</vt:lpstr>
      <vt:lpstr>微软雅黑</vt:lpstr>
      <vt:lpstr>Times New Roman</vt:lpstr>
      <vt:lpstr>Arial Unicode MS</vt:lpstr>
      <vt:lpstr>华文楷体</vt:lpstr>
      <vt:lpstr>2_Office 主题​​</vt:lpstr>
      <vt:lpstr>1_Office 主题​​</vt:lpstr>
      <vt:lpstr>Equation.DSMT4</vt:lpstr>
      <vt:lpstr>Equation.DSMT4</vt:lpstr>
      <vt:lpstr>Equation.DSMT4</vt:lpstr>
      <vt:lpstr>Equation.DSMT4</vt:lpstr>
      <vt:lpstr>第4章 Matlab程序设计</vt:lpstr>
      <vt:lpstr>4.1  M文件的分类</vt:lpstr>
      <vt:lpstr>命令文件和函数文件的区别</vt:lpstr>
      <vt:lpstr>例4.1 变量置换</vt:lpstr>
      <vt:lpstr>函数文件</vt:lpstr>
      <vt:lpstr>M文件的建立与打开</vt:lpstr>
      <vt:lpstr>PowerPoint 演示文稿</vt:lpstr>
      <vt:lpstr>4.2.1 顺序结构</vt:lpstr>
      <vt:lpstr>4.2.1 顺序结构</vt:lpstr>
      <vt:lpstr>4.2.1 顺序结构</vt:lpstr>
      <vt:lpstr>4.2.1 顺序结构</vt:lpstr>
      <vt:lpstr>4.2.2 选择结构</vt:lpstr>
      <vt:lpstr>PowerPoint 演示文稿</vt:lpstr>
      <vt:lpstr>4.2.2 选择结构</vt:lpstr>
      <vt:lpstr>PowerPoint 演示文稿</vt:lpstr>
      <vt:lpstr>例4.4 大小写字母的置换</vt:lpstr>
      <vt:lpstr>4.2.2 选择结构</vt:lpstr>
      <vt:lpstr>例4.5 </vt:lpstr>
      <vt:lpstr>程序如下</vt:lpstr>
      <vt:lpstr>4.2.2 选择结构</vt:lpstr>
      <vt:lpstr>例4.6 </vt:lpstr>
      <vt:lpstr>4.2.3 循环结构</vt:lpstr>
      <vt:lpstr>例4.7 </vt:lpstr>
      <vt:lpstr>PowerPoint 演示文稿</vt:lpstr>
      <vt:lpstr>例4.8 </vt:lpstr>
      <vt:lpstr>4.2.3 循环结构</vt:lpstr>
      <vt:lpstr>PowerPoint 演示文稿</vt:lpstr>
      <vt:lpstr>4.3 函数文件</vt:lpstr>
      <vt:lpstr>说明</vt:lpstr>
      <vt:lpstr>说明：</vt:lpstr>
      <vt:lpstr>说明</vt:lpstr>
      <vt:lpstr>4.3.2 函数调用</vt:lpstr>
      <vt:lpstr>函数的嵌套调用</vt:lpstr>
      <vt:lpstr>函数的嵌套调用</vt:lpstr>
      <vt:lpstr>4.3.3 函数参数的可调性</vt:lpstr>
      <vt:lpstr>4.3.4 全局变量与局部变量</vt:lpstr>
      <vt:lpstr>谢谢观看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MATLAB Language</dc:title>
  <dc:creator>MC SYSTEM</dc:creator>
  <cp:lastModifiedBy>gongzuo123456789</cp:lastModifiedBy>
  <cp:revision>216</cp:revision>
  <dcterms:created xsi:type="dcterms:W3CDTF">2006-01-12T07:31:00Z</dcterms:created>
  <dcterms:modified xsi:type="dcterms:W3CDTF">2018-07-29T13:28:13Z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