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557" r:id="rId3"/>
    <p:sldId id="559" r:id="rId4"/>
    <p:sldId id="560" r:id="rId6"/>
    <p:sldId id="646" r:id="rId7"/>
    <p:sldId id="647" r:id="rId8"/>
    <p:sldId id="649" r:id="rId9"/>
    <p:sldId id="651" r:id="rId10"/>
    <p:sldId id="654" r:id="rId11"/>
    <p:sldId id="655" r:id="rId12"/>
    <p:sldId id="648" r:id="rId13"/>
    <p:sldId id="656" r:id="rId14"/>
    <p:sldId id="657" r:id="rId15"/>
    <p:sldId id="658" r:id="rId16"/>
    <p:sldId id="659" r:id="rId17"/>
    <p:sldId id="660" r:id="rId18"/>
    <p:sldId id="661" r:id="rId19"/>
    <p:sldId id="662" r:id="rId20"/>
    <p:sldId id="663" r:id="rId21"/>
    <p:sldId id="664" r:id="rId22"/>
    <p:sldId id="665" r:id="rId23"/>
    <p:sldId id="666" r:id="rId24"/>
    <p:sldId id="667" r:id="rId25"/>
    <p:sldId id="668" r:id="rId26"/>
    <p:sldId id="669" r:id="rId27"/>
    <p:sldId id="670" r:id="rId28"/>
    <p:sldId id="671" r:id="rId29"/>
    <p:sldId id="672" r:id="rId30"/>
    <p:sldId id="673" r:id="rId31"/>
    <p:sldId id="674" r:id="rId32"/>
    <p:sldId id="675" r:id="rId33"/>
    <p:sldId id="676" r:id="rId34"/>
    <p:sldId id="677" r:id="rId35"/>
    <p:sldId id="678" r:id="rId36"/>
    <p:sldId id="679" r:id="rId37"/>
    <p:sldId id="680" r:id="rId38"/>
    <p:sldId id="681" r:id="rId39"/>
    <p:sldId id="682" r:id="rId40"/>
    <p:sldId id="683" r:id="rId41"/>
    <p:sldId id="684" r:id="rId42"/>
    <p:sldId id="685" r:id="rId43"/>
    <p:sldId id="686" r:id="rId4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8000"/>
    <a:srgbClr val="3039E8"/>
    <a:srgbClr val="0000FF"/>
    <a:srgbClr val="003300"/>
    <a:srgbClr val="45516B"/>
    <a:srgbClr val="4D009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54"/>
    <p:restoredTop sz="94585"/>
  </p:normalViewPr>
  <p:slideViewPr>
    <p:cSldViewPr showGuides="1">
      <p:cViewPr>
        <p:scale>
          <a:sx n="66" d="100"/>
          <a:sy n="66" d="100"/>
        </p:scale>
        <p:origin x="-154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06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spcBef>
                <a:spcPct val="0"/>
              </a:spcBef>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0" name="任意多边形 30"/>
          <p:cNvSpPr/>
          <p:nvPr/>
        </p:nvSpPr>
        <p:spPr>
          <a:xfrm rot="20700000" flipH="1">
            <a:off x="6426931" y="636844"/>
            <a:ext cx="895556" cy="619197"/>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580290" y="3288314"/>
            <a:ext cx="1172059" cy="267237"/>
            <a:chOff x="580290" y="3288314"/>
            <a:chExt cx="1172059" cy="267237"/>
          </a:xfrm>
        </p:grpSpPr>
        <p:sp>
          <p:nvSpPr>
            <p:cNvPr id="11" name="椭圆 10"/>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flipH="1">
            <a:off x="7387359" y="3295381"/>
            <a:ext cx="1172059" cy="267237"/>
            <a:chOff x="580290" y="3288314"/>
            <a:chExt cx="1172059" cy="267237"/>
          </a:xfrm>
        </p:grpSpPr>
        <p:sp>
          <p:nvSpPr>
            <p:cNvPr id="19" name="椭圆 18"/>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形状 6"/>
          <p:cNvSpPr/>
          <p:nvPr/>
        </p:nvSpPr>
        <p:spPr>
          <a:xfrm>
            <a:off x="-1" y="4887256"/>
            <a:ext cx="9144001" cy="1970743"/>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0" y="5420885"/>
            <a:ext cx="9144000" cy="1437115"/>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0" y="5723451"/>
            <a:ext cx="9144000" cy="113454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hasCustomPrompt="1"/>
          </p:nvPr>
        </p:nvSpPr>
        <p:spPr>
          <a:xfrm>
            <a:off x="1916935" y="2531234"/>
            <a:ext cx="5310130" cy="978729"/>
          </a:xfrm>
        </p:spPr>
        <p:txBody>
          <a:bodyPr anchor="b">
            <a:normAutofit/>
          </a:bodyPr>
          <a:lstStyle>
            <a:lvl1pPr algn="ctr">
              <a:defRPr sz="480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916935" y="3546953"/>
            <a:ext cx="5310130" cy="424732"/>
          </a:xfrm>
        </p:spPr>
        <p:txBody>
          <a:bodyPr>
            <a:normAutofit/>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cxnSp>
        <p:nvCxnSpPr>
          <p:cNvPr id="19" name="直接连接符 18"/>
          <p:cNvCxnSpPr/>
          <p:nvPr/>
        </p:nvCxnSpPr>
        <p:spPr>
          <a:xfrm>
            <a:off x="3212336" y="3433393"/>
            <a:ext cx="3860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80290" y="3288314"/>
            <a:ext cx="1172059" cy="267237"/>
            <a:chOff x="580290" y="3288314"/>
            <a:chExt cx="1172059" cy="267237"/>
          </a:xfrm>
        </p:grpSpPr>
        <p:sp>
          <p:nvSpPr>
            <p:cNvPr id="12" name="椭圆 11"/>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flipH="1">
            <a:off x="7387359" y="3295381"/>
            <a:ext cx="1172059" cy="267237"/>
            <a:chOff x="580290" y="3288314"/>
            <a:chExt cx="1172059" cy="267237"/>
          </a:xfrm>
        </p:grpSpPr>
        <p:sp>
          <p:nvSpPr>
            <p:cNvPr id="16" name="椭圆 15"/>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形状 6"/>
          <p:cNvSpPr/>
          <p:nvPr/>
        </p:nvSpPr>
        <p:spPr>
          <a:xfrm>
            <a:off x="0" y="4882635"/>
            <a:ext cx="9143999" cy="1975365"/>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2" y="5412808"/>
            <a:ext cx="9144000" cy="1445191"/>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0" y="5724660"/>
            <a:ext cx="9144000" cy="1133339"/>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19"/>
          <p:cNvSpPr/>
          <p:nvPr/>
        </p:nvSpPr>
        <p:spPr>
          <a:xfrm rot="20700000" flipH="1">
            <a:off x="5864853" y="727512"/>
            <a:ext cx="886409" cy="612872"/>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212336" y="2658508"/>
            <a:ext cx="4136159" cy="757130"/>
          </a:xfrm>
        </p:spPr>
        <p:txBody>
          <a:bodyPr anchor="b">
            <a:normAutofit/>
          </a:bodyPr>
          <a:lstStyle>
            <a:lvl1pPr>
              <a:defRPr sz="36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212336" y="3452786"/>
            <a:ext cx="4136159" cy="424732"/>
          </a:xfrm>
        </p:spPr>
        <p:txBody>
          <a:bodyPr>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66082" y="365126"/>
            <a:ext cx="5814218"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p:nvGrpSpPr>
        <p:grpSpPr>
          <a:xfrm>
            <a:off x="1143685" y="3288314"/>
            <a:ext cx="1172059" cy="267237"/>
            <a:chOff x="580290" y="3288314"/>
            <a:chExt cx="1172059" cy="267237"/>
          </a:xfrm>
        </p:grpSpPr>
        <p:sp>
          <p:nvSpPr>
            <p:cNvPr id="7" name="椭圆 6"/>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flipH="1">
            <a:off x="6814632" y="3295381"/>
            <a:ext cx="1172059" cy="267237"/>
            <a:chOff x="580290" y="3288314"/>
            <a:chExt cx="1172059" cy="267237"/>
          </a:xfrm>
        </p:grpSpPr>
        <p:sp>
          <p:nvSpPr>
            <p:cNvPr id="11" name="椭圆 10"/>
            <p:cNvSpPr/>
            <p:nvPr/>
          </p:nvSpPr>
          <p:spPr>
            <a:xfrm rot="10800000">
              <a:off x="580290" y="3288314"/>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173289" y="3321718"/>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1618730" y="3355122"/>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任意多边形: 形状 13"/>
          <p:cNvSpPr/>
          <p:nvPr/>
        </p:nvSpPr>
        <p:spPr>
          <a:xfrm>
            <a:off x="-1" y="4887256"/>
            <a:ext cx="9144001" cy="1970743"/>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0" y="5420885"/>
            <a:ext cx="9144000" cy="1437115"/>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0" y="5723451"/>
            <a:ext cx="9144000" cy="1134549"/>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nvPr>
        </p:nvSpPr>
        <p:spPr>
          <a:xfrm>
            <a:off x="2686050" y="2591560"/>
            <a:ext cx="3771900" cy="978729"/>
          </a:xfrm>
        </p:spPr>
        <p:txBody>
          <a:bodyPr anchor="b" anchorCtr="0">
            <a:normAutofit/>
          </a:bodyPr>
          <a:lstStyle>
            <a:lvl1pPr algn="ctr">
              <a:defRPr sz="480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8" name="内容占位符 17"/>
          <p:cNvSpPr>
            <a:spLocks noGrp="1"/>
          </p:cNvSpPr>
          <p:nvPr>
            <p:ph sz="quarter" idx="13" hasCustomPrompt="1"/>
          </p:nvPr>
        </p:nvSpPr>
        <p:spPr>
          <a:xfrm>
            <a:off x="2686050" y="3610928"/>
            <a:ext cx="3771900" cy="461665"/>
          </a:xfrm>
        </p:spPr>
        <p:txBody>
          <a:bodyPr>
            <a:normAutofit/>
          </a:bodyPr>
          <a:lstStyle>
            <a:lvl1pPr marL="0" indent="0" algn="ctr">
              <a:buNone/>
              <a:defRPr sz="2000">
                <a:solidFill>
                  <a:schemeClr val="bg1"/>
                </a:solidFill>
              </a:defRPr>
            </a:lvl1pPr>
          </a:lstStyle>
          <a:p>
            <a:pPr lvl="0"/>
            <a:r>
              <a:rPr lang="zh-CN" altLang="en-US" dirty="0"/>
              <a:t>单击此处编辑文本</a:t>
            </a:r>
            <a:endParaRPr lang="zh-CN" altLang="en-US" dirty="0"/>
          </a:p>
        </p:txBody>
      </p:sp>
      <p:sp>
        <p:nvSpPr>
          <p:cNvPr id="19" name="任意多边形 30"/>
          <p:cNvSpPr/>
          <p:nvPr/>
        </p:nvSpPr>
        <p:spPr>
          <a:xfrm rot="20700000" flipH="1">
            <a:off x="4124220" y="1689736"/>
            <a:ext cx="895556" cy="619197"/>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lgn="l">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p:nvGrpSpPr>
        <p:grpSpPr>
          <a:xfrm>
            <a:off x="580813" y="919766"/>
            <a:ext cx="1032708" cy="267237"/>
            <a:chOff x="580813" y="919766"/>
            <a:chExt cx="1032708" cy="267237"/>
          </a:xfrm>
        </p:grpSpPr>
        <p:sp>
          <p:nvSpPr>
            <p:cNvPr id="12" name="椭圆 11"/>
            <p:cNvSpPr/>
            <p:nvPr/>
          </p:nvSpPr>
          <p:spPr>
            <a:xfrm flipH="1">
              <a:off x="580813" y="919766"/>
              <a:ext cx="267237" cy="2672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1101862" y="953172"/>
              <a:ext cx="200428" cy="20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H="1">
              <a:off x="1479902" y="986575"/>
              <a:ext cx="133619" cy="1336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flipH="1">
            <a:off x="7562498" y="919765"/>
            <a:ext cx="1032708" cy="267237"/>
            <a:chOff x="580813" y="919766"/>
            <a:chExt cx="1032708" cy="267237"/>
          </a:xfrm>
        </p:grpSpPr>
        <p:sp>
          <p:nvSpPr>
            <p:cNvPr id="17" name="椭圆 16"/>
            <p:cNvSpPr/>
            <p:nvPr/>
          </p:nvSpPr>
          <p:spPr>
            <a:xfrm flipH="1">
              <a:off x="580813" y="919766"/>
              <a:ext cx="267237" cy="2672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1101862" y="953172"/>
              <a:ext cx="200428" cy="20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H="1">
              <a:off x="1479902" y="986575"/>
              <a:ext cx="133619" cy="1336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1"/>
            </p:custDataLst>
          </p:nvPr>
        </p:nvSpPr>
        <p:spPr>
          <a:xfrm>
            <a:off x="1663547" y="365126"/>
            <a:ext cx="5816906"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20"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685800" rtl="0" eaLnBrk="1" latinLnBrk="0" hangingPunct="1">
        <a:lnSpc>
          <a:spcPct val="120000"/>
        </a:lnSpc>
        <a:spcBef>
          <a:spcPct val="0"/>
        </a:spcBef>
        <a:buNone/>
        <a:defRPr sz="3600" kern="1200">
          <a:solidFill>
            <a:schemeClr val="tx2"/>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png"/><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8.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image" Target="../media/image20.emf"/><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22.emf"/><Relationship Id="rId1"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ctrTitle"/>
            <p:custDataLst>
              <p:tags r:id="rId1"/>
            </p:custDataLst>
          </p:nvPr>
        </p:nvSpPr>
        <p:spPr>
          <a:xfrm>
            <a:off x="1916935" y="2753484"/>
            <a:ext cx="5310130" cy="978729"/>
          </a:xfrm>
        </p:spPr>
        <p:txBody>
          <a:bodyPr>
            <a:normAutofit fontScale="90000"/>
          </a:bodyPr>
          <a:p>
            <a:pPr marL="685800" indent="-685800" algn="r" eaLnBrk="1" hangingPunct="1"/>
            <a:r>
              <a:rPr lang="zh-CN" altLang="en-US" sz="4000" dirty="0" smtClean="0"/>
              <a:t>第</a:t>
            </a:r>
            <a:r>
              <a:rPr lang="en-US" altLang="zh-CN" sz="4000" dirty="0" smtClean="0"/>
              <a:t>5</a:t>
            </a:r>
            <a:r>
              <a:rPr lang="zh-CN" altLang="en-US" sz="4000" dirty="0" smtClean="0"/>
              <a:t>章 </a:t>
            </a:r>
            <a:r>
              <a:rPr lang="en-US" altLang="zh-CN" sz="4000" dirty="0" smtClean="0"/>
              <a:t>Matlab</a:t>
            </a:r>
            <a:r>
              <a:rPr lang="zh-CN" altLang="en-US" sz="4000" dirty="0" smtClean="0"/>
              <a:t>数据预处理</a:t>
            </a:r>
            <a:endParaRPr lang="zh-CN" altLang="en-US" sz="4000" dirty="0" smtClean="0"/>
          </a:p>
        </p:txBody>
      </p:sp>
      <p:sp>
        <p:nvSpPr>
          <p:cNvPr id="8" name="副标题 7"/>
          <p:cNvSpPr>
            <a:spLocks noGrp="1"/>
          </p:cNvSpPr>
          <p:nvPr>
            <p:ph type="subTitle" idx="1"/>
            <p:custDataLst>
              <p:tags r:id="rId2"/>
            </p:custDataLst>
          </p:nvPr>
        </p:nvSpPr>
        <p:spPr>
          <a:xfrm>
            <a:off x="1916935" y="3842863"/>
            <a:ext cx="5310130" cy="424732"/>
          </a:xfrm>
        </p:spPr>
        <p:txBody>
          <a:bodyPr>
            <a:normAutofit/>
          </a:bodyPr>
          <a:p>
            <a:r>
              <a:rPr lang="zh-CN" altLang="en-US" dirty="0"/>
              <a:t>科研交流</a:t>
            </a:r>
            <a:r>
              <a:rPr lang="en-US" altLang="zh-CN" dirty="0"/>
              <a:t>-</a:t>
            </a:r>
            <a:r>
              <a:rPr lang="zh-CN" altLang="en-US" dirty="0"/>
              <a:t>老教练</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小波异常值提取</a:t>
            </a:r>
            <a:endParaRPr lang="zh-CN" altLang="en-US"/>
          </a:p>
        </p:txBody>
      </p:sp>
      <p:sp>
        <p:nvSpPr>
          <p:cNvPr id="3" name="内容占位符 2"/>
          <p:cNvSpPr>
            <a:spLocks noGrp="1"/>
          </p:cNvSpPr>
          <p:nvPr>
            <p:ph idx="1"/>
          </p:nvPr>
        </p:nvSpPr>
        <p:spPr/>
        <p:txBody>
          <a:bodyPr/>
          <a:p>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由两组图对比可以看出，由于傅里叶变换不具有时间分辨力，因此无法检测信号的间断点。而在小波分析的图中，在信号的小波分解的第一层高频系数</a:t>
            </a:r>
            <a:r>
              <a:rPr lang="en-US" altLang="zh-CN" dirty="0">
                <a:latin typeface="黑体" panose="02010609060101010101" charset="-122"/>
                <a:ea typeface="黑体" panose="02010609060101010101" charset="-122"/>
                <a:sym typeface="+mn-ea"/>
              </a:rPr>
              <a:t>d1</a:t>
            </a:r>
            <a:r>
              <a:rPr lang="zh-CN" altLang="en-US" dirty="0">
                <a:latin typeface="黑体" panose="02010609060101010101" charset="-122"/>
                <a:ea typeface="黑体" panose="02010609060101010101" charset="-122"/>
                <a:sym typeface="+mn-ea"/>
              </a:rPr>
              <a:t>和第二层高频系数</a:t>
            </a:r>
            <a:r>
              <a:rPr lang="en-US" altLang="zh-CN" dirty="0">
                <a:latin typeface="黑体" panose="02010609060101010101" charset="-122"/>
                <a:ea typeface="黑体" panose="02010609060101010101" charset="-122"/>
                <a:sym typeface="+mn-ea"/>
              </a:rPr>
              <a:t>d2</a:t>
            </a:r>
            <a:r>
              <a:rPr lang="zh-CN" altLang="en-US" dirty="0">
                <a:latin typeface="黑体" panose="02010609060101010101" charset="-122"/>
                <a:ea typeface="黑体" panose="02010609060101010101" charset="-122"/>
                <a:sym typeface="+mn-ea"/>
              </a:rPr>
              <a:t>中，可以非常清楚地观察到信号的不连续点，用</a:t>
            </a:r>
            <a:r>
              <a:rPr lang="en-US" altLang="zh-CN" dirty="0">
                <a:latin typeface="黑体" panose="02010609060101010101" charset="-122"/>
                <a:ea typeface="黑体" panose="02010609060101010101" charset="-122"/>
                <a:sym typeface="+mn-ea"/>
              </a:rPr>
              <a:t>db1</a:t>
            </a:r>
            <a:r>
              <a:rPr lang="zh-CN" altLang="en-US" dirty="0">
                <a:latin typeface="黑体" panose="02010609060101010101" charset="-122"/>
                <a:ea typeface="黑体" panose="02010609060101010101" charset="-122"/>
                <a:sym typeface="+mn-ea"/>
              </a:rPr>
              <a:t>小波比用</a:t>
            </a:r>
            <a:r>
              <a:rPr lang="en-US" altLang="zh-CN" dirty="0">
                <a:latin typeface="黑体" panose="02010609060101010101" charset="-122"/>
                <a:ea typeface="黑体" panose="02010609060101010101" charset="-122"/>
                <a:sym typeface="+mn-ea"/>
              </a:rPr>
              <a:t>db6</a:t>
            </a:r>
            <a:r>
              <a:rPr lang="zh-CN" altLang="en-US" dirty="0">
                <a:latin typeface="黑体" panose="02010609060101010101" charset="-122"/>
                <a:ea typeface="黑体" panose="02010609060101010101" charset="-122"/>
                <a:sym typeface="+mn-ea"/>
              </a:rPr>
              <a:t>小波要好。</a:t>
            </a:r>
            <a:br>
              <a:rPr lang="en-US" altLang="zh-CN" dirty="0">
                <a:latin typeface="黑体" panose="02010609060101010101" charset="-122"/>
                <a:ea typeface="黑体" panose="02010609060101010101" charset="-122"/>
                <a:sym typeface="+mn-ea"/>
              </a:rPr>
            </a:b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同时，这个例子也表明小波分析在检测信号的奇异点时具有傅里叶变换无法比拟的优越性，利用小波分析可以精确地检测出信号的突变点</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547" y="250826"/>
            <a:ext cx="5816906" cy="1325563"/>
          </a:xfrm>
        </p:spPr>
        <p:txBody>
          <a:bodyPr>
            <a:normAutofit/>
          </a:bodyPr>
          <a:p>
            <a:r>
              <a:rPr lang="zh-CN" altLang="en-US">
                <a:sym typeface="+mn-ea"/>
              </a:rPr>
              <a:t>小波异常值提取</a:t>
            </a:r>
            <a:endParaRPr lang="zh-CN" altLang="en-US"/>
          </a:p>
        </p:txBody>
      </p:sp>
      <p:sp>
        <p:nvSpPr>
          <p:cNvPr id="16387" name="内容占位符 2"/>
          <p:cNvSpPr>
            <a:spLocks noGrp="1"/>
          </p:cNvSpPr>
          <p:nvPr/>
        </p:nvSpPr>
        <p:spPr>
          <a:xfrm>
            <a:off x="1153795" y="1377950"/>
            <a:ext cx="4076700" cy="3848100"/>
          </a:xfrm>
          <a:prstGeom prst="rect">
            <a:avLst/>
          </a:prstGeom>
          <a:noFill/>
          <a:ln w="9525">
            <a:noFill/>
          </a:ln>
        </p:spPr>
        <p:txBody>
          <a:bodyPr vert="horz" wrap="square" lIns="91440" tIns="45720" rIns="91440" bIns="45720" anchor="t"/>
          <a:lstStyle>
            <a:lvl1pPr marL="342900" indent="-342900" algn="l" rtl="0" eaLnBrk="0" fontAlgn="base" hangingPunct="0">
              <a:lnSpc>
                <a:spcPct val="150000"/>
              </a:lnSpc>
              <a:spcBef>
                <a:spcPct val="20000"/>
              </a:spcBef>
              <a:spcAft>
                <a:spcPct val="0"/>
              </a:spcAft>
              <a:buClr>
                <a:srgbClr val="006600"/>
              </a:buClr>
              <a:buBlip>
                <a:blip r:embed="rId1"/>
              </a:buBlip>
              <a:defRPr sz="2400" kern="1200">
                <a:solidFill>
                  <a:schemeClr val="tx1"/>
                </a:solidFill>
                <a:latin typeface="黑体" panose="02010609060101010101" charset="-122"/>
                <a:ea typeface="黑体" panose="02010609060101010101" charset="-122"/>
                <a:cs typeface="+mn-cs"/>
              </a:defRPr>
            </a:lvl1pPr>
            <a:lvl2pPr marL="742950" indent="-285750" algn="l" rtl="0" eaLnBrk="0" fontAlgn="base" hangingPunct="0">
              <a:lnSpc>
                <a:spcPct val="150000"/>
              </a:lnSpc>
              <a:spcBef>
                <a:spcPct val="20000"/>
              </a:spcBef>
              <a:spcAft>
                <a:spcPct val="0"/>
              </a:spcAft>
              <a:buClr>
                <a:srgbClr val="006600"/>
              </a:buClr>
              <a:buBlip>
                <a:blip r:embed="rId1"/>
              </a:buBlip>
              <a:defRPr sz="2400" b="1" kern="1200">
                <a:solidFill>
                  <a:schemeClr val="tx1"/>
                </a:solidFill>
                <a:latin typeface="楷体_GB2312" pitchFamily="49" charset="-122"/>
                <a:ea typeface="楷体_GB2312" pitchFamily="49" charset="-122"/>
                <a:cs typeface="+mn-cs"/>
              </a:defRPr>
            </a:lvl2pPr>
            <a:lvl3pPr marL="1143000" indent="-228600" algn="l" rtl="0" eaLnBrk="0" fontAlgn="base" hangingPunct="0">
              <a:lnSpc>
                <a:spcPct val="150000"/>
              </a:lnSpc>
              <a:spcBef>
                <a:spcPct val="20000"/>
              </a:spcBef>
              <a:spcAft>
                <a:spcPct val="0"/>
              </a:spcAft>
              <a:buClr>
                <a:srgbClr val="006600"/>
              </a:buClr>
              <a:buBlip>
                <a:blip r:embed="rId1"/>
              </a:buBlip>
              <a:defRPr sz="2000" b="1" kern="1200">
                <a:solidFill>
                  <a:schemeClr val="tx1"/>
                </a:solidFill>
                <a:latin typeface="+mn-lt"/>
                <a:ea typeface="+mn-ea"/>
                <a:cs typeface="+mn-cs"/>
              </a:defRPr>
            </a:lvl3pPr>
            <a:lvl4pPr marL="1600200" indent="-228600" algn="l" rtl="0" eaLnBrk="0" fontAlgn="base" hangingPunct="0">
              <a:lnSpc>
                <a:spcPct val="150000"/>
              </a:lnSpc>
              <a:spcBef>
                <a:spcPct val="20000"/>
              </a:spcBef>
              <a:spcAft>
                <a:spcPct val="0"/>
              </a:spcAft>
              <a:buClr>
                <a:srgbClr val="006600"/>
              </a:buClr>
              <a:buBlip>
                <a:blip r:embed="rId1"/>
              </a:buBlip>
              <a:defRPr sz="1800"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006600"/>
              </a:buClr>
              <a:buBlip>
                <a:blip r:embed="rId1"/>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load nearbrk;</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x=nearbrk;</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使用</a:t>
            </a:r>
            <a:r>
              <a:rPr lang="en-US" altLang="zh-CN" sz="1800" kern="1200" dirty="0">
                <a:latin typeface="Times New Roman" panose="02020603050405020304" pitchFamily="18" charset="0"/>
                <a:ea typeface="黑体" panose="02010609060101010101" charset="-122"/>
                <a:cs typeface="Times New Roman" panose="02020603050405020304" pitchFamily="18" charset="0"/>
              </a:rPr>
              <a:t>db4</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对信号进行</a:t>
            </a:r>
            <a:r>
              <a:rPr lang="en-US" altLang="zh-CN" sz="1800" kern="1200" dirty="0">
                <a:latin typeface="Times New Roman" panose="02020603050405020304" pitchFamily="18" charset="0"/>
                <a:ea typeface="黑体" panose="02010609060101010101" charset="-122"/>
                <a:cs typeface="Times New Roman" panose="02020603050405020304" pitchFamily="18" charset="0"/>
              </a:rPr>
              <a:t>2</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层分解</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[c,l]=wavedec(x,2,‘db4’);</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 </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subplot(411);</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plot(x);</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ylabel('x');</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 %</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对分解的第六层低频系数进行重构</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a=wrcoef('a',c,l,'db4',2);</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subplot(412);      </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plot(a);     </a:t>
            </a:r>
            <a:br>
              <a:rPr lang="en-US" altLang="zh-CN" kern="1200" dirty="0">
                <a:latin typeface="黑体" panose="02010609060101010101" charset="-122"/>
                <a:ea typeface="黑体" panose="02010609060101010101" charset="-122"/>
                <a:cs typeface="+mn-cs"/>
              </a:rPr>
            </a:br>
            <a:endParaRPr lang="zh-CN" altLang="en-US" kern="1200" dirty="0">
              <a:latin typeface="黑体" panose="02010609060101010101" charset="-122"/>
              <a:ea typeface="黑体" panose="02010609060101010101" charset="-122"/>
              <a:cs typeface="+mn-cs"/>
            </a:endParaRPr>
          </a:p>
        </p:txBody>
      </p:sp>
      <p:sp>
        <p:nvSpPr>
          <p:cNvPr id="16388" name="内容占位符 3"/>
          <p:cNvSpPr>
            <a:spLocks noGrp="1"/>
          </p:cNvSpPr>
          <p:nvPr>
            <p:ph sz="half" idx="2"/>
          </p:nvPr>
        </p:nvSpPr>
        <p:spPr>
          <a:xfrm>
            <a:off x="4963795" y="1377950"/>
            <a:ext cx="3670300" cy="4351655"/>
          </a:xfrm>
        </p:spPr>
        <p:txBody>
          <a:bodyPr vert="horz" wrap="square" lIns="91440" tIns="45720" rIns="91440" bIns="45720" anchor="t"/>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ylabel('a2');</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for i=1:2               </a:t>
            </a:r>
            <a:endParaRPr lang="en-US" altLang="zh-CN" sz="1800" kern="1200" dirty="0">
              <a:latin typeface="Times New Roman" panose="02020603050405020304" pitchFamily="18" charset="0"/>
              <a:ea typeface="黑体" panose="02010609060101010101" charset="-122"/>
              <a:cs typeface="Times New Roman" panose="02020603050405020304" pitchFamily="18" charset="0"/>
            </a:endParaRPr>
          </a:p>
          <a:p>
            <a:pPr>
              <a:buClr>
                <a:srgbClr val="006600"/>
              </a:buClr>
              <a:buNone/>
            </a:pPr>
            <a:r>
              <a:rPr lang="en-US" altLang="zh-CN" sz="1800" kern="1200" dirty="0">
                <a:latin typeface="Times New Roman" panose="02020603050405020304" pitchFamily="18" charset="0"/>
                <a:ea typeface="黑体" panose="02010609060101010101" charset="-122"/>
                <a:cs typeface="Times New Roman" panose="02020603050405020304" pitchFamily="18" charset="0"/>
              </a:rPr>
              <a:t> %</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对分解的第</a:t>
            </a:r>
            <a:r>
              <a:rPr lang="en-US" altLang="zh-CN" sz="1800" kern="1200" dirty="0">
                <a:latin typeface="Times New Roman" panose="02020603050405020304" pitchFamily="18" charset="0"/>
                <a:ea typeface="黑体" panose="02010609060101010101" charset="-122"/>
                <a:cs typeface="Times New Roman" panose="02020603050405020304" pitchFamily="18" charset="0"/>
              </a:rPr>
              <a:t>2</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层到第</a:t>
            </a:r>
            <a:r>
              <a:rPr lang="en-US" altLang="zh-CN" sz="1800" kern="1200" dirty="0">
                <a:latin typeface="Times New Roman" panose="02020603050405020304" pitchFamily="18" charset="0"/>
                <a:ea typeface="黑体" panose="02010609060101010101" charset="-122"/>
                <a:cs typeface="Times New Roman" panose="02020603050405020304" pitchFamily="18" charset="0"/>
              </a:rPr>
              <a:t>1</a:t>
            </a:r>
            <a:r>
              <a:rPr lang="zh-CN" altLang="en-US" sz="1800" kern="1200" dirty="0">
                <a:latin typeface="Times New Roman" panose="02020603050405020304" pitchFamily="18" charset="0"/>
                <a:ea typeface="黑体" panose="02010609060101010101" charset="-122"/>
                <a:cs typeface="Times New Roman" panose="02020603050405020304" pitchFamily="18" charset="0"/>
              </a:rPr>
              <a:t>层的高频系数进行重构</a:t>
            </a:r>
            <a:br>
              <a:rPr lang="zh-CN" altLang="en-US" sz="1800" kern="1200" dirty="0">
                <a:latin typeface="Times New Roman" panose="02020603050405020304" pitchFamily="18" charset="0"/>
                <a:ea typeface="黑体" panose="02010609060101010101" charset="-122"/>
                <a:cs typeface="Times New Roman" panose="02020603050405020304" pitchFamily="18" charset="0"/>
              </a:rPr>
            </a:br>
            <a:r>
              <a:rPr lang="en-US" altLang="zh-CN" sz="1800" kern="1200" dirty="0">
                <a:latin typeface="Times New Roman" panose="02020603050405020304" pitchFamily="18" charset="0"/>
                <a:ea typeface="黑体" panose="02010609060101010101" charset="-122"/>
                <a:cs typeface="Times New Roman" panose="02020603050405020304" pitchFamily="18" charset="0"/>
              </a:rPr>
              <a:t>a=wrcoef('a',c,l,'db4',3-i);</a:t>
            </a:r>
            <a:br>
              <a:rPr lang="en-US" altLang="zh-CN" sz="1800" kern="1200" dirty="0">
                <a:latin typeface="Times New Roman" panose="02020603050405020304" pitchFamily="18" charset="0"/>
                <a:ea typeface="黑体" panose="02010609060101010101" charset="-122"/>
                <a:cs typeface="Times New Roman" panose="02020603050405020304" pitchFamily="18" charset="0"/>
              </a:rPr>
            </a:br>
            <a:r>
              <a:rPr lang="en-US" altLang="zh-CN" sz="1800" kern="1200" dirty="0">
                <a:latin typeface="Times New Roman" panose="02020603050405020304" pitchFamily="18" charset="0"/>
                <a:ea typeface="黑体" panose="02010609060101010101" charset="-122"/>
                <a:cs typeface="Times New Roman" panose="02020603050405020304" pitchFamily="18" charset="0"/>
              </a:rPr>
              <a:t>subplot(4,1,i+2);</a:t>
            </a:r>
            <a:br>
              <a:rPr lang="en-US" altLang="zh-CN" sz="1800" kern="1200" dirty="0">
                <a:latin typeface="Times New Roman" panose="02020603050405020304" pitchFamily="18" charset="0"/>
                <a:ea typeface="黑体" panose="02010609060101010101" charset="-122"/>
                <a:cs typeface="Times New Roman" panose="02020603050405020304" pitchFamily="18" charset="0"/>
              </a:rPr>
            </a:br>
            <a:r>
              <a:rPr lang="en-US" altLang="zh-CN" sz="1800" kern="1200" dirty="0">
                <a:latin typeface="Times New Roman" panose="02020603050405020304" pitchFamily="18" charset="0"/>
                <a:ea typeface="黑体" panose="02010609060101010101" charset="-122"/>
                <a:cs typeface="Times New Roman" panose="02020603050405020304" pitchFamily="18" charset="0"/>
              </a:rPr>
              <a:t>plot(d);</a:t>
            </a:r>
            <a:br>
              <a:rPr lang="en-US" altLang="zh-CN" sz="1800" kern="1200" dirty="0">
                <a:latin typeface="Times New Roman" panose="02020603050405020304" pitchFamily="18" charset="0"/>
                <a:ea typeface="黑体" panose="02010609060101010101" charset="-122"/>
                <a:cs typeface="Times New Roman" panose="02020603050405020304" pitchFamily="18" charset="0"/>
              </a:rPr>
            </a:br>
            <a:r>
              <a:rPr lang="en-US" altLang="zh-CN" sz="1800" kern="1200" dirty="0">
                <a:latin typeface="Times New Roman" panose="02020603050405020304" pitchFamily="18" charset="0"/>
                <a:ea typeface="黑体" panose="02010609060101010101" charset="-122"/>
                <a:cs typeface="Times New Roman" panose="02020603050405020304" pitchFamily="18" charset="0"/>
              </a:rPr>
              <a:t>ylabel(['d',num2str(3-i)]);</a:t>
            </a:r>
            <a:br>
              <a:rPr lang="en-US" altLang="zh-CN" sz="1800" kern="1200" dirty="0">
                <a:latin typeface="Times New Roman" panose="02020603050405020304" pitchFamily="18" charset="0"/>
                <a:ea typeface="黑体" panose="02010609060101010101" charset="-122"/>
                <a:cs typeface="Times New Roman" panose="02020603050405020304" pitchFamily="18" charset="0"/>
              </a:rPr>
            </a:br>
            <a:r>
              <a:rPr lang="en-US" altLang="zh-CN" sz="1800" kern="1200" dirty="0">
                <a:latin typeface="Times New Roman" panose="02020603050405020304" pitchFamily="18" charset="0"/>
                <a:ea typeface="黑体" panose="02010609060101010101" charset="-122"/>
                <a:cs typeface="Times New Roman" panose="02020603050405020304" pitchFamily="18" charset="0"/>
              </a:rPr>
              <a:t> end</a:t>
            </a:r>
            <a:endParaRPr lang="zh-CN" altLang="en-US" sz="1800" kern="1200" dirty="0">
              <a:latin typeface="Times New Roman" panose="02020603050405020304" pitchFamily="18" charset="0"/>
              <a:ea typeface="黑体" panose="02010609060101010101" charset="-122"/>
              <a:cs typeface="Times New Roman" panose="02020603050405020304" pitchFamily="18"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1" name="Picture 2"/>
          <p:cNvPicPr>
            <a:picLocks noGrp="1" noChangeAspect="1"/>
          </p:cNvPicPr>
          <p:nvPr>
            <p:ph idx="1"/>
          </p:nvPr>
        </p:nvPicPr>
        <p:blipFill>
          <a:blip r:embed="rId1"/>
          <a:srcRect/>
          <a:stretch>
            <a:fillRect/>
          </a:stretch>
        </p:blipFill>
        <p:spPr>
          <a:xfrm>
            <a:off x="1148080" y="1203325"/>
            <a:ext cx="6847205" cy="5139055"/>
          </a:xfrm>
          <a:prstGeom prst="rect">
            <a:avLst/>
          </a:prstGeom>
          <a:noFill/>
          <a:ln w="9525">
            <a:noFill/>
          </a:ln>
        </p:spPr>
      </p:pic>
      <p:sp>
        <p:nvSpPr>
          <p:cNvPr id="4" name="标题 1"/>
          <p:cNvSpPr>
            <a:spLocks noGrp="1"/>
          </p:cNvSpPr>
          <p:nvPr/>
        </p:nvSpPr>
        <p:spPr>
          <a:xfrm>
            <a:off x="1672437" y="301626"/>
            <a:ext cx="5816906" cy="1325563"/>
          </a:xfrm>
          <a:prstGeom prst="rect">
            <a:avLst/>
          </a:prstGeom>
        </p:spPr>
        <p:txBody>
          <a:bodyPr vert="horz" lIns="91440" tIns="45720" rIns="91440" bIns="45720" rtlCol="0" anchor="ctr">
            <a:normAutofit/>
          </a:bodyPr>
          <a:lstStyle>
            <a:lvl1pPr algn="ctr" defTabSz="685800" rtl="0" eaLnBrk="1" latinLnBrk="0" hangingPunct="1">
              <a:lnSpc>
                <a:spcPct val="120000"/>
              </a:lnSpc>
              <a:spcBef>
                <a:spcPct val="0"/>
              </a:spcBef>
              <a:buNone/>
              <a:defRPr sz="3600" kern="1200">
                <a:solidFill>
                  <a:schemeClr val="tx2"/>
                </a:solidFill>
                <a:latin typeface="+mj-lt"/>
                <a:ea typeface="+mj-ea"/>
                <a:cs typeface="+mj-cs"/>
              </a:defRPr>
            </a:lvl1pPr>
          </a:lstStyle>
          <a:p>
            <a:r>
              <a:rPr lang="zh-CN" altLang="en-US">
                <a:sym typeface="+mn-ea"/>
              </a:rPr>
              <a:t>小波异常值提取</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小波异常值提取</a:t>
            </a:r>
            <a:endParaRPr lang="zh-CN" altLang="en-US"/>
          </a:p>
        </p:txBody>
      </p:sp>
      <p:sp>
        <p:nvSpPr>
          <p:cNvPr id="3" name="内容占位符 2"/>
          <p:cNvSpPr>
            <a:spLocks noGrp="1"/>
          </p:cNvSpPr>
          <p:nvPr>
            <p:ph idx="1"/>
          </p:nvPr>
        </p:nvSpPr>
        <p:spPr>
          <a:xfrm>
            <a:off x="628650" y="1457325"/>
            <a:ext cx="7886700" cy="5201920"/>
          </a:xfrm>
        </p:spPr>
        <p:txBody>
          <a:bodyPr>
            <a:normAutofit fontScale="80000"/>
          </a:bodyPr>
          <a:p>
            <a:pPr>
              <a:buClr>
                <a:srgbClr val="006600"/>
              </a:buClr>
              <a:buNone/>
            </a:pP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小波变换与</a:t>
            </a:r>
            <a:r>
              <a:rPr lang="en-US" altLang="zh-CN" dirty="0">
                <a:latin typeface="黑体" panose="02010609060101010101" charset="-122"/>
                <a:ea typeface="黑体" panose="02010609060101010101" charset="-122"/>
                <a:sym typeface="+mn-ea"/>
              </a:rPr>
              <a:t>Fourier</a:t>
            </a:r>
            <a:r>
              <a:rPr lang="zh-CN" altLang="en-US" dirty="0">
                <a:latin typeface="黑体" panose="02010609060101010101" charset="-122"/>
                <a:ea typeface="黑体" panose="02010609060101010101" charset="-122"/>
                <a:sym typeface="+mn-ea"/>
              </a:rPr>
              <a:t>变换相比，是一个时间和频域的局域变换因而能有效地从信号中提取信息，通过伸缩和平移等运算功能对函数或信号进行多尺度细化分析（</a:t>
            </a:r>
            <a:r>
              <a:rPr lang="en-US" altLang="zh-CN" dirty="0">
                <a:latin typeface="黑体" panose="02010609060101010101" charset="-122"/>
                <a:ea typeface="黑体" panose="02010609060101010101" charset="-122"/>
                <a:sym typeface="+mn-ea"/>
              </a:rPr>
              <a:t>Multiscale Analysis</a:t>
            </a:r>
            <a:r>
              <a:rPr lang="zh-CN" altLang="en-US" dirty="0">
                <a:latin typeface="黑体" panose="02010609060101010101" charset="-122"/>
                <a:ea typeface="黑体" panose="02010609060101010101" charset="-122"/>
                <a:sym typeface="+mn-ea"/>
              </a:rPr>
              <a:t>），解决了</a:t>
            </a:r>
            <a:r>
              <a:rPr lang="en-US" altLang="zh-CN" dirty="0">
                <a:latin typeface="黑体" panose="02010609060101010101" charset="-122"/>
                <a:ea typeface="黑体" panose="02010609060101010101" charset="-122"/>
                <a:sym typeface="+mn-ea"/>
              </a:rPr>
              <a:t>Fourier</a:t>
            </a:r>
            <a:r>
              <a:rPr lang="zh-CN" altLang="en-US" dirty="0">
                <a:latin typeface="黑体" panose="02010609060101010101" charset="-122"/>
                <a:ea typeface="黑体" panose="02010609060101010101" charset="-122"/>
                <a:sym typeface="+mn-ea"/>
              </a:rPr>
              <a:t>变换不能解决的许多困难问题。 </a:t>
            </a:r>
            <a:endParaRPr lang="en-US" altLang="zh-CN" kern="1200" dirty="0">
              <a:latin typeface="黑体" panose="02010609060101010101" charset="-122"/>
              <a:ea typeface="黑体" panose="02010609060101010101" charset="-122"/>
              <a:cs typeface="+mn-cs"/>
            </a:endParaRPr>
          </a:p>
          <a:p>
            <a:pPr>
              <a:buClr>
                <a:srgbClr val="006600"/>
              </a:buClr>
              <a:buNone/>
            </a:pPr>
            <a:r>
              <a:rPr lang="zh-CN" altLang="en-US" b="1" dirty="0">
                <a:latin typeface="黑体" panose="02010609060101010101" charset="-122"/>
                <a:ea typeface="黑体" panose="02010609060101010101" charset="-122"/>
                <a:sym typeface="+mn-ea"/>
              </a:rPr>
              <a:t>小波变换存在以下几个优点：</a:t>
            </a:r>
            <a:r>
              <a:rPr lang="zh-CN" altLang="en-US" dirty="0">
                <a:latin typeface="黑体" panose="02010609060101010101" charset="-122"/>
                <a:ea typeface="黑体" panose="02010609060101010101" charset="-122"/>
                <a:sym typeface="+mn-ea"/>
              </a:rPr>
              <a:t> </a:t>
            </a:r>
            <a:endParaRPr lang="zh-CN" altLang="en-US" kern="1200" dirty="0">
              <a:latin typeface="黑体" panose="02010609060101010101" charset="-122"/>
              <a:ea typeface="黑体" panose="02010609060101010101" charset="-122"/>
              <a:cs typeface="+mn-cs"/>
            </a:endParaRPr>
          </a:p>
          <a:p>
            <a:pPr>
              <a:buClr>
                <a:srgbClr val="006600"/>
              </a:buClr>
              <a:buNone/>
            </a:pPr>
            <a:r>
              <a:rPr lang="zh-CN" altLang="en-US" dirty="0">
                <a:latin typeface="黑体" panose="02010609060101010101" charset="-122"/>
                <a:ea typeface="黑体" panose="02010609060101010101" charset="-122"/>
                <a:sym typeface="+mn-ea"/>
              </a:rPr>
              <a:t>　  </a:t>
            </a:r>
            <a:r>
              <a:rPr lang="en-US" altLang="zh-CN" dirty="0">
                <a:latin typeface="黑体" panose="02010609060101010101" charset="-122"/>
                <a:ea typeface="黑体" panose="02010609060101010101" charset="-122"/>
                <a:sym typeface="+mn-ea"/>
              </a:rPr>
              <a:t>(1)</a:t>
            </a:r>
            <a:r>
              <a:rPr lang="zh-CN" altLang="en-US" dirty="0">
                <a:latin typeface="黑体" panose="02010609060101010101" charset="-122"/>
                <a:ea typeface="黑体" panose="02010609060101010101" charset="-122"/>
                <a:sym typeface="+mn-ea"/>
              </a:rPr>
              <a:t>小波分解可以覆盖整个频域</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提供了一个数学上完备的描述</a:t>
            </a:r>
            <a:r>
              <a:rPr lang="en-US" altLang="zh-CN" dirty="0">
                <a:latin typeface="黑体" panose="02010609060101010101" charset="-122"/>
                <a:ea typeface="黑体" panose="02010609060101010101" charset="-122"/>
                <a:sym typeface="+mn-ea"/>
              </a:rPr>
              <a:t>) </a:t>
            </a:r>
            <a:endParaRPr lang="en-US" altLang="zh-CN" kern="1200" dirty="0">
              <a:latin typeface="黑体" panose="02010609060101010101" charset="-122"/>
              <a:ea typeface="黑体" panose="02010609060101010101" charset="-122"/>
              <a:cs typeface="+mn-cs"/>
            </a:endParaRPr>
          </a:p>
          <a:p>
            <a:pPr>
              <a:buClr>
                <a:srgbClr val="006600"/>
              </a:buClr>
              <a:buNone/>
            </a:pPr>
            <a:r>
              <a:rPr lang="zh-CN" altLang="en-US" dirty="0">
                <a:latin typeface="黑体" panose="02010609060101010101" charset="-122"/>
                <a:ea typeface="黑体" panose="02010609060101010101" charset="-122"/>
                <a:sym typeface="+mn-ea"/>
              </a:rPr>
              <a:t>  　</a:t>
            </a:r>
            <a:r>
              <a:rPr lang="en-US" altLang="zh-CN" dirty="0">
                <a:latin typeface="黑体" panose="02010609060101010101" charset="-122"/>
                <a:ea typeface="黑体" panose="02010609060101010101" charset="-122"/>
                <a:sym typeface="+mn-ea"/>
              </a:rPr>
              <a:t>(2)</a:t>
            </a:r>
            <a:r>
              <a:rPr lang="zh-CN" altLang="en-US" dirty="0">
                <a:latin typeface="黑体" panose="02010609060101010101" charset="-122"/>
                <a:ea typeface="黑体" panose="02010609060101010101" charset="-122"/>
                <a:sym typeface="+mn-ea"/>
              </a:rPr>
              <a:t>小波变换通过选取合适的滤波器，可以极大的减小或去除所提取得不同特征之间的相关性 </a:t>
            </a:r>
            <a:endParaRPr lang="zh-CN" altLang="en-US" kern="1200" dirty="0">
              <a:latin typeface="黑体" panose="02010609060101010101" charset="-122"/>
              <a:ea typeface="黑体" panose="02010609060101010101" charset="-122"/>
              <a:cs typeface="+mn-cs"/>
            </a:endParaRPr>
          </a:p>
          <a:p>
            <a:pPr>
              <a:buClr>
                <a:srgbClr val="006600"/>
              </a:buClr>
              <a:buNone/>
            </a:pPr>
            <a:r>
              <a:rPr lang="zh-CN" altLang="en-US" dirty="0">
                <a:latin typeface="黑体" panose="02010609060101010101" charset="-122"/>
                <a:ea typeface="黑体" panose="02010609060101010101" charset="-122"/>
                <a:sym typeface="+mn-ea"/>
              </a:rPr>
              <a:t>  　</a:t>
            </a:r>
            <a:r>
              <a:rPr lang="en-US" altLang="zh-CN" dirty="0">
                <a:latin typeface="黑体" panose="02010609060101010101" charset="-122"/>
                <a:ea typeface="黑体" panose="02010609060101010101" charset="-122"/>
                <a:sym typeface="+mn-ea"/>
              </a:rPr>
              <a:t>(3)</a:t>
            </a:r>
            <a:r>
              <a:rPr lang="zh-CN" altLang="en-US" dirty="0">
                <a:latin typeface="黑体" panose="02010609060101010101" charset="-122"/>
                <a:ea typeface="黑体" panose="02010609060101010101" charset="-122"/>
                <a:sym typeface="+mn-ea"/>
              </a:rPr>
              <a:t>小波变换具有“变焦”特性，在低频段可用高频率分辨率和低时间分辨率</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宽分析窗口</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，在高频段，可用低频率分辨率和高时间分辨率</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窄分析窗口</a:t>
            </a: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a:t>
            </a:r>
            <a:endParaRPr lang="en-US" altLang="zh-CN" kern="1200" dirty="0">
              <a:latin typeface="黑体" panose="02010609060101010101" charset="-122"/>
              <a:ea typeface="黑体" panose="02010609060101010101" charset="-122"/>
              <a:cs typeface="+mn-cs"/>
            </a:endParaRPr>
          </a:p>
          <a:p>
            <a:pPr>
              <a:buClr>
                <a:srgbClr val="006600"/>
              </a:buClr>
              <a:buNone/>
            </a:pPr>
            <a:r>
              <a:rPr lang="zh-CN" altLang="en-US" dirty="0">
                <a:latin typeface="黑体" panose="02010609060101010101" charset="-122"/>
                <a:ea typeface="黑体" panose="02010609060101010101" charset="-122"/>
                <a:sym typeface="+mn-ea"/>
              </a:rPr>
              <a:t>  　</a:t>
            </a:r>
            <a:r>
              <a:rPr lang="en-US" altLang="zh-CN" dirty="0">
                <a:latin typeface="黑体" panose="02010609060101010101" charset="-122"/>
                <a:ea typeface="黑体" panose="02010609060101010101" charset="-122"/>
                <a:sym typeface="+mn-ea"/>
              </a:rPr>
              <a:t>(4)</a:t>
            </a:r>
            <a:r>
              <a:rPr lang="zh-CN" altLang="en-US" dirty="0">
                <a:latin typeface="黑体" panose="02010609060101010101" charset="-122"/>
                <a:ea typeface="黑体" panose="02010609060101010101" charset="-122"/>
                <a:sym typeface="+mn-ea"/>
              </a:rPr>
              <a:t>小波变换实现上有快速算法</a:t>
            </a:r>
            <a:r>
              <a:rPr lang="en-US" altLang="zh-CN" dirty="0">
                <a:latin typeface="黑体" panose="02010609060101010101" charset="-122"/>
                <a:ea typeface="黑体" panose="02010609060101010101" charset="-122"/>
                <a:sym typeface="+mn-ea"/>
              </a:rPr>
              <a:t>(Mallat</a:t>
            </a:r>
            <a:r>
              <a:rPr lang="zh-CN" altLang="en-US" dirty="0">
                <a:latin typeface="黑体" panose="02010609060101010101" charset="-122"/>
                <a:ea typeface="黑体" panose="02010609060101010101" charset="-122"/>
                <a:sym typeface="+mn-ea"/>
              </a:rPr>
              <a:t>小波分解算法</a:t>
            </a:r>
            <a:r>
              <a:rPr lang="en-US" altLang="zh-CN" dirty="0">
                <a:latin typeface="黑体" panose="02010609060101010101" charset="-122"/>
                <a:ea typeface="黑体" panose="02010609060101010101" charset="-122"/>
                <a:sym typeface="+mn-ea"/>
              </a:rPr>
              <a:t>)</a:t>
            </a:r>
            <a:r>
              <a:rPr lang="zh-CN" altLang="en-US" dirty="0">
                <a:latin typeface="黑体" panose="02010609060101010101" charset="-122"/>
                <a:ea typeface="黑体" panose="02010609060101010101" charset="-122"/>
                <a:sym typeface="+mn-ea"/>
              </a:rPr>
              <a:t>。</a:t>
            </a:r>
            <a:endParaRPr lang="en-US" altLang="zh-CN" kern="1200" dirty="0">
              <a:latin typeface="黑体" panose="02010609060101010101" charset="-122"/>
              <a:ea typeface="黑体" panose="02010609060101010101" charset="-122"/>
              <a:cs typeface="+mn-cs"/>
            </a:endParaRPr>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小波异常值提取</a:t>
            </a:r>
            <a:endParaRPr lang="zh-CN" altLang="en-US"/>
          </a:p>
        </p:txBody>
      </p:sp>
      <p:sp>
        <p:nvSpPr>
          <p:cNvPr id="3" name="内容占位符 2"/>
          <p:cNvSpPr>
            <a:spLocks noGrp="1"/>
          </p:cNvSpPr>
          <p:nvPr>
            <p:ph idx="1"/>
          </p:nvPr>
        </p:nvSpPr>
        <p:spPr>
          <a:xfrm>
            <a:off x="628650" y="1538605"/>
            <a:ext cx="7886700" cy="4351338"/>
          </a:xfrm>
        </p:spPr>
        <p:txBody>
          <a:bodyPr/>
          <a:p>
            <a:pPr>
              <a:buClr>
                <a:srgbClr val="006600"/>
              </a:buClr>
              <a:buNone/>
            </a:pPr>
            <a:r>
              <a:rPr lang="zh-CN" altLang="en-US" dirty="0">
                <a:latin typeface="黑体" panose="02010609060101010101" charset="-122"/>
                <a:ea typeface="黑体" panose="02010609060101010101" charset="-122"/>
                <a:sym typeface="+mn-ea"/>
              </a:rPr>
              <a:t>不足之处：</a:t>
            </a:r>
            <a:endParaRPr lang="en-US" altLang="zh-CN" kern="1200" dirty="0">
              <a:latin typeface="黑体" panose="02010609060101010101" charset="-122"/>
              <a:ea typeface="黑体" panose="02010609060101010101" charset="-122"/>
              <a:cs typeface="+mn-cs"/>
            </a:endParaRPr>
          </a:p>
          <a:p>
            <a:pPr>
              <a:buClr>
                <a:srgbClr val="006600"/>
              </a:buClr>
              <a:buNone/>
            </a:pPr>
            <a:r>
              <a:rPr lang="zh-CN" altLang="en-US" dirty="0">
                <a:latin typeface="黑体" panose="02010609060101010101" charset="-122"/>
                <a:ea typeface="黑体" panose="02010609060101010101" charset="-122"/>
                <a:sym typeface="+mn-ea"/>
              </a:rPr>
              <a:t>       小波变换是非平稳信号处理的有力工具，虽然小波变换有多种小波基函数可以供选择，但一旦小波基函数选定后，其特性就固定，各个尺度上的小波函数通过尺度和平移变换获得， 由于信号每分解一次，逼近信号和细节的长度减小一半。  在不同尺度上得到的逼近信号特征之间存在差异，小波变换时采用以个基函数导出的小波函数难以在不同尺度上准确地逼近局部信号特征，因此降噪预处理时的重构信号会丢失原有的时域特征。</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数据标准化</a:t>
            </a:r>
            <a:endParaRPr lang="zh-CN" altLang="en-US"/>
          </a:p>
        </p:txBody>
      </p:sp>
      <p:pic>
        <p:nvPicPr>
          <p:cNvPr id="4" name="内容占位符 3"/>
          <p:cNvPicPr>
            <a:picLocks noChangeAspect="1"/>
          </p:cNvPicPr>
          <p:nvPr>
            <p:ph idx="1"/>
          </p:nvPr>
        </p:nvPicPr>
        <p:blipFill>
          <a:blip r:embed="rId1"/>
          <a:stretch>
            <a:fillRect/>
          </a:stretch>
        </p:blipFill>
        <p:spPr>
          <a:xfrm>
            <a:off x="427990" y="1495425"/>
            <a:ext cx="8288655" cy="459232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数据降维</a:t>
            </a:r>
            <a:endParaRPr lang="zh-CN" altLang="en-US"/>
          </a:p>
        </p:txBody>
      </p:sp>
      <p:sp>
        <p:nvSpPr>
          <p:cNvPr id="3" name="内容占位符 2"/>
          <p:cNvSpPr>
            <a:spLocks noGrp="1"/>
          </p:cNvSpPr>
          <p:nvPr>
            <p:ph idx="1"/>
          </p:nvPr>
        </p:nvSpPr>
        <p:spPr>
          <a:xfrm>
            <a:off x="628650" y="1508125"/>
            <a:ext cx="7886700" cy="4351338"/>
          </a:xfrm>
        </p:spPr>
        <p:txBody>
          <a:bodyPr/>
          <a:p>
            <a:pPr>
              <a:lnSpc>
                <a:spcPct val="150000"/>
              </a:lnSpc>
            </a:pPr>
            <a:r>
              <a:rPr lang="en-US" altLang="zh-CN" sz="2000"/>
              <a:t>        </a:t>
            </a:r>
            <a:r>
              <a:rPr lang="zh-CN" altLang="en-US" sz="2100"/>
              <a:t>主成分分析是一种通过降维技术把多个变量化为少数几个主成分(即综合变量)的多元统计方法，这些主成分能够反映原始变量的大部分信息，通过表示为原始变量的线性组合，为了使得这些主成分所包含的信息互不重叠，要求各主成分之间互不相关。主成分分析在很多领域都有广泛的应用，一般来说，当研究的问题涉及多个变量，并且变量间相关性明显，即包含的信息有所重叠时，可以考虑用主成分分析的方法，这样更容易抓住事物的主要矛盾，使问题简化。</a:t>
            </a:r>
            <a:endParaRPr lang="zh-CN" altLang="en-US" sz="21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pic>
        <p:nvPicPr>
          <p:cNvPr id="4" name="内容占位符 3"/>
          <p:cNvPicPr>
            <a:picLocks noChangeAspect="1"/>
          </p:cNvPicPr>
          <p:nvPr>
            <p:ph idx="1"/>
          </p:nvPr>
        </p:nvPicPr>
        <p:blipFill>
          <a:blip r:embed="rId1"/>
          <a:stretch>
            <a:fillRect/>
          </a:stretch>
        </p:blipFill>
        <p:spPr>
          <a:xfrm>
            <a:off x="2054225" y="1614805"/>
            <a:ext cx="5035550" cy="458279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Matlab</a:t>
            </a:r>
            <a:r>
              <a:rPr lang="zh-CN" altLang="en-US"/>
              <a:t>函数</a:t>
            </a:r>
            <a:endParaRPr lang="zh-CN" altLang="en-US"/>
          </a:p>
        </p:txBody>
      </p:sp>
      <p:sp>
        <p:nvSpPr>
          <p:cNvPr id="3" name="内容占位符 2"/>
          <p:cNvSpPr>
            <a:spLocks noGrp="1"/>
          </p:cNvSpPr>
          <p:nvPr>
            <p:ph idx="1"/>
          </p:nvPr>
        </p:nvSpPr>
        <p:spPr>
          <a:xfrm>
            <a:off x="628650" y="1571625"/>
            <a:ext cx="7886700" cy="4351338"/>
          </a:xfrm>
        </p:spPr>
        <p:txBody>
          <a:bodyPr>
            <a:normAutofit/>
          </a:bodyPr>
          <a:p>
            <a:r>
              <a:rPr lang="zh-CN" altLang="en-US" sz="2800">
                <a:latin typeface="黑体" panose="02010609060101010101" charset="-122"/>
                <a:ea typeface="黑体" panose="02010609060101010101" charset="-122"/>
                <a:cs typeface="黑体" panose="02010609060101010101" charset="-122"/>
              </a:rPr>
              <a:t>(1)pcacov函数</a:t>
            </a:r>
            <a:endParaRPr lang="zh-CN" altLang="en-US">
              <a:latin typeface="黑体" panose="02010609060101010101" charset="-122"/>
              <a:ea typeface="黑体" panose="02010609060101010101" charset="-122"/>
              <a:cs typeface="黑体" panose="02010609060101010101" charset="-122"/>
            </a:endParaRPr>
          </a:p>
          <a:p>
            <a:r>
              <a:rPr lang="zh-CN" altLang="en-US">
                <a:latin typeface="黑体" panose="02010609060101010101" charset="-122"/>
                <a:ea typeface="黑体" panose="02010609060101010101" charset="-122"/>
                <a:cs typeface="黑体" panose="02010609060101010101" charset="-122"/>
              </a:rPr>
              <a:t> pcacov函数用来根据协方差矩阵或相关系数矩阵进行主成分分析，调用格式如下：</a:t>
            </a:r>
            <a:endParaRPr lang="zh-CN" altLang="en-US">
              <a:latin typeface="黑体" panose="02010609060101010101" charset="-122"/>
              <a:ea typeface="黑体" panose="02010609060101010101" charset="-122"/>
              <a:cs typeface="黑体" panose="02010609060101010101" charset="-122"/>
            </a:endParaRPr>
          </a:p>
          <a:p>
            <a:pPr>
              <a:lnSpc>
                <a:spcPct val="150000"/>
              </a:lnSpc>
            </a:pPr>
            <a:r>
              <a:rPr lang="zh-CN" altLang="en-US">
                <a:latin typeface="黑体" panose="02010609060101010101" charset="-122"/>
                <a:ea typeface="黑体" panose="02010609060101010101" charset="-122"/>
                <a:cs typeface="黑体" panose="02010609060101010101" charset="-122"/>
              </a:rPr>
              <a:t> COEFF=pcacov（V）</a:t>
            </a:r>
            <a:endParaRPr lang="zh-CN" altLang="en-US">
              <a:latin typeface="黑体" panose="02010609060101010101" charset="-122"/>
              <a:ea typeface="黑体" panose="02010609060101010101" charset="-122"/>
              <a:cs typeface="黑体" panose="02010609060101010101" charset="-122"/>
            </a:endParaRPr>
          </a:p>
          <a:p>
            <a:pPr>
              <a:lnSpc>
                <a:spcPct val="150000"/>
              </a:lnSpc>
            </a:pPr>
            <a:r>
              <a:rPr lang="zh-CN" altLang="en-US">
                <a:latin typeface="黑体" panose="02010609060101010101" charset="-122"/>
                <a:ea typeface="黑体" panose="02010609060101010101" charset="-122"/>
                <a:cs typeface="黑体" panose="02010609060101010101" charset="-122"/>
              </a:rPr>
              <a:t> [COEFF,latent]=pcacov（V）</a:t>
            </a:r>
            <a:endParaRPr lang="zh-CN" altLang="en-US">
              <a:latin typeface="黑体" panose="02010609060101010101" charset="-122"/>
              <a:ea typeface="黑体" panose="02010609060101010101" charset="-122"/>
              <a:cs typeface="黑体" panose="02010609060101010101" charset="-122"/>
            </a:endParaRPr>
          </a:p>
          <a:p>
            <a:pPr>
              <a:lnSpc>
                <a:spcPct val="150000"/>
              </a:lnSpc>
            </a:pPr>
            <a:r>
              <a:rPr lang="zh-CN" altLang="en-US">
                <a:latin typeface="黑体" panose="02010609060101010101" charset="-122"/>
                <a:ea typeface="黑体" panose="02010609060101010101" charset="-122"/>
                <a:cs typeface="黑体" panose="02010609060101010101" charset="-122"/>
              </a:rPr>
              <a:t> [COEFF,latent,explained]=pcacov（V）</a:t>
            </a:r>
            <a:endParaRPr lang="zh-CN" altLang="en-US">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8650" y="1513205"/>
            <a:ext cx="7886700" cy="4351338"/>
          </a:xfrm>
        </p:spPr>
        <p:txBody>
          <a:bodyPr/>
          <a:p>
            <a:r>
              <a:rPr lang="zh-CN" altLang="en-US" sz="2800">
                <a:latin typeface="黑体" panose="02010609060101010101" charset="-122"/>
                <a:ea typeface="黑体" panose="02010609060101010101" charset="-122"/>
                <a:cs typeface="黑体" panose="02010609060101010101" charset="-122"/>
              </a:rPr>
              <a:t>（2）princomp函数</a:t>
            </a:r>
            <a:endParaRPr lang="zh-CN" altLang="en-US"/>
          </a:p>
          <a:p>
            <a:r>
              <a:rPr lang="zh-CN" altLang="en-US" sz="2200"/>
              <a:t> princomp函数用来根据样本观测值矩阵进行主成分分析，其调用格式如下：</a:t>
            </a:r>
            <a:endParaRPr lang="zh-CN" altLang="en-US" sz="2200"/>
          </a:p>
          <a:p>
            <a:r>
              <a:rPr lang="zh-CN" altLang="en-US" sz="2200"/>
              <a:t>&lt;1&gt; [COEFF，SCORE]=princomp（X）</a:t>
            </a:r>
            <a:endParaRPr lang="zh-CN" altLang="en-US" sz="2200"/>
          </a:p>
          <a:p>
            <a:r>
              <a:rPr lang="zh-CN" altLang="en-US" sz="2200"/>
              <a:t>&lt;2&gt; [COEFF,SCORE,latent]=princomp（X）</a:t>
            </a:r>
            <a:endParaRPr lang="zh-CN" altLang="en-US" sz="2200"/>
          </a:p>
          <a:p>
            <a:r>
              <a:rPr lang="zh-CN" altLang="en-US" sz="2200"/>
              <a:t>&lt;3&gt; [COEFF,SCORE,latent,tsquare]=princomp（X）</a:t>
            </a:r>
            <a:endParaRPr lang="zh-CN" altLang="en-US" sz="2200"/>
          </a:p>
          <a:p>
            <a:r>
              <a:rPr lang="zh-CN" altLang="en-US" sz="2200"/>
              <a:t>&lt;4&gt; [......]=princomp（X,‘econ’）</a:t>
            </a:r>
            <a:endParaRPr lang="zh-CN" altLang="en-US" sz="2200"/>
          </a:p>
        </p:txBody>
      </p:sp>
      <p:sp>
        <p:nvSpPr>
          <p:cNvPr id="4" name="标题 1"/>
          <p:cNvSpPr>
            <a:spLocks noGrp="1"/>
          </p:cNvSpPr>
          <p:nvPr/>
        </p:nvSpPr>
        <p:spPr>
          <a:xfrm>
            <a:off x="1663547" y="288926"/>
            <a:ext cx="5816906" cy="1325563"/>
          </a:xfrm>
          <a:prstGeom prst="rect">
            <a:avLst/>
          </a:prstGeom>
        </p:spPr>
        <p:txBody>
          <a:bodyPr vert="horz" lIns="91440" tIns="45720" rIns="91440" bIns="45720" rtlCol="0" anchor="ctr">
            <a:normAutofit/>
          </a:bodyPr>
          <a:lstStyle>
            <a:lvl1pPr algn="ctr" defTabSz="685800" rtl="0" eaLnBrk="1" latinLnBrk="0" hangingPunct="1">
              <a:lnSpc>
                <a:spcPct val="120000"/>
              </a:lnSpc>
              <a:spcBef>
                <a:spcPct val="0"/>
              </a:spcBef>
              <a:buNone/>
              <a:defRPr sz="3600" kern="1200">
                <a:solidFill>
                  <a:schemeClr val="tx2"/>
                </a:solidFill>
                <a:latin typeface="+mj-lt"/>
                <a:ea typeface="+mj-ea"/>
                <a:cs typeface="+mj-cs"/>
              </a:defRPr>
            </a:lvl1pPr>
          </a:lstStyle>
          <a:p>
            <a:r>
              <a:rPr lang="en-US" altLang="zh-CN"/>
              <a:t>Matlab</a:t>
            </a:r>
            <a:r>
              <a:rPr lang="zh-CN" altLang="en-US"/>
              <a:t>函数</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3"/>
          <p:cNvSpPr txBox="1">
            <a:spLocks noGrp="1"/>
          </p:cNvSpPr>
          <p:nvPr>
            <p:ph type="dt" sz="half" idx="10"/>
          </p:nvPr>
        </p:nvSpPr>
        <p:spPr/>
        <p:txBody>
          <a:bodyPr anchor="b"/>
          <a:lstStyle>
            <a:lvl1pPr marL="0" lvl="0" indent="0" algn="l" defTabSz="914400" rtl="0" eaLnBrk="0" fontAlgn="base" latinLnBrk="0" hangingPunct="0">
              <a:lnSpc>
                <a:spcPct val="100000"/>
              </a:lnSpc>
              <a:spcBef>
                <a:spcPct val="20000"/>
              </a:spcBef>
              <a:spcAft>
                <a:spcPct val="0"/>
              </a:spcAft>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spcBef>
                <a:spcPct val="0"/>
              </a:spcBef>
              <a:buNone/>
            </a:pPr>
            <a:r>
              <a:rPr lang="en-US" altLang="zh-CN" sz="1400" dirty="0">
                <a:solidFill>
                  <a:schemeClr val="accent2"/>
                </a:solidFill>
              </a:rPr>
              <a:t> </a:t>
            </a:r>
            <a:fld id="{BB962C8B-B14F-4D97-AF65-F5344CB8AC3E}" type="datetime1">
              <a:rPr lang="zh-CN" altLang="en-US" sz="1400" dirty="0">
                <a:solidFill>
                  <a:srgbClr val="45516B"/>
                </a:solidFill>
              </a:rPr>
            </a:fld>
            <a:endParaRPr lang="zh-CN" altLang="en-US" sz="1400" dirty="0">
              <a:solidFill>
                <a:srgbClr val="45516B"/>
              </a:solidFill>
            </a:endParaRPr>
          </a:p>
        </p:txBody>
      </p:sp>
      <p:sp>
        <p:nvSpPr>
          <p:cNvPr id="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20000"/>
              </a:spcBef>
              <a:spcAft>
                <a:spcPct val="0"/>
              </a:spcAft>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spcBef>
                <a:spcPct val="0"/>
              </a:spcBef>
              <a:buNone/>
            </a:pPr>
            <a:fld id="{9A0DB2DC-4C9A-4742-B13C-FB6460FD3503}" type="slidenum">
              <a:rPr lang="en-US" altLang="zh-CN" sz="1400" dirty="0">
                <a:solidFill>
                  <a:srgbClr val="45516B"/>
                </a:solidFill>
              </a:rPr>
            </a:fld>
            <a:r>
              <a:rPr lang="en-US" altLang="zh-CN" sz="1400" dirty="0">
                <a:solidFill>
                  <a:schemeClr val="accent2"/>
                </a:solidFill>
              </a:rPr>
              <a:t> </a:t>
            </a:r>
            <a:endParaRPr lang="en-US" altLang="zh-CN" sz="1400" dirty="0">
              <a:solidFill>
                <a:schemeClr val="accent2"/>
              </a:solidFill>
            </a:endParaRPr>
          </a:p>
        </p:txBody>
      </p:sp>
      <p:sp>
        <p:nvSpPr>
          <p:cNvPr id="5" name="标题 4"/>
          <p:cNvSpPr>
            <a:spLocks noGrp="1"/>
          </p:cNvSpPr>
          <p:nvPr>
            <p:ph type="title"/>
            <p:custDataLst>
              <p:tags r:id="rId1"/>
            </p:custDataLst>
          </p:nvPr>
        </p:nvSpPr>
        <p:spPr/>
        <p:txBody>
          <a:bodyPr/>
          <a:p>
            <a:pPr eaLnBrk="1" hangingPunct="1"/>
            <a:r>
              <a:rPr lang="en-US" altLang="zh-CN" dirty="0"/>
              <a:t>5.1  </a:t>
            </a:r>
            <a:r>
              <a:rPr lang="zh-CN" dirty="0"/>
              <a:t>数据预处理简介</a:t>
            </a:r>
            <a:endParaRPr lang="zh-CN" dirty="0"/>
          </a:p>
        </p:txBody>
      </p:sp>
      <p:sp>
        <p:nvSpPr>
          <p:cNvPr id="6" name="内容占位符 5"/>
          <p:cNvSpPr>
            <a:spLocks noGrp="1"/>
          </p:cNvSpPr>
          <p:nvPr>
            <p:ph idx="1"/>
            <p:custDataLst>
              <p:tags r:id="rId2"/>
            </p:custDataLst>
          </p:nvPr>
        </p:nvSpPr>
        <p:spPr>
          <a:xfrm>
            <a:off x="459105" y="1559560"/>
            <a:ext cx="8056245" cy="5019040"/>
          </a:xfrm>
        </p:spPr>
        <p:txBody>
          <a:bodyPr>
            <a:normAutofit lnSpcReduction="10000"/>
          </a:bodyPr>
          <a:p>
            <a:pPr marL="609600" indent="-609600" eaLnBrk="1" hangingPunct="1">
              <a:lnSpc>
                <a:spcPct val="150000"/>
              </a:lnSpc>
              <a:buClr>
                <a:srgbClr val="4D009A"/>
              </a:buClr>
              <a:buSzTx/>
              <a:buFont typeface="Wingdings" panose="05000000000000000000" pitchFamily="2" charset="2"/>
              <a:buChar char="n"/>
            </a:pPr>
            <a:r>
              <a:rPr lang="en-US" dirty="0">
                <a:latin typeface="黑体" panose="02010609060101010101" charset="-122"/>
                <a:ea typeface="黑体" panose="02010609060101010101" charset="-122"/>
                <a:cs typeface="黑体" panose="02010609060101010101" charset="-122"/>
              </a:rPr>
              <a:t>    </a:t>
            </a:r>
            <a:r>
              <a:rPr dirty="0">
                <a:latin typeface="黑体" panose="02010609060101010101" charset="-122"/>
                <a:ea typeface="黑体" panose="02010609060101010101" charset="-122"/>
                <a:cs typeface="黑体" panose="02010609060101010101" charset="-122"/>
              </a:rPr>
              <a:t>现实世界中数据大体上都是不完整，不一致的 脏数据，无法直接进行数据挖掘，或挖掘结果差强人意。为了提高数据挖掘的质量产生了数据预处理技术。 　    </a:t>
            </a:r>
            <a:endParaRPr dirty="0">
              <a:latin typeface="黑体" panose="02010609060101010101" charset="-122"/>
              <a:ea typeface="黑体" panose="02010609060101010101" charset="-122"/>
              <a:cs typeface="黑体" panose="02010609060101010101" charset="-122"/>
            </a:endParaRPr>
          </a:p>
          <a:p>
            <a:pPr marL="609600" indent="-609600" eaLnBrk="1" hangingPunct="1">
              <a:lnSpc>
                <a:spcPct val="150000"/>
              </a:lnSpc>
              <a:buClr>
                <a:srgbClr val="4D009A"/>
              </a:buClr>
              <a:buSzTx/>
              <a:buFont typeface="Wingdings" panose="05000000000000000000" pitchFamily="2" charset="2"/>
              <a:buChar char="n"/>
            </a:pPr>
            <a:r>
              <a:rPr dirty="0">
                <a:latin typeface="黑体" panose="02010609060101010101" charset="-122"/>
                <a:ea typeface="黑体" panose="02010609060101010101" charset="-122"/>
                <a:cs typeface="黑体" panose="02010609060101010101" charset="-122"/>
              </a:rPr>
              <a:t>    数据预处理有多种方法： </a:t>
            </a:r>
            <a:r>
              <a:rPr lang="zh-CN" dirty="0">
                <a:latin typeface="黑体" panose="02010609060101010101" charset="-122"/>
                <a:ea typeface="黑体" panose="02010609060101010101" charset="-122"/>
                <a:cs typeface="黑体" panose="02010609060101010101" charset="-122"/>
              </a:rPr>
              <a:t>缺失值处理</a:t>
            </a:r>
            <a:r>
              <a:rPr dirty="0">
                <a:latin typeface="黑体" panose="02010609060101010101" charset="-122"/>
                <a:ea typeface="黑体" panose="02010609060101010101" charset="-122"/>
                <a:cs typeface="黑体" panose="02010609060101010101" charset="-122"/>
              </a:rPr>
              <a:t>， </a:t>
            </a:r>
            <a:r>
              <a:rPr lang="zh-CN" dirty="0">
                <a:latin typeface="黑体" panose="02010609060101010101" charset="-122"/>
                <a:ea typeface="黑体" panose="02010609060101010101" charset="-122"/>
                <a:cs typeface="黑体" panose="02010609060101010101" charset="-122"/>
              </a:rPr>
              <a:t>异常值处理</a:t>
            </a:r>
            <a:r>
              <a:rPr dirty="0">
                <a:latin typeface="黑体" panose="02010609060101010101" charset="-122"/>
                <a:ea typeface="黑体" panose="02010609060101010101" charset="-122"/>
                <a:cs typeface="黑体" panose="02010609060101010101" charset="-122"/>
              </a:rPr>
              <a:t>，数据</a:t>
            </a:r>
            <a:r>
              <a:rPr lang="zh-CN" dirty="0">
                <a:latin typeface="黑体" panose="02010609060101010101" charset="-122"/>
                <a:ea typeface="黑体" panose="02010609060101010101" charset="-122"/>
                <a:cs typeface="黑体" panose="02010609060101010101" charset="-122"/>
              </a:rPr>
              <a:t>集成</a:t>
            </a:r>
            <a:r>
              <a:rPr dirty="0">
                <a:latin typeface="黑体" panose="02010609060101010101" charset="-122"/>
                <a:ea typeface="黑体" panose="02010609060101010101" charset="-122"/>
                <a:cs typeface="黑体" panose="02010609060101010101" charset="-122"/>
              </a:rPr>
              <a:t>，数据</a:t>
            </a:r>
            <a:r>
              <a:rPr lang="zh-CN" dirty="0">
                <a:latin typeface="黑体" panose="02010609060101010101" charset="-122"/>
                <a:ea typeface="黑体" panose="02010609060101010101" charset="-122"/>
                <a:cs typeface="黑体" panose="02010609060101010101" charset="-122"/>
              </a:rPr>
              <a:t>标准化</a:t>
            </a:r>
            <a:r>
              <a:rPr dirty="0">
                <a:latin typeface="黑体" panose="02010609060101010101" charset="-122"/>
                <a:ea typeface="黑体" panose="02010609060101010101" charset="-122"/>
                <a:cs typeface="黑体" panose="02010609060101010101" charset="-122"/>
              </a:rPr>
              <a:t>等。这些数据处理技术在数据挖掘之前使用，大大提高了数据挖掘模式的质量，降低实际挖掘所需要的时间。</a:t>
            </a:r>
            <a:endParaRPr dirty="0">
              <a:latin typeface="黑体" panose="02010609060101010101" charset="-122"/>
              <a:ea typeface="黑体" panose="02010609060101010101" charset="-122"/>
              <a:cs typeface="黑体" panose="02010609060101010101"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举例说明</a:t>
            </a:r>
            <a:endParaRPr lang="zh-CN" altLang="en-US"/>
          </a:p>
        </p:txBody>
      </p:sp>
      <p:sp>
        <p:nvSpPr>
          <p:cNvPr id="3" name="内容占位符 2"/>
          <p:cNvSpPr>
            <a:spLocks noGrp="1"/>
          </p:cNvSpPr>
          <p:nvPr>
            <p:ph idx="1"/>
          </p:nvPr>
        </p:nvSpPr>
        <p:spPr>
          <a:xfrm>
            <a:off x="597535" y="1470025"/>
            <a:ext cx="7949565" cy="4351655"/>
          </a:xfrm>
        </p:spPr>
        <p:txBody>
          <a:bodyPr/>
          <a:p>
            <a:r>
              <a:rPr lang="en-US" altLang="zh-CN" sz="2000"/>
              <a:t>       </a:t>
            </a:r>
            <a:r>
              <a:rPr lang="zh-CN" altLang="en-US" sz="2000">
                <a:latin typeface="黑体" panose="02010609060101010101" charset="-122"/>
                <a:ea typeface="黑体" panose="02010609060101010101" charset="-122"/>
                <a:cs typeface="黑体" panose="02010609060101010101" charset="-122"/>
              </a:rPr>
              <a:t>在指定服装标准的过程中，对128名成年男子的身材进行了测量，每人测量了六项指标：身高(x1)、坐高（x2）、胸围（x3）、手臂长（x4）、肋围（x5）和腰围（x6），样本相关系数矩阵如下表所示。根据样本相关系数矩阵进行组成分分析。</a:t>
            </a:r>
            <a:endParaRPr lang="zh-CN" altLang="en-US" sz="2000">
              <a:latin typeface="黑体" panose="02010609060101010101" charset="-122"/>
              <a:ea typeface="黑体" panose="02010609060101010101" charset="-122"/>
              <a:cs typeface="黑体" panose="02010609060101010101" charset="-122"/>
            </a:endParaRPr>
          </a:p>
        </p:txBody>
      </p:sp>
      <p:pic>
        <p:nvPicPr>
          <p:cNvPr id="4" name="图片 3"/>
          <p:cNvPicPr>
            <a:picLocks noChangeAspect="1"/>
          </p:cNvPicPr>
          <p:nvPr/>
        </p:nvPicPr>
        <p:blipFill>
          <a:blip r:embed="rId1"/>
          <a:stretch>
            <a:fillRect/>
          </a:stretch>
        </p:blipFill>
        <p:spPr>
          <a:xfrm>
            <a:off x="658495" y="3263900"/>
            <a:ext cx="7827645" cy="255778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举例说明</a:t>
            </a:r>
            <a:endParaRPr lang="zh-CN" altLang="en-US"/>
          </a:p>
        </p:txBody>
      </p:sp>
      <p:sp>
        <p:nvSpPr>
          <p:cNvPr id="3" name="内容占位符 2"/>
          <p:cNvSpPr>
            <a:spLocks noGrp="1"/>
          </p:cNvSpPr>
          <p:nvPr>
            <p:ph idx="1"/>
          </p:nvPr>
        </p:nvSpPr>
        <p:spPr>
          <a:xfrm>
            <a:off x="628650" y="1431925"/>
            <a:ext cx="7886700" cy="5011420"/>
          </a:xfrm>
        </p:spPr>
        <p:txBody>
          <a:bodyPr>
            <a:normAutofit/>
          </a:bodyPr>
          <a:p>
            <a:pPr>
              <a:lnSpc>
                <a:spcPct val="150000"/>
              </a:lnSpc>
            </a:pPr>
            <a:r>
              <a:rPr lang="zh-CN" altLang="en-US"/>
              <a:t>（1）调用pcacov函数做主成分分析</a:t>
            </a:r>
            <a:endParaRPr lang="zh-CN" altLang="en-US" sz="2000"/>
          </a:p>
          <a:p>
            <a:r>
              <a:rPr lang="zh-CN" altLang="en-US" sz="2000"/>
              <a:t>    %定义相关系数矩阵PHO</a:t>
            </a:r>
            <a:endParaRPr lang="zh-CN" altLang="en-US" sz="2000"/>
          </a:p>
          <a:p>
            <a:r>
              <a:rPr lang="zh-CN" altLang="en-US" sz="2000"/>
              <a:t>         PHO = [1     0.79    0.36    0.76    0.25    0.51</a:t>
            </a:r>
            <a:endParaRPr lang="zh-CN" altLang="en-US" sz="2000"/>
          </a:p>
          <a:p>
            <a:r>
              <a:rPr lang="zh-CN" altLang="en-US" sz="2000"/>
              <a:t>                      0.79  1       0.31    0.55    0.17    0.35</a:t>
            </a:r>
            <a:endParaRPr lang="zh-CN" altLang="en-US" sz="2000"/>
          </a:p>
          <a:p>
            <a:r>
              <a:rPr lang="zh-CN" altLang="en-US" sz="2000"/>
              <a:t>                      0.36  0.31    1       0.35    0.64    0.58</a:t>
            </a:r>
            <a:endParaRPr lang="zh-CN" altLang="en-US" sz="2000"/>
          </a:p>
          <a:p>
            <a:r>
              <a:rPr lang="zh-CN" altLang="en-US" sz="2000"/>
              <a:t>                      0.76  0.55    0.35    1       0.16    0.38</a:t>
            </a:r>
            <a:endParaRPr lang="zh-CN" altLang="en-US" sz="2000"/>
          </a:p>
          <a:p>
            <a:r>
              <a:rPr lang="zh-CN" altLang="en-US" sz="2000"/>
              <a:t>                      0.25  0.17    0.64    0.16    1       0.63</a:t>
            </a:r>
            <a:endParaRPr lang="zh-CN" altLang="en-US" sz="2000"/>
          </a:p>
          <a:p>
            <a:r>
              <a:rPr lang="zh-CN" altLang="en-US" sz="2000"/>
              <a:t>                      0.51  0.35    0.58    0.38    0.63    1</a:t>
            </a:r>
            <a:endParaRPr lang="zh-CN" altLang="en-US" sz="2000"/>
          </a:p>
          <a:p>
            <a:r>
              <a:rPr lang="zh-CN" altLang="en-US" sz="2000"/>
              <a:t>                      ];</a:t>
            </a:r>
            <a:endParaRPr lang="zh-CN" altLang="en-US" sz="20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000"/>
              <a:t>%调用pcacov函数根据相关系数矩阵作主成分分析</a:t>
            </a:r>
            <a:endParaRPr lang="zh-CN" altLang="en-US" sz="2000"/>
          </a:p>
          <a:p>
            <a:r>
              <a:rPr lang="zh-CN" altLang="en-US" sz="2000"/>
              <a:t>% 返回主成分表达式的系数矩阵COEFF，返回相关系数矩阵的特征值向量latent和主成分贡献率向量explained</a:t>
            </a:r>
            <a:endParaRPr lang="zh-CN" altLang="en-US" sz="2000"/>
          </a:p>
          <a:p>
            <a:r>
              <a:rPr lang="zh-CN" altLang="en-US" sz="2000"/>
              <a:t>[COEFF,latent,explained] = pcacov(PHO)</a:t>
            </a:r>
            <a:endParaRPr lang="zh-CN" altLang="en-US"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数据的平滑处理</a:t>
            </a:r>
            <a:endParaRPr lang="zh-CN" altLang="en-US"/>
          </a:p>
        </p:txBody>
      </p:sp>
      <p:sp>
        <p:nvSpPr>
          <p:cNvPr id="3" name="内容占位符 2"/>
          <p:cNvSpPr>
            <a:spLocks noGrp="1"/>
          </p:cNvSpPr>
          <p:nvPr>
            <p:ph idx="1"/>
          </p:nvPr>
        </p:nvSpPr>
        <p:spPr>
          <a:xfrm>
            <a:off x="628650" y="1406525"/>
            <a:ext cx="7886700" cy="4796155"/>
          </a:xfrm>
        </p:spPr>
        <p:txBody>
          <a:bodyPr>
            <a:normAutofit/>
          </a:bodyPr>
          <a:p>
            <a:pPr algn="l">
              <a:lnSpc>
                <a:spcPct val="140000"/>
              </a:lnSpc>
              <a:spcBef>
                <a:spcPct val="0"/>
              </a:spcBef>
            </a:pPr>
            <a:r>
              <a:rPr lang="zh-CN" altLang="en-US" sz="2800"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一</a:t>
            </a:r>
            <a:r>
              <a:rPr lang="en-US" altLang="zh-CN" sz="2800"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800" b="1" dirty="0">
                <a:solidFill>
                  <a:srgbClr val="FF0000"/>
                </a:solidFill>
                <a:latin typeface="Times New Roman" panose="02020603050405020304" pitchFamily="18" charset="0"/>
                <a:ea typeface="宋体" panose="02010600030101010101" pitchFamily="2" charset="-122"/>
                <a:sym typeface="+mn-ea"/>
              </a:rPr>
              <a:t>smooth</a:t>
            </a:r>
            <a:r>
              <a:rPr lang="zh-CN" altLang="en-US" sz="2800" b="1" dirty="0">
                <a:solidFill>
                  <a:srgbClr val="FF0000"/>
                </a:solidFill>
                <a:latin typeface="Times New Roman" panose="02020603050405020304" pitchFamily="18" charset="0"/>
                <a:ea typeface="宋体" panose="02010600030101010101" pitchFamily="2" charset="-122"/>
                <a:sym typeface="+mn-ea"/>
              </a:rPr>
              <a:t>函数</a:t>
            </a:r>
            <a:endParaRPr lang="zh-CN" altLang="en-US" b="1" dirty="0">
              <a:solidFill>
                <a:srgbClr val="FF0000"/>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zh-CN" altLang="en-US"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调用格式：</a:t>
            </a:r>
            <a:endParaRPr lang="en-US" altLang="zh-CN" b="1" dirty="0">
              <a:solidFill>
                <a:srgbClr val="FF0000"/>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smooth(y,span)</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smooth(y,method)</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smooth(y,span,method)</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smooth(y,'sgolay',degree)</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smooth(y,span,'sgolay',degree)</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yy = smooth(x,y,…)</a:t>
            </a:r>
            <a:endParaRPr lang="en-US" altLang="zh-CN" b="1" dirty="0">
              <a:solidFill>
                <a:schemeClr val="bg2"/>
              </a:solidFill>
              <a:latin typeface="Times New Roman" panose="02020603050405020304" pitchFamily="18" charset="0"/>
              <a:ea typeface="宋体" panose="02010600030101010101" pitchFamily="2" charset="-122"/>
              <a:sym typeface="Wingdings" panose="05000000000000000000" pitchFamily="2" charset="2"/>
            </a:endParaRPr>
          </a:p>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9220" name="Rectangle 3"/>
          <p:cNvSpPr/>
          <p:nvPr/>
        </p:nvSpPr>
        <p:spPr>
          <a:xfrm>
            <a:off x="488633" y="1406525"/>
            <a:ext cx="8750300" cy="902970"/>
          </a:xfrm>
          <a:prstGeom prst="rect">
            <a:avLst/>
          </a:prstGeom>
          <a:noFill/>
          <a:ln w="9525">
            <a:noFill/>
          </a:ln>
        </p:spPr>
        <p:txBody>
          <a:bodyPr>
            <a:spAutoFit/>
          </a:bodyPr>
          <a:p>
            <a:pPr algn="l">
              <a:lnSpc>
                <a:spcPct val="120000"/>
              </a:lnSpc>
              <a:spcBef>
                <a:spcPct val="0"/>
              </a:spcBef>
              <a:buNone/>
            </a:pPr>
            <a:r>
              <a:rPr lang="en-US" altLang="zh-CN" sz="2200" b="1" dirty="0">
                <a:solidFill>
                  <a:schemeClr val="tx1"/>
                </a:solidFill>
                <a:latin typeface="Times New Roman" panose="02020603050405020304" pitchFamily="18" charset="0"/>
                <a:ea typeface="宋体" panose="02010600030101010101" pitchFamily="2" charset="-122"/>
              </a:rPr>
              <a:t>【</a:t>
            </a:r>
            <a:r>
              <a:rPr lang="zh-CN" altLang="en-US" sz="2200" b="1" dirty="0">
                <a:solidFill>
                  <a:schemeClr val="tx1"/>
                </a:solidFill>
                <a:latin typeface="Times New Roman" panose="02020603050405020304" pitchFamily="18" charset="0"/>
                <a:ea typeface="宋体" panose="02010600030101010101" pitchFamily="2" charset="-122"/>
              </a:rPr>
              <a:t>例</a:t>
            </a:r>
            <a:r>
              <a:rPr lang="en-US" altLang="zh-CN" sz="2200" b="1" dirty="0">
                <a:solidFill>
                  <a:schemeClr val="tx1"/>
                </a:solidFill>
                <a:latin typeface="Times New Roman" panose="02020603050405020304" pitchFamily="18" charset="0"/>
                <a:ea typeface="宋体" panose="02010600030101010101" pitchFamily="2" charset="-122"/>
              </a:rPr>
              <a:t>】</a:t>
            </a:r>
            <a:r>
              <a:rPr lang="zh-CN" altLang="en-US" sz="2200" b="1" dirty="0">
                <a:solidFill>
                  <a:schemeClr val="tx1"/>
                </a:solidFill>
                <a:latin typeface="Times New Roman" panose="02020603050405020304" pitchFamily="18" charset="0"/>
                <a:ea typeface="宋体" panose="02010600030101010101" pitchFamily="2" charset="-122"/>
              </a:rPr>
              <a:t>产生一列正弦波信号，加入噪声信号，然后调用</a:t>
            </a:r>
            <a:r>
              <a:rPr lang="en-US" altLang="zh-CN" sz="2200" b="1" dirty="0">
                <a:solidFill>
                  <a:schemeClr val="tx1"/>
                </a:solidFill>
                <a:latin typeface="Times New Roman" panose="02020603050405020304" pitchFamily="18" charset="0"/>
                <a:ea typeface="宋体" panose="02010600030101010101" pitchFamily="2" charset="-122"/>
              </a:rPr>
              <a:t>smooth</a:t>
            </a:r>
            <a:r>
              <a:rPr lang="zh-CN" altLang="en-US" sz="2200" b="1" dirty="0">
                <a:solidFill>
                  <a:schemeClr val="tx1"/>
                </a:solidFill>
                <a:latin typeface="Times New Roman" panose="02020603050405020304" pitchFamily="18" charset="0"/>
                <a:ea typeface="宋体" panose="02010600030101010101" pitchFamily="2" charset="-122"/>
              </a:rPr>
              <a:t>函数对加入噪声的正弦波进行滤波（平滑处理）</a:t>
            </a:r>
            <a:endParaRPr lang="zh-CN" altLang="en-US" sz="2200" b="1" dirty="0">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692150" y="2309495"/>
            <a:ext cx="8101330" cy="3784600"/>
          </a:xfrm>
          <a:prstGeom prst="rect">
            <a:avLst/>
          </a:prstGeom>
          <a:noFill/>
        </p:spPr>
        <p:txBody>
          <a:bodyPr wrap="square" rtlCol="0" anchor="t">
            <a:spAutoFit/>
          </a:bodyPr>
          <a:p>
            <a:pPr algn="l">
              <a:lnSpc>
                <a:spcPct val="120000"/>
              </a:lnSpc>
              <a:spcBef>
                <a:spcPct val="0"/>
              </a:spcBef>
            </a:pP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产生一个从</a:t>
            </a:r>
            <a:r>
              <a:rPr lang="en-US" altLang="zh-CN" sz="2000" b="1" dirty="0">
                <a:solidFill>
                  <a:srgbClr val="33CC33"/>
                </a:solidFill>
                <a:latin typeface="Times New Roman" panose="02020603050405020304" pitchFamily="18" charset="0"/>
                <a:sym typeface="+mn-ea"/>
              </a:rPr>
              <a:t>0</a:t>
            </a:r>
            <a:r>
              <a:rPr lang="zh-CN" altLang="en-US" sz="2000" b="1" dirty="0">
                <a:solidFill>
                  <a:srgbClr val="33CC33"/>
                </a:solidFill>
                <a:latin typeface="Times New Roman" panose="02020603050405020304" pitchFamily="18" charset="0"/>
                <a:sym typeface="+mn-ea"/>
              </a:rPr>
              <a:t>到</a:t>
            </a:r>
            <a:r>
              <a:rPr lang="en-US" altLang="zh-CN" sz="2000" b="1" dirty="0">
                <a:solidFill>
                  <a:srgbClr val="33CC33"/>
                </a:solidFill>
                <a:latin typeface="Times New Roman" panose="02020603050405020304" pitchFamily="18" charset="0"/>
                <a:sym typeface="+mn-ea"/>
              </a:rPr>
              <a:t>2*pi</a:t>
            </a:r>
            <a:r>
              <a:rPr lang="zh-CN" altLang="en-US" sz="2000" b="1" dirty="0">
                <a:solidFill>
                  <a:srgbClr val="33CC33"/>
                </a:solidFill>
                <a:latin typeface="Times New Roman" panose="02020603050405020304" pitchFamily="18" charset="0"/>
                <a:sym typeface="+mn-ea"/>
              </a:rPr>
              <a:t>的向量，长度为</a:t>
            </a:r>
            <a:r>
              <a:rPr lang="en-US" altLang="zh-CN" sz="2000" b="1" dirty="0">
                <a:solidFill>
                  <a:srgbClr val="33CC33"/>
                </a:solidFill>
                <a:latin typeface="Times New Roman" panose="02020603050405020304" pitchFamily="18" charset="0"/>
                <a:sym typeface="+mn-ea"/>
              </a:rPr>
              <a:t>500</a:t>
            </a:r>
            <a:endParaRPr lang="en-US" altLang="zh-CN"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t = linspace(0,2*pi,500)';  </a:t>
            </a:r>
            <a:endParaRPr lang="en-US" altLang="zh-CN" sz="20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y = 100*sin(t);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产生正弦波信号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产生</a:t>
            </a:r>
            <a:r>
              <a:rPr lang="en-US" altLang="zh-CN" sz="2000" b="1" dirty="0">
                <a:solidFill>
                  <a:srgbClr val="33CC33"/>
                </a:solidFill>
                <a:latin typeface="Times New Roman" panose="02020603050405020304" pitchFamily="18" charset="0"/>
                <a:sym typeface="+mn-ea"/>
              </a:rPr>
              <a:t>500</a:t>
            </a:r>
            <a:r>
              <a:rPr lang="zh-CN" altLang="en-US" sz="2000" b="1" dirty="0">
                <a:solidFill>
                  <a:srgbClr val="33CC33"/>
                </a:solidFill>
                <a:latin typeface="Times New Roman" panose="02020603050405020304" pitchFamily="18" charset="0"/>
                <a:sym typeface="+mn-ea"/>
              </a:rPr>
              <a:t>行</a:t>
            </a:r>
            <a:r>
              <a:rPr lang="en-US" altLang="zh-CN" sz="2000" b="1" dirty="0">
                <a:solidFill>
                  <a:srgbClr val="33CC33"/>
                </a:solidFill>
                <a:latin typeface="Times New Roman" panose="02020603050405020304" pitchFamily="18" charset="0"/>
                <a:sym typeface="+mn-ea"/>
              </a:rPr>
              <a:t>1</a:t>
            </a:r>
            <a:r>
              <a:rPr lang="zh-CN" altLang="en-US" sz="2000" b="1" dirty="0">
                <a:solidFill>
                  <a:srgbClr val="33CC33"/>
                </a:solidFill>
                <a:latin typeface="Times New Roman" panose="02020603050405020304" pitchFamily="18" charset="0"/>
                <a:sym typeface="+mn-ea"/>
              </a:rPr>
              <a:t>列的服从</a:t>
            </a:r>
            <a:r>
              <a:rPr lang="en-US" altLang="zh-CN" sz="2000" b="1" dirty="0">
                <a:solidFill>
                  <a:srgbClr val="33CC33"/>
                </a:solidFill>
                <a:latin typeface="Times New Roman" panose="02020603050405020304" pitchFamily="18" charset="0"/>
                <a:sym typeface="+mn-ea"/>
              </a:rPr>
              <a:t>N(0,152)</a:t>
            </a:r>
            <a:r>
              <a:rPr lang="zh-CN" altLang="en-US" sz="2000" b="1" dirty="0">
                <a:solidFill>
                  <a:srgbClr val="33CC33"/>
                </a:solidFill>
                <a:latin typeface="Times New Roman" panose="02020603050405020304" pitchFamily="18" charset="0"/>
                <a:sym typeface="+mn-ea"/>
              </a:rPr>
              <a:t>分布的随机数，作为噪声信号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noise = normrnd(0,15,500,1);</a:t>
            </a:r>
            <a:endParaRPr lang="en-US" altLang="zh-CN" sz="20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y = y + noise;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将正弦波信号加入噪声信号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figure;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新建一个图形窗口</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plot(t,y);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绘制加噪波形图</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xlabel('t');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为</a:t>
            </a:r>
            <a:r>
              <a:rPr lang="en-US" altLang="zh-CN" sz="2000" b="1" dirty="0">
                <a:solidFill>
                  <a:srgbClr val="33CC33"/>
                </a:solidFill>
                <a:latin typeface="Times New Roman" panose="02020603050405020304" pitchFamily="18" charset="0"/>
                <a:sym typeface="+mn-ea"/>
              </a:rPr>
              <a:t>X</a:t>
            </a:r>
            <a:r>
              <a:rPr lang="zh-CN" altLang="en-US" sz="2000" b="1" dirty="0">
                <a:solidFill>
                  <a:srgbClr val="33CC33"/>
                </a:solidFill>
                <a:latin typeface="Times New Roman" panose="02020603050405020304" pitchFamily="18" charset="0"/>
                <a:sym typeface="+mn-ea"/>
              </a:rPr>
              <a:t>轴加标签</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sym typeface="+mn-ea"/>
              </a:rPr>
              <a:t>&gt;&gt; ylabel('y = sin(t) + </a:t>
            </a:r>
            <a:r>
              <a:rPr lang="zh-CN" altLang="en-US" sz="2000" b="1" dirty="0">
                <a:solidFill>
                  <a:srgbClr val="0000FF"/>
                </a:solidFill>
                <a:latin typeface="Times New Roman" panose="02020603050405020304" pitchFamily="18" charset="0"/>
                <a:sym typeface="+mn-ea"/>
              </a:rPr>
              <a:t>噪声</a:t>
            </a:r>
            <a:r>
              <a:rPr lang="en-US" altLang="zh-CN" sz="2000" b="1" dirty="0">
                <a:solidFill>
                  <a:srgbClr val="0000FF"/>
                </a:solidFill>
                <a:latin typeface="Times New Roman" panose="02020603050405020304" pitchFamily="18" charset="0"/>
                <a:sym typeface="+mn-ea"/>
              </a:rPr>
              <a:t>');  </a:t>
            </a:r>
            <a:r>
              <a:rPr lang="en-US" altLang="zh-CN" sz="2000" b="1" dirty="0">
                <a:solidFill>
                  <a:srgbClr val="33CC33"/>
                </a:solidFill>
                <a:latin typeface="Times New Roman" panose="02020603050405020304" pitchFamily="18" charset="0"/>
                <a:sym typeface="+mn-ea"/>
              </a:rPr>
              <a:t>% </a:t>
            </a:r>
            <a:r>
              <a:rPr lang="zh-CN" altLang="en-US" sz="2000" b="1" dirty="0">
                <a:solidFill>
                  <a:srgbClr val="33CC33"/>
                </a:solidFill>
                <a:latin typeface="Times New Roman" panose="02020603050405020304" pitchFamily="18" charset="0"/>
                <a:sym typeface="+mn-ea"/>
              </a:rPr>
              <a:t>为</a:t>
            </a:r>
            <a:r>
              <a:rPr lang="en-US" altLang="zh-CN" sz="2000" b="1" dirty="0">
                <a:solidFill>
                  <a:srgbClr val="33CC33"/>
                </a:solidFill>
                <a:latin typeface="Times New Roman" panose="02020603050405020304" pitchFamily="18" charset="0"/>
                <a:sym typeface="+mn-ea"/>
              </a:rPr>
              <a:t>Y</a:t>
            </a:r>
            <a:r>
              <a:rPr lang="zh-CN" altLang="en-US" sz="2000" b="1" dirty="0">
                <a:solidFill>
                  <a:srgbClr val="33CC33"/>
                </a:solidFill>
                <a:latin typeface="Times New Roman" panose="02020603050405020304" pitchFamily="18" charset="0"/>
                <a:sym typeface="+mn-ea"/>
              </a:rPr>
              <a:t>轴加标签</a:t>
            </a:r>
            <a:endParaRPr lang="zh-CN" altLang="en-US" sz="20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1431925"/>
            <a:ext cx="8470265" cy="4859020"/>
          </a:xfrm>
        </p:spPr>
        <p:txBody>
          <a:bodyPr>
            <a:normAutofit lnSpcReduction="10000"/>
          </a:bodyPr>
          <a:p>
            <a:pPr algn="l">
              <a:lnSpc>
                <a:spcPct val="120000"/>
              </a:lnSpc>
              <a:spcBef>
                <a:spcPct val="0"/>
              </a:spcBef>
            </a:pPr>
            <a:r>
              <a:rPr lang="zh-CN" altLang="en-US" b="1" dirty="0">
                <a:solidFill>
                  <a:srgbClr val="FF0000"/>
                </a:solidFill>
                <a:latin typeface="Times New Roman" panose="02020603050405020304" pitchFamily="18" charset="0"/>
                <a:ea typeface="宋体" panose="02010600030101010101" pitchFamily="2" charset="-122"/>
                <a:sym typeface="+mn-ea"/>
              </a:rPr>
              <a:t>移动平均法：</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yy1 = smooth(y,30);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利用移动平均法对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进行平滑处理</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plot(t,yy1,'k','linewidth',3);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ylabel('moving');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
        <p:nvSpPr>
          <p:cNvPr id="4" name="标题 1"/>
          <p:cNvSpPr>
            <a:spLocks noGrp="1"/>
          </p:cNvSpPr>
          <p:nvPr/>
        </p:nvSpPr>
        <p:spPr>
          <a:xfrm>
            <a:off x="1663547" y="296546"/>
            <a:ext cx="5816906" cy="1325563"/>
          </a:xfrm>
          <a:prstGeom prst="rect">
            <a:avLst/>
          </a:prstGeom>
        </p:spPr>
        <p:txBody>
          <a:bodyPr vert="horz" lIns="91440" tIns="45720" rIns="91440" bIns="45720" rtlCol="0" anchor="ctr">
            <a:normAutofit/>
          </a:bodyPr>
          <a:lstStyle>
            <a:lvl1pPr algn="ctr" defTabSz="685800" rtl="0" eaLnBrk="1" latinLnBrk="0" hangingPunct="1">
              <a:lnSpc>
                <a:spcPct val="120000"/>
              </a:lnSpc>
              <a:spcBef>
                <a:spcPct val="0"/>
              </a:spcBef>
              <a:buNone/>
              <a:defRPr sz="3600" kern="1200">
                <a:solidFill>
                  <a:schemeClr val="tx2"/>
                </a:solidFill>
                <a:latin typeface="+mj-lt"/>
                <a:ea typeface="+mj-ea"/>
                <a:cs typeface="+mj-cs"/>
              </a:defRPr>
            </a:lvl1pPr>
          </a:lstStyle>
          <a:p>
            <a:r>
              <a:rPr lang="zh-CN" altLang="en-US">
                <a:sym typeface="+mn-ea"/>
              </a:rPr>
              <a:t>数据的平滑处理</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520825"/>
            <a:ext cx="7886700" cy="4351338"/>
          </a:xfrm>
        </p:spPr>
        <p:txBody>
          <a:bodyPr>
            <a:normAutofit lnSpcReduction="10000"/>
          </a:bodyPr>
          <a:p>
            <a:pPr algn="l">
              <a:lnSpc>
                <a:spcPct val="120000"/>
              </a:lnSpc>
              <a:spcBef>
                <a:spcPct val="0"/>
              </a:spcBef>
            </a:pPr>
            <a:r>
              <a:rPr lang="en-US" altLang="zh-CN" b="1" dirty="0">
                <a:solidFill>
                  <a:srgbClr val="FF0000"/>
                </a:solidFill>
                <a:latin typeface="Times New Roman" panose="02020603050405020304" pitchFamily="18" charset="0"/>
                <a:ea typeface="宋体" panose="02010600030101010101" pitchFamily="2" charset="-122"/>
                <a:sym typeface="+mn-ea"/>
              </a:rPr>
              <a:t>lowess</a:t>
            </a:r>
            <a:r>
              <a:rPr lang="zh-CN" altLang="en-US" b="1" dirty="0">
                <a:solidFill>
                  <a:srgbClr val="FF0000"/>
                </a:solidFill>
                <a:latin typeface="Times New Roman" panose="02020603050405020304" pitchFamily="18" charset="0"/>
                <a:ea typeface="宋体" panose="02010600030101010101" pitchFamily="2" charset="-122"/>
                <a:sym typeface="+mn-ea"/>
              </a:rPr>
              <a:t>方法：</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利用</a:t>
            </a:r>
            <a:r>
              <a:rPr lang="en-US" altLang="zh-CN" b="1" dirty="0">
                <a:solidFill>
                  <a:srgbClr val="33CC33"/>
                </a:solidFill>
                <a:latin typeface="Times New Roman" panose="02020603050405020304" pitchFamily="18" charset="0"/>
                <a:ea typeface="宋体" panose="02010600030101010101" pitchFamily="2" charset="-122"/>
                <a:sym typeface="+mn-ea"/>
              </a:rPr>
              <a:t>lowess</a:t>
            </a:r>
            <a:r>
              <a:rPr lang="zh-CN" altLang="en-US" b="1" dirty="0">
                <a:solidFill>
                  <a:srgbClr val="33CC33"/>
                </a:solidFill>
                <a:latin typeface="Times New Roman" panose="02020603050405020304" pitchFamily="18" charset="0"/>
                <a:ea typeface="宋体" panose="02010600030101010101" pitchFamily="2" charset="-122"/>
                <a:sym typeface="+mn-ea"/>
              </a:rPr>
              <a:t>方法对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进行平滑处理</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yy2 = smooth(y,30,'lowess');  </a:t>
            </a:r>
            <a:endParaRPr lang="zh-CN" altLang="en-US"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plot(t,yy2,'k','linewidth',3);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ylabel('lowess');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508125"/>
            <a:ext cx="7886700" cy="4351338"/>
          </a:xfrm>
        </p:spPr>
        <p:txBody>
          <a:bodyPr>
            <a:normAutofit lnSpcReduction="10000"/>
          </a:bodyPr>
          <a:p>
            <a:pPr algn="l">
              <a:lnSpc>
                <a:spcPct val="120000"/>
              </a:lnSpc>
              <a:spcBef>
                <a:spcPct val="0"/>
              </a:spcBef>
            </a:pPr>
            <a:r>
              <a:rPr lang="en-US" altLang="zh-CN" b="1" dirty="0">
                <a:solidFill>
                  <a:srgbClr val="FF0000"/>
                </a:solidFill>
                <a:latin typeface="Times New Roman" panose="02020603050405020304" pitchFamily="18" charset="0"/>
                <a:ea typeface="宋体" panose="02010600030101010101" pitchFamily="2" charset="-122"/>
                <a:sym typeface="+mn-ea"/>
              </a:rPr>
              <a:t>rlowess</a:t>
            </a:r>
            <a:r>
              <a:rPr lang="zh-CN" altLang="en-US" b="1" dirty="0">
                <a:solidFill>
                  <a:srgbClr val="FF0000"/>
                </a:solidFill>
                <a:latin typeface="Times New Roman" panose="02020603050405020304" pitchFamily="18" charset="0"/>
                <a:ea typeface="宋体" panose="02010600030101010101" pitchFamily="2" charset="-122"/>
                <a:sym typeface="+mn-ea"/>
              </a:rPr>
              <a:t>方法：</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利用</a:t>
            </a:r>
            <a:r>
              <a:rPr lang="en-US" altLang="zh-CN" b="1" dirty="0">
                <a:solidFill>
                  <a:srgbClr val="33CC33"/>
                </a:solidFill>
                <a:latin typeface="Times New Roman" panose="02020603050405020304" pitchFamily="18" charset="0"/>
                <a:ea typeface="宋体" panose="02010600030101010101" pitchFamily="2" charset="-122"/>
                <a:sym typeface="+mn-ea"/>
              </a:rPr>
              <a:t>rlowess</a:t>
            </a:r>
            <a:r>
              <a:rPr lang="zh-CN" altLang="en-US" b="1" dirty="0">
                <a:solidFill>
                  <a:srgbClr val="33CC33"/>
                </a:solidFill>
                <a:latin typeface="Times New Roman" panose="02020603050405020304" pitchFamily="18" charset="0"/>
                <a:ea typeface="宋体" panose="02010600030101010101" pitchFamily="2" charset="-122"/>
                <a:sym typeface="+mn-ea"/>
              </a:rPr>
              <a:t>方法对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进行平滑处理</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yy3 = smooth(y,30,'rlowess');  </a:t>
            </a:r>
            <a:endParaRPr lang="zh-CN" altLang="en-US"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plot(t,yy3,'k','linewidth',3);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ylabel('rlowess');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597025"/>
            <a:ext cx="7886700" cy="4351338"/>
          </a:xfrm>
        </p:spPr>
        <p:txBody>
          <a:bodyPr>
            <a:normAutofit lnSpcReduction="10000"/>
          </a:bodyPr>
          <a:p>
            <a:pPr algn="l">
              <a:lnSpc>
                <a:spcPct val="120000"/>
              </a:lnSpc>
              <a:spcBef>
                <a:spcPct val="0"/>
              </a:spcBef>
            </a:pPr>
            <a:r>
              <a:rPr lang="en-US" altLang="zh-CN" b="1" dirty="0">
                <a:solidFill>
                  <a:srgbClr val="FF0000"/>
                </a:solidFill>
                <a:latin typeface="Times New Roman" panose="02020603050405020304" pitchFamily="18" charset="0"/>
                <a:ea typeface="宋体" panose="02010600030101010101" pitchFamily="2" charset="-122"/>
                <a:sym typeface="+mn-ea"/>
              </a:rPr>
              <a:t>loess</a:t>
            </a:r>
            <a:r>
              <a:rPr lang="zh-CN" altLang="en-US" b="1" dirty="0">
                <a:solidFill>
                  <a:srgbClr val="FF0000"/>
                </a:solidFill>
                <a:latin typeface="Times New Roman" panose="02020603050405020304" pitchFamily="18" charset="0"/>
                <a:ea typeface="宋体" panose="02010600030101010101" pitchFamily="2" charset="-122"/>
                <a:sym typeface="+mn-ea"/>
              </a:rPr>
              <a:t>方法：</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利用</a:t>
            </a:r>
            <a:r>
              <a:rPr lang="en-US" altLang="zh-CN" b="1" dirty="0">
                <a:solidFill>
                  <a:srgbClr val="33CC33"/>
                </a:solidFill>
                <a:latin typeface="Times New Roman" panose="02020603050405020304" pitchFamily="18" charset="0"/>
                <a:ea typeface="宋体" panose="02010600030101010101" pitchFamily="2" charset="-122"/>
                <a:sym typeface="+mn-ea"/>
              </a:rPr>
              <a:t>loess</a:t>
            </a:r>
            <a:r>
              <a:rPr lang="zh-CN" altLang="en-US" b="1" dirty="0">
                <a:solidFill>
                  <a:srgbClr val="33CC33"/>
                </a:solidFill>
                <a:latin typeface="Times New Roman" panose="02020603050405020304" pitchFamily="18" charset="0"/>
                <a:ea typeface="宋体" panose="02010600030101010101" pitchFamily="2" charset="-122"/>
                <a:sym typeface="+mn-ea"/>
              </a:rPr>
              <a:t>方法对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进行平滑处理</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yy4 = smooth(y,30,'loess');  </a:t>
            </a:r>
            <a:endParaRPr lang="zh-CN" altLang="en-US"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plot(t,yy4,'k','linewidth',3);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ylabel('loess');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584325"/>
            <a:ext cx="7886700" cy="4351338"/>
          </a:xfrm>
        </p:spPr>
        <p:txBody>
          <a:bodyPr>
            <a:normAutofit lnSpcReduction="10000"/>
          </a:bodyPr>
          <a:p>
            <a:pPr algn="l">
              <a:lnSpc>
                <a:spcPct val="120000"/>
              </a:lnSpc>
              <a:spcBef>
                <a:spcPct val="0"/>
              </a:spcBef>
            </a:pPr>
            <a:r>
              <a:rPr lang="en-US" altLang="zh-CN" b="1" dirty="0">
                <a:solidFill>
                  <a:srgbClr val="FF0000"/>
                </a:solidFill>
                <a:latin typeface="Times New Roman" panose="02020603050405020304" pitchFamily="18" charset="0"/>
                <a:ea typeface="宋体" panose="02010600030101010101" pitchFamily="2" charset="-122"/>
                <a:sym typeface="+mn-ea"/>
              </a:rPr>
              <a:t>sgolay</a:t>
            </a:r>
            <a:r>
              <a:rPr lang="zh-CN" altLang="en-US" b="1" dirty="0">
                <a:solidFill>
                  <a:srgbClr val="FF0000"/>
                </a:solidFill>
                <a:latin typeface="Times New Roman" panose="02020603050405020304" pitchFamily="18" charset="0"/>
                <a:ea typeface="宋体" panose="02010600030101010101" pitchFamily="2" charset="-122"/>
                <a:sym typeface="+mn-ea"/>
              </a:rPr>
              <a:t>方法：</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利用</a:t>
            </a:r>
            <a:r>
              <a:rPr lang="en-US" altLang="zh-CN" b="1" dirty="0">
                <a:solidFill>
                  <a:srgbClr val="33CC33"/>
                </a:solidFill>
                <a:latin typeface="Times New Roman" panose="02020603050405020304" pitchFamily="18" charset="0"/>
                <a:ea typeface="宋体" panose="02010600030101010101" pitchFamily="2" charset="-122"/>
                <a:sym typeface="+mn-ea"/>
              </a:rPr>
              <a:t>sgolay</a:t>
            </a:r>
            <a:r>
              <a:rPr lang="zh-CN" altLang="en-US" b="1" dirty="0">
                <a:solidFill>
                  <a:srgbClr val="33CC33"/>
                </a:solidFill>
                <a:latin typeface="Times New Roman" panose="02020603050405020304" pitchFamily="18" charset="0"/>
                <a:ea typeface="宋体" panose="02010600030101010101" pitchFamily="2" charset="-122"/>
                <a:sym typeface="+mn-ea"/>
              </a:rPr>
              <a:t>方法对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进行平滑处理</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yy5 = smooth(y,30,'sgolay',3);  </a:t>
            </a:r>
            <a:endParaRPr lang="zh-CN" altLang="en-US"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plot(t,yy5,'k','linewidth',3);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ylabel('sgolay');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3"/>
          <p:cNvSpPr txBox="1">
            <a:spLocks noGrp="1"/>
          </p:cNvSpPr>
          <p:nvPr>
            <p:ph type="dt" sz="half" idx="10"/>
          </p:nvPr>
        </p:nvSpPr>
        <p:spPr/>
        <p:txBody>
          <a:bodyPr anchor="b"/>
          <a:lstStyle>
            <a:lvl1pPr marL="0" lvl="0" indent="0" algn="l" defTabSz="914400" rtl="0" eaLnBrk="0" fontAlgn="base" latinLnBrk="0" hangingPunct="0">
              <a:lnSpc>
                <a:spcPct val="100000"/>
              </a:lnSpc>
              <a:spcBef>
                <a:spcPct val="20000"/>
              </a:spcBef>
              <a:spcAft>
                <a:spcPct val="0"/>
              </a:spcAft>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spcBef>
                <a:spcPct val="0"/>
              </a:spcBef>
              <a:buNone/>
            </a:pPr>
            <a:r>
              <a:rPr lang="en-US" altLang="zh-CN" sz="1400" dirty="0">
                <a:solidFill>
                  <a:schemeClr val="accent2"/>
                </a:solidFill>
              </a:rPr>
              <a:t> </a:t>
            </a:r>
            <a:fld id="{BB962C8B-B14F-4D97-AF65-F5344CB8AC3E}" type="datetime1">
              <a:rPr lang="zh-CN" altLang="en-US" sz="1400" dirty="0">
                <a:solidFill>
                  <a:srgbClr val="45516B"/>
                </a:solidFill>
              </a:rPr>
            </a:fld>
            <a:endParaRPr lang="zh-CN" altLang="en-US" sz="1400" dirty="0">
              <a:solidFill>
                <a:srgbClr val="45516B"/>
              </a:solidFill>
            </a:endParaRPr>
          </a:p>
        </p:txBody>
      </p:sp>
      <p:sp>
        <p:nvSpPr>
          <p:cNvPr id="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20000"/>
              </a:spcBef>
              <a:spcAft>
                <a:spcPct val="0"/>
              </a:spcAft>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Wingdings" panose="05000000000000000000" pitchFamily="2" charset="2"/>
              <a:buChar char="n"/>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spcBef>
                <a:spcPct val="0"/>
              </a:spcBef>
              <a:buNone/>
            </a:pPr>
            <a:fld id="{9A0DB2DC-4C9A-4742-B13C-FB6460FD3503}" type="slidenum">
              <a:rPr lang="en-US" altLang="zh-CN" sz="1400" dirty="0">
                <a:solidFill>
                  <a:srgbClr val="45516B"/>
                </a:solidFill>
              </a:rPr>
            </a:fld>
            <a:r>
              <a:rPr lang="en-US" altLang="zh-CN" sz="1400" dirty="0">
                <a:solidFill>
                  <a:schemeClr val="accent2"/>
                </a:solidFill>
              </a:rPr>
              <a:t> </a:t>
            </a:r>
            <a:endParaRPr lang="en-US" altLang="zh-CN" sz="1400" dirty="0">
              <a:solidFill>
                <a:schemeClr val="accent2"/>
              </a:solidFill>
            </a:endParaRPr>
          </a:p>
        </p:txBody>
      </p:sp>
      <p:sp>
        <p:nvSpPr>
          <p:cNvPr id="5" name="标题 4"/>
          <p:cNvSpPr>
            <a:spLocks noGrp="1"/>
          </p:cNvSpPr>
          <p:nvPr>
            <p:ph type="title"/>
            <p:custDataLst>
              <p:tags r:id="rId1"/>
            </p:custDataLst>
          </p:nvPr>
        </p:nvSpPr>
        <p:spPr/>
        <p:txBody>
          <a:bodyPr/>
          <a:p>
            <a:pPr eaLnBrk="1" hangingPunct="1"/>
            <a:r>
              <a:rPr lang="zh-CN" altLang="en-US" dirty="0"/>
              <a:t>缺失值处理</a:t>
            </a:r>
            <a:endParaRPr lang="zh-CN" altLang="en-US" dirty="0"/>
          </a:p>
        </p:txBody>
      </p:sp>
      <p:pic>
        <p:nvPicPr>
          <p:cNvPr id="11" name="内容占位符 10"/>
          <p:cNvPicPr>
            <a:picLocks noChangeAspect="1"/>
          </p:cNvPicPr>
          <p:nvPr>
            <p:ph idx="1"/>
          </p:nvPr>
        </p:nvPicPr>
        <p:blipFill>
          <a:blip r:embed="rId2"/>
          <a:stretch>
            <a:fillRect/>
          </a:stretch>
        </p:blipFill>
        <p:spPr>
          <a:xfrm>
            <a:off x="1151255" y="1691005"/>
            <a:ext cx="6516370" cy="3004185"/>
          </a:xfrm>
          <a:prstGeom prst="rect">
            <a:avLst/>
          </a:prstGeom>
        </p:spPr>
      </p:pic>
      <p:sp>
        <p:nvSpPr>
          <p:cNvPr id="12" name="文本框 11"/>
          <p:cNvSpPr txBox="1"/>
          <p:nvPr/>
        </p:nvSpPr>
        <p:spPr>
          <a:xfrm>
            <a:off x="1022985" y="5110480"/>
            <a:ext cx="7098665" cy="829945"/>
          </a:xfrm>
          <a:prstGeom prst="rect">
            <a:avLst/>
          </a:prstGeom>
          <a:noFill/>
        </p:spPr>
        <p:txBody>
          <a:bodyPr wrap="square" rtlCol="0" anchor="t">
            <a:spAutoFit/>
          </a:bodyPr>
          <a:p>
            <a:pPr>
              <a:buNone/>
            </a:pPr>
            <a:r>
              <a:rPr lang="en-US" altLang="zh-CN" sz="2400"/>
              <a:t>      </a:t>
            </a:r>
            <a:r>
              <a:rPr lang="zh-CN" altLang="en-US" sz="2400"/>
              <a:t>缺失值处理原则：使用最可能的值代替缺失值，使缺失值与其他数值之间的关系保持最大。</a:t>
            </a:r>
            <a:endParaRPr lang="zh-CN" altLang="en-US" sz="240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15363" name="Picture 2"/>
          <p:cNvPicPr>
            <a:picLocks noChangeAspect="1"/>
          </p:cNvPicPr>
          <p:nvPr/>
        </p:nvPicPr>
        <p:blipFill>
          <a:blip r:embed="rId1"/>
          <a:stretch>
            <a:fillRect/>
          </a:stretch>
        </p:blipFill>
        <p:spPr>
          <a:xfrm>
            <a:off x="201613" y="714375"/>
            <a:ext cx="2881312" cy="2162175"/>
          </a:xfrm>
          <a:prstGeom prst="rect">
            <a:avLst/>
          </a:prstGeom>
          <a:noFill/>
          <a:ln w="9525">
            <a:noFill/>
          </a:ln>
        </p:spPr>
      </p:pic>
      <p:pic>
        <p:nvPicPr>
          <p:cNvPr id="15364" name="Picture 3"/>
          <p:cNvPicPr>
            <a:picLocks noChangeAspect="1"/>
          </p:cNvPicPr>
          <p:nvPr/>
        </p:nvPicPr>
        <p:blipFill>
          <a:blip r:embed="rId2"/>
          <a:stretch>
            <a:fillRect/>
          </a:stretch>
        </p:blipFill>
        <p:spPr>
          <a:xfrm>
            <a:off x="3130550" y="709613"/>
            <a:ext cx="2881313" cy="2155825"/>
          </a:xfrm>
          <a:prstGeom prst="rect">
            <a:avLst/>
          </a:prstGeom>
          <a:noFill/>
          <a:ln w="9525">
            <a:noFill/>
          </a:ln>
        </p:spPr>
      </p:pic>
      <p:pic>
        <p:nvPicPr>
          <p:cNvPr id="15365" name="Picture 4"/>
          <p:cNvPicPr>
            <a:picLocks noChangeAspect="1"/>
          </p:cNvPicPr>
          <p:nvPr/>
        </p:nvPicPr>
        <p:blipFill>
          <a:blip r:embed="rId3"/>
          <a:stretch>
            <a:fillRect/>
          </a:stretch>
        </p:blipFill>
        <p:spPr>
          <a:xfrm>
            <a:off x="6061075" y="714375"/>
            <a:ext cx="2881313" cy="2162175"/>
          </a:xfrm>
          <a:prstGeom prst="rect">
            <a:avLst/>
          </a:prstGeom>
          <a:noFill/>
          <a:ln w="9525">
            <a:noFill/>
          </a:ln>
        </p:spPr>
      </p:pic>
      <p:pic>
        <p:nvPicPr>
          <p:cNvPr id="15366" name="Picture 5"/>
          <p:cNvPicPr>
            <a:picLocks noChangeAspect="1"/>
          </p:cNvPicPr>
          <p:nvPr/>
        </p:nvPicPr>
        <p:blipFill>
          <a:blip r:embed="rId4"/>
          <a:stretch>
            <a:fillRect/>
          </a:stretch>
        </p:blipFill>
        <p:spPr>
          <a:xfrm>
            <a:off x="196850" y="3233738"/>
            <a:ext cx="2881313" cy="2155825"/>
          </a:xfrm>
          <a:prstGeom prst="rect">
            <a:avLst/>
          </a:prstGeom>
          <a:noFill/>
          <a:ln w="9525">
            <a:noFill/>
          </a:ln>
        </p:spPr>
      </p:pic>
      <p:pic>
        <p:nvPicPr>
          <p:cNvPr id="15367" name="Picture 6"/>
          <p:cNvPicPr>
            <a:picLocks noChangeAspect="1"/>
          </p:cNvPicPr>
          <p:nvPr/>
        </p:nvPicPr>
        <p:blipFill>
          <a:blip r:embed="rId5"/>
          <a:stretch>
            <a:fillRect/>
          </a:stretch>
        </p:blipFill>
        <p:spPr>
          <a:xfrm>
            <a:off x="3125788" y="3233738"/>
            <a:ext cx="2881312" cy="2162175"/>
          </a:xfrm>
          <a:prstGeom prst="rect">
            <a:avLst/>
          </a:prstGeom>
          <a:noFill/>
          <a:ln w="9525">
            <a:noFill/>
          </a:ln>
        </p:spPr>
      </p:pic>
      <p:pic>
        <p:nvPicPr>
          <p:cNvPr id="15368" name="Picture 7"/>
          <p:cNvPicPr>
            <a:picLocks noChangeAspect="1"/>
          </p:cNvPicPr>
          <p:nvPr/>
        </p:nvPicPr>
        <p:blipFill>
          <a:blip r:embed="rId6"/>
          <a:stretch>
            <a:fillRect/>
          </a:stretch>
        </p:blipFill>
        <p:spPr>
          <a:xfrm>
            <a:off x="6061075" y="3230563"/>
            <a:ext cx="2881313" cy="2162175"/>
          </a:xfrm>
          <a:prstGeom prst="rect">
            <a:avLst/>
          </a:prstGeom>
          <a:noFill/>
          <a:ln w="9525">
            <a:noFill/>
          </a:ln>
        </p:spPr>
      </p:pic>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508125"/>
            <a:ext cx="7886700" cy="4351338"/>
          </a:xfrm>
        </p:spPr>
        <p:txBody>
          <a:bodyPr/>
          <a:p>
            <a:r>
              <a:rPr lang="en-US" altLang="zh-CN" sz="2800" b="1" dirty="0">
                <a:solidFill>
                  <a:srgbClr val="FF0000"/>
                </a:solidFill>
                <a:latin typeface="Times New Roman" panose="02020603050405020304" pitchFamily="18" charset="0"/>
                <a:ea typeface="宋体" panose="02010600030101010101" pitchFamily="2" charset="-122"/>
                <a:sym typeface="+mn-ea"/>
              </a:rPr>
              <a:t>二、smoothts函数</a:t>
            </a:r>
            <a:endParaRPr lang="zh-CN" altLang="en-US" b="1" dirty="0">
              <a:solidFill>
                <a:schemeClr val="bg2"/>
              </a:solidFill>
              <a:latin typeface="Times New Roman" panose="02020603050405020304" pitchFamily="18" charset="0"/>
              <a:ea typeface="宋体" panose="02010600030101010101" pitchFamily="2" charset="-122"/>
            </a:endParaRPr>
          </a:p>
          <a:p>
            <a:pPr algn="l">
              <a:lnSpc>
                <a:spcPct val="140000"/>
              </a:lnSpc>
              <a:spcBef>
                <a:spcPct val="0"/>
              </a:spcBef>
            </a:pPr>
            <a:r>
              <a:rPr lang="zh-CN" altLang="en-US"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调用格式：</a:t>
            </a:r>
            <a:endParaRPr lang="en-US" altLang="zh-CN" b="1" dirty="0">
              <a:solidFill>
                <a:srgbClr val="FF0000"/>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output = smoothts(input)</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output = smoothts(input, ‘b’, wsize)  % </a:t>
            </a:r>
            <a:r>
              <a:rPr lang="zh-CN" altLang="en-US"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盒子法</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output = smoothts(input, ‘g’, wsize, stdev) % </a:t>
            </a:r>
            <a:r>
              <a:rPr lang="zh-CN" altLang="en-US"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高斯窗方法</a:t>
            </a:r>
            <a:endPar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40000"/>
              </a:lnSpc>
              <a:spcBef>
                <a:spcPct val="0"/>
              </a:spcBef>
            </a:pPr>
            <a:r>
              <a:rPr lang="en-US" altLang="zh-CN"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output = smoothts(input, ‘e’, n)  % </a:t>
            </a:r>
            <a:r>
              <a:rPr lang="zh-CN" altLang="en-US"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指数法</a:t>
            </a:r>
            <a:endParaRPr lang="en-US" altLang="zh-CN" b="1" dirty="0">
              <a:solidFill>
                <a:schemeClr val="bg2"/>
              </a:solidFill>
              <a:latin typeface="Times New Roman" panose="02020603050405020304" pitchFamily="18" charset="0"/>
              <a:ea typeface="宋体" panose="02010600030101010101" pitchFamily="2" charset="-122"/>
              <a:sym typeface="Wingdings" panose="05000000000000000000" pitchFamily="2" charset="2"/>
            </a:endParaRPr>
          </a:p>
          <a:p>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457325"/>
            <a:ext cx="7886700" cy="4351338"/>
          </a:xfrm>
        </p:spPr>
        <p:txBody>
          <a:bodyPr/>
          <a:p>
            <a:r>
              <a:rPr lang="en-US" altLang="zh-CN" sz="2000" b="1" dirty="0">
                <a:solidFill>
                  <a:schemeClr val="tx1"/>
                </a:solidFill>
                <a:latin typeface="Times New Roman" panose="02020603050405020304" pitchFamily="18" charset="0"/>
                <a:ea typeface="宋体" panose="02010600030101010101" pitchFamily="2" charset="-122"/>
                <a:sym typeface="+mn-ea"/>
              </a:rPr>
              <a:t>【</a:t>
            </a:r>
            <a:r>
              <a:rPr lang="zh-CN" altLang="en-US" sz="2000" b="1" dirty="0">
                <a:solidFill>
                  <a:schemeClr val="tx1"/>
                </a:solidFill>
                <a:latin typeface="Times New Roman" panose="02020603050405020304" pitchFamily="18" charset="0"/>
                <a:ea typeface="宋体" panose="02010600030101010101" pitchFamily="2" charset="-122"/>
                <a:sym typeface="+mn-ea"/>
              </a:rPr>
              <a:t>例</a:t>
            </a:r>
            <a:r>
              <a:rPr lang="en-US" altLang="zh-CN" sz="2000" b="1" dirty="0">
                <a:solidFill>
                  <a:schemeClr val="tx1"/>
                </a:solidFill>
                <a:latin typeface="Times New Roman" panose="02020603050405020304" pitchFamily="18" charset="0"/>
                <a:ea typeface="宋体" panose="02010600030101010101" pitchFamily="2" charset="-122"/>
                <a:sym typeface="+mn-ea"/>
              </a:rPr>
              <a:t>】</a:t>
            </a:r>
            <a:r>
              <a:rPr lang="zh-CN" altLang="en-US" sz="2000" b="1" dirty="0">
                <a:solidFill>
                  <a:schemeClr val="tx1"/>
                </a:solidFill>
                <a:latin typeface="Times New Roman" panose="02020603050405020304" pitchFamily="18" charset="0"/>
                <a:ea typeface="宋体" panose="02010600030101010101" pitchFamily="2" charset="-122"/>
                <a:sym typeface="+mn-ea"/>
              </a:rPr>
              <a:t>现有上海股市日开盘价、最高价、最低价、收盘价、收益率等数据，时间跨度为</a:t>
            </a:r>
            <a:r>
              <a:rPr lang="en-US" altLang="zh-CN" sz="2000" b="1" dirty="0">
                <a:solidFill>
                  <a:schemeClr val="tx1"/>
                </a:solidFill>
                <a:latin typeface="Times New Roman" panose="02020603050405020304" pitchFamily="18" charset="0"/>
                <a:ea typeface="宋体" panose="02010600030101010101" pitchFamily="2" charset="-122"/>
                <a:sym typeface="+mn-ea"/>
              </a:rPr>
              <a:t>2005</a:t>
            </a:r>
            <a:r>
              <a:rPr lang="zh-CN" altLang="en-US" sz="2000" b="1" dirty="0">
                <a:solidFill>
                  <a:schemeClr val="tx1"/>
                </a:solidFill>
                <a:latin typeface="Times New Roman" panose="02020603050405020304" pitchFamily="18" charset="0"/>
                <a:ea typeface="宋体" panose="02010600030101010101" pitchFamily="2" charset="-122"/>
                <a:sym typeface="+mn-ea"/>
              </a:rPr>
              <a:t>年</a:t>
            </a:r>
            <a:r>
              <a:rPr lang="en-US" altLang="zh-CN" sz="2000" b="1" dirty="0">
                <a:solidFill>
                  <a:schemeClr val="tx1"/>
                </a:solidFill>
                <a:latin typeface="Times New Roman" panose="02020603050405020304" pitchFamily="18" charset="0"/>
                <a:ea typeface="宋体" panose="02010600030101010101" pitchFamily="2" charset="-122"/>
                <a:sym typeface="+mn-ea"/>
              </a:rPr>
              <a:t>1</a:t>
            </a:r>
            <a:r>
              <a:rPr lang="zh-CN" altLang="en-US" sz="2000" b="1" dirty="0">
                <a:solidFill>
                  <a:schemeClr val="tx1"/>
                </a:solidFill>
                <a:latin typeface="Times New Roman" panose="02020603050405020304" pitchFamily="18" charset="0"/>
                <a:ea typeface="宋体" panose="02010600030101010101" pitchFamily="2" charset="-122"/>
                <a:sym typeface="+mn-ea"/>
              </a:rPr>
              <a:t>月</a:t>
            </a:r>
            <a:r>
              <a:rPr lang="en-US" altLang="zh-CN" sz="2000" b="1" dirty="0">
                <a:solidFill>
                  <a:schemeClr val="tx1"/>
                </a:solidFill>
                <a:latin typeface="Times New Roman" panose="02020603050405020304" pitchFamily="18" charset="0"/>
                <a:ea typeface="宋体" panose="02010600030101010101" pitchFamily="2" charset="-122"/>
                <a:sym typeface="+mn-ea"/>
              </a:rPr>
              <a:t>4</a:t>
            </a:r>
            <a:r>
              <a:rPr lang="zh-CN" altLang="en-US" sz="2000" b="1" dirty="0">
                <a:solidFill>
                  <a:schemeClr val="tx1"/>
                </a:solidFill>
                <a:latin typeface="Times New Roman" panose="02020603050405020304" pitchFamily="18" charset="0"/>
                <a:ea typeface="宋体" panose="02010600030101010101" pitchFamily="2" charset="-122"/>
                <a:sym typeface="+mn-ea"/>
              </a:rPr>
              <a:t>日至</a:t>
            </a:r>
            <a:r>
              <a:rPr lang="en-US" altLang="zh-CN" sz="2000" b="1" dirty="0">
                <a:solidFill>
                  <a:schemeClr val="tx1"/>
                </a:solidFill>
                <a:latin typeface="Times New Roman" panose="02020603050405020304" pitchFamily="18" charset="0"/>
                <a:ea typeface="宋体" panose="02010600030101010101" pitchFamily="2" charset="-122"/>
                <a:sym typeface="+mn-ea"/>
              </a:rPr>
              <a:t>2007</a:t>
            </a:r>
            <a:r>
              <a:rPr lang="zh-CN" altLang="en-US" sz="2000" b="1" dirty="0">
                <a:solidFill>
                  <a:schemeClr val="tx1"/>
                </a:solidFill>
                <a:latin typeface="Times New Roman" panose="02020603050405020304" pitchFamily="18" charset="0"/>
                <a:ea typeface="宋体" panose="02010600030101010101" pitchFamily="2" charset="-122"/>
                <a:sym typeface="+mn-ea"/>
              </a:rPr>
              <a:t>年</a:t>
            </a:r>
            <a:r>
              <a:rPr lang="en-US" altLang="zh-CN" sz="2000" b="1" dirty="0">
                <a:solidFill>
                  <a:schemeClr val="tx1"/>
                </a:solidFill>
                <a:latin typeface="Times New Roman" panose="02020603050405020304" pitchFamily="18" charset="0"/>
                <a:ea typeface="宋体" panose="02010600030101010101" pitchFamily="2" charset="-122"/>
                <a:sym typeface="+mn-ea"/>
              </a:rPr>
              <a:t>4</a:t>
            </a:r>
            <a:r>
              <a:rPr lang="zh-CN" altLang="en-US" sz="2000" b="1" dirty="0">
                <a:solidFill>
                  <a:schemeClr val="tx1"/>
                </a:solidFill>
                <a:latin typeface="Times New Roman" panose="02020603050405020304" pitchFamily="18" charset="0"/>
                <a:ea typeface="宋体" panose="02010600030101010101" pitchFamily="2" charset="-122"/>
                <a:sym typeface="+mn-ea"/>
              </a:rPr>
              <a:t>月</a:t>
            </a:r>
            <a:r>
              <a:rPr lang="en-US" altLang="zh-CN" sz="2000" b="1" dirty="0">
                <a:solidFill>
                  <a:schemeClr val="tx1"/>
                </a:solidFill>
                <a:latin typeface="Times New Roman" panose="02020603050405020304" pitchFamily="18" charset="0"/>
                <a:ea typeface="宋体" panose="02010600030101010101" pitchFamily="2" charset="-122"/>
                <a:sym typeface="+mn-ea"/>
              </a:rPr>
              <a:t>3</a:t>
            </a:r>
            <a:r>
              <a:rPr lang="zh-CN" altLang="en-US" sz="2000" b="1" dirty="0">
                <a:solidFill>
                  <a:schemeClr val="tx1"/>
                </a:solidFill>
                <a:latin typeface="Times New Roman" panose="02020603050405020304" pitchFamily="18" charset="0"/>
                <a:ea typeface="宋体" panose="02010600030101010101" pitchFamily="2" charset="-122"/>
                <a:sym typeface="+mn-ea"/>
              </a:rPr>
              <a:t>日，共</a:t>
            </a:r>
            <a:r>
              <a:rPr lang="en-US" altLang="zh-CN" sz="2000" b="1" dirty="0">
                <a:solidFill>
                  <a:schemeClr val="tx1"/>
                </a:solidFill>
                <a:latin typeface="Times New Roman" panose="02020603050405020304" pitchFamily="18" charset="0"/>
                <a:ea typeface="宋体" panose="02010600030101010101" pitchFamily="2" charset="-122"/>
                <a:sym typeface="+mn-ea"/>
              </a:rPr>
              <a:t>510</a:t>
            </a:r>
            <a:r>
              <a:rPr lang="zh-CN" altLang="en-US" sz="2000" b="1" dirty="0">
                <a:solidFill>
                  <a:schemeClr val="tx1"/>
                </a:solidFill>
                <a:latin typeface="Times New Roman" panose="02020603050405020304" pitchFamily="18" charset="0"/>
                <a:ea typeface="宋体" panose="02010600030101010101" pitchFamily="2" charset="-122"/>
                <a:sym typeface="+mn-ea"/>
              </a:rPr>
              <a:t>组数据。完整数据保存在文件</a:t>
            </a:r>
            <a:r>
              <a:rPr lang="en-US" altLang="zh-CN" sz="2000" b="1" dirty="0">
                <a:solidFill>
                  <a:schemeClr val="tx1"/>
                </a:solidFill>
                <a:latin typeface="Times New Roman" panose="02020603050405020304" pitchFamily="18" charset="0"/>
                <a:ea typeface="宋体" panose="02010600030101010101" pitchFamily="2" charset="-122"/>
                <a:sym typeface="+mn-ea"/>
              </a:rPr>
              <a:t>examp03_02.xls</a:t>
            </a:r>
            <a:r>
              <a:rPr lang="zh-CN" altLang="en-US" sz="2000" b="1" dirty="0">
                <a:solidFill>
                  <a:schemeClr val="tx1"/>
                </a:solidFill>
                <a:latin typeface="Times New Roman" panose="02020603050405020304" pitchFamily="18" charset="0"/>
                <a:ea typeface="宋体" panose="02010600030101010101" pitchFamily="2" charset="-122"/>
                <a:sym typeface="+mn-ea"/>
              </a:rPr>
              <a:t>中，其中部分数据如下图所示。试调用</a:t>
            </a:r>
            <a:r>
              <a:rPr lang="en-US" altLang="zh-CN" sz="2000" b="1" dirty="0">
                <a:solidFill>
                  <a:schemeClr val="tx1"/>
                </a:solidFill>
                <a:latin typeface="Times New Roman" panose="02020603050405020304" pitchFamily="18" charset="0"/>
                <a:ea typeface="宋体" panose="02010600030101010101" pitchFamily="2" charset="-122"/>
                <a:sym typeface="+mn-ea"/>
              </a:rPr>
              <a:t>smoothts</a:t>
            </a:r>
            <a:r>
              <a:rPr lang="zh-CN" altLang="en-US" sz="2000" b="1" dirty="0">
                <a:solidFill>
                  <a:schemeClr val="tx1"/>
                </a:solidFill>
                <a:latin typeface="Times New Roman" panose="02020603050405020304" pitchFamily="18" charset="0"/>
                <a:ea typeface="宋体" panose="02010600030101010101" pitchFamily="2" charset="-122"/>
                <a:sym typeface="+mn-ea"/>
              </a:rPr>
              <a:t>函数对日收盘价数据进行平滑处理</a:t>
            </a:r>
            <a:r>
              <a:rPr lang="en-US" altLang="zh-CN" sz="2000" b="1" dirty="0">
                <a:solidFill>
                  <a:schemeClr val="tx1"/>
                </a:solidFill>
                <a:latin typeface="Times New Roman" panose="02020603050405020304" pitchFamily="18" charset="0"/>
                <a:ea typeface="宋体" panose="02010600030101010101" pitchFamily="2" charset="-122"/>
                <a:sym typeface="+mn-ea"/>
              </a:rPr>
              <a:t>.</a:t>
            </a:r>
            <a:endParaRPr lang="zh-CN" altLang="en-US" sz="2000" b="1" dirty="0">
              <a:solidFill>
                <a:schemeClr val="bg2"/>
              </a:solidFill>
              <a:latin typeface="Times New Roman" panose="02020603050405020304" pitchFamily="18" charset="0"/>
              <a:ea typeface="宋体" panose="02010600030101010101" pitchFamily="2" charset="-122"/>
            </a:endParaRPr>
          </a:p>
          <a:p>
            <a:endParaRPr lang="zh-CN" altLang="en-US" sz="2000"/>
          </a:p>
        </p:txBody>
      </p:sp>
      <p:pic>
        <p:nvPicPr>
          <p:cNvPr id="17412" name="Picture 5"/>
          <p:cNvPicPr>
            <a:picLocks noChangeAspect="1"/>
          </p:cNvPicPr>
          <p:nvPr/>
        </p:nvPicPr>
        <p:blipFill>
          <a:blip r:embed="rId1"/>
          <a:stretch>
            <a:fillRect/>
          </a:stretch>
        </p:blipFill>
        <p:spPr>
          <a:xfrm>
            <a:off x="1216660" y="3162300"/>
            <a:ext cx="6711315" cy="3373755"/>
          </a:xfrm>
          <a:prstGeom prst="rect">
            <a:avLst/>
          </a:prstGeom>
          <a:noFill/>
          <a:ln w="9525">
            <a:noFill/>
          </a:ln>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609725"/>
            <a:ext cx="7886700" cy="4351338"/>
          </a:xfrm>
        </p:spPr>
        <p:txBody>
          <a:bodyPr>
            <a:normAutofit lnSpcReduction="20000"/>
          </a:bodyPr>
          <a:p>
            <a:pPr algn="l">
              <a:lnSpc>
                <a:spcPct val="120000"/>
              </a:lnSpc>
              <a:spcBef>
                <a:spcPct val="0"/>
              </a:spcBef>
            </a:pPr>
            <a:r>
              <a:rPr lang="zh-CN" altLang="en-US" b="1" dirty="0">
                <a:solidFill>
                  <a:srgbClr val="FF0000"/>
                </a:solidFill>
                <a:latin typeface="Times New Roman" panose="02020603050405020304" pitchFamily="18" charset="0"/>
                <a:ea typeface="宋体" panose="02010600030101010101" pitchFamily="2" charset="-122"/>
                <a:sym typeface="+mn-ea"/>
              </a:rPr>
              <a:t>绘制日收盘价曲线图：</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从文件</a:t>
            </a:r>
            <a:r>
              <a:rPr lang="en-US" altLang="zh-CN" b="1" dirty="0">
                <a:solidFill>
                  <a:srgbClr val="33CC33"/>
                </a:solidFill>
                <a:latin typeface="Times New Roman" panose="02020603050405020304" pitchFamily="18" charset="0"/>
                <a:ea typeface="宋体" panose="02010600030101010101" pitchFamily="2" charset="-122"/>
                <a:sym typeface="+mn-ea"/>
              </a:rPr>
              <a:t>examp03_02.xls</a:t>
            </a:r>
            <a:r>
              <a:rPr lang="zh-CN" altLang="en-US" b="1" dirty="0">
                <a:solidFill>
                  <a:srgbClr val="33CC33"/>
                </a:solidFill>
                <a:latin typeface="Times New Roman" panose="02020603050405020304" pitchFamily="18" charset="0"/>
                <a:ea typeface="宋体" panose="02010600030101010101" pitchFamily="2" charset="-122"/>
                <a:sym typeface="+mn-ea"/>
              </a:rPr>
              <a:t>中读取数据</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 = xlsread('examp03_02.xls');  </a:t>
            </a:r>
            <a:endParaRPr lang="zh-CN" altLang="en-US"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price = x(:,4)';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提取矩阵</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的第</a:t>
            </a:r>
            <a:r>
              <a:rPr lang="en-US" altLang="zh-CN" b="1" dirty="0">
                <a:solidFill>
                  <a:srgbClr val="33CC33"/>
                </a:solidFill>
                <a:latin typeface="Times New Roman" panose="02020603050405020304" pitchFamily="18" charset="0"/>
                <a:ea typeface="宋体" panose="02010600030101010101" pitchFamily="2" charset="-122"/>
                <a:sym typeface="+mn-ea"/>
              </a:rPr>
              <a:t>4</a:t>
            </a:r>
            <a:r>
              <a:rPr lang="zh-CN" altLang="en-US" b="1" dirty="0">
                <a:solidFill>
                  <a:srgbClr val="33CC33"/>
                </a:solidFill>
                <a:latin typeface="Times New Roman" panose="02020603050405020304" pitchFamily="18" charset="0"/>
                <a:ea typeface="宋体" panose="02010600030101010101" pitchFamily="2" charset="-122"/>
                <a:sym typeface="+mn-ea"/>
              </a:rPr>
              <a:t>列数据，即收盘价数据</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绘制日收盘价曲线图，黑色实线，线宽为</a:t>
            </a:r>
            <a:r>
              <a:rPr lang="en-US" altLang="zh-CN" b="1" dirty="0">
                <a:solidFill>
                  <a:srgbClr val="33CC33"/>
                </a:solidFill>
                <a:latin typeface="Times New Roman" panose="02020603050405020304" pitchFamily="18" charset="0"/>
                <a:ea typeface="宋体" panose="02010600030101010101" pitchFamily="2" charset="-122"/>
                <a:sym typeface="+mn-ea"/>
              </a:rPr>
              <a:t>2</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plot(price,'k','LineWidth',2);  </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轴和</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a:t>
            </a:r>
            <a:r>
              <a:rPr lang="zh-CN" altLang="en-US" b="1" dirty="0">
                <a:solidFill>
                  <a:srgbClr val="0000FF"/>
                </a:solidFill>
                <a:latin typeface="Times New Roman" panose="02020603050405020304" pitchFamily="18" charset="0"/>
                <a:ea typeface="宋体" panose="02010600030101010101" pitchFamily="2" charset="-122"/>
                <a:sym typeface="+mn-ea"/>
              </a:rPr>
              <a:t>观测序号</a:t>
            </a:r>
            <a:r>
              <a:rPr lang="en-US" altLang="zh-CN" b="1" dirty="0">
                <a:solidFill>
                  <a:srgbClr val="0000FF"/>
                </a:solidFill>
                <a:latin typeface="Times New Roman" panose="02020603050405020304" pitchFamily="18" charset="0"/>
                <a:ea typeface="宋体" panose="02010600030101010101" pitchFamily="2" charset="-122"/>
                <a:sym typeface="+mn-ea"/>
              </a:rPr>
              <a:t>'); </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a:t>
            </a:r>
            <a:r>
              <a:rPr lang="zh-CN" altLang="en-US" b="1" dirty="0">
                <a:solidFill>
                  <a:srgbClr val="0000FF"/>
                </a:solidFill>
                <a:latin typeface="Times New Roman" panose="02020603050405020304" pitchFamily="18" charset="0"/>
                <a:ea typeface="宋体" panose="02010600030101010101" pitchFamily="2" charset="-122"/>
                <a:sym typeface="+mn-ea"/>
              </a:rPr>
              <a:t>上海股市日收盘价</a:t>
            </a:r>
            <a:r>
              <a:rPr lang="en-US" altLang="zh-CN" b="1" dirty="0">
                <a:solidFill>
                  <a:srgbClr val="0000FF"/>
                </a:solidFill>
                <a:latin typeface="Times New Roman" panose="02020603050405020304" pitchFamily="18" charset="0"/>
                <a:ea typeface="宋体" panose="02010600030101010101" pitchFamily="2" charset="-122"/>
                <a:sym typeface="+mn-ea"/>
              </a:rPr>
              <a:t>'); </a:t>
            </a:r>
            <a:endParaRPr lang="zh-CN" altLang="en-US"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444625"/>
            <a:ext cx="7886700" cy="4998720"/>
          </a:xfrm>
        </p:spPr>
        <p:txBody>
          <a:bodyPr>
            <a:noAutofit/>
          </a:bodyPr>
          <a:p>
            <a:pPr algn="l">
              <a:lnSpc>
                <a:spcPct val="120000"/>
              </a:lnSpc>
              <a:spcBef>
                <a:spcPct val="0"/>
              </a:spcBef>
            </a:pPr>
            <a:r>
              <a:rPr lang="zh-CN" altLang="en-US" sz="2000" b="1" dirty="0">
                <a:solidFill>
                  <a:srgbClr val="FF0000"/>
                </a:solidFill>
                <a:latin typeface="Times New Roman" panose="02020603050405020304" pitchFamily="18" charset="0"/>
                <a:ea typeface="宋体" panose="02010600030101010101" pitchFamily="2" charset="-122"/>
                <a:sym typeface="+mn-ea"/>
              </a:rPr>
              <a:t>盒子法：</a:t>
            </a:r>
            <a:endParaRPr lang="en-US" altLang="zh-CN" sz="1700"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用盒子法平滑数据，窗宽为</a:t>
            </a:r>
            <a:r>
              <a:rPr lang="en-US" altLang="zh-CN" sz="1700" b="1" dirty="0">
                <a:solidFill>
                  <a:srgbClr val="33CC33"/>
                </a:solidFill>
                <a:latin typeface="Times New Roman" panose="02020603050405020304" pitchFamily="18" charset="0"/>
                <a:ea typeface="宋体" panose="02010600030101010101" pitchFamily="2" charset="-122"/>
                <a:sym typeface="+mn-ea"/>
              </a:rPr>
              <a:t>30</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output1 = smoothts(price,'b',30);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用盒子法平滑数据，窗宽为</a:t>
            </a:r>
            <a:r>
              <a:rPr lang="en-US" altLang="zh-CN" sz="1700" b="1" dirty="0">
                <a:solidFill>
                  <a:srgbClr val="33CC33"/>
                </a:solidFill>
                <a:latin typeface="Times New Roman" panose="02020603050405020304" pitchFamily="18" charset="0"/>
                <a:ea typeface="宋体" panose="02010600030101010101" pitchFamily="2" charset="-122"/>
                <a:sym typeface="+mn-ea"/>
              </a:rPr>
              <a:t>100</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output2 = smoothts(price,'b',100);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figure;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plot(price,'.');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绘制日收盘价散点图</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hold on</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绘制平滑后曲线图，黑色实线，线宽为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plot(output1,'k','LineWidth',2);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绘制平滑后曲线图，黑色点划线，线宽为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plot(output2,'k-.','LineWidth',2);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xlabel('</a:t>
            </a:r>
            <a:r>
              <a:rPr lang="zh-CN" altLang="en-US" sz="1700" b="1" dirty="0">
                <a:solidFill>
                  <a:srgbClr val="0000FF"/>
                </a:solidFill>
                <a:latin typeface="Times New Roman" panose="02020603050405020304" pitchFamily="18" charset="0"/>
                <a:ea typeface="宋体" panose="02010600030101010101" pitchFamily="2" charset="-122"/>
                <a:sym typeface="+mn-ea"/>
              </a:rPr>
              <a:t>观测序号</a:t>
            </a:r>
            <a:r>
              <a:rPr lang="en-US" altLang="zh-CN" sz="1700" b="1" dirty="0">
                <a:solidFill>
                  <a:srgbClr val="0000FF"/>
                </a:solidFill>
                <a:latin typeface="Times New Roman" panose="02020603050405020304" pitchFamily="18" charset="0"/>
                <a:ea typeface="宋体" panose="02010600030101010101" pitchFamily="2" charset="-122"/>
                <a:sym typeface="+mn-ea"/>
              </a:rPr>
              <a:t>'); ylabel('Box method'); % </a:t>
            </a:r>
            <a:r>
              <a:rPr lang="zh-CN" altLang="en-US" sz="1700" b="1" dirty="0">
                <a:solidFill>
                  <a:srgbClr val="0000FF"/>
                </a:solidFill>
                <a:latin typeface="Times New Roman" panose="02020603050405020304" pitchFamily="18" charset="0"/>
                <a:ea typeface="宋体" panose="02010600030101010101" pitchFamily="2" charset="-122"/>
                <a:sym typeface="+mn-ea"/>
              </a:rPr>
              <a:t>为</a:t>
            </a:r>
            <a:r>
              <a:rPr lang="en-US" altLang="zh-CN" sz="1700" b="1" dirty="0">
                <a:solidFill>
                  <a:srgbClr val="0000FF"/>
                </a:solidFill>
                <a:latin typeface="Times New Roman" panose="02020603050405020304" pitchFamily="18" charset="0"/>
                <a:ea typeface="宋体" panose="02010600030101010101" pitchFamily="2" charset="-122"/>
                <a:sym typeface="+mn-ea"/>
              </a:rPr>
              <a:t>X</a:t>
            </a:r>
            <a:r>
              <a:rPr lang="zh-CN" altLang="en-US" sz="1700" b="1" dirty="0">
                <a:solidFill>
                  <a:srgbClr val="0000FF"/>
                </a:solidFill>
                <a:latin typeface="Times New Roman" panose="02020603050405020304" pitchFamily="18" charset="0"/>
                <a:ea typeface="宋体" panose="02010600030101010101" pitchFamily="2" charset="-122"/>
                <a:sym typeface="+mn-ea"/>
              </a:rPr>
              <a:t>轴和</a:t>
            </a:r>
            <a:r>
              <a:rPr lang="en-US" altLang="zh-CN" sz="1700" b="1" dirty="0">
                <a:solidFill>
                  <a:srgbClr val="0000FF"/>
                </a:solidFill>
                <a:latin typeface="Times New Roman" panose="02020603050405020304" pitchFamily="18" charset="0"/>
                <a:ea typeface="宋体" panose="02010600030101010101" pitchFamily="2" charset="-122"/>
                <a:sym typeface="+mn-ea"/>
              </a:rPr>
              <a:t>Y</a:t>
            </a:r>
            <a:r>
              <a:rPr lang="zh-CN" altLang="en-US" sz="1700" b="1" dirty="0">
                <a:solidFill>
                  <a:srgbClr val="0000FF"/>
                </a:solidFill>
                <a:latin typeface="Times New Roman" panose="02020603050405020304" pitchFamily="18" charset="0"/>
                <a:ea typeface="宋体" panose="02010600030101010101" pitchFamily="2" charset="-122"/>
                <a:sym typeface="+mn-ea"/>
              </a:rPr>
              <a:t>轴加标签</a:t>
            </a:r>
            <a:endParaRPr lang="zh-CN" altLang="en-US"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为图形加标注框</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legend('</a:t>
            </a:r>
            <a:r>
              <a:rPr lang="zh-CN" altLang="en-US" sz="1700" b="1" dirty="0">
                <a:solidFill>
                  <a:srgbClr val="0000FF"/>
                </a:solidFill>
                <a:latin typeface="Times New Roman" panose="02020603050405020304" pitchFamily="18" charset="0"/>
                <a:ea typeface="宋体" panose="02010600030101010101" pitchFamily="2" charset="-122"/>
                <a:sym typeface="+mn-ea"/>
              </a:rPr>
              <a:t>原始散点</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30)','</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100)','location','northwest');</a:t>
            </a:r>
            <a:endParaRPr lang="en-US" altLang="zh-CN" sz="1700" b="1" dirty="0">
              <a:solidFill>
                <a:srgbClr val="0000FF"/>
              </a:solidFill>
              <a:latin typeface="Times New Roman" panose="02020603050405020304" pitchFamily="18" charset="0"/>
              <a:ea typeface="宋体" panose="02010600030101010101" pitchFamily="2" charset="-122"/>
            </a:endParaRPr>
          </a:p>
          <a:p>
            <a:endParaRPr lang="en-US" altLang="zh-CN" sz="1700" b="1" dirty="0">
              <a:solidFill>
                <a:srgbClr val="0000FF"/>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483360"/>
            <a:ext cx="7886700" cy="5302885"/>
          </a:xfrm>
        </p:spPr>
        <p:txBody>
          <a:bodyPr>
            <a:normAutofit/>
          </a:bodyPr>
          <a:p>
            <a:pPr algn="l">
              <a:lnSpc>
                <a:spcPct val="120000"/>
              </a:lnSpc>
              <a:spcBef>
                <a:spcPct val="0"/>
              </a:spcBef>
            </a:pPr>
            <a:r>
              <a:rPr lang="zh-CN" altLang="en-US" sz="2000" b="1" dirty="0">
                <a:solidFill>
                  <a:srgbClr val="FF0000"/>
                </a:solidFill>
                <a:latin typeface="Times New Roman" panose="02020603050405020304" pitchFamily="18" charset="0"/>
                <a:ea typeface="宋体" panose="02010600030101010101" pitchFamily="2" charset="-122"/>
                <a:sym typeface="+mn-ea"/>
              </a:rPr>
              <a:t>用高斯窗方法平滑数据：</a:t>
            </a:r>
            <a:endParaRPr lang="en-US" altLang="zh-CN" sz="1700"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output3 = smoothts(price,'g',30);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窗宽为</a:t>
            </a:r>
            <a:r>
              <a:rPr lang="en-US" altLang="zh-CN" sz="1700" b="1" dirty="0">
                <a:solidFill>
                  <a:srgbClr val="33CC33"/>
                </a:solidFill>
                <a:latin typeface="Times New Roman" panose="02020603050405020304" pitchFamily="18" charset="0"/>
                <a:ea typeface="宋体" panose="02010600030101010101" pitchFamily="2" charset="-122"/>
                <a:sym typeface="+mn-ea"/>
              </a:rPr>
              <a:t>30</a:t>
            </a:r>
            <a:r>
              <a:rPr lang="zh-CN" altLang="en-US" sz="1700" b="1" dirty="0">
                <a:solidFill>
                  <a:srgbClr val="33CC33"/>
                </a:solidFill>
                <a:latin typeface="Times New Roman" panose="02020603050405020304" pitchFamily="18" charset="0"/>
                <a:ea typeface="宋体" panose="02010600030101010101" pitchFamily="2" charset="-122"/>
                <a:sym typeface="+mn-ea"/>
              </a:rPr>
              <a:t>，标准差为默认值</a:t>
            </a:r>
            <a:r>
              <a:rPr lang="en-US" altLang="zh-CN" sz="1700" b="1" dirty="0">
                <a:solidFill>
                  <a:srgbClr val="33CC33"/>
                </a:solidFill>
                <a:latin typeface="Times New Roman" panose="02020603050405020304" pitchFamily="18" charset="0"/>
                <a:ea typeface="宋体" panose="02010600030101010101" pitchFamily="2" charset="-122"/>
                <a:sym typeface="+mn-ea"/>
              </a:rPr>
              <a:t>0.65</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output4 = smoothts(price,'g',100,100);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窗宽为</a:t>
            </a:r>
            <a:r>
              <a:rPr lang="en-US" altLang="zh-CN" sz="1700" b="1" dirty="0">
                <a:solidFill>
                  <a:srgbClr val="33CC33"/>
                </a:solidFill>
                <a:latin typeface="Times New Roman" panose="02020603050405020304" pitchFamily="18" charset="0"/>
                <a:ea typeface="宋体" panose="02010600030101010101" pitchFamily="2" charset="-122"/>
                <a:sym typeface="+mn-ea"/>
              </a:rPr>
              <a:t>100</a:t>
            </a:r>
            <a:r>
              <a:rPr lang="zh-CN" altLang="en-US" sz="1700" b="1" dirty="0">
                <a:solidFill>
                  <a:srgbClr val="33CC33"/>
                </a:solidFill>
                <a:latin typeface="Times New Roman" panose="02020603050405020304" pitchFamily="18" charset="0"/>
                <a:ea typeface="宋体" panose="02010600030101010101" pitchFamily="2" charset="-122"/>
                <a:sym typeface="+mn-ea"/>
              </a:rPr>
              <a:t>，标准差为</a:t>
            </a:r>
            <a:r>
              <a:rPr lang="en-US" altLang="zh-CN" sz="1700" b="1" dirty="0">
                <a:solidFill>
                  <a:srgbClr val="33CC33"/>
                </a:solidFill>
                <a:latin typeface="Times New Roman" panose="02020603050405020304" pitchFamily="18" charset="0"/>
                <a:ea typeface="宋体" panose="02010600030101010101" pitchFamily="2" charset="-122"/>
                <a:sym typeface="+mn-ea"/>
              </a:rPr>
              <a:t>100</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figure;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plot(price,'.');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绘制日收盘价散点图</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hold on</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绘制平滑后曲线图，黑色实线，线宽为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plot(output3,'k','LineWidth',2);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绘制平滑后曲线图，黑色点划线，线宽为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plot(output4,'k-.','LineWidth',2);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为</a:t>
            </a:r>
            <a:r>
              <a:rPr lang="en-US" altLang="zh-CN" sz="1700" b="1" dirty="0">
                <a:solidFill>
                  <a:srgbClr val="33CC33"/>
                </a:solidFill>
                <a:latin typeface="Times New Roman" panose="02020603050405020304" pitchFamily="18" charset="0"/>
                <a:ea typeface="宋体" panose="02010600030101010101" pitchFamily="2" charset="-122"/>
                <a:sym typeface="+mn-ea"/>
              </a:rPr>
              <a:t>X</a:t>
            </a:r>
            <a:r>
              <a:rPr lang="zh-CN" altLang="en-US" sz="1700" b="1" dirty="0">
                <a:solidFill>
                  <a:srgbClr val="33CC33"/>
                </a:solidFill>
                <a:latin typeface="Times New Roman" panose="02020603050405020304" pitchFamily="18" charset="0"/>
                <a:ea typeface="宋体" panose="02010600030101010101" pitchFamily="2" charset="-122"/>
                <a:sym typeface="+mn-ea"/>
              </a:rPr>
              <a:t>轴和</a:t>
            </a:r>
            <a:r>
              <a:rPr lang="en-US" altLang="zh-CN" sz="1700" b="1" dirty="0">
                <a:solidFill>
                  <a:srgbClr val="33CC33"/>
                </a:solidFill>
                <a:latin typeface="Times New Roman" panose="02020603050405020304" pitchFamily="18" charset="0"/>
                <a:ea typeface="宋体" panose="02010600030101010101" pitchFamily="2" charset="-122"/>
                <a:sym typeface="+mn-ea"/>
              </a:rPr>
              <a:t>Y</a:t>
            </a:r>
            <a:r>
              <a:rPr lang="zh-CN" altLang="en-US" sz="1700" b="1" dirty="0">
                <a:solidFill>
                  <a:srgbClr val="33CC33"/>
                </a:solidFill>
                <a:latin typeface="Times New Roman" panose="02020603050405020304" pitchFamily="18" charset="0"/>
                <a:ea typeface="宋体" panose="02010600030101010101" pitchFamily="2" charset="-122"/>
                <a:sym typeface="+mn-ea"/>
              </a:rPr>
              <a:t>轴加标签</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xlabel('</a:t>
            </a:r>
            <a:r>
              <a:rPr lang="zh-CN" altLang="en-US" sz="1700" b="1" dirty="0">
                <a:solidFill>
                  <a:srgbClr val="0000FF"/>
                </a:solidFill>
                <a:latin typeface="Times New Roman" panose="02020603050405020304" pitchFamily="18" charset="0"/>
                <a:ea typeface="宋体" panose="02010600030101010101" pitchFamily="2" charset="-122"/>
                <a:sym typeface="+mn-ea"/>
              </a:rPr>
              <a:t>观测序号</a:t>
            </a:r>
            <a:r>
              <a:rPr lang="en-US" altLang="zh-CN" sz="1700" b="1" dirty="0">
                <a:solidFill>
                  <a:srgbClr val="0000FF"/>
                </a:solidFill>
                <a:latin typeface="Times New Roman" panose="02020603050405020304" pitchFamily="18" charset="0"/>
                <a:ea typeface="宋体" panose="02010600030101010101" pitchFamily="2" charset="-122"/>
                <a:sym typeface="+mn-ea"/>
              </a:rPr>
              <a:t>'); ylabel('Gaussian window method'); </a:t>
            </a:r>
            <a:endParaRPr lang="zh-CN" altLang="en-US"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legend('</a:t>
            </a:r>
            <a:r>
              <a:rPr lang="zh-CN" altLang="en-US" sz="1700" b="1" dirty="0">
                <a:solidFill>
                  <a:srgbClr val="0000FF"/>
                </a:solidFill>
                <a:latin typeface="Times New Roman" panose="02020603050405020304" pitchFamily="18" charset="0"/>
                <a:ea typeface="宋体" panose="02010600030101010101" pitchFamily="2" charset="-122"/>
                <a:sym typeface="+mn-ea"/>
              </a:rPr>
              <a:t>原始散点</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30</a:t>
            </a:r>
            <a:r>
              <a:rPr lang="zh-CN" altLang="en-US" sz="1700" b="1" dirty="0">
                <a:solidFill>
                  <a:srgbClr val="0000FF"/>
                </a:solidFill>
                <a:latin typeface="Times New Roman" panose="02020603050405020304" pitchFamily="18" charset="0"/>
                <a:ea typeface="宋体" panose="02010600030101010101" pitchFamily="2" charset="-122"/>
                <a:sym typeface="+mn-ea"/>
              </a:rPr>
              <a:t>，标准差</a:t>
            </a:r>
            <a:r>
              <a:rPr lang="en-US" altLang="zh-CN" sz="1700" b="1" dirty="0">
                <a:solidFill>
                  <a:srgbClr val="0000FF"/>
                </a:solidFill>
                <a:latin typeface="Times New Roman" panose="02020603050405020304" pitchFamily="18" charset="0"/>
                <a:ea typeface="宋体" panose="02010600030101010101" pitchFamily="2" charset="-122"/>
                <a:sym typeface="+mn-ea"/>
              </a:rPr>
              <a:t>0.65)',...</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          '</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100</a:t>
            </a:r>
            <a:r>
              <a:rPr lang="zh-CN" altLang="en-US" sz="1700" b="1" dirty="0">
                <a:solidFill>
                  <a:srgbClr val="0000FF"/>
                </a:solidFill>
                <a:latin typeface="Times New Roman" panose="02020603050405020304" pitchFamily="18" charset="0"/>
                <a:ea typeface="宋体" panose="02010600030101010101" pitchFamily="2" charset="-122"/>
                <a:sym typeface="+mn-ea"/>
              </a:rPr>
              <a:t>，标准差</a:t>
            </a:r>
            <a:r>
              <a:rPr lang="en-US" altLang="zh-CN" sz="1700" b="1" dirty="0">
                <a:solidFill>
                  <a:srgbClr val="0000FF"/>
                </a:solidFill>
                <a:latin typeface="Times New Roman" panose="02020603050405020304" pitchFamily="18" charset="0"/>
                <a:ea typeface="宋体" panose="02010600030101010101" pitchFamily="2" charset="-122"/>
                <a:sym typeface="+mn-ea"/>
              </a:rPr>
              <a:t>100)','location','northwest');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470025"/>
            <a:ext cx="7886700" cy="5176520"/>
          </a:xfrm>
        </p:spPr>
        <p:txBody>
          <a:bodyPr>
            <a:normAutofit/>
          </a:bodyPr>
          <a:p>
            <a:pPr algn="l">
              <a:lnSpc>
                <a:spcPct val="120000"/>
              </a:lnSpc>
              <a:spcBef>
                <a:spcPct val="0"/>
              </a:spcBef>
            </a:pPr>
            <a:r>
              <a:rPr lang="zh-CN" altLang="en-US" sz="2000" b="1" dirty="0">
                <a:solidFill>
                  <a:srgbClr val="FF0000"/>
                </a:solidFill>
                <a:latin typeface="Times New Roman" panose="02020603050405020304" pitchFamily="18" charset="0"/>
                <a:ea typeface="宋体" panose="02010600030101010101" pitchFamily="2" charset="-122"/>
                <a:sym typeface="+mn-ea"/>
              </a:rPr>
              <a:t>用指数法平滑数据：</a:t>
            </a:r>
            <a:endParaRPr lang="en-US" altLang="zh-CN" sz="1700"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output5 = smoothts(price,'e',30);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用指数法平滑数据，窗宽为</a:t>
            </a:r>
            <a:r>
              <a:rPr lang="en-US" altLang="zh-CN" sz="1700" b="1" dirty="0">
                <a:solidFill>
                  <a:srgbClr val="33CC33"/>
                </a:solidFill>
                <a:latin typeface="Times New Roman" panose="02020603050405020304" pitchFamily="18" charset="0"/>
                <a:ea typeface="宋体" panose="02010600030101010101" pitchFamily="2" charset="-122"/>
                <a:sym typeface="+mn-ea"/>
              </a:rPr>
              <a:t>30</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output6 = smoothts(price,'e',100);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用指数法平滑数据，窗宽为</a:t>
            </a:r>
            <a:r>
              <a:rPr lang="en-US" altLang="zh-CN" sz="1700" b="1" dirty="0">
                <a:solidFill>
                  <a:srgbClr val="33CC33"/>
                </a:solidFill>
                <a:latin typeface="Times New Roman" panose="02020603050405020304" pitchFamily="18" charset="0"/>
                <a:ea typeface="宋体" panose="02010600030101010101" pitchFamily="2" charset="-122"/>
                <a:sym typeface="+mn-ea"/>
              </a:rPr>
              <a:t>100</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figure;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plot(price,'.');  </a:t>
            </a: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绘制日收盘价散点图</a:t>
            </a:r>
            <a:endParaRPr lang="zh-CN" altLang="en-US"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hold on</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绘制平滑后曲线图，黑色实线，线宽为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plot(output5,'k','LineWidth',2);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绘制平滑后曲线图，黑色点划线，线宽为</a:t>
            </a:r>
            <a:r>
              <a:rPr lang="en-US" altLang="zh-CN" sz="1700" b="1" dirty="0">
                <a:solidFill>
                  <a:srgbClr val="33CC33"/>
                </a:solidFill>
                <a:latin typeface="Times New Roman" panose="02020603050405020304" pitchFamily="18" charset="0"/>
                <a:ea typeface="宋体" panose="02010600030101010101" pitchFamily="2" charset="-122"/>
                <a:sym typeface="+mn-ea"/>
              </a:rPr>
              <a:t>2</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plot(output6,'k-.','LineWidth',2);  </a:t>
            </a:r>
            <a:endParaRPr lang="en-US" altLang="zh-CN"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33CC33"/>
                </a:solidFill>
                <a:latin typeface="Times New Roman" panose="02020603050405020304" pitchFamily="18" charset="0"/>
                <a:ea typeface="宋体" panose="02010600030101010101" pitchFamily="2" charset="-122"/>
                <a:sym typeface="+mn-ea"/>
              </a:rPr>
              <a:t>% </a:t>
            </a:r>
            <a:r>
              <a:rPr lang="zh-CN" altLang="en-US" sz="1700" b="1" dirty="0">
                <a:solidFill>
                  <a:srgbClr val="33CC33"/>
                </a:solidFill>
                <a:latin typeface="Times New Roman" panose="02020603050405020304" pitchFamily="18" charset="0"/>
                <a:ea typeface="宋体" panose="02010600030101010101" pitchFamily="2" charset="-122"/>
                <a:sym typeface="+mn-ea"/>
              </a:rPr>
              <a:t>为</a:t>
            </a:r>
            <a:r>
              <a:rPr lang="en-US" altLang="zh-CN" sz="1700" b="1" dirty="0">
                <a:solidFill>
                  <a:srgbClr val="33CC33"/>
                </a:solidFill>
                <a:latin typeface="Times New Roman" panose="02020603050405020304" pitchFamily="18" charset="0"/>
                <a:ea typeface="宋体" panose="02010600030101010101" pitchFamily="2" charset="-122"/>
                <a:sym typeface="+mn-ea"/>
              </a:rPr>
              <a:t>X</a:t>
            </a:r>
            <a:r>
              <a:rPr lang="zh-CN" altLang="en-US" sz="1700" b="1" dirty="0">
                <a:solidFill>
                  <a:srgbClr val="33CC33"/>
                </a:solidFill>
                <a:latin typeface="Times New Roman" panose="02020603050405020304" pitchFamily="18" charset="0"/>
                <a:ea typeface="宋体" panose="02010600030101010101" pitchFamily="2" charset="-122"/>
                <a:sym typeface="+mn-ea"/>
              </a:rPr>
              <a:t>轴和</a:t>
            </a:r>
            <a:r>
              <a:rPr lang="en-US" altLang="zh-CN" sz="1700" b="1" dirty="0">
                <a:solidFill>
                  <a:srgbClr val="33CC33"/>
                </a:solidFill>
                <a:latin typeface="Times New Roman" panose="02020603050405020304" pitchFamily="18" charset="0"/>
                <a:ea typeface="宋体" panose="02010600030101010101" pitchFamily="2" charset="-122"/>
                <a:sym typeface="+mn-ea"/>
              </a:rPr>
              <a:t>Y</a:t>
            </a:r>
            <a:r>
              <a:rPr lang="zh-CN" altLang="en-US" sz="1700" b="1" dirty="0">
                <a:solidFill>
                  <a:srgbClr val="33CC33"/>
                </a:solidFill>
                <a:latin typeface="Times New Roman" panose="02020603050405020304" pitchFamily="18" charset="0"/>
                <a:ea typeface="宋体" panose="02010600030101010101" pitchFamily="2" charset="-122"/>
                <a:sym typeface="+mn-ea"/>
              </a:rPr>
              <a:t>轴加标签</a:t>
            </a:r>
            <a:endParaRPr lang="en-US" altLang="zh-CN" sz="17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xlabel('</a:t>
            </a:r>
            <a:r>
              <a:rPr lang="zh-CN" altLang="en-US" sz="1700" b="1" dirty="0">
                <a:solidFill>
                  <a:srgbClr val="0000FF"/>
                </a:solidFill>
                <a:latin typeface="Times New Roman" panose="02020603050405020304" pitchFamily="18" charset="0"/>
                <a:ea typeface="宋体" panose="02010600030101010101" pitchFamily="2" charset="-122"/>
                <a:sym typeface="+mn-ea"/>
              </a:rPr>
              <a:t>观测序号</a:t>
            </a:r>
            <a:r>
              <a:rPr lang="en-US" altLang="zh-CN" sz="1700" b="1" dirty="0">
                <a:solidFill>
                  <a:srgbClr val="0000FF"/>
                </a:solidFill>
                <a:latin typeface="Times New Roman" panose="02020603050405020304" pitchFamily="18" charset="0"/>
                <a:ea typeface="宋体" panose="02010600030101010101" pitchFamily="2" charset="-122"/>
                <a:sym typeface="+mn-ea"/>
              </a:rPr>
              <a:t>'); ylabel('Exponential method'); </a:t>
            </a:r>
            <a:endParaRPr lang="zh-CN" altLang="en-US" sz="17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1700" b="1" dirty="0">
                <a:solidFill>
                  <a:srgbClr val="0000FF"/>
                </a:solidFill>
                <a:latin typeface="Times New Roman" panose="02020603050405020304" pitchFamily="18" charset="0"/>
                <a:ea typeface="宋体" panose="02010600030101010101" pitchFamily="2" charset="-122"/>
                <a:sym typeface="+mn-ea"/>
              </a:rPr>
              <a:t>&gt;&gt; legend('</a:t>
            </a:r>
            <a:r>
              <a:rPr lang="zh-CN" altLang="en-US" sz="1700" b="1" dirty="0">
                <a:solidFill>
                  <a:srgbClr val="0000FF"/>
                </a:solidFill>
                <a:latin typeface="Times New Roman" panose="02020603050405020304" pitchFamily="18" charset="0"/>
                <a:ea typeface="宋体" panose="02010600030101010101" pitchFamily="2" charset="-122"/>
                <a:sym typeface="+mn-ea"/>
              </a:rPr>
              <a:t>原始散点</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30)','</a:t>
            </a:r>
            <a:r>
              <a:rPr lang="zh-CN" altLang="en-US" sz="1700" b="1" dirty="0">
                <a:solidFill>
                  <a:srgbClr val="0000FF"/>
                </a:solidFill>
                <a:latin typeface="Times New Roman" panose="02020603050405020304" pitchFamily="18" charset="0"/>
                <a:ea typeface="宋体" panose="02010600030101010101" pitchFamily="2" charset="-122"/>
                <a:sym typeface="+mn-ea"/>
              </a:rPr>
              <a:t>平滑曲线</a:t>
            </a:r>
            <a:r>
              <a:rPr lang="en-US" altLang="zh-CN" sz="1700" b="1" dirty="0">
                <a:solidFill>
                  <a:srgbClr val="0000FF"/>
                </a:solidFill>
                <a:latin typeface="Times New Roman" panose="02020603050405020304" pitchFamily="18" charset="0"/>
                <a:ea typeface="宋体" panose="02010600030101010101" pitchFamily="2" charset="-122"/>
                <a:sym typeface="+mn-ea"/>
              </a:rPr>
              <a:t>(</a:t>
            </a:r>
            <a:r>
              <a:rPr lang="zh-CN" altLang="en-US" sz="1700" b="1" dirty="0">
                <a:solidFill>
                  <a:srgbClr val="0000FF"/>
                </a:solidFill>
                <a:latin typeface="Times New Roman" panose="02020603050405020304" pitchFamily="18" charset="0"/>
                <a:ea typeface="宋体" panose="02010600030101010101" pitchFamily="2" charset="-122"/>
                <a:sym typeface="+mn-ea"/>
              </a:rPr>
              <a:t>窗宽</a:t>
            </a:r>
            <a:r>
              <a:rPr lang="en-US" altLang="zh-CN" sz="1700" b="1" dirty="0">
                <a:solidFill>
                  <a:srgbClr val="0000FF"/>
                </a:solidFill>
                <a:latin typeface="Times New Roman" panose="02020603050405020304" pitchFamily="18" charset="0"/>
                <a:ea typeface="宋体" panose="02010600030101010101" pitchFamily="2" charset="-122"/>
                <a:sym typeface="+mn-ea"/>
              </a:rPr>
              <a:t>100)','location','northwest');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22531" name="Picture 2"/>
          <p:cNvPicPr>
            <a:picLocks noChangeAspect="1"/>
          </p:cNvPicPr>
          <p:nvPr/>
        </p:nvPicPr>
        <p:blipFill>
          <a:blip r:embed="rId1"/>
          <a:stretch>
            <a:fillRect/>
          </a:stretch>
        </p:blipFill>
        <p:spPr>
          <a:xfrm>
            <a:off x="757238" y="465138"/>
            <a:ext cx="3600450" cy="2701925"/>
          </a:xfrm>
          <a:prstGeom prst="rect">
            <a:avLst/>
          </a:prstGeom>
          <a:noFill/>
          <a:ln w="9525">
            <a:noFill/>
          </a:ln>
        </p:spPr>
      </p:pic>
      <p:pic>
        <p:nvPicPr>
          <p:cNvPr id="22532" name="Picture 3"/>
          <p:cNvPicPr>
            <a:picLocks noChangeAspect="1"/>
          </p:cNvPicPr>
          <p:nvPr/>
        </p:nvPicPr>
        <p:blipFill>
          <a:blip r:embed="rId2"/>
          <a:stretch>
            <a:fillRect/>
          </a:stretch>
        </p:blipFill>
        <p:spPr>
          <a:xfrm>
            <a:off x="4857750" y="465138"/>
            <a:ext cx="3600450" cy="2701925"/>
          </a:xfrm>
          <a:prstGeom prst="rect">
            <a:avLst/>
          </a:prstGeom>
          <a:noFill/>
          <a:ln w="9525">
            <a:noFill/>
          </a:ln>
        </p:spPr>
      </p:pic>
      <p:pic>
        <p:nvPicPr>
          <p:cNvPr id="22533" name="Picture 4"/>
          <p:cNvPicPr>
            <a:picLocks noChangeAspect="1"/>
          </p:cNvPicPr>
          <p:nvPr/>
        </p:nvPicPr>
        <p:blipFill>
          <a:blip r:embed="rId3"/>
          <a:stretch>
            <a:fillRect/>
          </a:stretch>
        </p:blipFill>
        <p:spPr>
          <a:xfrm>
            <a:off x="757238" y="3465513"/>
            <a:ext cx="3600450" cy="2701925"/>
          </a:xfrm>
          <a:prstGeom prst="rect">
            <a:avLst/>
          </a:prstGeom>
          <a:noFill/>
          <a:ln w="9525">
            <a:noFill/>
          </a:ln>
        </p:spPr>
      </p:pic>
      <p:pic>
        <p:nvPicPr>
          <p:cNvPr id="22534" name="Picture 5"/>
          <p:cNvPicPr>
            <a:picLocks noChangeAspect="1"/>
          </p:cNvPicPr>
          <p:nvPr/>
        </p:nvPicPr>
        <p:blipFill>
          <a:blip r:embed="rId4"/>
          <a:stretch>
            <a:fillRect/>
          </a:stretch>
        </p:blipFill>
        <p:spPr>
          <a:xfrm>
            <a:off x="4873625" y="3465513"/>
            <a:ext cx="3598863" cy="2701925"/>
          </a:xfrm>
          <a:prstGeom prst="rect">
            <a:avLst/>
          </a:prstGeom>
          <a:noFill/>
          <a:ln w="9525">
            <a:noFill/>
          </a:ln>
        </p:spPr>
      </p:pic>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数据的平滑处理</a:t>
            </a:r>
            <a:endParaRPr lang="zh-CN" altLang="en-US"/>
          </a:p>
        </p:txBody>
      </p:sp>
      <p:sp>
        <p:nvSpPr>
          <p:cNvPr id="3" name="内容占位符 2"/>
          <p:cNvSpPr>
            <a:spLocks noGrp="1"/>
          </p:cNvSpPr>
          <p:nvPr>
            <p:ph idx="1"/>
          </p:nvPr>
        </p:nvSpPr>
        <p:spPr>
          <a:xfrm>
            <a:off x="628650" y="1546225"/>
            <a:ext cx="7886700" cy="4351338"/>
          </a:xfrm>
        </p:spPr>
        <p:txBody>
          <a:bodyPr/>
          <a:p>
            <a:r>
              <a:rPr lang="en-US" altLang="zh-CN" sz="2800" b="1" dirty="0">
                <a:solidFill>
                  <a:srgbClr val="FF0000"/>
                </a:solidFill>
                <a:latin typeface="Times New Roman" panose="02020603050405020304" pitchFamily="18" charset="0"/>
                <a:ea typeface="宋体" panose="02010600030101010101" pitchFamily="2" charset="-122"/>
                <a:sym typeface="+mn-ea"/>
              </a:rPr>
              <a:t>三、medfilt1函数（一维中值滤波）</a:t>
            </a:r>
            <a:endParaRPr lang="en-US" altLang="zh-CN" sz="2800" b="1" dirty="0">
              <a:solidFill>
                <a:srgbClr val="FF0000"/>
              </a:solidFill>
              <a:latin typeface="Times New Roman" panose="02020603050405020304" pitchFamily="18" charset="0"/>
              <a:ea typeface="宋体" panose="02010600030101010101" pitchFamily="2" charset="-122"/>
              <a:sym typeface="+mn-ea"/>
            </a:endParaRPr>
          </a:p>
          <a:p>
            <a:pPr algn="l">
              <a:lnSpc>
                <a:spcPct val="150000"/>
              </a:lnSpc>
              <a:spcBef>
                <a:spcPct val="0"/>
              </a:spcBef>
            </a:pPr>
            <a:r>
              <a:rPr lang="zh-CN" altLang="en-US"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调用格式：</a:t>
            </a:r>
            <a:endPar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50000"/>
              </a:lnSpc>
              <a:spcBef>
                <a:spcPct val="0"/>
              </a:spcBef>
            </a:pPr>
            <a:r>
              <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 = medfilt1(x,n)</a:t>
            </a:r>
            <a:endPar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50000"/>
              </a:lnSpc>
              <a:spcBef>
                <a:spcPct val="0"/>
              </a:spcBef>
            </a:pPr>
            <a:r>
              <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 = medfilt1(x,n,blksz)</a:t>
            </a:r>
            <a:endPar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endParaRPr>
          </a:p>
          <a:p>
            <a:pPr algn="l">
              <a:lnSpc>
                <a:spcPct val="150000"/>
              </a:lnSpc>
              <a:spcBef>
                <a:spcPct val="0"/>
              </a:spcBef>
            </a:pPr>
            <a:r>
              <a:rPr lang="en-US" altLang="zh-CN" sz="2800" b="1" dirty="0">
                <a:solidFill>
                  <a:schemeClr val="tx1"/>
                </a:solidFill>
                <a:latin typeface="Times New Roman" panose="02020603050405020304" pitchFamily="18" charset="0"/>
                <a:ea typeface="宋体" panose="02010600030101010101" pitchFamily="2" charset="-122"/>
                <a:sym typeface="Wingdings" panose="05000000000000000000" pitchFamily="2" charset="2"/>
              </a:rPr>
              <a:t>y = medfilt1(x,n,blksz,dim)</a:t>
            </a:r>
            <a:endParaRPr lang="en-US" altLang="zh-CN" sz="2800" b="1" dirty="0">
              <a:solidFill>
                <a:schemeClr val="bg2"/>
              </a:solidFill>
              <a:latin typeface="Times New Roman" panose="02020603050405020304" pitchFamily="18" charset="0"/>
              <a:ea typeface="宋体" panose="02010600030101010101" pitchFamily="2" charset="-122"/>
              <a:sym typeface="Wingdings" panose="05000000000000000000" pitchFamily="2" charset="2"/>
            </a:endParaRPr>
          </a:p>
          <a:p>
            <a:endParaRPr lang="en-US" altLang="zh-CN" sz="2800" b="1" dirty="0">
              <a:solidFill>
                <a:srgbClr val="FF0000"/>
              </a:solidFill>
              <a:latin typeface="Times New Roman" panose="02020603050405020304" pitchFamily="18" charset="0"/>
              <a:ea typeface="宋体" panose="02010600030101010101" pitchFamily="2" charset="-122"/>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数据的平滑处理</a:t>
            </a:r>
            <a:endParaRPr lang="zh-CN" altLang="en-US"/>
          </a:p>
        </p:txBody>
      </p:sp>
      <p:sp>
        <p:nvSpPr>
          <p:cNvPr id="3" name="内容占位符 2"/>
          <p:cNvSpPr>
            <a:spLocks noGrp="1"/>
          </p:cNvSpPr>
          <p:nvPr>
            <p:ph idx="1"/>
          </p:nvPr>
        </p:nvSpPr>
        <p:spPr>
          <a:xfrm>
            <a:off x="527050" y="1482725"/>
            <a:ext cx="7886700" cy="4947920"/>
          </a:xfrm>
        </p:spPr>
        <p:txBody>
          <a:bodyPr>
            <a:normAutofit/>
          </a:bodyPr>
          <a:p>
            <a:r>
              <a:rPr lang="en-US" altLang="zh-CN" sz="2000" b="1" dirty="0">
                <a:solidFill>
                  <a:schemeClr val="tx1"/>
                </a:solidFill>
                <a:latin typeface="Times New Roman" panose="02020603050405020304" pitchFamily="18" charset="0"/>
                <a:ea typeface="宋体" panose="02010600030101010101" pitchFamily="2" charset="-122"/>
                <a:sym typeface="+mn-ea"/>
              </a:rPr>
              <a:t>【</a:t>
            </a:r>
            <a:r>
              <a:rPr lang="zh-CN" altLang="en-US" sz="2000" b="1" dirty="0">
                <a:solidFill>
                  <a:schemeClr val="tx1"/>
                </a:solidFill>
                <a:latin typeface="Times New Roman" panose="02020603050405020304" pitchFamily="18" charset="0"/>
                <a:ea typeface="宋体" panose="02010600030101010101" pitchFamily="2" charset="-122"/>
                <a:sym typeface="+mn-ea"/>
              </a:rPr>
              <a:t>例</a:t>
            </a:r>
            <a:r>
              <a:rPr lang="en-US" altLang="zh-CN" sz="2000" b="1" dirty="0">
                <a:solidFill>
                  <a:schemeClr val="tx1"/>
                </a:solidFill>
                <a:latin typeface="Times New Roman" panose="02020603050405020304" pitchFamily="18" charset="0"/>
                <a:ea typeface="宋体" panose="02010600030101010101" pitchFamily="2" charset="-122"/>
                <a:sym typeface="+mn-ea"/>
              </a:rPr>
              <a:t>】</a:t>
            </a:r>
            <a:r>
              <a:rPr lang="zh-CN" altLang="en-US" sz="2000" b="1" dirty="0">
                <a:solidFill>
                  <a:schemeClr val="tx1"/>
                </a:solidFill>
                <a:latin typeface="Times New Roman" panose="02020603050405020304" pitchFamily="18" charset="0"/>
                <a:ea typeface="宋体" panose="02010600030101010101" pitchFamily="2" charset="-122"/>
                <a:sym typeface="+mn-ea"/>
              </a:rPr>
              <a:t>产生一列正弦波信号，加入噪声信号，然后调用</a:t>
            </a:r>
            <a:r>
              <a:rPr lang="en-US" altLang="zh-CN" sz="2000" b="1" dirty="0">
                <a:solidFill>
                  <a:schemeClr val="tx1"/>
                </a:solidFill>
                <a:latin typeface="Times New Roman" panose="02020603050405020304" pitchFamily="18" charset="0"/>
                <a:ea typeface="宋体" panose="02010600030101010101" pitchFamily="2" charset="-122"/>
                <a:sym typeface="+mn-ea"/>
              </a:rPr>
              <a:t>medfilt1</a:t>
            </a:r>
            <a:r>
              <a:rPr lang="zh-CN" altLang="en-US" sz="2000" b="1" dirty="0">
                <a:solidFill>
                  <a:schemeClr val="tx1"/>
                </a:solidFill>
                <a:latin typeface="Times New Roman" panose="02020603050405020304" pitchFamily="18" charset="0"/>
                <a:ea typeface="宋体" panose="02010600030101010101" pitchFamily="2" charset="-122"/>
                <a:sym typeface="+mn-ea"/>
              </a:rPr>
              <a:t>函数对加入噪声的正弦波进行滤波（平滑处理）</a:t>
            </a:r>
            <a:endParaRPr lang="zh-CN" altLang="en-US" sz="2000" b="1" dirty="0">
              <a:solidFill>
                <a:schemeClr val="tx1"/>
              </a:solidFill>
              <a:latin typeface="Times New Roman" panose="02020603050405020304" pitchFamily="18" charset="0"/>
              <a:ea typeface="宋体" panose="02010600030101010101" pitchFamily="2" charset="-122"/>
              <a:sym typeface="+mn-ea"/>
            </a:endParaRPr>
          </a:p>
          <a:p>
            <a:pPr algn="l">
              <a:lnSpc>
                <a:spcPct val="120000"/>
              </a:lnSpc>
              <a:spcBef>
                <a:spcPct val="0"/>
              </a:spcBef>
            </a:pP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产生一个从</a:t>
            </a:r>
            <a:r>
              <a:rPr lang="en-US" altLang="zh-CN" sz="2000" b="1" dirty="0">
                <a:solidFill>
                  <a:srgbClr val="33CC33"/>
                </a:solidFill>
                <a:latin typeface="Times New Roman" panose="02020603050405020304" pitchFamily="18" charset="0"/>
                <a:ea typeface="宋体" panose="02010600030101010101" pitchFamily="2" charset="-122"/>
                <a:sym typeface="+mn-ea"/>
              </a:rPr>
              <a:t>0</a:t>
            </a:r>
            <a:r>
              <a:rPr lang="zh-CN" altLang="en-US" sz="2000" b="1" dirty="0">
                <a:solidFill>
                  <a:srgbClr val="33CC33"/>
                </a:solidFill>
                <a:latin typeface="Times New Roman" panose="02020603050405020304" pitchFamily="18" charset="0"/>
                <a:ea typeface="宋体" panose="02010600030101010101" pitchFamily="2" charset="-122"/>
                <a:sym typeface="+mn-ea"/>
              </a:rPr>
              <a:t>到</a:t>
            </a:r>
            <a:r>
              <a:rPr lang="en-US" altLang="zh-CN" sz="2000" b="1" dirty="0">
                <a:solidFill>
                  <a:srgbClr val="33CC33"/>
                </a:solidFill>
                <a:latin typeface="Times New Roman" panose="02020603050405020304" pitchFamily="18" charset="0"/>
                <a:ea typeface="宋体" panose="02010600030101010101" pitchFamily="2" charset="-122"/>
                <a:sym typeface="+mn-ea"/>
              </a:rPr>
              <a:t>2*pi</a:t>
            </a:r>
            <a:r>
              <a:rPr lang="zh-CN" altLang="en-US" sz="2000" b="1" dirty="0">
                <a:solidFill>
                  <a:srgbClr val="33CC33"/>
                </a:solidFill>
                <a:latin typeface="Times New Roman" panose="02020603050405020304" pitchFamily="18" charset="0"/>
                <a:ea typeface="宋体" panose="02010600030101010101" pitchFamily="2" charset="-122"/>
                <a:sym typeface="+mn-ea"/>
              </a:rPr>
              <a:t>的向量，长度为</a:t>
            </a:r>
            <a:r>
              <a:rPr lang="en-US" altLang="zh-CN" sz="2000" b="1" dirty="0">
                <a:solidFill>
                  <a:srgbClr val="33CC33"/>
                </a:solidFill>
                <a:latin typeface="Times New Roman" panose="02020603050405020304" pitchFamily="18" charset="0"/>
                <a:ea typeface="宋体" panose="02010600030101010101" pitchFamily="2" charset="-122"/>
                <a:sym typeface="+mn-ea"/>
              </a:rPr>
              <a:t>500</a:t>
            </a:r>
            <a:endParaRPr lang="en-US" altLang="zh-CN"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t = linspace(0,2*pi,500)';  </a:t>
            </a:r>
            <a:endParaRPr lang="en-US" altLang="zh-CN" sz="20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y = 100*sin(t);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产生正弦波信号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产生</a:t>
            </a:r>
            <a:r>
              <a:rPr lang="en-US" altLang="zh-CN" sz="2000" b="1" dirty="0">
                <a:solidFill>
                  <a:srgbClr val="33CC33"/>
                </a:solidFill>
                <a:latin typeface="Times New Roman" panose="02020603050405020304" pitchFamily="18" charset="0"/>
                <a:ea typeface="宋体" panose="02010600030101010101" pitchFamily="2" charset="-122"/>
                <a:sym typeface="+mn-ea"/>
              </a:rPr>
              <a:t>500</a:t>
            </a:r>
            <a:r>
              <a:rPr lang="zh-CN" altLang="en-US" sz="2000" b="1" dirty="0">
                <a:solidFill>
                  <a:srgbClr val="33CC33"/>
                </a:solidFill>
                <a:latin typeface="Times New Roman" panose="02020603050405020304" pitchFamily="18" charset="0"/>
                <a:ea typeface="宋体" panose="02010600030101010101" pitchFamily="2" charset="-122"/>
                <a:sym typeface="+mn-ea"/>
              </a:rPr>
              <a:t>行</a:t>
            </a:r>
            <a:r>
              <a:rPr lang="en-US" altLang="zh-CN" sz="2000" b="1" dirty="0">
                <a:solidFill>
                  <a:srgbClr val="33CC33"/>
                </a:solidFill>
                <a:latin typeface="Times New Roman" panose="02020603050405020304" pitchFamily="18" charset="0"/>
                <a:ea typeface="宋体" panose="02010600030101010101" pitchFamily="2" charset="-122"/>
                <a:sym typeface="+mn-ea"/>
              </a:rPr>
              <a:t>1</a:t>
            </a:r>
            <a:r>
              <a:rPr lang="zh-CN" altLang="en-US" sz="2000" b="1" dirty="0">
                <a:solidFill>
                  <a:srgbClr val="33CC33"/>
                </a:solidFill>
                <a:latin typeface="Times New Roman" panose="02020603050405020304" pitchFamily="18" charset="0"/>
                <a:ea typeface="宋体" panose="02010600030101010101" pitchFamily="2" charset="-122"/>
                <a:sym typeface="+mn-ea"/>
              </a:rPr>
              <a:t>列的服从</a:t>
            </a:r>
            <a:r>
              <a:rPr lang="en-US" altLang="zh-CN" sz="2000" b="1" dirty="0">
                <a:solidFill>
                  <a:srgbClr val="33CC33"/>
                </a:solidFill>
                <a:latin typeface="Times New Roman" panose="02020603050405020304" pitchFamily="18" charset="0"/>
                <a:ea typeface="宋体" panose="02010600030101010101" pitchFamily="2" charset="-122"/>
                <a:sym typeface="+mn-ea"/>
              </a:rPr>
              <a:t>N(0,152)</a:t>
            </a:r>
            <a:r>
              <a:rPr lang="zh-CN" altLang="en-US" sz="2000" b="1" dirty="0">
                <a:solidFill>
                  <a:srgbClr val="33CC33"/>
                </a:solidFill>
                <a:latin typeface="Times New Roman" panose="02020603050405020304" pitchFamily="18" charset="0"/>
                <a:ea typeface="宋体" panose="02010600030101010101" pitchFamily="2" charset="-122"/>
                <a:sym typeface="+mn-ea"/>
              </a:rPr>
              <a:t>分布的随机数，作为噪声信号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noise = normrnd(0,15,500,1);</a:t>
            </a:r>
            <a:endParaRPr lang="en-US" altLang="zh-CN" sz="2000"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y = y + noise;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将正弦波信号加入噪声信号</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figure;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plot(t,y);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xlabel('t');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为</a:t>
            </a:r>
            <a:r>
              <a:rPr lang="en-US" altLang="zh-CN" sz="2000" b="1" dirty="0">
                <a:solidFill>
                  <a:srgbClr val="33CC33"/>
                </a:solidFill>
                <a:latin typeface="Times New Roman" panose="02020603050405020304" pitchFamily="18" charset="0"/>
                <a:ea typeface="宋体" panose="02010600030101010101" pitchFamily="2" charset="-122"/>
                <a:sym typeface="+mn-ea"/>
              </a:rPr>
              <a:t>X</a:t>
            </a:r>
            <a:r>
              <a:rPr lang="zh-CN" altLang="en-US" sz="2000" b="1" dirty="0">
                <a:solidFill>
                  <a:srgbClr val="33CC33"/>
                </a:solidFill>
                <a:latin typeface="Times New Roman" panose="02020603050405020304" pitchFamily="18" charset="0"/>
                <a:ea typeface="宋体" panose="02010600030101010101" pitchFamily="2" charset="-122"/>
                <a:sym typeface="+mn-ea"/>
              </a:rPr>
              <a:t>轴加标签</a:t>
            </a:r>
            <a:endParaRPr lang="zh-CN" altLang="en-US" sz="2000"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sz="2000" b="1" dirty="0">
                <a:solidFill>
                  <a:srgbClr val="0000FF"/>
                </a:solidFill>
                <a:latin typeface="Times New Roman" panose="02020603050405020304" pitchFamily="18" charset="0"/>
                <a:ea typeface="宋体" panose="02010600030101010101" pitchFamily="2" charset="-122"/>
                <a:sym typeface="+mn-ea"/>
              </a:rPr>
              <a:t>&gt;&gt; ylabel('y = sin(t) + </a:t>
            </a:r>
            <a:r>
              <a:rPr lang="zh-CN" altLang="en-US" sz="2000" b="1" dirty="0">
                <a:solidFill>
                  <a:srgbClr val="0000FF"/>
                </a:solidFill>
                <a:latin typeface="Times New Roman" panose="02020603050405020304" pitchFamily="18" charset="0"/>
                <a:ea typeface="宋体" panose="02010600030101010101" pitchFamily="2" charset="-122"/>
                <a:sym typeface="+mn-ea"/>
              </a:rPr>
              <a:t>噪声</a:t>
            </a:r>
            <a:r>
              <a:rPr lang="en-US" altLang="zh-CN" sz="2000" b="1" dirty="0">
                <a:solidFill>
                  <a:srgbClr val="0000FF"/>
                </a:solidFill>
                <a:latin typeface="Times New Roman" panose="02020603050405020304" pitchFamily="18" charset="0"/>
                <a:ea typeface="宋体" panose="02010600030101010101" pitchFamily="2" charset="-122"/>
                <a:sym typeface="+mn-ea"/>
              </a:rPr>
              <a:t>');  </a:t>
            </a:r>
            <a:r>
              <a:rPr lang="en-US" altLang="zh-CN" sz="2000" b="1" dirty="0">
                <a:solidFill>
                  <a:srgbClr val="33CC33"/>
                </a:solidFill>
                <a:latin typeface="Times New Roman" panose="02020603050405020304" pitchFamily="18" charset="0"/>
                <a:ea typeface="宋体" panose="02010600030101010101" pitchFamily="2" charset="-122"/>
                <a:sym typeface="+mn-ea"/>
              </a:rPr>
              <a:t>% </a:t>
            </a:r>
            <a:r>
              <a:rPr lang="zh-CN" altLang="en-US" sz="2000" b="1" dirty="0">
                <a:solidFill>
                  <a:srgbClr val="33CC33"/>
                </a:solidFill>
                <a:latin typeface="Times New Roman" panose="02020603050405020304" pitchFamily="18" charset="0"/>
                <a:ea typeface="宋体" panose="02010600030101010101" pitchFamily="2" charset="-122"/>
                <a:sym typeface="+mn-ea"/>
              </a:rPr>
              <a:t>为</a:t>
            </a:r>
            <a:r>
              <a:rPr lang="en-US" altLang="zh-CN" sz="2000" b="1" dirty="0">
                <a:solidFill>
                  <a:srgbClr val="33CC33"/>
                </a:solidFill>
                <a:latin typeface="Times New Roman" panose="02020603050405020304" pitchFamily="18" charset="0"/>
                <a:ea typeface="宋体" panose="02010600030101010101" pitchFamily="2" charset="-122"/>
                <a:sym typeface="+mn-ea"/>
              </a:rPr>
              <a:t>Y</a:t>
            </a:r>
            <a:r>
              <a:rPr lang="zh-CN" altLang="en-US" sz="2000"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endParaRPr lang="zh-CN" altLang="en-US" b="1" dirty="0">
              <a:solidFill>
                <a:schemeClr val="bg2"/>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92480" y="2540635"/>
            <a:ext cx="7559675" cy="3951605"/>
          </a:xfrm>
          <a:prstGeom prst="rect">
            <a:avLst/>
          </a:prstGeom>
        </p:spPr>
      </p:pic>
      <p:sp>
        <p:nvSpPr>
          <p:cNvPr id="5" name="标题 4"/>
          <p:cNvSpPr>
            <a:spLocks noGrp="1"/>
          </p:cNvSpPr>
          <p:nvPr>
            <p:custDataLst>
              <p:tags r:id="rId2"/>
            </p:custDataLst>
          </p:nvPr>
        </p:nvSpPr>
        <p:spPr>
          <a:xfrm>
            <a:off x="1664182" y="283211"/>
            <a:ext cx="5816906" cy="1325563"/>
          </a:xfrm>
          <a:prstGeom prst="rect">
            <a:avLst/>
          </a:prstGeom>
        </p:spPr>
        <p:txBody>
          <a:bodyPr vert="horz" lIns="91440" tIns="45720" rIns="91440" bIns="45720" rtlCol="0" anchor="ctr">
            <a:normAutofit/>
          </a:bodyPr>
          <a:lstStyle>
            <a:lvl1pPr algn="ctr" defTabSz="685800" rtl="0" eaLnBrk="1" latinLnBrk="0" hangingPunct="1">
              <a:lnSpc>
                <a:spcPct val="120000"/>
              </a:lnSpc>
              <a:spcBef>
                <a:spcPct val="0"/>
              </a:spcBef>
              <a:buNone/>
              <a:defRPr sz="3600" kern="1200">
                <a:solidFill>
                  <a:schemeClr val="tx2"/>
                </a:solidFill>
                <a:latin typeface="+mj-lt"/>
                <a:ea typeface="+mj-ea"/>
                <a:cs typeface="+mj-cs"/>
              </a:defRPr>
            </a:lvl1pPr>
          </a:lstStyle>
          <a:p>
            <a:pPr eaLnBrk="1" hangingPunct="1"/>
            <a:r>
              <a:rPr lang="zh-CN" altLang="en-US" dirty="0"/>
              <a:t>异常值处理</a:t>
            </a:r>
            <a:endParaRPr lang="zh-CN" altLang="en-US" dirty="0"/>
          </a:p>
        </p:txBody>
      </p:sp>
      <p:sp>
        <p:nvSpPr>
          <p:cNvPr id="6" name="文本框 5"/>
          <p:cNvSpPr txBox="1"/>
          <p:nvPr/>
        </p:nvSpPr>
        <p:spPr>
          <a:xfrm>
            <a:off x="656590" y="1474470"/>
            <a:ext cx="7830820" cy="922020"/>
          </a:xfrm>
          <a:prstGeom prst="rect">
            <a:avLst/>
          </a:prstGeom>
          <a:noFill/>
        </p:spPr>
        <p:txBody>
          <a:bodyPr wrap="square" rtlCol="0" anchor="t">
            <a:spAutoFit/>
          </a:bodyPr>
          <a:p>
            <a:pPr>
              <a:buNone/>
            </a:pPr>
            <a:r>
              <a:rPr lang="en-US" altLang="zh-CN">
                <a:latin typeface="黑体" panose="02010609060101010101" charset="-122"/>
                <a:ea typeface="黑体" panose="02010609060101010101" charset="-122"/>
              </a:rPr>
              <a:t>    </a:t>
            </a:r>
            <a:r>
              <a:rPr lang="zh-CN" altLang="en-US">
                <a:latin typeface="黑体" panose="02010609060101010101" charset="-122"/>
                <a:ea typeface="黑体" panose="02010609060101010101" charset="-122"/>
              </a:rPr>
              <a:t>异常值是数据集中偏离大部分数据的数据。从数据值上表现为：数据集中与平均值的偏差超过两倍标准差的数据，其中与平均值的偏差超过三倍标准差的数据，称为高度异常的异常值。</a:t>
            </a:r>
            <a:endParaRPr lang="zh-CN" altLang="en-US">
              <a:latin typeface="黑体" panose="02010609060101010101" charset="-122"/>
              <a:ea typeface="黑体" panose="02010609060101010101" charset="-122"/>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a:xfrm>
            <a:off x="628650" y="1609725"/>
            <a:ext cx="7886700" cy="4351338"/>
          </a:xfrm>
        </p:spPr>
        <p:txBody>
          <a:bodyPr>
            <a:normAutofit fontScale="90000" lnSpcReduction="20000"/>
          </a:bodyPr>
          <a:p>
            <a:pPr algn="l">
              <a:lnSpc>
                <a:spcPct val="120000"/>
              </a:lnSpc>
              <a:spcBef>
                <a:spcPct val="0"/>
              </a:spcBef>
            </a:pPr>
            <a:r>
              <a:rPr lang="zh-CN" altLang="en-US" b="1" dirty="0">
                <a:solidFill>
                  <a:srgbClr val="FF0000"/>
                </a:solidFill>
                <a:latin typeface="Times New Roman" panose="02020603050405020304" pitchFamily="18" charset="0"/>
                <a:ea typeface="宋体" panose="02010600030101010101" pitchFamily="2" charset="-122"/>
                <a:sym typeface="+mn-ea"/>
              </a:rPr>
              <a:t>中值滤波：</a:t>
            </a:r>
            <a:endParaRPr lang="en-US" altLang="zh-CN" b="1" dirty="0">
              <a:solidFill>
                <a:srgbClr val="FF0000"/>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调用</a:t>
            </a:r>
            <a:r>
              <a:rPr lang="en-US" altLang="zh-CN" b="1" dirty="0">
                <a:solidFill>
                  <a:srgbClr val="33CC33"/>
                </a:solidFill>
                <a:latin typeface="Times New Roman" panose="02020603050405020304" pitchFamily="18" charset="0"/>
                <a:ea typeface="宋体" panose="02010600030101010101" pitchFamily="2" charset="-122"/>
                <a:sym typeface="+mn-ea"/>
              </a:rPr>
              <a:t>medfilt1</a:t>
            </a:r>
            <a:r>
              <a:rPr lang="zh-CN" altLang="en-US" b="1" dirty="0">
                <a:solidFill>
                  <a:srgbClr val="33CC33"/>
                </a:solidFill>
                <a:latin typeface="Times New Roman" panose="02020603050405020304" pitchFamily="18" charset="0"/>
                <a:ea typeface="宋体" panose="02010600030101010101" pitchFamily="2" charset="-122"/>
                <a:sym typeface="+mn-ea"/>
              </a:rPr>
              <a:t>对加噪正弦波信号</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进行中值滤波，并绘制波形图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yy = medfilt1(y,30);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指定窗宽为</a:t>
            </a:r>
            <a:r>
              <a:rPr lang="en-US" altLang="zh-CN" b="1" dirty="0">
                <a:solidFill>
                  <a:srgbClr val="33CC33"/>
                </a:solidFill>
                <a:latin typeface="Times New Roman" panose="02020603050405020304" pitchFamily="18" charset="0"/>
                <a:ea typeface="宋体" panose="02010600030101010101" pitchFamily="2" charset="-122"/>
                <a:sym typeface="+mn-ea"/>
              </a:rPr>
              <a:t>30</a:t>
            </a:r>
            <a:r>
              <a:rPr lang="zh-CN" altLang="en-US" b="1" dirty="0">
                <a:solidFill>
                  <a:srgbClr val="33CC33"/>
                </a:solidFill>
                <a:latin typeface="Times New Roman" panose="02020603050405020304" pitchFamily="18" charset="0"/>
                <a:ea typeface="宋体" panose="02010600030101010101" pitchFamily="2" charset="-122"/>
                <a:sym typeface="+mn-ea"/>
              </a:rPr>
              <a:t>，对</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进行中值滤波</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figure;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新建一个图形窗口</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plot(t,y,'k:');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绘制加噪波形图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hold on</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绘制平滑后曲线图，黑色实线，线宽为</a:t>
            </a:r>
            <a:r>
              <a:rPr lang="en-US" altLang="zh-CN" b="1" dirty="0">
                <a:solidFill>
                  <a:srgbClr val="33CC33"/>
                </a:solidFill>
                <a:latin typeface="Times New Roman" panose="02020603050405020304" pitchFamily="18" charset="0"/>
                <a:ea typeface="宋体" panose="02010600030101010101" pitchFamily="2" charset="-122"/>
                <a:sym typeface="+mn-ea"/>
              </a:rPr>
              <a:t>3</a:t>
            </a:r>
            <a:endParaRPr lang="en-US" altLang="zh-CN" b="1" dirty="0">
              <a:solidFill>
                <a:srgbClr val="0000FF"/>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plot(t,yy,'k','LineWidth',3);  </a:t>
            </a:r>
            <a:endParaRPr lang="en-US" altLang="zh-CN"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xlabel('t');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X</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ylabel('</a:t>
            </a:r>
            <a:r>
              <a:rPr lang="zh-CN" altLang="en-US" b="1" dirty="0">
                <a:solidFill>
                  <a:srgbClr val="0000FF"/>
                </a:solidFill>
                <a:latin typeface="Times New Roman" panose="02020603050405020304" pitchFamily="18" charset="0"/>
                <a:ea typeface="宋体" panose="02010600030101010101" pitchFamily="2" charset="-122"/>
                <a:sym typeface="+mn-ea"/>
              </a:rPr>
              <a:t>中值滤波</a:t>
            </a:r>
            <a:r>
              <a:rPr lang="en-US" altLang="zh-CN" b="1" dirty="0">
                <a:solidFill>
                  <a:srgbClr val="0000FF"/>
                </a:solidFill>
                <a:latin typeface="Times New Roman" panose="02020603050405020304" pitchFamily="18" charset="0"/>
                <a:ea typeface="宋体" panose="02010600030101010101" pitchFamily="2" charset="-122"/>
                <a:sym typeface="+mn-ea"/>
              </a:rPr>
              <a:t>');  </a:t>
            </a:r>
            <a:r>
              <a:rPr lang="en-US" altLang="zh-CN" b="1" dirty="0">
                <a:solidFill>
                  <a:srgbClr val="33CC33"/>
                </a:solidFill>
                <a:latin typeface="Times New Roman" panose="02020603050405020304" pitchFamily="18" charset="0"/>
                <a:ea typeface="宋体" panose="02010600030101010101" pitchFamily="2" charset="-122"/>
                <a:sym typeface="+mn-ea"/>
              </a:rPr>
              <a:t>% </a:t>
            </a:r>
            <a:r>
              <a:rPr lang="zh-CN" altLang="en-US" b="1" dirty="0">
                <a:solidFill>
                  <a:srgbClr val="33CC33"/>
                </a:solidFill>
                <a:latin typeface="Times New Roman" panose="02020603050405020304" pitchFamily="18" charset="0"/>
                <a:ea typeface="宋体" panose="02010600030101010101" pitchFamily="2" charset="-122"/>
                <a:sym typeface="+mn-ea"/>
              </a:rPr>
              <a:t>为</a:t>
            </a:r>
            <a:r>
              <a:rPr lang="en-US" altLang="zh-CN" b="1" dirty="0">
                <a:solidFill>
                  <a:srgbClr val="33CC33"/>
                </a:solidFill>
                <a:latin typeface="Times New Roman" panose="02020603050405020304" pitchFamily="18" charset="0"/>
                <a:ea typeface="宋体" panose="02010600030101010101" pitchFamily="2" charset="-122"/>
                <a:sym typeface="+mn-ea"/>
              </a:rPr>
              <a:t>Y</a:t>
            </a:r>
            <a:r>
              <a:rPr lang="zh-CN" altLang="en-US" b="1" dirty="0">
                <a:solidFill>
                  <a:srgbClr val="33CC33"/>
                </a:solidFill>
                <a:latin typeface="Times New Roman" panose="02020603050405020304" pitchFamily="18" charset="0"/>
                <a:ea typeface="宋体" panose="02010600030101010101" pitchFamily="2" charset="-122"/>
                <a:sym typeface="+mn-ea"/>
              </a:rPr>
              <a:t>轴加标签</a:t>
            </a:r>
            <a:endParaRPr lang="zh-CN" altLang="en-US" b="1" dirty="0">
              <a:solidFill>
                <a:srgbClr val="33CC33"/>
              </a:solidFill>
              <a:latin typeface="Times New Roman" panose="02020603050405020304" pitchFamily="18" charset="0"/>
              <a:ea typeface="宋体" panose="02010600030101010101" pitchFamily="2" charset="-122"/>
            </a:endParaRPr>
          </a:p>
          <a:p>
            <a:pPr algn="l">
              <a:lnSpc>
                <a:spcPct val="120000"/>
              </a:lnSpc>
              <a:spcBef>
                <a:spcPct val="0"/>
              </a:spcBef>
            </a:pPr>
            <a:r>
              <a:rPr lang="en-US" altLang="zh-CN" b="1" dirty="0">
                <a:solidFill>
                  <a:srgbClr val="0000FF"/>
                </a:solidFill>
                <a:latin typeface="Times New Roman" panose="02020603050405020304" pitchFamily="18" charset="0"/>
                <a:ea typeface="宋体" panose="02010600030101010101" pitchFamily="2" charset="-122"/>
                <a:sym typeface="+mn-ea"/>
              </a:rPr>
              <a:t>&gt;&gt; legend('</a:t>
            </a:r>
            <a:r>
              <a:rPr lang="zh-CN" altLang="en-US" b="1" dirty="0">
                <a:solidFill>
                  <a:srgbClr val="0000FF"/>
                </a:solidFill>
                <a:latin typeface="Times New Roman" panose="02020603050405020304" pitchFamily="18" charset="0"/>
                <a:ea typeface="宋体" panose="02010600030101010101" pitchFamily="2" charset="-122"/>
                <a:sym typeface="+mn-ea"/>
              </a:rPr>
              <a:t>加噪波形</a:t>
            </a:r>
            <a:r>
              <a:rPr lang="en-US" altLang="zh-CN" b="1" dirty="0">
                <a:solidFill>
                  <a:srgbClr val="0000FF"/>
                </a:solidFill>
                <a:latin typeface="Times New Roman" panose="02020603050405020304" pitchFamily="18" charset="0"/>
                <a:ea typeface="宋体" panose="02010600030101010101" pitchFamily="2" charset="-122"/>
                <a:sym typeface="+mn-ea"/>
              </a:rPr>
              <a:t>','</a:t>
            </a:r>
            <a:r>
              <a:rPr lang="zh-CN" altLang="en-US" b="1" dirty="0">
                <a:solidFill>
                  <a:srgbClr val="0000FF"/>
                </a:solidFill>
                <a:latin typeface="Times New Roman" panose="02020603050405020304" pitchFamily="18" charset="0"/>
                <a:ea typeface="宋体" panose="02010600030101010101" pitchFamily="2" charset="-122"/>
                <a:sym typeface="+mn-ea"/>
              </a:rPr>
              <a:t>平滑后波形</a:t>
            </a:r>
            <a:r>
              <a:rPr lang="en-US" altLang="zh-CN" b="1" dirty="0">
                <a:solidFill>
                  <a:srgbClr val="0000FF"/>
                </a:solidFill>
                <a:latin typeface="Times New Roman" panose="02020603050405020304" pitchFamily="18" charset="0"/>
                <a:ea typeface="宋体" panose="02010600030101010101" pitchFamily="2" charset="-122"/>
                <a:sym typeface="+mn-ea"/>
              </a:rPr>
              <a:t>');</a:t>
            </a:r>
            <a:endParaRPr lang="en-US" altLang="zh-CN" b="1" dirty="0">
              <a:solidFill>
                <a:srgbClr val="0000FF"/>
              </a:solidFill>
              <a:latin typeface="Times New Roman" panose="02020603050405020304" pitchFamily="18" charset="0"/>
              <a:ea typeface="宋体" panose="02010600030101010101" pitchFamily="2" charset="-122"/>
            </a:endParaRPr>
          </a:p>
          <a:p>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数据的平滑处理</a:t>
            </a:r>
            <a:endParaRPr lang="zh-CN" altLang="en-US"/>
          </a:p>
        </p:txBody>
      </p:sp>
      <p:sp>
        <p:nvSpPr>
          <p:cNvPr id="3" name="内容占位符 2"/>
          <p:cNvSpPr>
            <a:spLocks noGrp="1"/>
          </p:cNvSpPr>
          <p:nvPr>
            <p:ph idx="1"/>
          </p:nvPr>
        </p:nvSpPr>
        <p:spPr/>
        <p:txBody>
          <a:bodyPr/>
          <a:p>
            <a:endParaRPr lang="zh-CN" altLang="en-US"/>
          </a:p>
        </p:txBody>
      </p:sp>
      <p:pic>
        <p:nvPicPr>
          <p:cNvPr id="26627" name="Picture 2"/>
          <p:cNvPicPr>
            <a:picLocks noChangeAspect="1"/>
          </p:cNvPicPr>
          <p:nvPr/>
        </p:nvPicPr>
        <p:blipFill>
          <a:blip r:embed="rId1"/>
          <a:stretch>
            <a:fillRect/>
          </a:stretch>
        </p:blipFill>
        <p:spPr>
          <a:xfrm>
            <a:off x="252413" y="1825625"/>
            <a:ext cx="4319587" cy="3241675"/>
          </a:xfrm>
          <a:prstGeom prst="rect">
            <a:avLst/>
          </a:prstGeom>
          <a:noFill/>
          <a:ln w="9525">
            <a:noFill/>
          </a:ln>
        </p:spPr>
      </p:pic>
      <p:pic>
        <p:nvPicPr>
          <p:cNvPr id="26628" name="Picture 3"/>
          <p:cNvPicPr>
            <a:picLocks noChangeAspect="1"/>
          </p:cNvPicPr>
          <p:nvPr/>
        </p:nvPicPr>
        <p:blipFill>
          <a:blip r:embed="rId2"/>
          <a:stretch>
            <a:fillRect/>
          </a:stretch>
        </p:blipFill>
        <p:spPr>
          <a:xfrm>
            <a:off x="4610100" y="1825625"/>
            <a:ext cx="4319588" cy="3232150"/>
          </a:xfrm>
          <a:prstGeom prst="rect">
            <a:avLst/>
          </a:prstGeom>
          <a:noFill/>
          <a:ln w="9525">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63547" y="273686"/>
            <a:ext cx="5816906" cy="1325563"/>
          </a:xfrm>
        </p:spPr>
        <p:txBody>
          <a:bodyPr/>
          <a:p>
            <a:r>
              <a:rPr lang="zh-CN" altLang="en-US"/>
              <a:t>小波异常值提取</a:t>
            </a:r>
            <a:endParaRPr lang="zh-CN" altLang="en-US"/>
          </a:p>
        </p:txBody>
      </p:sp>
      <p:sp>
        <p:nvSpPr>
          <p:cNvPr id="3" name="内容占位符 2"/>
          <p:cNvSpPr>
            <a:spLocks noGrp="1"/>
          </p:cNvSpPr>
          <p:nvPr>
            <p:ph idx="1"/>
          </p:nvPr>
        </p:nvSpPr>
        <p:spPr>
          <a:xfrm>
            <a:off x="628650" y="1599565"/>
            <a:ext cx="7886700" cy="4742815"/>
          </a:xfrm>
        </p:spPr>
        <p:txBody>
          <a:bodyPr/>
          <a:p>
            <a:pPr>
              <a:buClr>
                <a:srgbClr val="006600"/>
              </a:buClr>
              <a:buNone/>
            </a:pP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信号的突变点和奇异点等不规则部分通常包含重要信息，一般信号的奇异性分为两种情况：</a:t>
            </a:r>
            <a:endParaRPr lang="en-US" altLang="zh-CN" kern="1200" dirty="0">
              <a:latin typeface="黑体" panose="02010609060101010101" charset="-122"/>
              <a:ea typeface="黑体" panose="02010609060101010101" charset="-122"/>
              <a:cs typeface="+mn-cs"/>
            </a:endParaRPr>
          </a:p>
          <a:p>
            <a:pPr>
              <a:buClr>
                <a:srgbClr val="006600"/>
              </a:buClr>
              <a:buNone/>
            </a:pP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a:t>
            </a:r>
            <a:r>
              <a:rPr lang="en-US" altLang="en-US" dirty="0">
                <a:latin typeface="黑体" panose="02010609060101010101" charset="-122"/>
                <a:ea typeface="黑体" panose="02010609060101010101" charset="-122"/>
                <a:sym typeface="+mn-ea"/>
              </a:rPr>
              <a:t>1</a:t>
            </a:r>
            <a:r>
              <a:rPr lang="zh-CN" altLang="en-US" dirty="0">
                <a:latin typeface="黑体" panose="02010609060101010101" charset="-122"/>
                <a:ea typeface="黑体" panose="02010609060101010101" charset="-122"/>
                <a:sym typeface="+mn-ea"/>
              </a:rPr>
              <a:t>）信号在某一时刻其幅值发生突变，引起信号的非连续，这种类型的突变称为第一类型的间断点；</a:t>
            </a:r>
            <a:r>
              <a:rPr lang="en-US" altLang="en-US" dirty="0">
                <a:latin typeface="黑体" panose="02010609060101010101" charset="-122"/>
                <a:ea typeface="黑体" panose="02010609060101010101" charset="-122"/>
                <a:sym typeface="+mn-ea"/>
              </a:rPr>
              <a:t>   </a:t>
            </a:r>
            <a:endParaRPr lang="en-US" altLang="en-US" kern="1200" dirty="0">
              <a:latin typeface="黑体" panose="02010609060101010101" charset="-122"/>
              <a:ea typeface="黑体" panose="02010609060101010101" charset="-122"/>
              <a:cs typeface="+mn-cs"/>
            </a:endParaRPr>
          </a:p>
          <a:p>
            <a:pPr>
              <a:buClr>
                <a:srgbClr val="006600"/>
              </a:buClr>
              <a:buNone/>
            </a:pP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a:t>
            </a:r>
            <a:r>
              <a:rPr lang="en-US" altLang="en-US" dirty="0">
                <a:latin typeface="黑体" panose="02010609060101010101" charset="-122"/>
                <a:ea typeface="黑体" panose="02010609060101010101" charset="-122"/>
                <a:sym typeface="+mn-ea"/>
              </a:rPr>
              <a:t>2</a:t>
            </a:r>
            <a:r>
              <a:rPr lang="zh-CN" altLang="en-US" dirty="0">
                <a:latin typeface="黑体" panose="02010609060101010101" charset="-122"/>
                <a:ea typeface="黑体" panose="02010609060101010101" charset="-122"/>
                <a:sym typeface="+mn-ea"/>
              </a:rPr>
              <a:t>）信号在外观上很光滑，幅值没有发生突变，但是信号的一阶微分有突变发生且一阶微分不连续，这种类型的突变称为第二类型的间断点。</a:t>
            </a:r>
            <a:br>
              <a:rPr lang="en-US" altLang="en-US" dirty="0">
                <a:latin typeface="黑体" panose="02010609060101010101" charset="-122"/>
                <a:ea typeface="黑体" panose="02010609060101010101" charset="-122"/>
                <a:sym typeface="+mn-ea"/>
              </a:rPr>
            </a:br>
            <a:r>
              <a:rPr lang="en-US" altLang="en-US"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应用小波分析可以检测出信号中的突变点的位置、类型以及变化的幅度。</a:t>
            </a:r>
            <a:endParaRPr lang="zh-CN" altLang="en-US" kern="1200" dirty="0">
              <a:latin typeface="黑体" panose="02010609060101010101" charset="-122"/>
              <a:ea typeface="黑体" panose="02010609060101010101" charset="-122"/>
              <a:cs typeface="+mn-cs"/>
            </a:endParaRPr>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小波异常值提取</a:t>
            </a:r>
            <a:endParaRPr lang="zh-CN" altLang="en-US"/>
          </a:p>
        </p:txBody>
      </p:sp>
      <p:sp>
        <p:nvSpPr>
          <p:cNvPr id="3" name="内容占位符 2"/>
          <p:cNvSpPr>
            <a:spLocks noGrp="1"/>
          </p:cNvSpPr>
          <p:nvPr>
            <p:ph idx="1"/>
          </p:nvPr>
        </p:nvSpPr>
        <p:spPr>
          <a:xfrm>
            <a:off x="628650" y="1691005"/>
            <a:ext cx="7886700" cy="4351338"/>
          </a:xfrm>
        </p:spPr>
        <p:txBody>
          <a:bodyPr/>
          <a:p>
            <a:r>
              <a:rPr lang="zh-CN" altLang="en-US" dirty="0">
                <a:latin typeface="黑体" panose="02010609060101010101" charset="-122"/>
                <a:ea typeface="黑体" panose="02010609060101010101" charset="-122"/>
                <a:sym typeface="+mn-ea"/>
              </a:rPr>
              <a:t>（</a:t>
            </a:r>
            <a:r>
              <a:rPr lang="en-US" altLang="zh-CN" dirty="0">
                <a:latin typeface="黑体" panose="02010609060101010101" charset="-122"/>
                <a:ea typeface="黑体" panose="02010609060101010101" charset="-122"/>
                <a:sym typeface="+mn-ea"/>
              </a:rPr>
              <a:t>1</a:t>
            </a:r>
            <a:r>
              <a:rPr lang="zh-CN" altLang="en-US" dirty="0">
                <a:latin typeface="黑体" panose="02010609060101010101" charset="-122"/>
                <a:ea typeface="黑体" panose="02010609060101010101" charset="-122"/>
                <a:sym typeface="+mn-ea"/>
              </a:rPr>
              <a:t>）</a:t>
            </a:r>
            <a:r>
              <a:rPr lang="zh-CN" altLang="en-US" b="1" dirty="0">
                <a:latin typeface="黑体" panose="02010609060101010101" charset="-122"/>
                <a:ea typeface="黑体" panose="02010609060101010101" charset="-122"/>
                <a:sym typeface="+mn-ea"/>
              </a:rPr>
              <a:t>第一类型间断点的检测</a:t>
            </a:r>
            <a:br>
              <a:rPr lang="en-US" altLang="zh-CN" dirty="0">
                <a:latin typeface="黑体" panose="02010609060101010101" charset="-122"/>
                <a:ea typeface="黑体" panose="02010609060101010101" charset="-122"/>
                <a:sym typeface="+mn-ea"/>
              </a:rPr>
            </a:br>
            <a:r>
              <a:rPr lang="en-US" altLang="zh-CN" dirty="0">
                <a:latin typeface="黑体" panose="02010609060101010101" charset="-122"/>
                <a:ea typeface="黑体" panose="02010609060101010101" charset="-122"/>
                <a:sym typeface="+mn-ea"/>
              </a:rPr>
              <a:t>    </a:t>
            </a:r>
            <a:r>
              <a:rPr lang="zh-CN" altLang="en-US" dirty="0">
                <a:latin typeface="黑体" panose="02010609060101010101" charset="-122"/>
                <a:ea typeface="黑体" panose="02010609060101010101" charset="-122"/>
                <a:sym typeface="+mn-ea"/>
              </a:rPr>
              <a:t>在本例中，信号的不连续是由于低频特征的正弦信号在后半部分突然有高频特征的正弦信号加入，首先利用傅里叶变换分析对信号在频域进行分析，发现无检测突变点，接着利用小波分析进行分析，结果证明它能够准确地检测出了信号幅值突变的位置，即高频信号加入的时间点。</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3"/>
          <p:cNvSpPr>
            <a:spLocks noGrp="1"/>
          </p:cNvSpPr>
          <p:nvPr>
            <p:ph type="title"/>
          </p:nvPr>
        </p:nvSpPr>
        <p:spPr>
          <a:xfrm>
            <a:off x="621348" y="637858"/>
            <a:ext cx="7900987" cy="571500"/>
          </a:xfrm>
        </p:spPr>
        <p:txBody>
          <a:bodyPr vert="horz" wrap="square" lIns="91440" tIns="45720" rIns="91440" bIns="45720" anchor="ctr"/>
          <a:p>
            <a:r>
              <a:rPr lang="zh-CN" altLang="en-US" dirty="0"/>
              <a:t>代码程序</a:t>
            </a:r>
            <a:endParaRPr lang="zh-CN" altLang="en-US" dirty="0"/>
          </a:p>
        </p:txBody>
      </p:sp>
      <p:sp>
        <p:nvSpPr>
          <p:cNvPr id="12291" name="内容占位符 4"/>
          <p:cNvSpPr>
            <a:spLocks noGrp="1"/>
          </p:cNvSpPr>
          <p:nvPr>
            <p:ph sz="half" idx="1"/>
          </p:nvPr>
        </p:nvSpPr>
        <p:spPr>
          <a:xfrm>
            <a:off x="643255" y="1287780"/>
            <a:ext cx="4286250" cy="5466080"/>
          </a:xfrm>
        </p:spPr>
        <p:txBody>
          <a:bodyPr vert="horz" wrap="square" lIns="91440" tIns="45720" rIns="91440" bIns="45720" anchor="t">
            <a:normAutofit lnSpcReduction="10000"/>
          </a:bodyPr>
          <a:p>
            <a:pPr>
              <a:buClr>
                <a:srgbClr val="006600"/>
              </a:buClr>
              <a:buNone/>
            </a:pPr>
            <a:r>
              <a:rPr lang="en-US" altLang="zh-CN" sz="1800" kern="1200" dirty="0">
                <a:latin typeface="黑体" panose="02010609060101010101" charset="-122"/>
                <a:ea typeface="黑体" panose="02010609060101010101" charset="-122"/>
                <a:cs typeface="+mn-cs"/>
              </a:rPr>
              <a:t>load freqbrk;</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x=freqbrk</a:t>
            </a:r>
            <a:r>
              <a:rPr lang="zh-CN" altLang="en-US" sz="1800" kern="1200" dirty="0">
                <a:latin typeface="黑体" panose="02010609060101010101" charset="-122"/>
                <a:ea typeface="黑体" panose="02010609060101010101" charset="-122"/>
                <a:cs typeface="+mn-cs"/>
              </a:rPr>
              <a:t>；</a:t>
            </a:r>
            <a:r>
              <a:rPr lang="en-US" altLang="zh-CN" sz="1800" kern="1200" dirty="0">
                <a:latin typeface="黑体" panose="02010609060101010101" charset="-122"/>
                <a:ea typeface="黑体" panose="02010609060101010101" charset="-122"/>
                <a:cs typeface="+mn-cs"/>
              </a:rPr>
              <a:t>%</a:t>
            </a:r>
            <a:r>
              <a:rPr lang="zh-CN" altLang="en-US" sz="1800" kern="1200" dirty="0">
                <a:latin typeface="黑体" panose="02010609060101010101" charset="-122"/>
                <a:ea typeface="黑体" panose="02010609060101010101" charset="-122"/>
                <a:cs typeface="+mn-cs"/>
              </a:rPr>
              <a:t>对信号进行傅里叶变换</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f=fft(x,1024); </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f=abs(f);     </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figure;</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subplot(211);</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 plot(x);</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subplot(212);</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plot(f);%</a:t>
            </a:r>
            <a:r>
              <a:rPr lang="zh-CN" altLang="en-US" sz="1800" kern="1200" dirty="0">
                <a:latin typeface="黑体" panose="02010609060101010101" charset="-122"/>
                <a:ea typeface="黑体" panose="02010609060101010101" charset="-122"/>
                <a:cs typeface="+mn-cs"/>
              </a:rPr>
              <a:t>使用</a:t>
            </a:r>
            <a:r>
              <a:rPr lang="en-US" altLang="zh-CN" sz="1800" kern="1200" dirty="0">
                <a:latin typeface="黑体" panose="02010609060101010101" charset="-122"/>
                <a:ea typeface="黑体" panose="02010609060101010101" charset="-122"/>
                <a:cs typeface="+mn-cs"/>
              </a:rPr>
              <a:t>db6</a:t>
            </a:r>
            <a:r>
              <a:rPr lang="zh-CN" altLang="en-US" sz="1800" kern="1200" dirty="0">
                <a:latin typeface="黑体" panose="02010609060101010101" charset="-122"/>
                <a:ea typeface="黑体" panose="02010609060101010101" charset="-122"/>
                <a:cs typeface="+mn-cs"/>
              </a:rPr>
              <a:t>小波进行</a:t>
            </a:r>
            <a:r>
              <a:rPr lang="en-US" altLang="zh-CN" sz="1800" kern="1200" dirty="0">
                <a:latin typeface="黑体" panose="02010609060101010101" charset="-122"/>
                <a:ea typeface="黑体" panose="02010609060101010101" charset="-122"/>
                <a:cs typeface="+mn-cs"/>
              </a:rPr>
              <a:t>6</a:t>
            </a:r>
            <a:r>
              <a:rPr lang="zh-CN" altLang="en-US" sz="1800" kern="1200" dirty="0">
                <a:latin typeface="黑体" panose="02010609060101010101" charset="-122"/>
                <a:ea typeface="黑体" panose="02010609060101010101" charset="-122"/>
                <a:cs typeface="+mn-cs"/>
              </a:rPr>
              <a:t>层分解</a:t>
            </a:r>
            <a:r>
              <a:rPr lang="en-US" altLang="zh-CN" sz="1800" kern="1200" dirty="0">
                <a:latin typeface="黑体" panose="02010609060101010101" charset="-122"/>
                <a:ea typeface="黑体" panose="02010609060101010101" charset="-122"/>
                <a:cs typeface="+mn-cs"/>
              </a:rPr>
              <a:t>[c,l]=wavedec(x,6,'db6');</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figure(2);</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subplot(811);</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plot(x);</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    </a:t>
            </a:r>
            <a:endParaRPr lang="zh-CN" altLang="en-US" sz="1800" kern="1200" dirty="0">
              <a:latin typeface="黑体" panose="02010609060101010101" charset="-122"/>
              <a:ea typeface="黑体" panose="02010609060101010101" charset="-122"/>
              <a:cs typeface="+mn-cs"/>
            </a:endParaRPr>
          </a:p>
          <a:p>
            <a:endParaRPr lang="zh-CN" altLang="en-US" kern="1200" dirty="0">
              <a:latin typeface="黑体" panose="02010609060101010101" charset="-122"/>
              <a:ea typeface="黑体" panose="02010609060101010101" charset="-122"/>
              <a:cs typeface="+mn-cs"/>
            </a:endParaRPr>
          </a:p>
        </p:txBody>
      </p:sp>
      <p:sp>
        <p:nvSpPr>
          <p:cNvPr id="12292" name="内容占位符 5"/>
          <p:cNvSpPr>
            <a:spLocks noGrp="1"/>
          </p:cNvSpPr>
          <p:nvPr>
            <p:ph sz="half" idx="2"/>
          </p:nvPr>
        </p:nvSpPr>
        <p:spPr>
          <a:xfrm>
            <a:off x="4786313" y="1209675"/>
            <a:ext cx="3924300" cy="5786438"/>
          </a:xfrm>
        </p:spPr>
        <p:txBody>
          <a:bodyPr vert="horz" wrap="square" lIns="91440" tIns="45720" rIns="91440" bIns="45720" anchor="t"/>
          <a:p>
            <a:pPr>
              <a:buClr>
                <a:srgbClr val="006600"/>
              </a:buClr>
              <a:buNone/>
            </a:pPr>
            <a:r>
              <a:rPr lang="en-US" altLang="zh-CN" sz="1800" kern="1200" dirty="0">
                <a:latin typeface="黑体" panose="02010609060101010101" charset="-122"/>
                <a:ea typeface="黑体" panose="02010609060101010101" charset="-122"/>
                <a:cs typeface="+mn-cs"/>
              </a:rPr>
              <a:t>ylabel('x');</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 %</a:t>
            </a:r>
            <a:r>
              <a:rPr lang="zh-CN" altLang="en-US" sz="1800" kern="1200" dirty="0">
                <a:latin typeface="黑体" panose="02010609060101010101" charset="-122"/>
                <a:ea typeface="黑体" panose="02010609060101010101" charset="-122"/>
                <a:cs typeface="+mn-cs"/>
              </a:rPr>
              <a:t>对分解的第六层低频系数进行重构</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a=wrcoef('a',c,l,'db6',6); subplot(812);</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  plot(a);</a:t>
            </a:r>
            <a:endParaRPr lang="en-US" altLang="zh-CN" sz="1800" kern="1200" dirty="0">
              <a:latin typeface="黑体" panose="02010609060101010101" charset="-122"/>
              <a:ea typeface="黑体" panose="02010609060101010101" charset="-122"/>
              <a:cs typeface="+mn-cs"/>
            </a:endParaRPr>
          </a:p>
          <a:p>
            <a:pPr>
              <a:buClr>
                <a:srgbClr val="006600"/>
              </a:buClr>
              <a:buNone/>
            </a:pPr>
            <a:r>
              <a:rPr lang="en-US" altLang="zh-CN" sz="1800" kern="1200" dirty="0">
                <a:latin typeface="黑体" panose="02010609060101010101" charset="-122"/>
                <a:ea typeface="黑体" panose="02010609060101010101" charset="-122"/>
                <a:cs typeface="+mn-cs"/>
              </a:rPr>
              <a:t>  ylabel('a6');</a:t>
            </a:r>
            <a:br>
              <a:rPr lang="en-US" altLang="zh-CN" sz="1800" kern="1200" dirty="0">
                <a:latin typeface="黑体" panose="02010609060101010101" charset="-122"/>
                <a:ea typeface="黑体" panose="02010609060101010101" charset="-122"/>
                <a:cs typeface="+mn-cs"/>
              </a:rPr>
            </a:br>
            <a:r>
              <a:rPr lang="en-US" altLang="zh-CN" sz="1800" kern="1200" dirty="0">
                <a:latin typeface="黑体" panose="02010609060101010101" charset="-122"/>
                <a:ea typeface="黑体" panose="02010609060101010101" charset="-122"/>
                <a:cs typeface="+mn-cs"/>
              </a:rPr>
              <a:t>for i=1:6  %</a:t>
            </a:r>
            <a:r>
              <a:rPr lang="zh-CN" altLang="en-US" sz="1800" kern="1200" dirty="0">
                <a:latin typeface="黑体" panose="02010609060101010101" charset="-122"/>
                <a:ea typeface="黑体" panose="02010609060101010101" charset="-122"/>
                <a:cs typeface="+mn-cs"/>
              </a:rPr>
              <a:t>对分解的第</a:t>
            </a:r>
            <a:r>
              <a:rPr lang="en-US" altLang="zh-CN" sz="1800" kern="1200" dirty="0">
                <a:latin typeface="黑体" panose="02010609060101010101" charset="-122"/>
                <a:ea typeface="黑体" panose="02010609060101010101" charset="-122"/>
                <a:cs typeface="+mn-cs"/>
              </a:rPr>
              <a:t>6</a:t>
            </a:r>
            <a:r>
              <a:rPr lang="zh-CN" altLang="en-US" sz="1800" kern="1200" dirty="0">
                <a:latin typeface="黑体" panose="02010609060101010101" charset="-122"/>
                <a:ea typeface="黑体" panose="02010609060101010101" charset="-122"/>
                <a:cs typeface="+mn-cs"/>
              </a:rPr>
              <a:t>层到第</a:t>
            </a:r>
            <a:r>
              <a:rPr lang="en-US" altLang="zh-CN" sz="1800" kern="1200" dirty="0">
                <a:latin typeface="黑体" panose="02010609060101010101" charset="-122"/>
                <a:ea typeface="黑体" panose="02010609060101010101" charset="-122"/>
                <a:cs typeface="+mn-cs"/>
              </a:rPr>
              <a:t>1</a:t>
            </a:r>
            <a:r>
              <a:rPr lang="zh-CN" altLang="en-US" sz="1800" kern="1200" dirty="0">
                <a:latin typeface="黑体" panose="02010609060101010101" charset="-122"/>
                <a:ea typeface="黑体" panose="02010609060101010101" charset="-122"/>
                <a:cs typeface="+mn-cs"/>
              </a:rPr>
              <a:t>层的高频系数分别进行重构</a:t>
            </a:r>
            <a:r>
              <a:rPr lang="en-US" altLang="zh-CN" sz="1800" kern="1200" dirty="0">
                <a:latin typeface="黑体" panose="02010609060101010101" charset="-122"/>
                <a:ea typeface="黑体" panose="02010609060101010101" charset="-122"/>
                <a:cs typeface="+mn-cs"/>
              </a:rPr>
              <a:t>d=wrcoef('d',c,l,'db6',7-i);</a:t>
            </a:r>
            <a:br>
              <a:rPr lang="en-US" altLang="zh-CN" sz="1800" kern="1200" dirty="0">
                <a:latin typeface="黑体" panose="02010609060101010101" charset="-122"/>
                <a:ea typeface="黑体" panose="02010609060101010101" charset="-122"/>
                <a:cs typeface="+mn-cs"/>
              </a:rPr>
            </a:br>
            <a:r>
              <a:rPr lang="en-US" altLang="zh-CN" sz="1800" kern="1200" dirty="0">
                <a:latin typeface="黑体" panose="02010609060101010101" charset="-122"/>
                <a:ea typeface="黑体" panose="02010609060101010101" charset="-122"/>
                <a:cs typeface="+mn-cs"/>
              </a:rPr>
              <a:t>subplot(8,1,i+2);</a:t>
            </a:r>
            <a:br>
              <a:rPr lang="en-US" altLang="zh-CN" sz="1800" kern="1200" dirty="0">
                <a:latin typeface="黑体" panose="02010609060101010101" charset="-122"/>
                <a:ea typeface="黑体" panose="02010609060101010101" charset="-122"/>
                <a:cs typeface="+mn-cs"/>
              </a:rPr>
            </a:br>
            <a:r>
              <a:rPr lang="en-US" altLang="zh-CN" sz="1800" kern="1200" dirty="0">
                <a:latin typeface="黑体" panose="02010609060101010101" charset="-122"/>
                <a:ea typeface="黑体" panose="02010609060101010101" charset="-122"/>
                <a:cs typeface="+mn-cs"/>
              </a:rPr>
              <a:t>plot(d);</a:t>
            </a:r>
            <a:br>
              <a:rPr lang="en-US" altLang="zh-CN" sz="1800" kern="1200" dirty="0">
                <a:latin typeface="黑体" panose="02010609060101010101" charset="-122"/>
                <a:ea typeface="黑体" panose="02010609060101010101" charset="-122"/>
                <a:cs typeface="+mn-cs"/>
              </a:rPr>
            </a:br>
            <a:r>
              <a:rPr lang="en-US" altLang="zh-CN" sz="1800" kern="1200" dirty="0">
                <a:latin typeface="黑体" panose="02010609060101010101" charset="-122"/>
                <a:ea typeface="黑体" panose="02010609060101010101" charset="-122"/>
                <a:cs typeface="+mn-cs"/>
              </a:rPr>
              <a:t>ylabel(['d',num2str(7-i)]);</a:t>
            </a:r>
            <a:br>
              <a:rPr lang="en-US" altLang="zh-CN" sz="1800" kern="1200" dirty="0">
                <a:latin typeface="黑体" panose="02010609060101010101" charset="-122"/>
                <a:ea typeface="黑体" panose="02010609060101010101" charset="-122"/>
                <a:cs typeface="+mn-cs"/>
              </a:rPr>
            </a:br>
            <a:r>
              <a:rPr lang="en-US" altLang="zh-CN" sz="1800" kern="1200" dirty="0">
                <a:latin typeface="黑体" panose="02010609060101010101" charset="-122"/>
                <a:ea typeface="黑体" panose="02010609060101010101" charset="-122"/>
                <a:cs typeface="+mn-cs"/>
              </a:rPr>
              <a:t>end</a:t>
            </a:r>
            <a:endParaRPr lang="zh-CN" altLang="en-US" sz="1800" kern="1200" dirty="0">
              <a:latin typeface="黑体" panose="02010609060101010101" charset="-122"/>
              <a:ea typeface="黑体" panose="02010609060101010101"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小波异常值提取</a:t>
            </a:r>
            <a:endParaRPr lang="zh-CN" altLang="en-US"/>
          </a:p>
        </p:txBody>
      </p:sp>
      <p:pic>
        <p:nvPicPr>
          <p:cNvPr id="13315" name="Picture 3"/>
          <p:cNvPicPr>
            <a:picLocks noGrp="1" noChangeAspect="1"/>
          </p:cNvPicPr>
          <p:nvPr>
            <p:ph idx="1"/>
          </p:nvPr>
        </p:nvPicPr>
        <p:blipFill>
          <a:blip r:embed="rId1"/>
          <a:srcRect/>
          <a:stretch>
            <a:fillRect/>
          </a:stretch>
        </p:blipFill>
        <p:spPr>
          <a:xfrm>
            <a:off x="341630" y="1456055"/>
            <a:ext cx="8460740" cy="4848225"/>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小波异常值提取</a:t>
            </a:r>
            <a:endParaRPr lang="zh-CN" altLang="en-US"/>
          </a:p>
        </p:txBody>
      </p:sp>
      <p:pic>
        <p:nvPicPr>
          <p:cNvPr id="14339" name="Picture 2"/>
          <p:cNvPicPr>
            <a:picLocks noGrp="1" noChangeAspect="1"/>
          </p:cNvPicPr>
          <p:nvPr>
            <p:ph idx="1"/>
          </p:nvPr>
        </p:nvPicPr>
        <p:blipFill>
          <a:blip r:embed="rId1"/>
          <a:srcRect/>
          <a:stretch>
            <a:fillRect/>
          </a:stretch>
        </p:blipFill>
        <p:spPr>
          <a:xfrm>
            <a:off x="953135" y="1186180"/>
            <a:ext cx="7237095" cy="5431790"/>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833"/>
</p:tagLst>
</file>

<file path=ppt/tags/tag10.xml><?xml version="1.0" encoding="utf-8"?>
<p:tagLst xmlns:p="http://schemas.openxmlformats.org/presentationml/2006/main">
  <p:tag name="KSO_WM_TEMPLATE_CATEGORY" val="custom"/>
  <p:tag name="KSO_WM_TEMPLATE_INDEX" val="2018683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6"/>
  <p:tag name="KSO_WM_UNIT_LAYERLEVEL" val="1"/>
  <p:tag name="KSO_WM_UNIT_INDEX" val="1"/>
  <p:tag name="KSO_WM_UNIT_ID" val="custom20186833_2*a*1"/>
  <p:tag name="KSO_WM_UNIT_TYPE" val="a"/>
</p:tagLst>
</file>

<file path=ppt/tags/tag11.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33_2"/>
  <p:tag name="KSO_WM_TAG_VERSION" val="1.0"/>
  <p:tag name="KSO_WM_TEMPLATE_INDEX" val="20186833"/>
  <p:tag name="KSO_WM_TEMPLATE_CATEGORY" val="custom"/>
  <p:tag name="KSO_WM_SLIDE_SUBTYPE" val="pureTxt"/>
</p:tagLst>
</file>

<file path=ppt/tags/tag12.xml><?xml version="1.0" encoding="utf-8"?>
<p:tagLst xmlns:p="http://schemas.openxmlformats.org/presentationml/2006/main">
  <p:tag name="KSO_WM_TEMPLATE_CATEGORY" val="custom"/>
  <p:tag name="KSO_WM_TEMPLATE_INDEX" val="2018683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6"/>
  <p:tag name="KSO_WM_UNIT_LAYERLEVEL" val="1"/>
  <p:tag name="KSO_WM_UNIT_INDEX" val="1"/>
  <p:tag name="KSO_WM_UNIT_ID" val="custom20186833_2*a*1"/>
  <p:tag name="KSO_WM_UNIT_TYPE" val="a"/>
</p:tagLst>
</file>

<file path=ppt/tags/tag13.xml><?xml version="1.0" encoding="utf-8"?>
<p:tagLst xmlns:p="http://schemas.openxmlformats.org/presentationml/2006/main">
  <p:tag name="KSO_WM_BEAUTIFY_FLAG" val="#wm#"/>
  <p:tag name="KSO_WM_TEMPLATE_CATEGORY" val="custom"/>
  <p:tag name="KSO_WM_TEMPLATE_INDEX" val="20186833"/>
</p:tagLst>
</file>

<file path=ppt/tags/tag14.xml><?xml version="1.0" encoding="utf-8"?>
<p:tagLst xmlns:p="http://schemas.openxmlformats.org/presentationml/2006/main">
  <p:tag name="KSO_WM_BEAUTIFY_FLAG" val="#wm#"/>
  <p:tag name="KSO_WM_TEMPLATE_CATEGORY" val="custom"/>
  <p:tag name="KSO_WM_TEMPLATE_INDEX" val="20186833"/>
</p:tagLst>
</file>

<file path=ppt/tags/tag15.xml><?xml version="1.0" encoding="utf-8"?>
<p:tagLst xmlns:p="http://schemas.openxmlformats.org/presentationml/2006/main">
  <p:tag name="KSO_WM_BEAUTIFY_FLAG" val="#wm#"/>
  <p:tag name="KSO_WM_TEMPLATE_CATEGORY" val="custom"/>
  <p:tag name="KSO_WM_TEMPLATE_INDEX" val="20186833"/>
</p:tagLst>
</file>

<file path=ppt/tags/tag16.xml><?xml version="1.0" encoding="utf-8"?>
<p:tagLst xmlns:p="http://schemas.openxmlformats.org/presentationml/2006/main">
  <p:tag name="KSO_WM_BEAUTIFY_FLAG" val="#wm#"/>
  <p:tag name="KSO_WM_TEMPLATE_CATEGORY" val="custom"/>
  <p:tag name="KSO_WM_TEMPLATE_INDEX" val="20186833"/>
</p:tagLst>
</file>

<file path=ppt/tags/tag17.xml><?xml version="1.0" encoding="utf-8"?>
<p:tagLst xmlns:p="http://schemas.openxmlformats.org/presentationml/2006/main">
  <p:tag name="KSO_WM_BEAUTIFY_FLAG" val="#wm#"/>
  <p:tag name="KSO_WM_TEMPLATE_CATEGORY" val="custom"/>
  <p:tag name="KSO_WM_TEMPLATE_INDEX" val="20186833"/>
</p:tagLst>
</file>

<file path=ppt/tags/tag18.xml><?xml version="1.0" encoding="utf-8"?>
<p:tagLst xmlns:p="http://schemas.openxmlformats.org/presentationml/2006/main">
  <p:tag name="KSO_WM_BEAUTIFY_FLAG" val="#wm#"/>
  <p:tag name="KSO_WM_TEMPLATE_CATEGORY" val="custom"/>
  <p:tag name="KSO_WM_TEMPLATE_INDEX" val="20186833"/>
</p:tagLst>
</file>

<file path=ppt/tags/tag19.xml><?xml version="1.0" encoding="utf-8"?>
<p:tagLst xmlns:p="http://schemas.openxmlformats.org/presentationml/2006/main">
  <p:tag name="KSO_WM_BEAUTIFY_FLAG" val="#wm#"/>
  <p:tag name="KSO_WM_TEMPLATE_CATEGORY" val="custom"/>
  <p:tag name="KSO_WM_TEMPLATE_INDEX" val="20186833"/>
</p:tagLst>
</file>

<file path=ppt/tags/tag2.xml><?xml version="1.0" encoding="utf-8"?>
<p:tagLst xmlns:p="http://schemas.openxmlformats.org/presentationml/2006/main">
  <p:tag name="KSO_WM_TAG_VERSION" val="1.0"/>
  <p:tag name="KSO_WM_TEMPLATE_CATEGORY" val="custom"/>
  <p:tag name="KSO_WM_TEMPLATE_INDEX" val="20186833"/>
</p:tagLst>
</file>

<file path=ppt/tags/tag20.xml><?xml version="1.0" encoding="utf-8"?>
<p:tagLst xmlns:p="http://schemas.openxmlformats.org/presentationml/2006/main">
  <p:tag name="KSO_WM_BEAUTIFY_FLAG" val="#wm#"/>
  <p:tag name="KSO_WM_TEMPLATE_CATEGORY" val="custom"/>
  <p:tag name="KSO_WM_TEMPLATE_INDEX" val="20186833"/>
</p:tagLst>
</file>

<file path=ppt/tags/tag21.xml><?xml version="1.0" encoding="utf-8"?>
<p:tagLst xmlns:p="http://schemas.openxmlformats.org/presentationml/2006/main">
  <p:tag name="KSO_WM_BEAUTIFY_FLAG" val="#wm#"/>
  <p:tag name="KSO_WM_TEMPLATE_CATEGORY" val="custom"/>
  <p:tag name="KSO_WM_TEMPLATE_INDEX" val="20186833"/>
</p:tagLst>
</file>

<file path=ppt/tags/tag22.xml><?xml version="1.0" encoding="utf-8"?>
<p:tagLst xmlns:p="http://schemas.openxmlformats.org/presentationml/2006/main">
  <p:tag name="KSO_WM_BEAUTIFY_FLAG" val="#wm#"/>
  <p:tag name="KSO_WM_TEMPLATE_CATEGORY" val="custom"/>
  <p:tag name="KSO_WM_TEMPLATE_INDEX" val="20186833"/>
</p:tagLst>
</file>

<file path=ppt/tags/tag23.xml><?xml version="1.0" encoding="utf-8"?>
<p:tagLst xmlns:p="http://schemas.openxmlformats.org/presentationml/2006/main">
  <p:tag name="KSO_WM_BEAUTIFY_FLAG" val="#wm#"/>
  <p:tag name="KSO_WM_TEMPLATE_CATEGORY" val="custom"/>
  <p:tag name="KSO_WM_TEMPLATE_INDEX" val="20186833"/>
</p:tagLst>
</file>

<file path=ppt/tags/tag24.xml><?xml version="1.0" encoding="utf-8"?>
<p:tagLst xmlns:p="http://schemas.openxmlformats.org/presentationml/2006/main">
  <p:tag name="KSO_WM_BEAUTIFY_FLAG" val="#wm#"/>
  <p:tag name="KSO_WM_TEMPLATE_CATEGORY" val="custom"/>
  <p:tag name="KSO_WM_TEMPLATE_INDEX" val="20186833"/>
</p:tagLst>
</file>

<file path=ppt/tags/tag25.xml><?xml version="1.0" encoding="utf-8"?>
<p:tagLst xmlns:p="http://schemas.openxmlformats.org/presentationml/2006/main">
  <p:tag name="KSO_WM_BEAUTIFY_FLAG" val="#wm#"/>
  <p:tag name="KSO_WM_TEMPLATE_CATEGORY" val="custom"/>
  <p:tag name="KSO_WM_TEMPLATE_INDEX" val="20186833"/>
</p:tagLst>
</file>

<file path=ppt/tags/tag26.xml><?xml version="1.0" encoding="utf-8"?>
<p:tagLst xmlns:p="http://schemas.openxmlformats.org/presentationml/2006/main">
  <p:tag name="KSO_WM_BEAUTIFY_FLAG" val="#wm#"/>
  <p:tag name="KSO_WM_TEMPLATE_CATEGORY" val="custom"/>
  <p:tag name="KSO_WM_TEMPLATE_INDEX" val="20186833"/>
</p:tagLst>
</file>

<file path=ppt/tags/tag27.xml><?xml version="1.0" encoding="utf-8"?>
<p:tagLst xmlns:p="http://schemas.openxmlformats.org/presentationml/2006/main">
  <p:tag name="KSO_WM_BEAUTIFY_FLAG" val="#wm#"/>
  <p:tag name="KSO_WM_TEMPLATE_CATEGORY" val="custom"/>
  <p:tag name="KSO_WM_TEMPLATE_INDEX" val="20186833"/>
</p:tagLst>
</file>

<file path=ppt/tags/tag28.xml><?xml version="1.0" encoding="utf-8"?>
<p:tagLst xmlns:p="http://schemas.openxmlformats.org/presentationml/2006/main">
  <p:tag name="KSO_WM_BEAUTIFY_FLAG" val="#wm#"/>
  <p:tag name="KSO_WM_TEMPLATE_CATEGORY" val="custom"/>
  <p:tag name="KSO_WM_TEMPLATE_INDEX" val="20186833"/>
</p:tagLst>
</file>

<file path=ppt/tags/tag29.xml><?xml version="1.0" encoding="utf-8"?>
<p:tagLst xmlns:p="http://schemas.openxmlformats.org/presentationml/2006/main">
  <p:tag name="KSO_WM_BEAUTIFY_FLAG" val="#wm#"/>
  <p:tag name="KSO_WM_TEMPLATE_CATEGORY" val="custom"/>
  <p:tag name="KSO_WM_TEMPLATE_INDEX" val="20186833"/>
</p:tagLst>
</file>

<file path=ppt/tags/tag3.xml><?xml version="1.0" encoding="utf-8"?>
<p:tagLst xmlns:p="http://schemas.openxmlformats.org/presentationml/2006/main">
  <p:tag name="KSO_WM_TEMPLATE_CATEGORY" val="custom"/>
  <p:tag name="KSO_WM_TEMPLATE_INDEX" val="20186833"/>
  <p:tag name="KSO_WM_TAG_VERSION" val="1.0"/>
  <p:tag name="KSO_WM_TEMPLATE_THUMBS_INDEX" val="1、9、12、16、19、22、23"/>
  <p:tag name="KSO_WM_BEAUTIFY_FLAG" val="#wm#"/>
</p:tagLst>
</file>

<file path=ppt/tags/tag30.xml><?xml version="1.0" encoding="utf-8"?>
<p:tagLst xmlns:p="http://schemas.openxmlformats.org/presentationml/2006/main">
  <p:tag name="KSO_WM_BEAUTIFY_FLAG" val="#wm#"/>
  <p:tag name="KSO_WM_TEMPLATE_CATEGORY" val="custom"/>
  <p:tag name="KSO_WM_TEMPLATE_INDEX" val="20186833"/>
</p:tagLst>
</file>

<file path=ppt/tags/tag31.xml><?xml version="1.0" encoding="utf-8"?>
<p:tagLst xmlns:p="http://schemas.openxmlformats.org/presentationml/2006/main">
  <p:tag name="KSO_WM_BEAUTIFY_FLAG" val="#wm#"/>
  <p:tag name="KSO_WM_TEMPLATE_CATEGORY" val="custom"/>
  <p:tag name="KSO_WM_TEMPLATE_INDEX" val="20186833"/>
</p:tagLst>
</file>

<file path=ppt/tags/tag32.xml><?xml version="1.0" encoding="utf-8"?>
<p:tagLst xmlns:p="http://schemas.openxmlformats.org/presentationml/2006/main">
  <p:tag name="KSO_WM_BEAUTIFY_FLAG" val="#wm#"/>
  <p:tag name="KSO_WM_TEMPLATE_CATEGORY" val="custom"/>
  <p:tag name="KSO_WM_TEMPLATE_INDEX" val="20186833"/>
</p:tagLst>
</file>

<file path=ppt/tags/tag33.xml><?xml version="1.0" encoding="utf-8"?>
<p:tagLst xmlns:p="http://schemas.openxmlformats.org/presentationml/2006/main">
  <p:tag name="KSO_WM_BEAUTIFY_FLAG" val="#wm#"/>
  <p:tag name="KSO_WM_TEMPLATE_CATEGORY" val="custom"/>
  <p:tag name="KSO_WM_TEMPLATE_INDEX" val="20186833"/>
</p:tagLst>
</file>

<file path=ppt/tags/tag34.xml><?xml version="1.0" encoding="utf-8"?>
<p:tagLst xmlns:p="http://schemas.openxmlformats.org/presentationml/2006/main">
  <p:tag name="KSO_WM_BEAUTIFY_FLAG" val="#wm#"/>
  <p:tag name="KSO_WM_TEMPLATE_CATEGORY" val="custom"/>
  <p:tag name="KSO_WM_TEMPLATE_INDEX" val="20186833"/>
</p:tagLst>
</file>

<file path=ppt/tags/tag35.xml><?xml version="1.0" encoding="utf-8"?>
<p:tagLst xmlns:p="http://schemas.openxmlformats.org/presentationml/2006/main">
  <p:tag name="KSO_WM_BEAUTIFY_FLAG" val="#wm#"/>
  <p:tag name="KSO_WM_TEMPLATE_CATEGORY" val="custom"/>
  <p:tag name="KSO_WM_TEMPLATE_INDEX" val="20186833"/>
</p:tagLst>
</file>

<file path=ppt/tags/tag36.xml><?xml version="1.0" encoding="utf-8"?>
<p:tagLst xmlns:p="http://schemas.openxmlformats.org/presentationml/2006/main">
  <p:tag name="KSO_WM_BEAUTIFY_FLAG" val="#wm#"/>
  <p:tag name="KSO_WM_TEMPLATE_CATEGORY" val="custom"/>
  <p:tag name="KSO_WM_TEMPLATE_INDEX" val="20186833"/>
</p:tagLst>
</file>

<file path=ppt/tags/tag37.xml><?xml version="1.0" encoding="utf-8"?>
<p:tagLst xmlns:p="http://schemas.openxmlformats.org/presentationml/2006/main">
  <p:tag name="KSO_WM_BEAUTIFY_FLAG" val="#wm#"/>
  <p:tag name="KSO_WM_TEMPLATE_CATEGORY" val="custom"/>
  <p:tag name="KSO_WM_TEMPLATE_INDEX" val="20186833"/>
</p:tagLst>
</file>

<file path=ppt/tags/tag38.xml><?xml version="1.0" encoding="utf-8"?>
<p:tagLst xmlns:p="http://schemas.openxmlformats.org/presentationml/2006/main">
  <p:tag name="KSO_WM_BEAUTIFY_FLAG" val="#wm#"/>
  <p:tag name="KSO_WM_TEMPLATE_CATEGORY" val="custom"/>
  <p:tag name="KSO_WM_TEMPLATE_INDEX" val="20186833"/>
</p:tagLst>
</file>

<file path=ppt/tags/tag39.xml><?xml version="1.0" encoding="utf-8"?>
<p:tagLst xmlns:p="http://schemas.openxmlformats.org/presentationml/2006/main">
  <p:tag name="KSO_WM_BEAUTIFY_FLAG" val="#wm#"/>
  <p:tag name="KSO_WM_TEMPLATE_CATEGORY" val="custom"/>
  <p:tag name="KSO_WM_TEMPLATE_INDEX" val="20186833"/>
</p:tagLst>
</file>

<file path=ppt/tags/tag4.xml><?xml version="1.0" encoding="utf-8"?>
<p:tagLst xmlns:p="http://schemas.openxmlformats.org/presentationml/2006/main">
  <p:tag name="KSO_WM_TEMPLATE_CATEGORY" val="custom"/>
  <p:tag name="KSO_WM_TEMPLATE_INDEX" val="20186833"/>
  <p:tag name="KSO_WM_TAG_VERSION" val="1.0"/>
  <p:tag name="KSO_WM_BEAUTIFY_FLAG" val="#wm#"/>
  <p:tag name="KSO_WM_UNIT_TYPE" val="a"/>
  <p:tag name="KSO_WM_UNIT_INDEX" val="1"/>
  <p:tag name="KSO_WM_UNIT_ID" val="custom20186833_1*a*1"/>
  <p:tag name="KSO_WM_UNIT_LAYERLEVEL" val="1"/>
  <p:tag name="KSO_WM_UNIT_VALUE" val="9"/>
  <p:tag name="KSO_WM_UNIT_ISCONTENTSTITLE" val="0"/>
  <p:tag name="KSO_WM_UNIT_HIGHLIGHT" val="0"/>
  <p:tag name="KSO_WM_UNIT_COMPATIBLE" val="0"/>
  <p:tag name="KSO_WM_UNIT_CLEAR" val="0"/>
  <p:tag name="KSO_WM_UNIT_PRESET_TEXT" val="蓝色扁平清新通用"/>
</p:tagLst>
</file>

<file path=ppt/tags/tag40.xml><?xml version="1.0" encoding="utf-8"?>
<p:tagLst xmlns:p="http://schemas.openxmlformats.org/presentationml/2006/main">
  <p:tag name="KSO_WM_BEAUTIFY_FLAG" val="#wm#"/>
  <p:tag name="KSO_WM_TEMPLATE_CATEGORY" val="custom"/>
  <p:tag name="KSO_WM_TEMPLATE_INDEX" val="20186833"/>
</p:tagLst>
</file>

<file path=ppt/tags/tag41.xml><?xml version="1.0" encoding="utf-8"?>
<p:tagLst xmlns:p="http://schemas.openxmlformats.org/presentationml/2006/main">
  <p:tag name="KSO_WM_BEAUTIFY_FLAG" val="#wm#"/>
  <p:tag name="KSO_WM_TEMPLATE_CATEGORY" val="custom"/>
  <p:tag name="KSO_WM_TEMPLATE_INDEX" val="20186833"/>
</p:tagLst>
</file>

<file path=ppt/tags/tag42.xml><?xml version="1.0" encoding="utf-8"?>
<p:tagLst xmlns:p="http://schemas.openxmlformats.org/presentationml/2006/main">
  <p:tag name="KSO_WM_BEAUTIFY_FLAG" val="#wm#"/>
  <p:tag name="KSO_WM_TEMPLATE_CATEGORY" val="custom"/>
  <p:tag name="KSO_WM_TEMPLATE_INDEX" val="20186833"/>
</p:tagLst>
</file>

<file path=ppt/tags/tag43.xml><?xml version="1.0" encoding="utf-8"?>
<p:tagLst xmlns:p="http://schemas.openxmlformats.org/presentationml/2006/main">
  <p:tag name="KSO_WM_BEAUTIFY_FLAG" val="#wm#"/>
  <p:tag name="KSO_WM_TEMPLATE_CATEGORY" val="custom"/>
  <p:tag name="KSO_WM_TEMPLATE_INDEX" val="20186833"/>
</p:tagLst>
</file>

<file path=ppt/tags/tag44.xml><?xml version="1.0" encoding="utf-8"?>
<p:tagLst xmlns:p="http://schemas.openxmlformats.org/presentationml/2006/main">
  <p:tag name="KSO_WM_BEAUTIFY_FLAG" val="#wm#"/>
  <p:tag name="KSO_WM_TEMPLATE_CATEGORY" val="custom"/>
  <p:tag name="KSO_WM_TEMPLATE_INDEX" val="20186833"/>
</p:tagLst>
</file>

<file path=ppt/tags/tag45.xml><?xml version="1.0" encoding="utf-8"?>
<p:tagLst xmlns:p="http://schemas.openxmlformats.org/presentationml/2006/main">
  <p:tag name="KSO_WM_BEAUTIFY_FLAG" val="#wm#"/>
  <p:tag name="KSO_WM_TEMPLATE_CATEGORY" val="custom"/>
  <p:tag name="KSO_WM_TEMPLATE_INDEX" val="20186833"/>
</p:tagLst>
</file>

<file path=ppt/tags/tag46.xml><?xml version="1.0" encoding="utf-8"?>
<p:tagLst xmlns:p="http://schemas.openxmlformats.org/presentationml/2006/main">
  <p:tag name="KSO_WM_BEAUTIFY_FLAG" val="#wm#"/>
  <p:tag name="KSO_WM_TEMPLATE_CATEGORY" val="custom"/>
  <p:tag name="KSO_WM_TEMPLATE_INDEX" val="20186833"/>
</p:tagLst>
</file>

<file path=ppt/tags/tag47.xml><?xml version="1.0" encoding="utf-8"?>
<p:tagLst xmlns:p="http://schemas.openxmlformats.org/presentationml/2006/main">
  <p:tag name="KSO_WM_BEAUTIFY_FLAG" val="#wm#"/>
  <p:tag name="KSO_WM_TEMPLATE_CATEGORY" val="custom"/>
  <p:tag name="KSO_WM_TEMPLATE_INDEX" val="20186833"/>
</p:tagLst>
</file>

<file path=ppt/tags/tag48.xml><?xml version="1.0" encoding="utf-8"?>
<p:tagLst xmlns:p="http://schemas.openxmlformats.org/presentationml/2006/main">
  <p:tag name="KSO_WM_BEAUTIFY_FLAG" val="#wm#"/>
  <p:tag name="KSO_WM_TEMPLATE_CATEGORY" val="custom"/>
  <p:tag name="KSO_WM_TEMPLATE_INDEX" val="20186833"/>
</p:tagLst>
</file>

<file path=ppt/tags/tag49.xml><?xml version="1.0" encoding="utf-8"?>
<p:tagLst xmlns:p="http://schemas.openxmlformats.org/presentationml/2006/main">
  <p:tag name="KSO_WM_BEAUTIFY_FLAG" val="#wm#"/>
  <p:tag name="KSO_WM_TEMPLATE_CATEGORY" val="custom"/>
  <p:tag name="KSO_WM_TEMPLATE_INDEX" val="20186833"/>
</p:tagLst>
</file>

<file path=ppt/tags/tag5.xml><?xml version="1.0" encoding="utf-8"?>
<p:tagLst xmlns:p="http://schemas.openxmlformats.org/presentationml/2006/main">
  <p:tag name="KSO_WM_TEMPLATE_CATEGORY" val="custom"/>
  <p:tag name="KSO_WM_TEMPLATE_INDEX" val="20186833"/>
  <p:tag name="KSO_WM_TAG_VERSION" val="1.0"/>
  <p:tag name="KSO_WM_BEAUTIFY_FLAG" val="#wm#"/>
  <p:tag name="KSO_WM_UNIT_TYPE" val="b"/>
  <p:tag name="KSO_WM_UNIT_INDEX" val="1"/>
  <p:tag name="KSO_WM_UNIT_ID" val="custom20186833_1*b*1"/>
  <p:tag name="KSO_WM_UNIT_LAYERLEVEL" val="1"/>
  <p:tag name="KSO_WM_UNIT_VALUE" val="22"/>
  <p:tag name="KSO_WM_UNIT_ISCONTENTSTITLE" val="0"/>
  <p:tag name="KSO_WM_UNIT_HIGHLIGHT" val="0"/>
  <p:tag name="KSO_WM_UNIT_COMPATIBLE" val="0"/>
  <p:tag name="KSO_WM_UNIT_CLEAR" val="0"/>
  <p:tag name="KSO_WM_UNIT_PRESET_TEXT_INDEX" val="4"/>
  <p:tag name="KSO_WM_UNIT_PRESET_TEXT_LEN" val="39"/>
</p:tagLst>
</file>

<file path=ppt/tags/tag6.xml><?xml version="1.0" encoding="utf-8"?>
<p:tagLst xmlns:p="http://schemas.openxmlformats.org/presentationml/2006/main">
  <p:tag name="KSO_WM_TEMPLATE_CATEGORY" val="custom"/>
  <p:tag name="KSO_WM_TEMPLATE_INDEX" val="20186833"/>
  <p:tag name="KSO_WM_TAG_VERSION" val="1.0"/>
  <p:tag name="KSO_WM_SLIDE_ID" val="custom20186833_1"/>
  <p:tag name="KSO_WM_SLIDE_INDEX" val="1"/>
  <p:tag name="KSO_WM_SLIDE_ITEM_CNT" val="2"/>
  <p:tag name="KSO_WM_SLIDE_LAYOUT" val="a_b_c"/>
  <p:tag name="KSO_WM_SLIDE_LAYOUT_CNT" val="1_1_1"/>
  <p:tag name="KSO_WM_SLIDE_TYPE" val="title"/>
  <p:tag name="KSO_WM_TEMPLATE_THUMBS_INDEX" val="1、9、12、16、19、22、23、"/>
  <p:tag name="KSO_WM_BEAUTIFY_FLAG" val="#wm#"/>
  <p:tag name="KSO_WM_SLIDE_SUBTYPE" val="pureTxt"/>
</p:tagLst>
</file>

<file path=ppt/tags/tag7.xml><?xml version="1.0" encoding="utf-8"?>
<p:tagLst xmlns:p="http://schemas.openxmlformats.org/presentationml/2006/main">
  <p:tag name="KSO_WM_TEMPLATE_CATEGORY" val="custom"/>
  <p:tag name="KSO_WM_TEMPLATE_INDEX" val="2018683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6"/>
  <p:tag name="KSO_WM_UNIT_LAYERLEVEL" val="1"/>
  <p:tag name="KSO_WM_UNIT_INDEX" val="1"/>
  <p:tag name="KSO_WM_UNIT_ID" val="custom20186833_2*a*1"/>
  <p:tag name="KSO_WM_UNIT_TYPE" val="a"/>
</p:tagLst>
</file>

<file path=ppt/tags/tag8.xml><?xml version="1.0" encoding="utf-8"?>
<p:tagLst xmlns:p="http://schemas.openxmlformats.org/presentationml/2006/main">
  <p:tag name="KSO_WM_TEMPLATE_CATEGORY" val="custom"/>
  <p:tag name="KSO_WM_TEMPLATE_INDEX" val="20186833"/>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225"/>
  <p:tag name="KSO_WM_UNIT_LAYERLEVEL" val="1"/>
  <p:tag name="KSO_WM_UNIT_INDEX" val="1"/>
  <p:tag name="KSO_WM_UNIT_ID" val="custom20186833_2*f*1"/>
  <p:tag name="KSO_WM_UNIT_TYPE" val="f"/>
</p:tagLst>
</file>

<file path=ppt/tags/tag9.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33_2"/>
  <p:tag name="KSO_WM_TAG_VERSION" val="1.0"/>
  <p:tag name="KSO_WM_TEMPLATE_INDEX" val="20186833"/>
  <p:tag name="KSO_WM_TEMPLATE_CATEGORY" val="custom"/>
  <p:tag name="KSO_WM_SLIDE_SUBTYPE" val="pureTxt"/>
</p:tagLst>
</file>

<file path=ppt/theme/theme1.xml><?xml version="1.0" encoding="utf-8"?>
<a:theme xmlns:a="http://schemas.openxmlformats.org/drawingml/2006/main" name="2_Office 主题​​">
  <a:themeElements>
    <a:clrScheme name="自定义 221">
      <a:dk1>
        <a:srgbClr val="000000"/>
      </a:dk1>
      <a:lt1>
        <a:srgbClr val="FFFFFF"/>
      </a:lt1>
      <a:dk2>
        <a:srgbClr val="5B9BD5"/>
      </a:dk2>
      <a:lt2>
        <a:srgbClr val="E7E6E6"/>
      </a:lt2>
      <a:accent1>
        <a:srgbClr val="5B9BD5"/>
      </a:accent1>
      <a:accent2>
        <a:srgbClr val="FFFFFF"/>
      </a:accent2>
      <a:accent3>
        <a:srgbClr val="5B9BD5"/>
      </a:accent3>
      <a:accent4>
        <a:srgbClr val="5B9BD5"/>
      </a:accent4>
      <a:accent5>
        <a:srgbClr val="5B9BD5"/>
      </a:accent5>
      <a:accent6>
        <a:srgbClr val="5B9BD5"/>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7898</Words>
  <Application>WPS 演示</Application>
  <PresentationFormat>全屏显示(4:3)</PresentationFormat>
  <Paragraphs>368</Paragraphs>
  <Slides>41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41</vt:i4>
      </vt:variant>
    </vt:vector>
  </HeadingPairs>
  <TitlesOfParts>
    <vt:vector size="61" baseType="lpstr">
      <vt:lpstr>Arial</vt:lpstr>
      <vt:lpstr>宋体</vt:lpstr>
      <vt:lpstr>Wingdings</vt:lpstr>
      <vt:lpstr>Tahoma</vt:lpstr>
      <vt:lpstr>黑体</vt:lpstr>
      <vt:lpstr>Calibri</vt:lpstr>
      <vt:lpstr>微软雅黑</vt:lpstr>
      <vt:lpstr>Times New Roman</vt:lpstr>
      <vt:lpstr>Arial Unicode MS</vt:lpstr>
      <vt:lpstr>华文楷体</vt:lpstr>
      <vt:lpstr>Courier New</vt:lpstr>
      <vt:lpstr>魏碑</vt:lpstr>
      <vt:lpstr>隶书</vt:lpstr>
      <vt:lpstr>Webdings</vt:lpstr>
      <vt:lpstr>仿宋_GB2312</vt:lpstr>
      <vt:lpstr>仿宋</vt:lpstr>
      <vt:lpstr>华文仿宋</vt:lpstr>
      <vt:lpstr>楷体_GB2312</vt:lpstr>
      <vt:lpstr>新宋体</vt:lpstr>
      <vt:lpstr>2_Office 主题​​</vt:lpstr>
      <vt:lpstr>第5章 Matlab数据预处理</vt:lpstr>
      <vt:lpstr>5.1  数据预处理简介</vt:lpstr>
      <vt:lpstr>缺失值处理</vt:lpstr>
      <vt:lpstr>缺失值处理</vt:lpstr>
      <vt:lpstr>PowerPoint 演示文稿</vt:lpstr>
      <vt:lpstr>PowerPoint 演示文稿</vt:lpstr>
      <vt:lpstr>代码程序</vt:lpstr>
      <vt:lpstr>PowerPoint 演示文稿</vt:lpstr>
      <vt:lpstr>PowerPoint 演示文稿</vt:lpstr>
      <vt:lpstr>PowerPoint 演示文稿</vt:lpstr>
      <vt:lpstr>PowerPoint 演示文稿</vt:lpstr>
      <vt:lpstr>小波异常值提取</vt:lpstr>
      <vt:lpstr>PowerPoint 演示文稿</vt:lpstr>
      <vt:lpstr>PowerPoint 演示文稿</vt:lpstr>
      <vt:lpstr>PowerPoint 演示文稿</vt:lpstr>
      <vt:lpstr>PowerPoint 演示文稿</vt:lpstr>
      <vt:lpstr>PowerPoint 演示文稿</vt:lpstr>
      <vt:lpstr>PowerPoint 演示文稿</vt:lpstr>
      <vt:lpstr>Matlab函数</vt:lpstr>
      <vt:lpstr>PowerPoint 演示文稿</vt:lpstr>
      <vt:lpstr>PowerPoint 演示文稿</vt:lpstr>
      <vt:lpstr>PowerPoint 演示文稿</vt:lpstr>
      <vt:lpstr>PowerPoint 演示文稿</vt:lpstr>
      <vt:lpstr>PowerPoint 演示文稿</vt:lpstr>
      <vt:lpstr>数据的平滑处理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 Language</dc:title>
  <dc:creator>MC SYSTEM</dc:creator>
  <cp:lastModifiedBy>gongzuo123456789</cp:lastModifiedBy>
  <cp:revision>218</cp:revision>
  <dcterms:created xsi:type="dcterms:W3CDTF">2006-01-12T07:31:00Z</dcterms:created>
  <dcterms:modified xsi:type="dcterms:W3CDTF">2018-08-05T09:52:03Z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