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3"/>
  </p:sldMasterIdLst>
  <p:notesMasterIdLst>
    <p:notesMasterId r:id="rId5"/>
  </p:notesMasterIdLst>
  <p:sldIdLst>
    <p:sldId id="257" r:id="rId4"/>
    <p:sldId id="267" r:id="rId6"/>
    <p:sldId id="268" r:id="rId7"/>
    <p:sldId id="269" r:id="rId8"/>
    <p:sldId id="258" r:id="rId9"/>
    <p:sldId id="259" r:id="rId10"/>
    <p:sldId id="260" r:id="rId11"/>
    <p:sldId id="262" r:id="rId12"/>
    <p:sldId id="263" r:id="rId13"/>
    <p:sldId id="265"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3E3D15-37DA-4B0B-BB5B-F9782FE4C1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348028" y="2611487"/>
            <a:ext cx="5472608" cy="904863"/>
          </a:xfrm>
        </p:spPr>
        <p:txBody>
          <a:bodyPr anchor="b">
            <a:normAutofit/>
          </a:bodyPr>
          <a:lstStyle>
            <a:lvl1pPr algn="ctr">
              <a:defRPr sz="4400" b="1">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6348028" y="3579403"/>
            <a:ext cx="5472608" cy="461665"/>
          </a:xfrm>
        </p:spPr>
        <p:txBody>
          <a:bodyPr>
            <a:normAutofit/>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Rectangular Callout 15"/>
          <p:cNvSpPr/>
          <p:nvPr/>
        </p:nvSpPr>
        <p:spPr>
          <a:xfrm flipH="1">
            <a:off x="6023992" y="2718452"/>
            <a:ext cx="3924436" cy="641605"/>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 name="标题 1"/>
          <p:cNvSpPr>
            <a:spLocks noGrp="1"/>
          </p:cNvSpPr>
          <p:nvPr>
            <p:ph type="title" hasCustomPrompt="1"/>
          </p:nvPr>
        </p:nvSpPr>
        <p:spPr>
          <a:xfrm>
            <a:off x="6023992" y="2671870"/>
            <a:ext cx="3924436" cy="757130"/>
          </a:xfrm>
        </p:spPr>
        <p:txBody>
          <a:bodyPr anchor="ctr" anchorCtr="0">
            <a:normAutofit/>
          </a:bodyPr>
          <a:lstStyle>
            <a:lvl1pPr algn="r">
              <a:defRPr sz="36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6023992" y="3501009"/>
            <a:ext cx="3924436" cy="424732"/>
          </a:xfrm>
        </p:spPr>
        <p:txBody>
          <a:bodyPr>
            <a:normAutofit/>
          </a:bodyPr>
          <a:lstStyle>
            <a:lvl1pPr marL="0" indent="0" algn="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10" name="矩形 9"/>
          <p:cNvSpPr/>
          <p:nvPr/>
        </p:nvSpPr>
        <p:spPr>
          <a:xfrm flipV="1">
            <a:off x="0" y="751047"/>
            <a:ext cx="527425" cy="51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2" name="标题 1"/>
          <p:cNvSpPr>
            <a:spLocks noGrp="1"/>
          </p:cNvSpPr>
          <p:nvPr>
            <p:ph type="title"/>
          </p:nvPr>
        </p:nvSpPr>
        <p:spPr>
          <a:xfrm>
            <a:off x="839788" y="303237"/>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仅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382816" y="2503812"/>
            <a:ext cx="5257800" cy="1089529"/>
          </a:xfrm>
        </p:spPr>
        <p:txBody>
          <a:bodyPr>
            <a:normAutofit/>
          </a:bodyPr>
          <a:lstStyle>
            <a:lvl1pPr algn="ctr">
              <a:defRPr sz="5400" b="1">
                <a:solidFill>
                  <a:schemeClr val="tx2"/>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3B4916-4975-4389-AC0A-35860555A91B}" type="slidenum">
              <a:rPr lang="zh-CN" altLang="en-US" smtClean="0"/>
            </a:fld>
            <a:endParaRPr lang="zh-CN" altLang="en-US"/>
          </a:p>
        </p:txBody>
      </p:sp>
      <p:sp>
        <p:nvSpPr>
          <p:cNvPr id="8" name="内容占位符 7"/>
          <p:cNvSpPr>
            <a:spLocks noGrp="1"/>
          </p:cNvSpPr>
          <p:nvPr>
            <p:ph sz="quarter" idx="13"/>
          </p:nvPr>
        </p:nvSpPr>
        <p:spPr>
          <a:xfrm>
            <a:off x="6383338" y="3681028"/>
            <a:ext cx="5257800" cy="424732"/>
          </a:xfrm>
        </p:spPr>
        <p:txBody>
          <a:bodyPr>
            <a:normAutofit/>
          </a:bodyPr>
          <a:lstStyle>
            <a:lvl1pPr marL="0" indent="0" algn="ctr">
              <a:buNone/>
              <a:defRPr sz="1800">
                <a:solidFill>
                  <a:schemeClr val="tx1">
                    <a:lumMod val="65000"/>
                    <a:lumOff val="35000"/>
                  </a:schemeClr>
                </a:solidFill>
              </a:defRPr>
            </a:lvl1pPr>
            <a:lvl2pPr marL="457200" indent="0">
              <a:buNone/>
              <a:defRPr/>
            </a:lvl2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矩形 7"/>
          <p:cNvSpPr/>
          <p:nvPr/>
        </p:nvSpPr>
        <p:spPr>
          <a:xfrm flipV="1">
            <a:off x="0" y="656692"/>
            <a:ext cx="527425" cy="409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84432" y="365125"/>
            <a:ext cx="1369368"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9002216"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372CA94C-640B-4AB1-8275-2523335642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B4916-4975-4389-AC0A-35860555A91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内容">
    <p:spTree>
      <p:nvGrpSpPr>
        <p:cNvPr id="1" name=""/>
        <p:cNvGrpSpPr/>
        <p:nvPr/>
      </p:nvGrpSpPr>
      <p:grpSpPr>
        <a:xfrm>
          <a:off x="0" y="0"/>
          <a:ext cx="0" cy="0"/>
          <a:chOff x="0" y="0"/>
          <a:chExt cx="0" cy="0"/>
        </a:xfrm>
      </p:grpSpPr>
      <p:sp>
        <p:nvSpPr>
          <p:cNvPr id="8" name="矩形 7"/>
          <p:cNvSpPr/>
          <p:nvPr/>
        </p:nvSpPr>
        <p:spPr>
          <a:xfrm flipV="1">
            <a:off x="0" y="607031"/>
            <a:ext cx="527425" cy="409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jpe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flipV="1">
            <a:off x="0" y="823055"/>
            <a:ext cx="527425" cy="51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372CA94C-640B-4AB1-8275-252333564213}"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D93B4916-4975-4389-AC0A-35860555A91B}"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themeOverride" Target="../theme/themeOverride1.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878830" y="2611755"/>
            <a:ext cx="5941695" cy="904875"/>
          </a:xfrm>
        </p:spPr>
        <p:txBody>
          <a:bodyPr>
            <a:normAutofit fontScale="90000"/>
          </a:bodyPr>
          <a:lstStyle/>
          <a:p>
            <a:r>
              <a:rPr lang="zh-CN" altLang="en-US"/>
              <a:t>评价类算法的</a:t>
            </a:r>
            <a:r>
              <a:rPr lang="en-US" altLang="zh-CN"/>
              <a:t>Matlab</a:t>
            </a:r>
            <a:r>
              <a:rPr lang="zh-CN" altLang="en-US"/>
              <a:t>编程</a:t>
            </a:r>
            <a:endParaRPr lang="zh-CN" altLang="en-US"/>
          </a:p>
        </p:txBody>
      </p:sp>
      <p:sp>
        <p:nvSpPr>
          <p:cNvPr id="7" name="副标题 6"/>
          <p:cNvSpPr>
            <a:spLocks noGrp="1"/>
          </p:cNvSpPr>
          <p:nvPr>
            <p:ph type="subTitle" idx="1"/>
            <p:custDataLst>
              <p:tags r:id="rId2"/>
            </p:custDataLst>
          </p:nvPr>
        </p:nvSpPr>
        <p:spPr/>
        <p:txBody>
          <a:bodyPr/>
          <a:lstStyle/>
          <a:p>
            <a:r>
              <a:rPr lang="zh-CN" altLang="en-US"/>
              <a:t>科研交流</a:t>
            </a:r>
            <a:r>
              <a:rPr lang="en-US" altLang="zh-CN"/>
              <a:t>-</a:t>
            </a:r>
            <a:r>
              <a:rPr lang="zh-CN" altLang="en-US"/>
              <a:t>老教练</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grpSp>
        <p:nvGrpSpPr>
          <p:cNvPr id="28676" name="组合 28675"/>
          <p:cNvGrpSpPr>
            <a:grpSpLocks noRot="1" noChangeAspect="1"/>
          </p:cNvGrpSpPr>
          <p:nvPr/>
        </p:nvGrpSpPr>
        <p:grpSpPr>
          <a:xfrm>
            <a:off x="3785235" y="733425"/>
            <a:ext cx="4620895" cy="5161280"/>
            <a:chOff x="0" y="0"/>
            <a:chExt cx="864" cy="2448"/>
          </a:xfrm>
        </p:grpSpPr>
        <p:sp>
          <p:nvSpPr>
            <p:cNvPr id="28677" name="矩形 28676"/>
            <p:cNvSpPr>
              <a:spLocks noRot="1" noChangeAspect="1"/>
            </p:cNvSpPr>
            <p:nvPr/>
          </p:nvSpPr>
          <p:spPr>
            <a:xfrm>
              <a:off x="0" y="0"/>
              <a:ext cx="864" cy="2448"/>
            </a:xfrm>
            <a:prstGeom prst="rect">
              <a:avLst/>
            </a:prstGeom>
            <a:noFill/>
            <a:ln w="9525">
              <a:noFill/>
            </a:ln>
          </p:spPr>
          <p:txBody>
            <a:bodyPr/>
            <a:p>
              <a:endParaRPr lang="zh-CN" altLang="en-US"/>
            </a:p>
          </p:txBody>
        </p:sp>
        <p:sp>
          <p:nvSpPr>
            <p:cNvPr id="28678" name="圆角矩形 28677"/>
            <p:cNvSpPr/>
            <p:nvPr/>
          </p:nvSpPr>
          <p:spPr>
            <a:xfrm>
              <a:off x="0" y="0"/>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en-US" altLang="zh-CN" sz="2200" dirty="0">
                  <a:solidFill>
                    <a:srgbClr val="3560CB"/>
                  </a:solidFill>
                  <a:latin typeface="华文新魏" panose="02010800040101010101" pitchFamily="2" charset="-122"/>
                  <a:ea typeface="华文新魏" panose="02010800040101010101" pitchFamily="2" charset="-122"/>
                </a:rPr>
                <a:t>1</a:t>
              </a:r>
              <a:r>
                <a:rPr lang="zh-CN" altLang="en-US" sz="2200" dirty="0">
                  <a:solidFill>
                    <a:srgbClr val="3560CB"/>
                  </a:solidFill>
                  <a:latin typeface="华文新魏" panose="02010800040101010101" pitchFamily="2" charset="-122"/>
                  <a:ea typeface="华文新魏" panose="02010800040101010101" pitchFamily="2" charset="-122"/>
                </a:rPr>
                <a:t>、确定评价对象的因素集</a:t>
              </a:r>
              <a:endParaRPr lang="zh-CN" altLang="en-US" sz="2200" dirty="0">
                <a:solidFill>
                  <a:srgbClr val="3560CB"/>
                </a:solidFill>
                <a:latin typeface="华文新魏" panose="02010800040101010101" pitchFamily="2" charset="-122"/>
                <a:ea typeface="华文新魏" panose="02010800040101010101" pitchFamily="2" charset="-122"/>
              </a:endParaRPr>
            </a:p>
          </p:txBody>
        </p:sp>
        <p:sp>
          <p:nvSpPr>
            <p:cNvPr id="28679" name="圆角矩形 28678"/>
            <p:cNvSpPr/>
            <p:nvPr/>
          </p:nvSpPr>
          <p:spPr>
            <a:xfrm>
              <a:off x="0" y="432"/>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en-US" altLang="zh-CN" sz="2200" dirty="0">
                  <a:solidFill>
                    <a:srgbClr val="3560CB"/>
                  </a:solidFill>
                  <a:latin typeface="华文新魏" panose="02010800040101010101" pitchFamily="2" charset="-122"/>
                  <a:ea typeface="华文新魏" panose="02010800040101010101" pitchFamily="2" charset="-122"/>
                </a:rPr>
                <a:t>2</a:t>
              </a:r>
              <a:r>
                <a:rPr lang="zh-CN" altLang="en-US" sz="2200" dirty="0">
                  <a:solidFill>
                    <a:srgbClr val="3560CB"/>
                  </a:solidFill>
                  <a:latin typeface="华文新魏" panose="02010800040101010101" pitchFamily="2" charset="-122"/>
                  <a:ea typeface="华文新魏" panose="02010800040101010101" pitchFamily="2" charset="-122"/>
                </a:rPr>
                <a:t>、确定评价对象的评语集</a:t>
              </a:r>
              <a:endParaRPr lang="zh-CN" altLang="en-US" sz="2200" dirty="0">
                <a:solidFill>
                  <a:srgbClr val="3560CB"/>
                </a:solidFill>
                <a:latin typeface="华文新魏" panose="02010800040101010101" pitchFamily="2" charset="-122"/>
                <a:ea typeface="华文新魏" panose="02010800040101010101" pitchFamily="2" charset="-122"/>
              </a:endParaRPr>
            </a:p>
          </p:txBody>
        </p:sp>
        <p:cxnSp>
          <p:nvCxnSpPr>
            <p:cNvPr id="28680" name="肘形连接符 28679"/>
            <p:cNvCxnSpPr>
              <a:stCxn id="28679" idx="0"/>
              <a:endCxn id="28678" idx="2"/>
            </p:cNvCxnSpPr>
            <p:nvPr/>
          </p:nvCxnSpPr>
          <p:spPr>
            <a:xfrm rot="16200000">
              <a:off x="356" y="356"/>
              <a:ext cx="144" cy="5"/>
            </a:xfrm>
            <a:prstGeom prst="bentConnector2">
              <a:avLst/>
            </a:prstGeom>
            <a:ln w="9525" cap="flat" cmpd="sng">
              <a:solidFill>
                <a:srgbClr val="7096DB"/>
              </a:solidFill>
              <a:prstDash val="solid"/>
              <a:miter/>
              <a:headEnd type="none" w="med" len="med"/>
              <a:tailEnd type="none" w="med" len="med"/>
            </a:ln>
          </p:spPr>
        </p:cxnSp>
        <p:sp>
          <p:nvSpPr>
            <p:cNvPr id="28681" name="圆角矩形 28680"/>
            <p:cNvSpPr/>
            <p:nvPr/>
          </p:nvSpPr>
          <p:spPr>
            <a:xfrm>
              <a:off x="0" y="864"/>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zh-CN" altLang="en-US" sz="2200" dirty="0">
                  <a:solidFill>
                    <a:srgbClr val="3560CB"/>
                  </a:solidFill>
                  <a:latin typeface="华文新魏" panose="02010800040101010101" pitchFamily="2" charset="-122"/>
                  <a:ea typeface="华文新魏" panose="02010800040101010101" pitchFamily="2" charset="-122"/>
                </a:rPr>
                <a:t>3、确定评价因素的权重向量</a:t>
              </a:r>
              <a:endParaRPr lang="zh-CN" altLang="en-US" sz="2200" dirty="0">
                <a:solidFill>
                  <a:srgbClr val="3560CB"/>
                </a:solidFill>
                <a:latin typeface="华文新魏" panose="02010800040101010101" pitchFamily="2" charset="-122"/>
                <a:ea typeface="华文新魏" panose="02010800040101010101" pitchFamily="2" charset="-122"/>
              </a:endParaRPr>
            </a:p>
          </p:txBody>
        </p:sp>
        <p:cxnSp>
          <p:nvCxnSpPr>
            <p:cNvPr id="28682" name="肘形连接符 28681"/>
            <p:cNvCxnSpPr>
              <a:stCxn id="28681" idx="0"/>
              <a:endCxn id="28679" idx="2"/>
            </p:cNvCxnSpPr>
            <p:nvPr/>
          </p:nvCxnSpPr>
          <p:spPr>
            <a:xfrm rot="16200000">
              <a:off x="356" y="788"/>
              <a:ext cx="144" cy="5"/>
            </a:xfrm>
            <a:prstGeom prst="bentConnector2">
              <a:avLst/>
            </a:prstGeom>
            <a:ln w="9525" cap="flat" cmpd="sng">
              <a:solidFill>
                <a:srgbClr val="7096DB"/>
              </a:solidFill>
              <a:prstDash val="solid"/>
              <a:miter/>
              <a:headEnd type="none" w="med" len="med"/>
              <a:tailEnd type="none" w="med" len="med"/>
            </a:ln>
          </p:spPr>
        </p:cxnSp>
        <p:sp>
          <p:nvSpPr>
            <p:cNvPr id="28683" name="圆角矩形 28682"/>
            <p:cNvSpPr/>
            <p:nvPr/>
          </p:nvSpPr>
          <p:spPr>
            <a:xfrm>
              <a:off x="0" y="1296"/>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zh-CN" altLang="en-US" sz="2200" dirty="0">
                  <a:solidFill>
                    <a:srgbClr val="3560CB"/>
                  </a:solidFill>
                  <a:latin typeface="华文新魏" panose="02010800040101010101" pitchFamily="2" charset="-122"/>
                  <a:ea typeface="华文新魏" panose="02010800040101010101" pitchFamily="2" charset="-122"/>
                </a:rPr>
                <a:t>4、进行单因素模糊评价，确立模糊关系矩阵R</a:t>
              </a:r>
              <a:endParaRPr lang="zh-CN" altLang="en-US" sz="2200" dirty="0">
                <a:solidFill>
                  <a:srgbClr val="3560CB"/>
                </a:solidFill>
                <a:latin typeface="华文新魏" panose="02010800040101010101" pitchFamily="2" charset="-122"/>
                <a:ea typeface="华文新魏" panose="02010800040101010101" pitchFamily="2" charset="-122"/>
              </a:endParaRPr>
            </a:p>
          </p:txBody>
        </p:sp>
        <p:cxnSp>
          <p:nvCxnSpPr>
            <p:cNvPr id="28684" name="肘形连接符 28683"/>
            <p:cNvCxnSpPr>
              <a:stCxn id="28683" idx="0"/>
              <a:endCxn id="28681" idx="2"/>
            </p:cNvCxnSpPr>
            <p:nvPr/>
          </p:nvCxnSpPr>
          <p:spPr>
            <a:xfrm rot="16200000">
              <a:off x="356" y="1220"/>
              <a:ext cx="144" cy="5"/>
            </a:xfrm>
            <a:prstGeom prst="bentConnector2">
              <a:avLst/>
            </a:prstGeom>
            <a:ln w="9525" cap="flat" cmpd="sng">
              <a:solidFill>
                <a:srgbClr val="7096DB"/>
              </a:solidFill>
              <a:prstDash val="solid"/>
              <a:miter/>
              <a:headEnd type="none" w="med" len="med"/>
              <a:tailEnd type="none" w="med" len="med"/>
            </a:ln>
          </p:spPr>
        </p:cxnSp>
        <p:sp>
          <p:nvSpPr>
            <p:cNvPr id="28685" name="圆角矩形 28684"/>
            <p:cNvSpPr/>
            <p:nvPr/>
          </p:nvSpPr>
          <p:spPr>
            <a:xfrm>
              <a:off x="0" y="1728"/>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zh-CN" altLang="en-US" sz="2200" dirty="0">
                  <a:solidFill>
                    <a:srgbClr val="3560CB"/>
                  </a:solidFill>
                  <a:latin typeface="华文新魏" panose="02010800040101010101" pitchFamily="2" charset="-122"/>
                  <a:ea typeface="华文新魏" panose="02010800040101010101" pitchFamily="2" charset="-122"/>
                </a:rPr>
                <a:t>5、多指标综合评价（合成模糊综合评价结果矢量）</a:t>
              </a:r>
              <a:endParaRPr lang="zh-CN" altLang="en-US" sz="2200" dirty="0">
                <a:solidFill>
                  <a:srgbClr val="3560CB"/>
                </a:solidFill>
                <a:latin typeface="华文新魏" panose="02010800040101010101" pitchFamily="2" charset="-122"/>
                <a:ea typeface="华文新魏" panose="02010800040101010101" pitchFamily="2" charset="-122"/>
              </a:endParaRPr>
            </a:p>
          </p:txBody>
        </p:sp>
        <p:cxnSp>
          <p:nvCxnSpPr>
            <p:cNvPr id="28686" name="肘形连接符 28685"/>
            <p:cNvCxnSpPr>
              <a:stCxn id="28685" idx="0"/>
              <a:endCxn id="28683" idx="2"/>
            </p:cNvCxnSpPr>
            <p:nvPr/>
          </p:nvCxnSpPr>
          <p:spPr>
            <a:xfrm rot="16200000">
              <a:off x="356" y="1652"/>
              <a:ext cx="144" cy="5"/>
            </a:xfrm>
            <a:prstGeom prst="bentConnector2">
              <a:avLst/>
            </a:prstGeom>
            <a:ln w="9525" cap="flat" cmpd="sng">
              <a:solidFill>
                <a:srgbClr val="7096DB"/>
              </a:solidFill>
              <a:prstDash val="solid"/>
              <a:miter/>
              <a:headEnd type="none" w="med" len="med"/>
              <a:tailEnd type="none" w="med" len="med"/>
            </a:ln>
          </p:spPr>
        </p:cxnSp>
        <p:sp>
          <p:nvSpPr>
            <p:cNvPr id="28687" name="圆角矩形 28686"/>
            <p:cNvSpPr/>
            <p:nvPr/>
          </p:nvSpPr>
          <p:spPr>
            <a:xfrm>
              <a:off x="0" y="2160"/>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en-US" altLang="zh-CN" sz="2200">
                  <a:solidFill>
                    <a:srgbClr val="3560CB"/>
                  </a:solidFill>
                  <a:latin typeface="华文新魏" panose="02010800040101010101" pitchFamily="2" charset="-122"/>
                  <a:ea typeface="华文新魏" panose="02010800040101010101" pitchFamily="2" charset="-122"/>
                </a:rPr>
                <a:t>6</a:t>
              </a:r>
              <a:r>
                <a:rPr lang="zh-CN" altLang="en-US" sz="2200">
                  <a:solidFill>
                    <a:srgbClr val="3560CB"/>
                  </a:solidFill>
                  <a:latin typeface="华文新魏" panose="02010800040101010101" pitchFamily="2" charset="-122"/>
                  <a:ea typeface="华文新魏" panose="02010800040101010101" pitchFamily="2" charset="-122"/>
                </a:rPr>
                <a:t>、对模糊综合评价结果进行分析</a:t>
              </a:r>
              <a:endParaRPr lang="zh-CN" altLang="en-US" sz="2200">
                <a:solidFill>
                  <a:srgbClr val="3560CB"/>
                </a:solidFill>
                <a:latin typeface="华文新魏" panose="02010800040101010101" pitchFamily="2" charset="-122"/>
                <a:ea typeface="华文新魏" panose="02010800040101010101" pitchFamily="2" charset="-122"/>
              </a:endParaRPr>
            </a:p>
          </p:txBody>
        </p:sp>
        <p:cxnSp>
          <p:nvCxnSpPr>
            <p:cNvPr id="28688" name="肘形连接符 28687"/>
            <p:cNvCxnSpPr>
              <a:stCxn id="28687" idx="0"/>
              <a:endCxn id="28685" idx="2"/>
            </p:cNvCxnSpPr>
            <p:nvPr/>
          </p:nvCxnSpPr>
          <p:spPr>
            <a:xfrm rot="16200000">
              <a:off x="356" y="2084"/>
              <a:ext cx="144" cy="5"/>
            </a:xfrm>
            <a:prstGeom prst="bentConnector2">
              <a:avLst/>
            </a:prstGeom>
            <a:ln w="9525" cap="flat" cmpd="sng">
              <a:solidFill>
                <a:srgbClr val="7096DB"/>
              </a:solidFill>
              <a:prstDash val="solid"/>
              <a:miter/>
              <a:headEnd type="none" w="med" len="med"/>
              <a:tailEnd type="none" w="med" len="med"/>
            </a:ln>
          </p:spPr>
        </p:cxnSp>
      </p:gr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导论</a:t>
            </a:r>
            <a:endParaRPr lang="zh-CN" altLang="en-US"/>
          </a:p>
        </p:txBody>
      </p:sp>
      <p:sp>
        <p:nvSpPr>
          <p:cNvPr id="3" name="内容占位符 2"/>
          <p:cNvSpPr>
            <a:spLocks noGrp="1"/>
          </p:cNvSpPr>
          <p:nvPr>
            <p:ph idx="1"/>
          </p:nvPr>
        </p:nvSpPr>
        <p:spPr>
          <a:xfrm>
            <a:off x="838200" y="1691005"/>
            <a:ext cx="10515600" cy="4351338"/>
          </a:xfrm>
        </p:spPr>
        <p:txBody>
          <a:bodyPr>
            <a:normAutofit lnSpcReduction="10000"/>
          </a:bodyPr>
          <a:p>
            <a:pPr>
              <a:lnSpc>
                <a:spcPct val="80000"/>
              </a:lnSpc>
            </a:pPr>
            <a:r>
              <a:rPr lang="zh-CN" altLang="en-US" b="1" dirty="0">
                <a:latin typeface="华文楷体" panose="02010600040101010101" charset="-122"/>
                <a:ea typeface="华文楷体" panose="02010600040101010101" charset="-122"/>
                <a:sym typeface="+mn-ea"/>
              </a:rPr>
              <a:t>术语</a:t>
            </a:r>
            <a:endParaRPr lang="zh-CN" altLang="en-US" b="1" dirty="0">
              <a:latin typeface="华文楷体" panose="02010600040101010101" charset="-122"/>
              <a:ea typeface="华文楷体" panose="02010600040101010101" charset="-122"/>
            </a:endParaRPr>
          </a:p>
          <a:p>
            <a:pPr>
              <a:lnSpc>
                <a:spcPct val="80000"/>
              </a:lnSpc>
            </a:pPr>
            <a:r>
              <a:rPr lang="zh-CN" altLang="en-US" dirty="0">
                <a:solidFill>
                  <a:srgbClr val="83497E"/>
                </a:solidFill>
                <a:latin typeface="华文楷体" panose="02010600040101010101" charset="-122"/>
                <a:ea typeface="华文楷体" panose="02010600040101010101" charset="-122"/>
                <a:sym typeface="+mn-ea"/>
              </a:rPr>
              <a:t>什么是评价?</a:t>
            </a:r>
            <a:endParaRPr lang="zh-CN" altLang="en-US" dirty="0">
              <a:solidFill>
                <a:srgbClr val="83497E"/>
              </a:solidFill>
              <a:latin typeface="华文楷体" panose="02010600040101010101" charset="-122"/>
              <a:ea typeface="华文楷体" panose="02010600040101010101" charset="-122"/>
            </a:endParaRPr>
          </a:p>
          <a:p>
            <a:pPr>
              <a:lnSpc>
                <a:spcPct val="80000"/>
              </a:lnSpc>
            </a:pPr>
            <a:r>
              <a:rPr lang="zh-CN" altLang="en-US" dirty="0">
                <a:latin typeface="华文楷体" panose="02010600040101010101" charset="-122"/>
                <a:ea typeface="华文楷体" panose="02010600040101010101" charset="-122"/>
                <a:sym typeface="+mn-ea"/>
              </a:rPr>
              <a:t>评价是评价主体根据一定的评价目的和评价标准对评价客体进行认识的活动.</a:t>
            </a:r>
            <a:endParaRPr lang="zh-CN" altLang="en-US" dirty="0">
              <a:latin typeface="华文楷体" panose="02010600040101010101" charset="-122"/>
              <a:ea typeface="华文楷体" panose="02010600040101010101" charset="-122"/>
            </a:endParaRPr>
          </a:p>
          <a:p>
            <a:pPr>
              <a:lnSpc>
                <a:spcPct val="80000"/>
              </a:lnSpc>
            </a:pPr>
            <a:r>
              <a:rPr lang="zh-CN" altLang="en-US" dirty="0">
                <a:solidFill>
                  <a:srgbClr val="83497E"/>
                </a:solidFill>
                <a:latin typeface="华文楷体" panose="02010600040101010101" charset="-122"/>
                <a:ea typeface="华文楷体" panose="02010600040101010101" charset="-122"/>
                <a:sym typeface="+mn-ea"/>
              </a:rPr>
              <a:t>什么是指标？</a:t>
            </a:r>
            <a:endParaRPr lang="zh-CN" altLang="en-US" dirty="0">
              <a:solidFill>
                <a:srgbClr val="83497E"/>
              </a:solidFill>
              <a:latin typeface="华文楷体" panose="02010600040101010101" charset="-122"/>
              <a:ea typeface="华文楷体" panose="02010600040101010101" charset="-122"/>
            </a:endParaRPr>
          </a:p>
          <a:p>
            <a:pPr>
              <a:lnSpc>
                <a:spcPct val="80000"/>
              </a:lnSpc>
            </a:pPr>
            <a:r>
              <a:rPr lang="zh-CN" altLang="en-US" dirty="0">
                <a:latin typeface="华文楷体" panose="02010600040101010101" charset="-122"/>
                <a:ea typeface="华文楷体" panose="02010600040101010101" charset="-122"/>
                <a:sym typeface="+mn-ea"/>
              </a:rPr>
              <a:t>指标是根据研究的对象和目的，能够确定地反映研究对象某一方面情况的特征依据.</a:t>
            </a:r>
            <a:endParaRPr lang="zh-CN" altLang="en-US" dirty="0">
              <a:latin typeface="华文楷体" panose="02010600040101010101" charset="-122"/>
              <a:ea typeface="华文楷体" panose="02010600040101010101" charset="-122"/>
            </a:endParaRPr>
          </a:p>
          <a:p>
            <a:pPr>
              <a:lnSpc>
                <a:spcPct val="80000"/>
              </a:lnSpc>
            </a:pPr>
            <a:r>
              <a:rPr lang="zh-CN" altLang="en-US" dirty="0">
                <a:solidFill>
                  <a:srgbClr val="83497E"/>
                </a:solidFill>
                <a:latin typeface="华文楷体" panose="02010600040101010101" charset="-122"/>
                <a:ea typeface="华文楷体" panose="02010600040101010101" charset="-122"/>
                <a:sym typeface="+mn-ea"/>
              </a:rPr>
              <a:t>什么是指标体系？</a:t>
            </a:r>
            <a:endParaRPr lang="zh-CN" altLang="en-US" dirty="0">
              <a:solidFill>
                <a:srgbClr val="83497E"/>
              </a:solidFill>
              <a:latin typeface="华文楷体" panose="02010600040101010101" charset="-122"/>
              <a:ea typeface="华文楷体" panose="02010600040101010101" charset="-122"/>
            </a:endParaRPr>
          </a:p>
          <a:p>
            <a:pPr>
              <a:lnSpc>
                <a:spcPct val="80000"/>
              </a:lnSpc>
            </a:pPr>
            <a:r>
              <a:rPr lang="zh-CN" altLang="en-US" dirty="0">
                <a:latin typeface="华文楷体" panose="02010600040101010101" charset="-122"/>
                <a:ea typeface="华文楷体" panose="02010600040101010101" charset="-122"/>
                <a:sym typeface="+mn-ea"/>
              </a:rPr>
              <a:t>指标体系是由多个相互联系、相互作用的评价指标，按照一定的层次结构组成的有机整体.</a:t>
            </a:r>
            <a:endParaRPr lang="zh-CN" altLang="en-US" dirty="0">
              <a:latin typeface="华文楷体" panose="02010600040101010101" charset="-122"/>
              <a:ea typeface="华文楷体" panose="02010600040101010101" charset="-122"/>
            </a:endParaRPr>
          </a:p>
          <a:p>
            <a:pPr>
              <a:lnSpc>
                <a:spcPct val="80000"/>
              </a:lnSpc>
            </a:pPr>
            <a:r>
              <a:rPr lang="zh-CN" altLang="en-US" dirty="0">
                <a:solidFill>
                  <a:srgbClr val="83497E"/>
                </a:solidFill>
                <a:latin typeface="华文楷体" panose="02010600040101010101" charset="-122"/>
                <a:ea typeface="华文楷体" panose="02010600040101010101" charset="-122"/>
                <a:sym typeface="+mn-ea"/>
              </a:rPr>
              <a:t>什么是综合评价？</a:t>
            </a:r>
            <a:endParaRPr lang="zh-CN" altLang="en-US" dirty="0">
              <a:solidFill>
                <a:srgbClr val="83497E"/>
              </a:solidFill>
              <a:latin typeface="华文楷体" panose="02010600040101010101" charset="-122"/>
              <a:ea typeface="华文楷体" panose="02010600040101010101" charset="-122"/>
            </a:endParaRPr>
          </a:p>
          <a:p>
            <a:pPr>
              <a:lnSpc>
                <a:spcPct val="80000"/>
              </a:lnSpc>
            </a:pPr>
            <a:r>
              <a:rPr lang="zh-CN" altLang="en-US" dirty="0">
                <a:latin typeface="华文楷体" panose="02010600040101010101" charset="-122"/>
                <a:ea typeface="华文楷体" panose="02010600040101010101" charset="-122"/>
                <a:sym typeface="+mn-ea"/>
              </a:rPr>
              <a:t>综合评价是指通过一定的数学模型将多个评价指标值“合成”为一个整体性的综合评价值.</a:t>
            </a:r>
            <a:endParaRPr lang="zh-CN" altLang="en-US" dirty="0">
              <a:latin typeface="华文楷体" panose="02010600040101010101" charset="-122"/>
              <a:ea typeface="华文楷体" panose="02010600040101010101" charset="-122"/>
            </a:endParaRPr>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057910"/>
            <a:ext cx="10515600" cy="4742815"/>
          </a:xfrm>
        </p:spPr>
        <p:txBody>
          <a:bodyPr>
            <a:normAutofit fontScale="90000" lnSpcReduction="10000"/>
          </a:bodyPr>
          <a:p>
            <a:r>
              <a:rPr lang="zh-CN" altLang="en-US" sz="3000" dirty="0">
                <a:ea typeface="华文新魏" panose="02010800040101010101" pitchFamily="2" charset="-122"/>
                <a:sym typeface="+mn-ea"/>
              </a:rPr>
              <a:t>常见的综合评定方法分为两类：</a:t>
            </a:r>
            <a:endParaRPr lang="zh-CN" altLang="en-US" dirty="0">
              <a:ea typeface="华文新魏" panose="02010800040101010101" pitchFamily="2" charset="-122"/>
            </a:endParaRPr>
          </a:p>
          <a:p>
            <a:r>
              <a:rPr lang="zh-CN" altLang="en-US" dirty="0">
                <a:sym typeface="+mn-ea"/>
              </a:rPr>
              <a:t>（</a:t>
            </a:r>
            <a:r>
              <a:rPr lang="zh-CN" altLang="en-US" dirty="0">
                <a:latin typeface="华文楷体" panose="02010600040101010101" charset="-122"/>
                <a:ea typeface="华文楷体" panose="02010600040101010101" charset="-122"/>
                <a:sym typeface="+mn-ea"/>
              </a:rPr>
              <a:t>1）综合评定法：直接评分法(专家打分综合法)、总分法、加权综合评定法、AHP+模糊综合评判、模糊神经网络评价法、待定系数法及分类法.</a:t>
            </a:r>
            <a:endParaRPr lang="zh-CN" altLang="en-US" dirty="0">
              <a:latin typeface="华文楷体" panose="02010600040101010101" charset="-122"/>
              <a:ea typeface="华文楷体" panose="02010600040101010101" charset="-122"/>
            </a:endParaRPr>
          </a:p>
          <a:p>
            <a:r>
              <a:rPr lang="zh-CN" altLang="en-US" dirty="0">
                <a:latin typeface="华文楷体" panose="02010600040101010101" charset="-122"/>
                <a:ea typeface="华文楷体" panose="02010600040101010101" charset="-122"/>
                <a:sym typeface="+mn-ea"/>
              </a:rPr>
              <a:t>现代综合评价方法：层次分析法(Analytic Hierarchy Process,AHP)、数据包络分析法(Data Envelopment Analysis,DEA)、人工神经网络评价法(Artificial Neural Network,ANN)、灰色综合评价法、模糊综合评定法</a:t>
            </a:r>
            <a:endParaRPr lang="zh-CN" altLang="en-US" dirty="0">
              <a:latin typeface="华文楷体" panose="02010600040101010101" charset="-122"/>
              <a:ea typeface="华文楷体" panose="02010600040101010101" charset="-122"/>
            </a:endParaRPr>
          </a:p>
          <a:p>
            <a:r>
              <a:rPr lang="zh-CN" altLang="en-US" dirty="0">
                <a:latin typeface="华文楷体" panose="02010600040101010101" charset="-122"/>
                <a:ea typeface="华文楷体" panose="02010600040101010101" charset="-122"/>
                <a:sym typeface="Wingdings" panose="05000000000000000000" pitchFamily="2" charset="2"/>
              </a:rPr>
              <a:t>两种经典的综合评判决策：</a:t>
            </a:r>
            <a:endParaRPr lang="zh-CN" altLang="en-US" dirty="0">
              <a:latin typeface="华文楷体" panose="02010600040101010101" charset="-122"/>
              <a:ea typeface="华文楷体" panose="02010600040101010101" charset="-122"/>
              <a:sym typeface="Wingdings" panose="05000000000000000000" pitchFamily="2" charset="2"/>
            </a:endParaRPr>
          </a:p>
          <a:p>
            <a:r>
              <a:rPr lang="zh-CN" altLang="en-US" dirty="0">
                <a:latin typeface="华文楷体" panose="02010600040101010101" charset="-122"/>
                <a:ea typeface="华文楷体" panose="02010600040101010101" charset="-122"/>
                <a:sym typeface="Wingdings" panose="05000000000000000000" pitchFamily="2" charset="2"/>
              </a:rPr>
              <a:t>总分法：S=</a:t>
            </a:r>
            <a:r>
              <a:rPr lang="zh-CN" altLang="en-US" dirty="0">
                <a:latin typeface="华文楷体" panose="02010600040101010101" charset="-122"/>
                <a:ea typeface="华文楷体" panose="02010600040101010101" charset="-122"/>
                <a:sym typeface="宋体" panose="02010600030101010101" pitchFamily="2" charset="-122"/>
              </a:rPr>
              <a:t>ΣS</a:t>
            </a:r>
            <a:r>
              <a:rPr lang="zh-CN" altLang="en-US" baseline="-25000" dirty="0">
                <a:latin typeface="华文楷体" panose="02010600040101010101" charset="-122"/>
                <a:ea typeface="华文楷体" panose="02010600040101010101" charset="-122"/>
                <a:sym typeface="宋体" panose="02010600030101010101" pitchFamily="2" charset="-122"/>
              </a:rPr>
              <a:t>i</a:t>
            </a:r>
            <a:r>
              <a:rPr lang="zh-CN" altLang="en-US" dirty="0">
                <a:latin typeface="华文楷体" panose="02010600040101010101" charset="-122"/>
                <a:ea typeface="华文楷体" panose="02010600040101010101" charset="-122"/>
                <a:sym typeface="宋体" panose="02010600030101010101" pitchFamily="2" charset="-122"/>
              </a:rPr>
              <a:t>.</a:t>
            </a:r>
            <a:r>
              <a:rPr lang="zh-CN" altLang="en-US" dirty="0">
                <a:latin typeface="华文楷体" panose="02010600040101010101" charset="-122"/>
                <a:ea typeface="华文楷体" panose="02010600040101010101" charset="-122"/>
                <a:sym typeface="Wingdings" panose="05000000000000000000" pitchFamily="2" charset="2"/>
              </a:rPr>
              <a:t></a:t>
            </a:r>
            <a:r>
              <a:rPr lang="zh-CN" altLang="en-US" dirty="0">
                <a:latin typeface="华文楷体" panose="02010600040101010101" charset="-122"/>
                <a:ea typeface="华文楷体" panose="02010600040101010101" charset="-122"/>
                <a:sym typeface="+mn-ea"/>
              </a:rPr>
              <a:t>加权综合评定法:E=</a:t>
            </a:r>
            <a:r>
              <a:rPr lang="zh-CN" altLang="en-US" dirty="0">
                <a:latin typeface="华文楷体" panose="02010600040101010101" charset="-122"/>
                <a:ea typeface="华文楷体" panose="02010600040101010101" charset="-122"/>
                <a:sym typeface="宋体" panose="02010600030101010101" pitchFamily="2" charset="-122"/>
              </a:rPr>
              <a:t>Σa</a:t>
            </a:r>
            <a:r>
              <a:rPr lang="zh-CN" altLang="en-US" baseline="-25000" dirty="0">
                <a:latin typeface="华文楷体" panose="02010600040101010101" charset="-122"/>
                <a:ea typeface="华文楷体" panose="02010600040101010101" charset="-122"/>
                <a:sym typeface="宋体" panose="02010600030101010101" pitchFamily="2" charset="-122"/>
              </a:rPr>
              <a:t>i</a:t>
            </a:r>
            <a:r>
              <a:rPr lang="zh-CN" altLang="en-US" dirty="0">
                <a:latin typeface="华文楷体" panose="02010600040101010101" charset="-122"/>
                <a:ea typeface="华文楷体" panose="02010600040101010101" charset="-122"/>
                <a:sym typeface="宋体" panose="02010600030101010101" pitchFamily="2" charset="-122"/>
              </a:rPr>
              <a:t>S</a:t>
            </a:r>
            <a:r>
              <a:rPr lang="zh-CN" altLang="en-US" baseline="-25000" dirty="0">
                <a:latin typeface="华文楷体" panose="02010600040101010101" charset="-122"/>
                <a:ea typeface="华文楷体" panose="02010600040101010101" charset="-122"/>
                <a:sym typeface="宋体" panose="02010600030101010101" pitchFamily="2" charset="-122"/>
              </a:rPr>
              <a:t>i</a:t>
            </a:r>
            <a:endParaRPr lang="zh-CN" altLang="en-US" baseline="-25000" dirty="0">
              <a:latin typeface="华文楷体" panose="02010600040101010101" charset="-122"/>
              <a:ea typeface="华文楷体" panose="02010600040101010101" charset="-122"/>
              <a:sym typeface="宋体" panose="02010600030101010101" pitchFamily="2" charset="-122"/>
            </a:endParaRPr>
          </a:p>
          <a:p>
            <a:r>
              <a:rPr lang="zh-CN" altLang="en-US" dirty="0">
                <a:latin typeface="华文楷体" panose="02010600040101010101" charset="-122"/>
                <a:ea typeface="华文楷体" panose="02010600040101010101" charset="-122"/>
                <a:sym typeface="+mn-ea"/>
              </a:rPr>
              <a:t>（2）两两比较法：顺序法和优序法.</a:t>
            </a:r>
            <a:endParaRPr lang="zh-CN" altLang="en-US" dirty="0">
              <a:latin typeface="华文楷体" panose="02010600040101010101" charset="-122"/>
              <a:ea typeface="华文楷体" panose="02010600040101010101" charset="-122"/>
            </a:endParaRPr>
          </a:p>
          <a:p>
            <a:r>
              <a:rPr lang="zh-CN" altLang="en-US" dirty="0">
                <a:solidFill>
                  <a:srgbClr val="0000FF"/>
                </a:solidFill>
                <a:latin typeface="华文行楷" panose="02010800040101010101" pitchFamily="2" charset="-122"/>
                <a:ea typeface="华文行楷" panose="02010800040101010101" pitchFamily="2" charset="-122"/>
                <a:sym typeface="+mn-ea"/>
              </a:rPr>
              <a:t>在任何特定的理论中，只有其中包含数学的部分才是真正的科学.——康德</a:t>
            </a:r>
            <a:endParaRPr lang="zh-CN" altLang="en-US" dirty="0">
              <a:solidFill>
                <a:srgbClr val="0000FF"/>
              </a:solidFill>
              <a:latin typeface="华文行楷" panose="02010800040101010101" pitchFamily="2" charset="-122"/>
              <a:ea typeface="华文行楷" panose="02010800040101010101" pitchFamily="2" charset="-122"/>
            </a:endParaRPr>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文本占位符 9218"/>
          <p:cNvSpPr>
            <a:spLocks noGrp="1"/>
          </p:cNvSpPr>
          <p:nvPr/>
        </p:nvSpPr>
        <p:spPr>
          <a:xfrm>
            <a:off x="1236345" y="1228725"/>
            <a:ext cx="4352290" cy="460883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n"/>
              <a:defRPr sz="320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p"/>
              <a:defRPr sz="280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n"/>
              <a:defRPr sz="240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p"/>
              <a:defRPr sz="200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n"/>
              <a:defRPr sz="200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n"/>
              <a:defRPr sz="200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n"/>
              <a:defRPr sz="200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n"/>
              <a:defRPr sz="200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n"/>
              <a:defRPr sz="2000" u="none" kern="1200" baseline="0">
                <a:solidFill>
                  <a:schemeClr val="tx1"/>
                </a:solidFill>
                <a:latin typeface="+mn-lt"/>
                <a:ea typeface="+mn-ea"/>
                <a:cs typeface="+mn-cs"/>
              </a:defRPr>
            </a:lvl9pPr>
          </a:lstStyle>
          <a:p>
            <a:pPr>
              <a:lnSpc>
                <a:spcPct val="80000"/>
              </a:lnSpc>
            </a:pPr>
            <a:r>
              <a:rPr lang="zh-CN" altLang="en-US" dirty="0">
                <a:ea typeface="华文新魏" panose="02010800040101010101" pitchFamily="2" charset="-122"/>
              </a:rPr>
              <a:t>现代综合评价方法的产生：</a:t>
            </a:r>
            <a:endParaRPr lang="zh-CN" altLang="en-US" dirty="0">
              <a:ea typeface="华文新魏" panose="02010800040101010101" pitchFamily="2" charset="-122"/>
            </a:endParaRPr>
          </a:p>
          <a:p>
            <a:pPr>
              <a:lnSpc>
                <a:spcPct val="80000"/>
              </a:lnSpc>
            </a:pPr>
            <a:r>
              <a:rPr lang="zh-CN" altLang="en-US" sz="2400" dirty="0">
                <a:latin typeface="华文楷体" panose="02010600040101010101" charset="-122"/>
                <a:ea typeface="华文楷体" panose="02010600040101010101" charset="-122"/>
              </a:rPr>
              <a:t>20世纪60年代：模糊综合评判方法</a:t>
            </a:r>
            <a:endParaRPr lang="zh-CN" altLang="en-US" sz="2400" dirty="0">
              <a:latin typeface="华文楷体" panose="02010600040101010101" charset="-122"/>
              <a:ea typeface="华文楷体" panose="02010600040101010101" charset="-122"/>
            </a:endParaRPr>
          </a:p>
          <a:p>
            <a:pPr>
              <a:lnSpc>
                <a:spcPct val="80000"/>
              </a:lnSpc>
            </a:pPr>
            <a:r>
              <a:rPr lang="zh-CN" altLang="en-US" sz="2400" dirty="0">
                <a:latin typeface="华文楷体" panose="02010600040101010101" charset="-122"/>
                <a:ea typeface="华文楷体" panose="02010600040101010101" charset="-122"/>
              </a:rPr>
              <a:t>20世纪70~80年代：层次分析法、数据包络分析法</a:t>
            </a:r>
            <a:endParaRPr lang="zh-CN" altLang="en-US" sz="2400" dirty="0">
              <a:latin typeface="华文楷体" panose="02010600040101010101" charset="-122"/>
              <a:ea typeface="华文楷体" panose="02010600040101010101" charset="-122"/>
            </a:endParaRPr>
          </a:p>
          <a:p>
            <a:pPr>
              <a:lnSpc>
                <a:spcPct val="80000"/>
              </a:lnSpc>
            </a:pPr>
            <a:r>
              <a:rPr lang="zh-CN" altLang="en-US" sz="2400" dirty="0">
                <a:latin typeface="华文楷体" panose="02010600040101010101" charset="-122"/>
                <a:ea typeface="华文楷体" panose="02010600040101010101" charset="-122"/>
              </a:rPr>
              <a:t>20世纪80~90年代：人工神经网络综合评价法、灰色综合评价法</a:t>
            </a:r>
            <a:endParaRPr lang="zh-CN" altLang="en-US" sz="2400" dirty="0">
              <a:latin typeface="华文楷体" panose="02010600040101010101" charset="-122"/>
              <a:ea typeface="华文楷体" panose="02010600040101010101" charset="-122"/>
            </a:endParaRPr>
          </a:p>
          <a:p>
            <a:pPr>
              <a:lnSpc>
                <a:spcPct val="80000"/>
              </a:lnSpc>
            </a:pPr>
            <a:r>
              <a:rPr lang="zh-CN" altLang="en-US" sz="2400" dirty="0"/>
              <a:t>各种现代综合评价具体方法的整体思路是统一的.</a:t>
            </a:r>
            <a:endParaRPr lang="zh-CN" altLang="en-US" sz="2400" dirty="0"/>
          </a:p>
        </p:txBody>
      </p:sp>
      <p:grpSp>
        <p:nvGrpSpPr>
          <p:cNvPr id="9220" name="组合 9219"/>
          <p:cNvGrpSpPr>
            <a:grpSpLocks noRot="1" noChangeAspect="1"/>
          </p:cNvGrpSpPr>
          <p:nvPr/>
        </p:nvGrpSpPr>
        <p:grpSpPr>
          <a:xfrm>
            <a:off x="6440488" y="1124268"/>
            <a:ext cx="3240087" cy="4824412"/>
            <a:chOff x="0" y="0"/>
            <a:chExt cx="864" cy="2448"/>
          </a:xfrm>
        </p:grpSpPr>
        <p:sp>
          <p:nvSpPr>
            <p:cNvPr id="9221" name="矩形 9220"/>
            <p:cNvSpPr>
              <a:spLocks noRot="1" noChangeAspect="1"/>
            </p:cNvSpPr>
            <p:nvPr/>
          </p:nvSpPr>
          <p:spPr>
            <a:xfrm>
              <a:off x="0" y="0"/>
              <a:ext cx="864" cy="2448"/>
            </a:xfrm>
            <a:prstGeom prst="rect">
              <a:avLst/>
            </a:prstGeom>
            <a:noFill/>
            <a:ln w="9525">
              <a:noFill/>
            </a:ln>
          </p:spPr>
          <p:txBody>
            <a:bodyPr/>
            <a:p>
              <a:endParaRPr lang="zh-CN" altLang="en-US"/>
            </a:p>
          </p:txBody>
        </p:sp>
        <p:sp>
          <p:nvSpPr>
            <p:cNvPr id="9222" name="圆角矩形 9221"/>
            <p:cNvSpPr/>
            <p:nvPr/>
          </p:nvSpPr>
          <p:spPr>
            <a:xfrm>
              <a:off x="0" y="0"/>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zh-CN" altLang="en-US" sz="3300" dirty="0">
                  <a:solidFill>
                    <a:srgbClr val="3560CB"/>
                  </a:solidFill>
                  <a:latin typeface="Arial" panose="020B0604020202020204" pitchFamily="34" charset="0"/>
                  <a:ea typeface="华文楷体" panose="02010600040101010101" charset="-122"/>
                </a:rPr>
                <a:t>确定评价对象</a:t>
              </a:r>
              <a:endParaRPr lang="zh-CN" altLang="en-US" sz="3300" dirty="0">
                <a:solidFill>
                  <a:srgbClr val="3560CB"/>
                </a:solidFill>
                <a:latin typeface="Arial" panose="020B0604020202020204" pitchFamily="34" charset="0"/>
                <a:ea typeface="华文楷体" panose="02010600040101010101" charset="-122"/>
              </a:endParaRPr>
            </a:p>
          </p:txBody>
        </p:sp>
        <p:sp>
          <p:nvSpPr>
            <p:cNvPr id="9223" name="圆角矩形 9222"/>
            <p:cNvSpPr/>
            <p:nvPr/>
          </p:nvSpPr>
          <p:spPr>
            <a:xfrm>
              <a:off x="0" y="432"/>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zh-CN" altLang="en-US" sz="3300" dirty="0">
                  <a:solidFill>
                    <a:srgbClr val="3560CB"/>
                  </a:solidFill>
                  <a:latin typeface="Arial" panose="020B0604020202020204" pitchFamily="34" charset="0"/>
                  <a:ea typeface="华文楷体" panose="02010600040101010101" charset="-122"/>
                </a:rPr>
                <a:t>确立指标体系</a:t>
              </a:r>
              <a:endParaRPr lang="zh-CN" altLang="en-US" sz="3300" dirty="0">
                <a:solidFill>
                  <a:srgbClr val="3560CB"/>
                </a:solidFill>
                <a:latin typeface="Arial" panose="020B0604020202020204" pitchFamily="34" charset="0"/>
                <a:ea typeface="华文楷体" panose="02010600040101010101" charset="-122"/>
              </a:endParaRPr>
            </a:p>
          </p:txBody>
        </p:sp>
        <p:cxnSp>
          <p:nvCxnSpPr>
            <p:cNvPr id="9224" name="肘形连接符 9223"/>
            <p:cNvCxnSpPr>
              <a:stCxn id="9223" idx="0"/>
              <a:endCxn id="9222" idx="2"/>
            </p:cNvCxnSpPr>
            <p:nvPr/>
          </p:nvCxnSpPr>
          <p:spPr>
            <a:xfrm rot="16200000">
              <a:off x="356" y="356"/>
              <a:ext cx="144" cy="5"/>
            </a:xfrm>
            <a:prstGeom prst="bentConnector2">
              <a:avLst/>
            </a:prstGeom>
            <a:ln w="9525" cap="flat" cmpd="sng">
              <a:solidFill>
                <a:srgbClr val="7096DB"/>
              </a:solidFill>
              <a:prstDash val="solid"/>
              <a:miter/>
              <a:headEnd type="none" w="med" len="med"/>
              <a:tailEnd type="none" w="med" len="med"/>
            </a:ln>
          </p:spPr>
        </p:cxnSp>
        <p:sp>
          <p:nvSpPr>
            <p:cNvPr id="9225" name="圆角矩形 9224"/>
            <p:cNvSpPr/>
            <p:nvPr/>
          </p:nvSpPr>
          <p:spPr>
            <a:xfrm>
              <a:off x="0" y="864"/>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zh-CN" altLang="en-US" sz="3300" dirty="0">
                  <a:solidFill>
                    <a:srgbClr val="3560CB"/>
                  </a:solidFill>
                  <a:latin typeface="Arial" panose="020B0604020202020204" pitchFamily="34" charset="0"/>
                  <a:ea typeface="华文楷体" panose="02010600040101010101" charset="-122"/>
                </a:rPr>
                <a:t>确定指标权重</a:t>
              </a:r>
              <a:endParaRPr lang="zh-CN" altLang="en-US" sz="3300" dirty="0">
                <a:solidFill>
                  <a:srgbClr val="3560CB"/>
                </a:solidFill>
                <a:latin typeface="Arial" panose="020B0604020202020204" pitchFamily="34" charset="0"/>
                <a:ea typeface="华文楷体" panose="02010600040101010101" charset="-122"/>
              </a:endParaRPr>
            </a:p>
          </p:txBody>
        </p:sp>
        <p:cxnSp>
          <p:nvCxnSpPr>
            <p:cNvPr id="9226" name="肘形连接符 9225"/>
            <p:cNvCxnSpPr>
              <a:stCxn id="9225" idx="0"/>
              <a:endCxn id="9223" idx="2"/>
            </p:cNvCxnSpPr>
            <p:nvPr/>
          </p:nvCxnSpPr>
          <p:spPr>
            <a:xfrm rot="16200000">
              <a:off x="356" y="788"/>
              <a:ext cx="144" cy="5"/>
            </a:xfrm>
            <a:prstGeom prst="bentConnector2">
              <a:avLst/>
            </a:prstGeom>
            <a:ln w="9525" cap="flat" cmpd="sng">
              <a:solidFill>
                <a:srgbClr val="7096DB"/>
              </a:solidFill>
              <a:prstDash val="solid"/>
              <a:miter/>
              <a:headEnd type="none" w="med" len="med"/>
              <a:tailEnd type="none" w="med" len="med"/>
            </a:ln>
          </p:spPr>
        </p:cxnSp>
        <p:sp>
          <p:nvSpPr>
            <p:cNvPr id="9227" name="圆角矩形 9226"/>
            <p:cNvSpPr/>
            <p:nvPr/>
          </p:nvSpPr>
          <p:spPr>
            <a:xfrm>
              <a:off x="0" y="1296"/>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zh-CN" altLang="en-US" sz="3300" dirty="0">
                  <a:solidFill>
                    <a:srgbClr val="3560CB"/>
                  </a:solidFill>
                  <a:latin typeface="Arial" panose="020B0604020202020204" pitchFamily="34" charset="0"/>
                  <a:ea typeface="华文楷体" panose="02010600040101010101" charset="-122"/>
                </a:rPr>
                <a:t>确定评价等级</a:t>
              </a:r>
              <a:endParaRPr lang="zh-CN" altLang="en-US" sz="3300" dirty="0">
                <a:solidFill>
                  <a:srgbClr val="3560CB"/>
                </a:solidFill>
                <a:latin typeface="Arial" panose="020B0604020202020204" pitchFamily="34" charset="0"/>
                <a:ea typeface="华文楷体" panose="02010600040101010101" charset="-122"/>
              </a:endParaRPr>
            </a:p>
          </p:txBody>
        </p:sp>
        <p:cxnSp>
          <p:nvCxnSpPr>
            <p:cNvPr id="9228" name="肘形连接符 9227"/>
            <p:cNvCxnSpPr>
              <a:stCxn id="9227" idx="0"/>
              <a:endCxn id="9225" idx="2"/>
            </p:cNvCxnSpPr>
            <p:nvPr/>
          </p:nvCxnSpPr>
          <p:spPr>
            <a:xfrm rot="16200000">
              <a:off x="356" y="1220"/>
              <a:ext cx="144" cy="5"/>
            </a:xfrm>
            <a:prstGeom prst="bentConnector2">
              <a:avLst/>
            </a:prstGeom>
            <a:ln w="9525" cap="flat" cmpd="sng">
              <a:solidFill>
                <a:srgbClr val="7096DB"/>
              </a:solidFill>
              <a:prstDash val="solid"/>
              <a:miter/>
              <a:headEnd type="none" w="med" len="med"/>
              <a:tailEnd type="none" w="med" len="med"/>
            </a:ln>
          </p:spPr>
        </p:cxnSp>
        <p:sp>
          <p:nvSpPr>
            <p:cNvPr id="9229" name="圆角矩形 9228"/>
            <p:cNvSpPr/>
            <p:nvPr/>
          </p:nvSpPr>
          <p:spPr>
            <a:xfrm>
              <a:off x="0" y="1728"/>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zh-CN" altLang="en-US" sz="3300" dirty="0">
                  <a:solidFill>
                    <a:srgbClr val="3560CB"/>
                  </a:solidFill>
                  <a:latin typeface="Arial" panose="020B0604020202020204" pitchFamily="34" charset="0"/>
                  <a:ea typeface="华文楷体" panose="02010600040101010101" charset="-122"/>
                </a:rPr>
                <a:t>建立数学模型</a:t>
              </a:r>
              <a:endParaRPr lang="zh-CN" altLang="en-US" sz="3300" dirty="0">
                <a:solidFill>
                  <a:srgbClr val="3560CB"/>
                </a:solidFill>
                <a:latin typeface="Arial" panose="020B0604020202020204" pitchFamily="34" charset="0"/>
                <a:ea typeface="华文楷体" panose="02010600040101010101" charset="-122"/>
              </a:endParaRPr>
            </a:p>
          </p:txBody>
        </p:sp>
        <p:cxnSp>
          <p:nvCxnSpPr>
            <p:cNvPr id="9230" name="肘形连接符 9229"/>
            <p:cNvCxnSpPr>
              <a:stCxn id="9229" idx="0"/>
              <a:endCxn id="9227" idx="2"/>
            </p:cNvCxnSpPr>
            <p:nvPr/>
          </p:nvCxnSpPr>
          <p:spPr>
            <a:xfrm rot="16200000">
              <a:off x="356" y="1652"/>
              <a:ext cx="144" cy="5"/>
            </a:xfrm>
            <a:prstGeom prst="bentConnector2">
              <a:avLst/>
            </a:prstGeom>
            <a:ln w="9525" cap="flat" cmpd="sng">
              <a:solidFill>
                <a:srgbClr val="7096DB"/>
              </a:solidFill>
              <a:prstDash val="solid"/>
              <a:miter/>
              <a:headEnd type="none" w="med" len="med"/>
              <a:tailEnd type="none" w="med" len="med"/>
            </a:ln>
          </p:spPr>
        </p:cxnSp>
        <p:sp>
          <p:nvSpPr>
            <p:cNvPr id="9231" name="圆角矩形 9230"/>
            <p:cNvSpPr/>
            <p:nvPr/>
          </p:nvSpPr>
          <p:spPr>
            <a:xfrm>
              <a:off x="0" y="2160"/>
              <a:ext cx="864" cy="288"/>
            </a:xfrm>
            <a:prstGeom prst="roundRect">
              <a:avLst>
                <a:gd name="adj" fmla="val 50000"/>
              </a:avLst>
            </a:prstGeom>
            <a:solidFill>
              <a:srgbClr val="7096DB">
                <a:alpha val="20000"/>
              </a:srgbClr>
            </a:solidFill>
            <a:ln w="28575" cap="flat" cmpd="sng">
              <a:solidFill>
                <a:srgbClr val="7096DB"/>
              </a:solidFill>
              <a:prstDash val="sysDot"/>
              <a:headEnd type="none" w="med" len="med"/>
              <a:tailEnd type="none" w="med" len="med"/>
            </a:ln>
          </p:spPr>
          <p:txBody>
            <a:bodyPr wrap="square" anchor="ctr"/>
            <a:p>
              <a:pPr algn="ctr"/>
              <a:r>
                <a:rPr lang="zh-CN" altLang="en-US" sz="3300" dirty="0">
                  <a:solidFill>
                    <a:srgbClr val="3560CB"/>
                  </a:solidFill>
                  <a:latin typeface="Arial" panose="020B0604020202020204" pitchFamily="34" charset="0"/>
                  <a:ea typeface="华文楷体" panose="02010600040101010101" charset="-122"/>
                </a:rPr>
                <a:t>评价结果分析</a:t>
              </a:r>
              <a:endParaRPr lang="zh-CN" altLang="en-US" sz="3300" dirty="0">
                <a:solidFill>
                  <a:srgbClr val="3560CB"/>
                </a:solidFill>
                <a:latin typeface="Arial" panose="020B0604020202020204" pitchFamily="34" charset="0"/>
                <a:ea typeface="华文楷体" panose="02010600040101010101" charset="-122"/>
              </a:endParaRPr>
            </a:p>
          </p:txBody>
        </p:sp>
        <p:cxnSp>
          <p:nvCxnSpPr>
            <p:cNvPr id="9232" name="肘形连接符 9231"/>
            <p:cNvCxnSpPr>
              <a:stCxn id="9231" idx="0"/>
              <a:endCxn id="9229" idx="2"/>
            </p:cNvCxnSpPr>
            <p:nvPr/>
          </p:nvCxnSpPr>
          <p:spPr>
            <a:xfrm rot="16200000">
              <a:off x="356" y="2084"/>
              <a:ext cx="144" cy="5"/>
            </a:xfrm>
            <a:prstGeom prst="bentConnector2">
              <a:avLst/>
            </a:prstGeom>
            <a:ln w="9525" cap="flat" cmpd="sng">
              <a:solidFill>
                <a:srgbClr val="7096DB"/>
              </a:solidFill>
              <a:prstDash val="solid"/>
              <a:miter/>
              <a:headEnd type="none" w="med" len="med"/>
              <a:tailEnd type="none" w="med" len="med"/>
            </a:ln>
          </p:spPr>
        </p:cxn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solidFill>
                  <a:schemeClr val="tx1"/>
                </a:solidFill>
              </a:rPr>
              <a:t>常见评价类模型</a:t>
            </a:r>
            <a:endParaRPr lang="zh-CN" altLang="en-US" dirty="0">
              <a:solidFill>
                <a:schemeClr val="tx1"/>
              </a:solidFill>
            </a:endParaRPr>
          </a:p>
        </p:txBody>
      </p:sp>
      <p:sp>
        <p:nvSpPr>
          <p:cNvPr id="3" name="内容占位符 2"/>
          <p:cNvSpPr>
            <a:spLocks noGrp="1"/>
          </p:cNvSpPr>
          <p:nvPr>
            <p:ph idx="1"/>
            <p:custDataLst>
              <p:tags r:id="rId2"/>
            </p:custDataLst>
          </p:nvPr>
        </p:nvSpPr>
        <p:spPr>
          <a:xfrm>
            <a:off x="838200" y="1691005"/>
            <a:ext cx="10515600" cy="4351338"/>
          </a:xfrm>
        </p:spPr>
        <p:txBody>
          <a:bodyPr>
            <a:normAutofit/>
          </a:bodyPr>
          <a:lstStyle/>
          <a:p>
            <a:pPr algn="just">
              <a:lnSpc>
                <a:spcPct val="150000"/>
              </a:lnSpc>
            </a:pPr>
            <a:r>
              <a:rPr lang="zh-CN" altLang="en-US" sz="3000" dirty="0"/>
              <a:t>层次分析法</a:t>
            </a:r>
            <a:endParaRPr lang="zh-CN" altLang="en-US" sz="3000" dirty="0"/>
          </a:p>
          <a:p>
            <a:pPr algn="just">
              <a:lnSpc>
                <a:spcPct val="150000"/>
              </a:lnSpc>
            </a:pPr>
            <a:r>
              <a:rPr lang="zh-CN" altLang="en-US" sz="3000" dirty="0"/>
              <a:t>模糊综合评价法</a:t>
            </a:r>
            <a:endParaRPr lang="zh-CN" altLang="en-US" sz="3000" dirty="0"/>
          </a:p>
          <a:p>
            <a:pPr algn="just">
              <a:lnSpc>
                <a:spcPct val="150000"/>
              </a:lnSpc>
            </a:pPr>
            <a:r>
              <a:rPr lang="zh-CN" altLang="en-US" sz="3000" dirty="0"/>
              <a:t>神经网络算法</a:t>
            </a:r>
            <a:endParaRPr lang="zh-CN" altLang="en-US" sz="3000"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层次分析法</a:t>
            </a:r>
            <a:endParaRPr lang="zh-CN" altLang="en-US"/>
          </a:p>
        </p:txBody>
      </p:sp>
      <p:sp>
        <p:nvSpPr>
          <p:cNvPr id="3" name="内容占位符 2"/>
          <p:cNvSpPr>
            <a:spLocks noGrp="1"/>
          </p:cNvSpPr>
          <p:nvPr>
            <p:ph idx="1"/>
          </p:nvPr>
        </p:nvSpPr>
        <p:spPr>
          <a:xfrm>
            <a:off x="838200" y="1691005"/>
            <a:ext cx="9873615" cy="4351655"/>
          </a:xfrm>
        </p:spPr>
        <p:txBody>
          <a:bodyPr>
            <a:normAutofit lnSpcReduction="10000"/>
          </a:bodyPr>
          <a:p>
            <a:pPr algn="just">
              <a:lnSpc>
                <a:spcPct val="150000"/>
              </a:lnSpc>
            </a:pPr>
            <a:r>
              <a:rPr lang="zh-CN" altLang="en-US" dirty="0">
                <a:latin typeface="Arial" panose="020B0604020202020204" pitchFamily="34" charset="0"/>
                <a:sym typeface="+mn-ea"/>
              </a:rPr>
              <a:t>层次分析法（</a:t>
            </a:r>
            <a:r>
              <a:rPr lang="en-US" altLang="zh-CN" dirty="0">
                <a:latin typeface="Arial" panose="020B0604020202020204" pitchFamily="34" charset="0"/>
                <a:sym typeface="+mn-ea"/>
              </a:rPr>
              <a:t>Analytic Hierarchy Process, AHP)</a:t>
            </a:r>
            <a:r>
              <a:rPr lang="zh-CN" altLang="en-US" dirty="0">
                <a:latin typeface="Arial" panose="020B0604020202020204" pitchFamily="34" charset="0"/>
                <a:sym typeface="+mn-ea"/>
              </a:rPr>
              <a:t>这是</a:t>
            </a:r>
            <a:r>
              <a:rPr lang="zh-CN" altLang="en-US" dirty="0">
                <a:solidFill>
                  <a:srgbClr val="FF3300"/>
                </a:solidFill>
                <a:latin typeface="Arial" panose="020B0604020202020204" pitchFamily="34" charset="0"/>
                <a:sym typeface="+mn-ea"/>
              </a:rPr>
              <a:t>一种定性和定量相结合的、系统化的、层次化的分析方法</a:t>
            </a:r>
            <a:r>
              <a:rPr lang="zh-CN" altLang="en-US" dirty="0">
                <a:latin typeface="Arial" panose="020B0604020202020204" pitchFamily="34" charset="0"/>
                <a:sym typeface="+mn-ea"/>
              </a:rPr>
              <a:t>。过去研究自然和社会现象主要有</a:t>
            </a:r>
            <a:r>
              <a:rPr lang="zh-CN" altLang="en-US" dirty="0">
                <a:solidFill>
                  <a:srgbClr val="FF3300"/>
                </a:solidFill>
                <a:latin typeface="Arial" panose="020B0604020202020204" pitchFamily="34" charset="0"/>
                <a:sym typeface="+mn-ea"/>
              </a:rPr>
              <a:t>机理分析法</a:t>
            </a:r>
            <a:r>
              <a:rPr lang="zh-CN" altLang="en-US" dirty="0">
                <a:latin typeface="Arial" panose="020B0604020202020204" pitchFamily="34" charset="0"/>
                <a:sym typeface="+mn-ea"/>
              </a:rPr>
              <a:t>和</a:t>
            </a:r>
            <a:r>
              <a:rPr lang="zh-CN" altLang="en-US" dirty="0">
                <a:solidFill>
                  <a:srgbClr val="FF3300"/>
                </a:solidFill>
                <a:latin typeface="Arial" panose="020B0604020202020204" pitchFamily="34" charset="0"/>
                <a:sym typeface="+mn-ea"/>
              </a:rPr>
              <a:t>统计分析法</a:t>
            </a:r>
            <a:r>
              <a:rPr lang="zh-CN" altLang="en-US" dirty="0">
                <a:latin typeface="Arial" panose="020B0604020202020204" pitchFamily="34" charset="0"/>
                <a:sym typeface="+mn-ea"/>
              </a:rPr>
              <a:t>两种方法，前者用经典的数学工具分析现象的因果关系，后者以随机数学为工具，通过大量的观察数据寻求统计规律。近年发展的系统分析是又一种方法，而层次分析法是系统分析的数学工具之一。</a:t>
            </a:r>
            <a:endParaRPr lang="zh-CN" altLang="en-US" dirty="0">
              <a:latin typeface="Arial" panose="020B0604020202020204" pitchFamily="34" charset="0"/>
            </a:endParaRPr>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层次分析法基本步骤</a:t>
            </a:r>
            <a:endParaRPr lang="zh-CN" altLang="en-US"/>
          </a:p>
        </p:txBody>
      </p:sp>
      <p:sp>
        <p:nvSpPr>
          <p:cNvPr id="3" name="内容占位符 2"/>
          <p:cNvSpPr>
            <a:spLocks noGrp="1"/>
          </p:cNvSpPr>
          <p:nvPr>
            <p:ph idx="1"/>
          </p:nvPr>
        </p:nvSpPr>
        <p:spPr>
          <a:xfrm>
            <a:off x="838200" y="1691005"/>
            <a:ext cx="10515600" cy="4351338"/>
          </a:xfrm>
        </p:spPr>
        <p:txBody>
          <a:bodyPr>
            <a:normAutofit/>
          </a:bodyPr>
          <a:p>
            <a:pPr>
              <a:lnSpc>
                <a:spcPct val="150000"/>
              </a:lnSpc>
            </a:pPr>
            <a:r>
              <a:rPr lang="zh-CN" altLang="en-US" sz="2600" dirty="0">
                <a:sym typeface="+mn-ea"/>
              </a:rPr>
              <a:t>（</a:t>
            </a:r>
            <a:r>
              <a:rPr lang="en-US" altLang="zh-CN" sz="2600" dirty="0">
                <a:sym typeface="+mn-ea"/>
              </a:rPr>
              <a:t>1</a:t>
            </a:r>
            <a:r>
              <a:rPr lang="zh-CN" altLang="en-US" sz="2600" dirty="0">
                <a:sym typeface="+mn-ea"/>
              </a:rPr>
              <a:t>）建立层次结构模型；</a:t>
            </a:r>
            <a:endParaRPr lang="zh-CN" altLang="en-US" sz="2600" dirty="0"/>
          </a:p>
          <a:p>
            <a:pPr>
              <a:lnSpc>
                <a:spcPct val="150000"/>
              </a:lnSpc>
            </a:pPr>
            <a:r>
              <a:rPr lang="zh-CN" altLang="en-US" sz="2600" dirty="0">
                <a:sym typeface="+mn-ea"/>
              </a:rPr>
              <a:t>（</a:t>
            </a:r>
            <a:r>
              <a:rPr lang="en-US" altLang="zh-CN" sz="2600" dirty="0">
                <a:sym typeface="+mn-ea"/>
              </a:rPr>
              <a:t>2</a:t>
            </a:r>
            <a:r>
              <a:rPr lang="zh-CN" altLang="en-US" sz="2600" dirty="0">
                <a:sym typeface="+mn-ea"/>
              </a:rPr>
              <a:t>）构造判断矩阵；</a:t>
            </a:r>
            <a:endParaRPr lang="zh-CN" altLang="en-US" sz="2600" dirty="0"/>
          </a:p>
          <a:p>
            <a:pPr>
              <a:lnSpc>
                <a:spcPct val="150000"/>
              </a:lnSpc>
            </a:pPr>
            <a:r>
              <a:rPr lang="zh-CN" altLang="en-US" sz="2600" dirty="0">
                <a:sym typeface="+mn-ea"/>
              </a:rPr>
              <a:t>（</a:t>
            </a:r>
            <a:r>
              <a:rPr lang="en-US" altLang="zh-CN" sz="2600" dirty="0">
                <a:sym typeface="+mn-ea"/>
              </a:rPr>
              <a:t>3</a:t>
            </a:r>
            <a:r>
              <a:rPr lang="zh-CN" altLang="en-US" sz="2600" dirty="0">
                <a:sym typeface="+mn-ea"/>
              </a:rPr>
              <a:t>）层次单排序；</a:t>
            </a:r>
            <a:endParaRPr lang="zh-CN" altLang="en-US" sz="2600" dirty="0"/>
          </a:p>
          <a:p>
            <a:pPr>
              <a:lnSpc>
                <a:spcPct val="150000"/>
              </a:lnSpc>
            </a:pPr>
            <a:r>
              <a:rPr lang="zh-CN" altLang="en-US" sz="2600" dirty="0">
                <a:sym typeface="+mn-ea"/>
              </a:rPr>
              <a:t>（</a:t>
            </a:r>
            <a:r>
              <a:rPr lang="en-US" altLang="zh-CN" sz="2600" dirty="0">
                <a:sym typeface="+mn-ea"/>
              </a:rPr>
              <a:t>4</a:t>
            </a:r>
            <a:r>
              <a:rPr lang="zh-CN" altLang="en-US" sz="2600" dirty="0">
                <a:sym typeface="+mn-ea"/>
              </a:rPr>
              <a:t>）一致性检验；</a:t>
            </a:r>
            <a:endParaRPr lang="zh-CN" altLang="en-US" sz="2600" dirty="0"/>
          </a:p>
          <a:p>
            <a:pPr>
              <a:lnSpc>
                <a:spcPct val="150000"/>
              </a:lnSpc>
            </a:pPr>
            <a:r>
              <a:rPr lang="zh-CN" altLang="en-US" sz="2600" dirty="0">
                <a:sym typeface="+mn-ea"/>
              </a:rPr>
              <a:t>（</a:t>
            </a:r>
            <a:r>
              <a:rPr lang="en-US" altLang="zh-CN" sz="2600" dirty="0">
                <a:sym typeface="+mn-ea"/>
              </a:rPr>
              <a:t>5</a:t>
            </a:r>
            <a:r>
              <a:rPr lang="zh-CN" altLang="en-US" sz="2600" dirty="0">
                <a:sym typeface="+mn-ea"/>
              </a:rPr>
              <a:t>）层次总排序。</a:t>
            </a:r>
            <a:endParaRPr lang="zh-CN" altLang="en-US" sz="26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模糊综合评价算法</a:t>
            </a:r>
            <a:endParaRPr lang="zh-CN" altLang="en-US"/>
          </a:p>
        </p:txBody>
      </p:sp>
      <p:sp>
        <p:nvSpPr>
          <p:cNvPr id="3" name="内容占位符 2"/>
          <p:cNvSpPr>
            <a:spLocks noGrp="1"/>
          </p:cNvSpPr>
          <p:nvPr>
            <p:ph idx="1"/>
          </p:nvPr>
        </p:nvSpPr>
        <p:spPr>
          <a:xfrm>
            <a:off x="838200" y="1691005"/>
            <a:ext cx="10013315" cy="4351655"/>
          </a:xfrm>
        </p:spPr>
        <p:txBody>
          <a:bodyPr/>
          <a:p>
            <a:pPr>
              <a:lnSpc>
                <a:spcPct val="150000"/>
              </a:lnSpc>
            </a:pPr>
            <a:r>
              <a:rPr lang="en-US" altLang="zh-CN" dirty="0">
                <a:latin typeface="Times New Roman" panose="02020603050405020304" pitchFamily="18" charset="0"/>
                <a:sym typeface="+mn-ea"/>
              </a:rPr>
              <a:t>1965</a:t>
            </a:r>
            <a:r>
              <a:rPr lang="zh-CN" altLang="en-US" dirty="0">
                <a:latin typeface="Times New Roman" panose="02020603050405020304" pitchFamily="18" charset="0"/>
                <a:sym typeface="+mn-ea"/>
              </a:rPr>
              <a:t>年，美国著名自动控制专家查德（</a:t>
            </a:r>
            <a:r>
              <a:rPr lang="en-US" altLang="zh-CN" dirty="0">
                <a:latin typeface="Times New Roman" panose="02020603050405020304" pitchFamily="18" charset="0"/>
                <a:sym typeface="+mn-ea"/>
              </a:rPr>
              <a:t>L.A. Zadeh</a:t>
            </a:r>
            <a:r>
              <a:rPr lang="zh-CN" altLang="en-US" dirty="0">
                <a:latin typeface="Times New Roman" panose="02020603050405020304" pitchFamily="18" charset="0"/>
                <a:sym typeface="+mn-ea"/>
              </a:rPr>
              <a:t>）教授提出了模糊（</a:t>
            </a:r>
            <a:r>
              <a:rPr lang="en-US" altLang="zh-CN" dirty="0">
                <a:latin typeface="Times New Roman" panose="02020603050405020304" pitchFamily="18" charset="0"/>
                <a:sym typeface="+mn-ea"/>
              </a:rPr>
              <a:t>fuzzy</a:t>
            </a:r>
            <a:r>
              <a:rPr lang="zh-CN" altLang="en-US" dirty="0">
                <a:latin typeface="Times New Roman" panose="02020603050405020304" pitchFamily="18" charset="0"/>
                <a:sym typeface="+mn-ea"/>
              </a:rPr>
              <a:t>）的概念，并发表了第一篇用数学方法研究模糊现象的论文“模糊集合”（</a:t>
            </a:r>
            <a:r>
              <a:rPr lang="en-US" altLang="zh-CN" dirty="0">
                <a:latin typeface="Times New Roman" panose="02020603050405020304" pitchFamily="18" charset="0"/>
                <a:sym typeface="+mn-ea"/>
              </a:rPr>
              <a:t>fuzzy set</a:t>
            </a:r>
            <a:r>
              <a:rPr lang="zh-CN" altLang="en-US" dirty="0">
                <a:latin typeface="Times New Roman" panose="02020603050405020304" pitchFamily="18" charset="0"/>
                <a:sym typeface="+mn-ea"/>
              </a:rPr>
              <a:t>）。他提出用“模糊集合”作为表现模糊事物的数学模型。并在“模糊集合”上逐步建立运算、变换规律，开展有关的理论研究，就有可能构造出研究现实世界中的大量模糊的数学基础，能够对看来相当复杂的模糊系统进行定量的描述和处理的数学方法。</a:t>
            </a:r>
            <a:endParaRPr lang="zh-CN" altLang="en-US" dirty="0">
              <a:latin typeface="Times New Roman" panose="02020603050405020304" pitchFamily="18" charset="0"/>
            </a:endParaRPr>
          </a:p>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隶属关系</a:t>
            </a:r>
            <a:endParaRPr lang="zh-CN" altLang="en-US"/>
          </a:p>
        </p:txBody>
      </p:sp>
      <p:sp>
        <p:nvSpPr>
          <p:cNvPr id="3" name="内容占位符 2"/>
          <p:cNvSpPr>
            <a:spLocks noGrp="1"/>
          </p:cNvSpPr>
          <p:nvPr>
            <p:ph idx="1"/>
          </p:nvPr>
        </p:nvSpPr>
        <p:spPr>
          <a:xfrm>
            <a:off x="838200" y="1691005"/>
            <a:ext cx="10093325" cy="4351655"/>
          </a:xfrm>
        </p:spPr>
        <p:txBody>
          <a:bodyPr/>
          <a:p>
            <a:r>
              <a:rPr lang="zh-CN" altLang="en-US" dirty="0">
                <a:latin typeface="Times New Roman" panose="02020603050405020304" pitchFamily="18" charset="0"/>
                <a:sym typeface="+mn-ea"/>
              </a:rPr>
              <a:t>在模糊集合中，给定范围内元素对它的隶属关系不一定只有“是”或“否”两种情况，而是用介于0和1之间的实数来表示隶属程度，还存在中间过渡状态。比如“老人”是个模糊概念，70岁的肯定属于老人，它的从属程度是 1，40岁的人肯定不算老人，它的从属程度为 0，按照查德给出的公式，55岁属于“老”的程度为0.5，即“半老”，60岁属于“老”的程度0.8。查德认为，指明各个元素的隶属集合，就等于指定了一个集合。当隶属于0和1之间值时，就是模糊集合，即论域上的元素符合概念的程度不是绝对的0或1（不是或是），而是介于0和1之间的一个实数。</a:t>
            </a:r>
            <a:endParaRPr lang="zh-CN" altLang="en-US" dirty="0">
              <a:latin typeface="Times New Roman" panose="02020603050405020304" pitchFamily="18" charset="0"/>
            </a:endParaRPr>
          </a:p>
          <a:p>
            <a:endParaRPr lang="zh-CN" altLang="en-US" dirty="0">
              <a:latin typeface="Times New Roman" panose="02020603050405020304" pitchFamily="18" charset="0"/>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638"/>
</p:tagLst>
</file>

<file path=ppt/tags/tag11.xml><?xml version="1.0" encoding="utf-8"?>
<p:tagLst xmlns:p="http://schemas.openxmlformats.org/presentationml/2006/main">
  <p:tag name="KSO_WM_BEAUTIFY_FLAG" val="#wm#"/>
  <p:tag name="KSO_WM_TEMPLATE_CATEGORY" val="custom"/>
  <p:tag name="KSO_WM_TEMPLATE_INDEX" val="20184638"/>
</p:tagLst>
</file>

<file path=ppt/tags/tag12.xml><?xml version="1.0" encoding="utf-8"?>
<p:tagLst xmlns:p="http://schemas.openxmlformats.org/presentationml/2006/main">
  <p:tag name="KSO_WM_BEAUTIFY_FLAG" val="#wm#"/>
  <p:tag name="KSO_WM_TEMPLATE_CATEGORY" val="custom"/>
  <p:tag name="KSO_WM_TEMPLATE_INDEX" val="20184638"/>
</p:tagLst>
</file>

<file path=ppt/tags/tag13.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638_2*a*1"/>
  <p:tag name="KSO_WM_UNIT_TYPE" val="a"/>
</p:tagLst>
</file>

<file path=ppt/tags/tag14.xml><?xml version="1.0" encoding="utf-8"?>
<p:tagLst xmlns:p="http://schemas.openxmlformats.org/presentationml/2006/main">
  <p:tag name="KSO_WM_TEMPLATE_CATEGORY" val="custom"/>
  <p:tag name="KSO_WM_TEMPLATE_INDEX" val="20184638"/>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4638_2*f*1"/>
  <p:tag name="KSO_WM_UNIT_TYPE" val="f"/>
</p:tagLst>
</file>

<file path=ppt/tags/tag15.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4638_2"/>
  <p:tag name="KSO_WM_TAG_VERSION" val="1.0"/>
  <p:tag name="KSO_WM_TEMPLATE_INDEX" val="20184638"/>
  <p:tag name="KSO_WM_TEMPLATE_CATEGORY" val="custom"/>
</p:tagLst>
</file>

<file path=ppt/tags/tag16.xml><?xml version="1.0" encoding="utf-8"?>
<p:tagLst xmlns:p="http://schemas.openxmlformats.org/presentationml/2006/main">
  <p:tag name="KSO_WM_BEAUTIFY_FLAG" val="#wm#"/>
  <p:tag name="KSO_WM_TEMPLATE_CATEGORY" val="custom"/>
  <p:tag name="KSO_WM_TEMPLATE_INDEX" val="20184638"/>
</p:tagLst>
</file>

<file path=ppt/tags/tag17.xml><?xml version="1.0" encoding="utf-8"?>
<p:tagLst xmlns:p="http://schemas.openxmlformats.org/presentationml/2006/main">
  <p:tag name="KSO_WM_BEAUTIFY_FLAG" val="#wm#"/>
  <p:tag name="KSO_WM_TEMPLATE_CATEGORY" val="custom"/>
  <p:tag name="KSO_WM_TEMPLATE_INDEX" val="20184638"/>
</p:tagLst>
</file>

<file path=ppt/tags/tag18.xml><?xml version="1.0" encoding="utf-8"?>
<p:tagLst xmlns:p="http://schemas.openxmlformats.org/presentationml/2006/main">
  <p:tag name="KSO_WM_BEAUTIFY_FLAG" val="#wm#"/>
  <p:tag name="KSO_WM_TEMPLATE_CATEGORY" val="custom"/>
  <p:tag name="KSO_WM_TEMPLATE_INDEX" val="20184638"/>
</p:tagLst>
</file>

<file path=ppt/tags/tag19.xml><?xml version="1.0" encoding="utf-8"?>
<p:tagLst xmlns:p="http://schemas.openxmlformats.org/presentationml/2006/main">
  <p:tag name="KSO_WM_BEAUTIFY_FLAG" val="#wm#"/>
  <p:tag name="KSO_WM_TEMPLATE_CATEGORY" val="custom"/>
  <p:tag name="KSO_WM_TEMPLATE_INDEX" val="20184638"/>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KSO_WM_BEAUTIFY_FLAG" val="#wm#"/>
  <p:tag name="KSO_WM_TEMPLATE_CATEGORY" val="custom"/>
  <p:tag name="KSO_WM_TEMPLATE_INDEX" val="20184638"/>
</p:tagLst>
</file>

<file path=ppt/tags/tag21.xml><?xml version="1.0" encoding="utf-8"?>
<p:tagLst xmlns:p="http://schemas.openxmlformats.org/presentationml/2006/main">
  <p:tag name="KSO_WM_BEAUTIFY_FLAG" val="#wm#"/>
  <p:tag name="KSO_WM_TEMPLATE_CATEGORY" val="custom"/>
  <p:tag name="KSO_WM_TEMPLATE_INDEX" val="20184638"/>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TAG_VERSION" val="1.0"/>
  <p:tag name="KSO_WM_TEMPLATE_CATEGORY" val="custom"/>
  <p:tag name="KSO_WM_TEMPLATE_INDEX" val="20184638"/>
</p:tagLst>
</file>

<file path=ppt/tags/tag5.xml><?xml version="1.0" encoding="utf-8"?>
<p:tagLst xmlns:p="http://schemas.openxmlformats.org/presentationml/2006/main">
  <p:tag name="KSO_WM_TAG_VERSION" val="1.0"/>
  <p:tag name="KSO_WM_TEMPLATE_CATEGORY" val="custom"/>
  <p:tag name="KSO_WM_TEMPLATE_INDEX" val="20184638"/>
</p:tagLst>
</file>

<file path=ppt/tags/tag6.xml><?xml version="1.0" encoding="utf-8"?>
<p:tagLst xmlns:p="http://schemas.openxmlformats.org/presentationml/2006/main">
  <p:tag name="KSO_WM_TEMPLATE_CATEGORY" val="custom"/>
  <p:tag name="KSO_WM_TEMPLATE_INDEX" val="20184638"/>
  <p:tag name="KSO_WM_TAG_VERSION" val="1.0"/>
  <p:tag name="KSO_WM_BEAUTIFY_FLAG" val="#wm#"/>
  <p:tag name="KSO_WM_TEMPLATE_THUMBS_INDEX" val="1、9、12、16、4、5、21"/>
</p:tagLst>
</file>

<file path=ppt/tags/tag7.xml><?xml version="1.0" encoding="utf-8"?>
<p:tagLst xmlns:p="http://schemas.openxmlformats.org/presentationml/2006/main">
  <p:tag name="KSO_WM_TEMPLATE_CATEGORY" val="custom"/>
  <p:tag name="KSO_WM_TEMPLATE_INDEX" val="20184638"/>
  <p:tag name="KSO_WM_UNIT_TYPE" val="a"/>
  <p:tag name="KSO_WM_UNIT_INDEX" val="1"/>
  <p:tag name="KSO_WM_UNIT_ID" val="custom20184638_1*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互联网年度工作总结"/>
</p:tagLst>
</file>

<file path=ppt/tags/tag8.xml><?xml version="1.0" encoding="utf-8"?>
<p:tagLst xmlns:p="http://schemas.openxmlformats.org/presentationml/2006/main">
  <p:tag name="KSO_WM_TEMPLATE_CATEGORY" val="custom"/>
  <p:tag name="KSO_WM_TEMPLATE_INDEX" val="20184638"/>
  <p:tag name="KSO_WM_UNIT_TYPE" val="b"/>
  <p:tag name="KSO_WM_UNIT_INDEX" val="1"/>
  <p:tag name="KSO_WM_UNIT_ID" val="custom20184638_1*b*1"/>
  <p:tag name="KSO_WM_UNIT_LAYERLEVEL" val="1"/>
  <p:tag name="KSO_WM_UNIT_VALUE" val="23"/>
  <p:tag name="KSO_WM_UNIT_ISCONTENTSTITLE" val="0"/>
  <p:tag name="KSO_WM_UNIT_HIGHLIGHT" val="0"/>
  <p:tag name="KSO_WM_UNIT_COMPATIBLE" val="0"/>
  <p:tag name="KSO_WM_UNIT_CLEAR" val="0"/>
  <p:tag name="KSO_WM_BEAUTIFY_FLAG" val="#wm#"/>
  <p:tag name="KSO_WM_TAG_VERSION" val="1.0"/>
  <p:tag name="KSO_WM_UNIT_PRESET_TEXT" val="ANNUAL WORK SUMMARY OF THE INTERNET"/>
</p:tagLst>
</file>

<file path=ppt/tags/tag9.xml><?xml version="1.0" encoding="utf-8"?>
<p:tagLst xmlns:p="http://schemas.openxmlformats.org/presentationml/2006/main">
  <p:tag name="KSO_WM_TEMPLATE_CATEGORY" val="custom"/>
  <p:tag name="KSO_WM_TEMPLATE_INDEX" val="20184638"/>
  <p:tag name="KSO_WM_TAG_VERSION" val="1.0"/>
  <p:tag name="KSO_WM_SLIDE_ID" val="custom20184638_1"/>
  <p:tag name="KSO_WM_SLIDE_INDEX" val="1"/>
  <p:tag name="KSO_WM_SLIDE_ITEM_CNT" val="2"/>
  <p:tag name="KSO_WM_SLIDE_LAYOUT" val="a_b"/>
  <p:tag name="KSO_WM_SLIDE_LAYOUT_CNT" val="1_1"/>
  <p:tag name="KSO_WM_SLIDE_TYPE" val="title"/>
  <p:tag name="KSO_WM_BEAUTIFY_FLAG" val="#wm#"/>
  <p:tag name="KSO_WM_TEMPLATE_THUMBS_INDEX" val="1、9、12、16、4、5、2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22A0D7"/>
      </a:dk2>
      <a:lt2>
        <a:srgbClr val="E7E6E6"/>
      </a:lt2>
      <a:accent1>
        <a:srgbClr val="22A0D7"/>
      </a:accent1>
      <a:accent2>
        <a:srgbClr val="ED7D31"/>
      </a:accent2>
      <a:accent3>
        <a:srgbClr val="A5A5A5"/>
      </a:accent3>
      <a:accent4>
        <a:srgbClr val="FFC000"/>
      </a:accent4>
      <a:accent5>
        <a:srgbClr val="5B9BD5"/>
      </a:accent5>
      <a:accent6>
        <a:srgbClr val="FFFF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22A0D7"/>
    </a:dk2>
    <a:lt2>
      <a:srgbClr val="E7E6E6"/>
    </a:lt2>
    <a:accent1>
      <a:srgbClr val="22A0D7"/>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1494</Words>
  <Application>WPS 演示</Application>
  <PresentationFormat>宽屏</PresentationFormat>
  <Paragraphs>85</Paragraphs>
  <Slides>11</Slides>
  <Notes>31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Arial</vt:lpstr>
      <vt:lpstr>宋体</vt:lpstr>
      <vt:lpstr>Wingdings</vt:lpstr>
      <vt:lpstr>黑体</vt:lpstr>
      <vt:lpstr>Calibri</vt:lpstr>
      <vt:lpstr>微软雅黑</vt:lpstr>
      <vt:lpstr>Arial Unicode MS</vt:lpstr>
      <vt:lpstr>Times New Roman</vt:lpstr>
      <vt:lpstr>华文新魏</vt:lpstr>
      <vt:lpstr>华文楷体</vt:lpstr>
      <vt:lpstr>华文行楷</vt:lpstr>
      <vt:lpstr>Office 主题</vt:lpstr>
      <vt:lpstr>自定义设计方案</vt:lpstr>
      <vt:lpstr>互联网年度工作总结</vt:lpstr>
      <vt:lpstr>PowerPoint 演示文稿</vt:lpstr>
      <vt:lpstr>PowerPoint 演示文稿</vt:lpstr>
      <vt:lpstr>PowerPoint 演示文稿</vt:lpstr>
      <vt:lpstr>LOREM IPSUM DOLOR</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gongzuo123456789</cp:lastModifiedBy>
  <cp:revision>5</cp:revision>
  <dcterms:created xsi:type="dcterms:W3CDTF">2018-03-01T02:03:00Z</dcterms:created>
  <dcterms:modified xsi:type="dcterms:W3CDTF">2018-08-16T00:53:33Z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