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2"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6" d="100"/>
          <a:sy n="76" d="100"/>
        </p:scale>
        <p:origin x="-9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26.wmf"/><Relationship Id="rId5" Type="http://schemas.openxmlformats.org/officeDocument/2006/relationships/image" Target="../media/image2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67" name="Picture 24" descr="neural_network_browse"/>
          <p:cNvPicPr>
            <a:picLocks noChangeAspect="1"/>
          </p:cNvPicPr>
          <p:nvPr/>
        </p:nvPicPr>
        <p:blipFill>
          <a:blip r:embed="rId2"/>
          <a:stretch>
            <a:fillRect/>
          </a:stretch>
        </p:blipFill>
        <p:spPr>
          <a:xfrm>
            <a:off x="2843213" y="3068638"/>
            <a:ext cx="3671887" cy="2306637"/>
          </a:xfrm>
          <a:prstGeom prst="rect">
            <a:avLst/>
          </a:prstGeom>
          <a:noFill/>
          <a:ln w="9525">
            <a:noFill/>
          </a:ln>
        </p:spPr>
      </p:pic>
      <p:sp>
        <p:nvSpPr>
          <p:cNvPr id="68" name="Rectangle 25"/>
          <p:cNvSpPr>
            <a:spLocks noChangeArrowheads="1"/>
          </p:cNvSpPr>
          <p:nvPr/>
        </p:nvSpPr>
        <p:spPr bwMode="auto">
          <a:xfrm>
            <a:off x="2339975" y="5300663"/>
            <a:ext cx="4608513" cy="649288"/>
          </a:xfrm>
          <a:prstGeom prst="rect">
            <a:avLst/>
          </a:prstGeom>
          <a:noFill/>
          <a:ln w="9525">
            <a:no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智能中国网提供学习支持</a:t>
            </a:r>
            <a:r>
              <a:rPr kumimoji="0" lang="en-US" altLang="zh-CN" sz="28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www.5iai.com</a:t>
            </a:r>
            <a:endParaRPr kumimoji="0" lang="en-US" altLang="zh-CN" sz="4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0" name="Group 13"/>
          <p:cNvGrpSpPr/>
          <p:nvPr/>
        </p:nvGrpSpPr>
        <p:grpSpPr>
          <a:xfrm>
            <a:off x="109538" y="26988"/>
            <a:ext cx="457200" cy="6705600"/>
            <a:chOff x="96" y="0"/>
            <a:chExt cx="288" cy="4224"/>
          </a:xfrm>
        </p:grpSpPr>
        <p:grpSp>
          <p:nvGrpSpPr>
            <p:cNvPr id="12306" name="Group 14"/>
            <p:cNvGrpSpPr/>
            <p:nvPr userDrawn="1"/>
          </p:nvGrpSpPr>
          <p:grpSpPr>
            <a:xfrm>
              <a:off x="96" y="0"/>
              <a:ext cx="288" cy="1584"/>
              <a:chOff x="96" y="0"/>
              <a:chExt cx="288" cy="1584"/>
            </a:xfrm>
          </p:grpSpPr>
          <p:sp>
            <p:nvSpPr>
              <p:cNvPr id="65" name="Rectangle 15"/>
              <p:cNvSpPr>
                <a:spLocks noChangeArrowheads="1"/>
              </p:cNvSpPr>
              <p:nvPr/>
            </p:nvSpPr>
            <p:spPr bwMode="ltGray">
              <a:xfrm>
                <a:off x="96" y="1488"/>
                <a:ext cx="288" cy="96"/>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Rectangle 16"/>
              <p:cNvSpPr>
                <a:spLocks noChangeArrowheads="1"/>
              </p:cNvSpPr>
              <p:nvPr/>
            </p:nvSpPr>
            <p:spPr bwMode="ltGray">
              <a:xfrm>
                <a:off x="96" y="0"/>
                <a:ext cx="288" cy="1488"/>
              </a:xfrm>
              <a:prstGeom prst="rect">
                <a:avLst/>
              </a:prstGeom>
              <a:solidFill>
                <a:schemeClr va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307" name="Group 17"/>
            <p:cNvGrpSpPr/>
            <p:nvPr userDrawn="1"/>
          </p:nvGrpSpPr>
          <p:grpSpPr>
            <a:xfrm>
              <a:off x="96" y="2016"/>
              <a:ext cx="288" cy="2208"/>
              <a:chOff x="96" y="2016"/>
              <a:chExt cx="288" cy="2208"/>
            </a:xfrm>
          </p:grpSpPr>
          <p:sp>
            <p:nvSpPr>
              <p:cNvPr id="63" name="Rectangle 18"/>
              <p:cNvSpPr>
                <a:spLocks noChangeArrowheads="1"/>
              </p:cNvSpPr>
              <p:nvPr/>
            </p:nvSpPr>
            <p:spPr bwMode="ltGray">
              <a:xfrm>
                <a:off x="96" y="2016"/>
                <a:ext cx="288" cy="96"/>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Rectangle 19"/>
              <p:cNvSpPr>
                <a:spLocks noChangeArrowheads="1"/>
              </p:cNvSpPr>
              <p:nvPr/>
            </p:nvSpPr>
            <p:spPr bwMode="ltGray">
              <a:xfrm>
                <a:off x="96" y="2112"/>
                <a:ext cx="288" cy="211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55" name="Group 8"/>
          <p:cNvGrpSpPr/>
          <p:nvPr/>
        </p:nvGrpSpPr>
        <p:grpSpPr>
          <a:xfrm>
            <a:off x="260350" y="2921000"/>
            <a:ext cx="8688388" cy="77788"/>
            <a:chOff x="191" y="1823"/>
            <a:chExt cx="5473" cy="49"/>
          </a:xfrm>
        </p:grpSpPr>
        <p:sp>
          <p:nvSpPr>
            <p:cNvPr id="56" name="Rectangle 9"/>
            <p:cNvSpPr>
              <a:spLocks noChangeArrowheads="1"/>
            </p:cNvSpPr>
            <p:nvPr/>
          </p:nvSpPr>
          <p:spPr bwMode="invGray">
            <a:xfrm rot="5400000">
              <a:off x="215" y="1799"/>
              <a:ext cx="48" cy="96"/>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Rectangle 10"/>
            <p:cNvSpPr>
              <a:spLocks noChangeArrowheads="1"/>
            </p:cNvSpPr>
            <p:nvPr/>
          </p:nvSpPr>
          <p:spPr bwMode="invGray">
            <a:xfrm>
              <a:off x="288" y="1824"/>
              <a:ext cx="240" cy="48"/>
            </a:xfrm>
            <a:prstGeom prst="rect">
              <a:avLst/>
            </a:prstGeom>
            <a:solidFill>
              <a:schemeClr val="accent1">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Rectangle 11"/>
            <p:cNvSpPr>
              <a:spLocks noChangeArrowheads="1"/>
            </p:cNvSpPr>
            <p:nvPr/>
          </p:nvSpPr>
          <p:spPr bwMode="invGray">
            <a:xfrm>
              <a:off x="528" y="1824"/>
              <a:ext cx="5136" cy="48"/>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9" name="Rectangle 12"/>
          <p:cNvSpPr>
            <a:spLocks noChangeArrowheads="1"/>
          </p:cNvSpPr>
          <p:nvPr/>
        </p:nvSpPr>
        <p:spPr bwMode="invGray">
          <a:xfrm rot="5400000">
            <a:off x="374650" y="2959100"/>
            <a:ext cx="304800" cy="7620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Rectangle 2"/>
          <p:cNvSpPr>
            <a:spLocks noChangeArrowheads="1"/>
          </p:cNvSpPr>
          <p:nvPr/>
        </p:nvSpPr>
        <p:spPr bwMode="invGray">
          <a:xfrm rot="5400000">
            <a:off x="222250" y="2806700"/>
            <a:ext cx="152400" cy="7620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Rectangle 3"/>
          <p:cNvSpPr>
            <a:spLocks noChangeArrowheads="1"/>
          </p:cNvSpPr>
          <p:nvPr/>
        </p:nvSpPr>
        <p:spPr bwMode="invGray">
          <a:xfrm rot="5400000">
            <a:off x="412750" y="2692400"/>
            <a:ext cx="76200" cy="22860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Rectangle 4"/>
          <p:cNvSpPr>
            <a:spLocks noChangeArrowheads="1"/>
          </p:cNvSpPr>
          <p:nvPr/>
        </p:nvSpPr>
        <p:spPr bwMode="invGray">
          <a:xfrm rot="5400000">
            <a:off x="260350" y="2921000"/>
            <a:ext cx="76200" cy="38100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Rectangle 5"/>
          <p:cNvSpPr>
            <a:spLocks noChangeArrowheads="1"/>
          </p:cNvSpPr>
          <p:nvPr/>
        </p:nvSpPr>
        <p:spPr bwMode="invGray">
          <a:xfrm rot="5400000">
            <a:off x="-82550" y="2806700"/>
            <a:ext cx="457200" cy="7620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Rectangle 6"/>
          <p:cNvSpPr>
            <a:spLocks noChangeArrowheads="1"/>
          </p:cNvSpPr>
          <p:nvPr/>
        </p:nvSpPr>
        <p:spPr bwMode="invGray">
          <a:xfrm rot="5400000">
            <a:off x="412750" y="2387600"/>
            <a:ext cx="76200" cy="53340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Rectangle 7"/>
          <p:cNvSpPr>
            <a:spLocks noChangeArrowheads="1"/>
          </p:cNvSpPr>
          <p:nvPr/>
        </p:nvSpPr>
        <p:spPr bwMode="invGray">
          <a:xfrm rot="5400000">
            <a:off x="-1339850" y="4673600"/>
            <a:ext cx="4040188" cy="77788"/>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32" name="Rectangle 20"/>
          <p:cNvSpPr>
            <a:spLocks noGrp="1" noChangeArrowheads="1"/>
          </p:cNvSpPr>
          <p:nvPr>
            <p:ph type="ctrTitle"/>
          </p:nvPr>
        </p:nvSpPr>
        <p:spPr>
          <a:xfrm>
            <a:off x="1100138" y="1703388"/>
            <a:ext cx="7772400" cy="1143000"/>
          </a:xfrm>
        </p:spPr>
        <p:txBody>
          <a:bodyPr/>
          <a:lstStyle>
            <a:lvl1pPr>
              <a:defRPr/>
            </a:lvl1pPr>
          </a:lstStyle>
          <a:p>
            <a:r>
              <a:rPr lang="zh-CN" altLang="en-US"/>
              <a:t>单击此处编辑母版标题样式</a:t>
            </a:r>
            <a:endParaRPr lang="zh-CN" altLang="en-US"/>
          </a:p>
        </p:txBody>
      </p:sp>
      <p:sp>
        <p:nvSpPr>
          <p:cNvPr id="69" name="Rectangle 21"/>
          <p:cNvSpPr>
            <a:spLocks noGrp="1" noChangeArrowheads="1"/>
          </p:cNvSpPr>
          <p:nvPr>
            <p:ph type="dt" sz="half" idx="2"/>
          </p:nvPr>
        </p:nvSpPr>
        <p:spPr bwMode="auto">
          <a:xfrm>
            <a:off x="642938" y="6275388"/>
            <a:ext cx="1905000" cy="457200"/>
          </a:xfrm>
          <a:prstGeom prst="rect">
            <a:avLst/>
          </a:prstGeom>
          <a:noFill/>
          <a:ln>
            <a:miter lim="800000"/>
          </a:ln>
        </p:spPr>
        <p:txBody>
          <a:bodyPr vert="horz" wrap="square" lIns="91440" tIns="45720" rIns="91440" bIns="45720" numCol="1" anchor="b" anchorCtr="0" compatLnSpc="1"/>
          <a:lstStyle>
            <a:lvl1pPr>
              <a:defRPr>
                <a:solidFill>
                  <a:schemeClr val="tx1"/>
                </a:solidFill>
                <a:latin typeface="Arial Narrow" panose="020B0606020202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70" name="Rectangle 22"/>
          <p:cNvSpPr>
            <a:spLocks noGrp="1" noChangeArrowheads="1"/>
          </p:cNvSpPr>
          <p:nvPr>
            <p:ph type="ftr" sz="quarter" idx="3"/>
          </p:nvPr>
        </p:nvSpPr>
        <p:spPr bwMode="auto">
          <a:xfrm>
            <a:off x="3081338" y="6275388"/>
            <a:ext cx="2895600" cy="457200"/>
          </a:xfrm>
          <a:prstGeom prst="rect">
            <a:avLst/>
          </a:prstGeom>
          <a:noFill/>
          <a:ln>
            <a:miter lim="800000"/>
          </a:ln>
        </p:spPr>
        <p:txBody>
          <a:bodyPr vert="horz" wrap="square" lIns="91440" tIns="45720" rIns="91440" bIns="45720" numCol="1" anchor="b" anchorCtr="0" compatLnSpc="1"/>
          <a:lstStyle>
            <a:lvl1pPr algn="ctr" eaLnBrk="0" hangingPunct="0">
              <a:defRPr sz="1400">
                <a:latin typeface="Arial Narrow" panose="020B0606020202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71" name="Rectangle 23"/>
          <p:cNvSpPr>
            <a:spLocks noGrp="1" noChangeArrowheads="1"/>
          </p:cNvSpPr>
          <p:nvPr>
            <p:ph type="sldNum" sz="quarter" idx="4"/>
          </p:nvPr>
        </p:nvSpPr>
        <p:spPr bwMode="auto">
          <a:xfrm>
            <a:off x="7092950" y="6251575"/>
            <a:ext cx="1905000" cy="457200"/>
          </a:xfrm>
          <a:prstGeom prst="rect">
            <a:avLst/>
          </a:prstGeom>
          <a:noFill/>
          <a:ln>
            <a:miter lim="800000"/>
          </a:ln>
        </p:spPr>
        <p:txBody>
          <a:bodyPr vert="horz" wrap="square" lIns="91440" tIns="45720" rIns="91440" bIns="45720" numCol="1" anchor="b" anchorCtr="0" compatLnSpc="1"/>
          <a:p>
            <a:pPr algn="r"/>
            <a:fld id="{9A0DB2DC-4C9A-4742-B13C-FB6460FD3503}" type="slidenum">
              <a:rPr lang="en-US" altLang="zh-CN">
                <a:latin typeface="Arial Narrow" panose="020B0606020202030204" pitchFamily="34" charset="0"/>
              </a:rPr>
            </a:fld>
            <a:endParaRPr lang="en-US" altLang="zh-CN">
              <a:latin typeface="Arial Narrow" panose="020B0606020202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Horizontal)">
                                      <p:cBhvr>
                                        <p:cTn id="7" dur="500"/>
                                        <p:tgtEl>
                                          <p:spTgt spid="6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500"/>
                                        <p:tgtEl>
                                          <p:spTgt spid="5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right)">
                                      <p:cBhvr>
                                        <p:cTn id="31" dur="500"/>
                                        <p:tgtEl>
                                          <p:spTgt spid="5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up)">
                                      <p:cBhvr>
                                        <p:cTn id="35" dur="500"/>
                                        <p:tgtEl>
                                          <p:spTgt spid="49"/>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67"/>
                                        </p:tgtEl>
                                        <p:attrNameLst>
                                          <p:attrName>style.visibility</p:attrName>
                                        </p:attrNameLst>
                                      </p:cBhvr>
                                      <p:to>
                                        <p:strVal val="visible"/>
                                      </p:to>
                                    </p:set>
                                  </p:childTnLst>
                                </p:cTn>
                              </p:par>
                              <p:par>
                                <p:cTn id="44" presetID="2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edge">
                                      <p:cBhvr>
                                        <p:cTn id="46"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9" grpId="0" animBg="1"/>
      <p:bldP spid="6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2288" y="188913"/>
            <a:ext cx="1943100" cy="5699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188913"/>
            <a:ext cx="5676900" cy="5699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CCFFCC"/>
              </a:buClr>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8DF9EA"/>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fld id="{9A0DB2DC-4C9A-4742-B13C-FB6460FD3503}" type="slidenum">
              <a:rPr lang="en-US" altLang="zh-CN"/>
            </a:fld>
            <a:endParaRPr lang="en-US" altLang="zh-CN"/>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p:cNvSpPr>
          <p:nvPr>
            <p:ph type="title"/>
          </p:nvPr>
        </p:nvSpPr>
        <p:spPr>
          <a:xfrm>
            <a:off x="1042988" y="188913"/>
            <a:ext cx="7772400" cy="863600"/>
          </a:xfrm>
          <a:prstGeom prst="rect">
            <a:avLst/>
          </a:prstGeom>
          <a:noFill/>
          <a:ln w="9525">
            <a:noFill/>
          </a:ln>
        </p:spPr>
        <p:txBody>
          <a:bodyPr anchor="b"/>
          <a:p>
            <a:pPr lvl="0"/>
            <a:r>
              <a:rPr lang="zh-CN" altLang="en-US" dirty="0"/>
              <a:t>单击此处编辑母版标题样式</a:t>
            </a:r>
            <a:endParaRPr lang="zh-CN" altLang="en-US" dirty="0"/>
          </a:p>
        </p:txBody>
      </p:sp>
      <p:sp>
        <p:nvSpPr>
          <p:cNvPr id="11267" name="Rectangle 3"/>
          <p:cNvSpPr>
            <a:spLocks noGrp="1"/>
          </p:cNvSpPr>
          <p:nvPr>
            <p:ph type="body" idx="1"/>
          </p:nvPr>
        </p:nvSpPr>
        <p:spPr>
          <a:xfrm>
            <a:off x="1042988" y="1773238"/>
            <a:ext cx="7772400" cy="4114800"/>
          </a:xfrm>
          <a:prstGeom prst="rect">
            <a:avLst/>
          </a:prstGeom>
          <a:noFill/>
          <a:ln w="9525">
            <a:noFill/>
          </a:ln>
        </p:spPr>
        <p:txBody>
          <a:bodyPr/>
          <a:p>
            <a:pPr lvl="0"/>
            <a:r>
              <a:rPr lang="en-US" altLang="zh-CN" dirty="0"/>
              <a:t>  </a:t>
            </a:r>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7892" name="Rectangle 4"/>
          <p:cNvSpPr>
            <a:spLocks noGrp="1" noChangeArrowheads="1"/>
          </p:cNvSpPr>
          <p:nvPr>
            <p:ph type="dt" sz="half" idx="2"/>
          </p:nvPr>
        </p:nvSpPr>
        <p:spPr bwMode="auto">
          <a:xfrm>
            <a:off x="827088" y="6237288"/>
            <a:ext cx="19050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400">
                <a:solidFill>
                  <a:schemeClr val="folHlink"/>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7893" name="Rectangle 5"/>
          <p:cNvSpPr>
            <a:spLocks noGrp="1" noChangeArrowheads="1"/>
          </p:cNvSpPr>
          <p:nvPr>
            <p:ph type="sldNum" sz="quarter" idx="4"/>
          </p:nvPr>
        </p:nvSpPr>
        <p:spPr bwMode="auto">
          <a:xfrm>
            <a:off x="7143750" y="58293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solidFill>
                  <a:schemeClr val="folHlink"/>
                </a:solidFill>
                <a:latin typeface="Arial Narrow" panose="020B0606020202030204" pitchFamily="34" charset="0"/>
              </a:defRPr>
            </a:lvl1pPr>
          </a:lstStyle>
          <a:p>
            <a:pPr lvl="0"/>
            <a:fld id="{9A0DB2DC-4C9A-4742-B13C-FB6460FD3503}" type="slidenum">
              <a:rPr lang="en-US" altLang="zh-CN"/>
            </a:fld>
            <a:endParaRPr lang="en-US" altLang="zh-CN"/>
          </a:p>
        </p:txBody>
      </p:sp>
      <p:sp>
        <p:nvSpPr>
          <p:cNvPr id="37894" name="Text Box 6"/>
          <p:cNvSpPr txBox="1">
            <a:spLocks noChangeArrowheads="1"/>
          </p:cNvSpPr>
          <p:nvPr/>
        </p:nvSpPr>
        <p:spPr bwMode="auto">
          <a:xfrm>
            <a:off x="85725" y="2276475"/>
            <a:ext cx="395288"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400" b="1" i="0" u="none" strike="noStrike" kern="1200" cap="none" spc="0" normalizeH="0" baseline="0" noProof="0" smtClean="0">
              <a:ln>
                <a:noFill/>
              </a:ln>
              <a:solidFill>
                <a:schemeClr val="tx1"/>
              </a:solidFill>
              <a:effectLst/>
              <a:uLnTx/>
              <a:uFillTx/>
              <a:latin typeface="Arial Narrow" panose="020B0606020202030204" pitchFamily="34" charset="0"/>
              <a:ea typeface="楷体_GB2312" pitchFamily="49" charset="-122"/>
              <a:cs typeface="+mn-cs"/>
            </a:endParaRPr>
          </a:p>
        </p:txBody>
      </p:sp>
      <p:grpSp>
        <p:nvGrpSpPr>
          <p:cNvPr id="11271" name="Group 7"/>
          <p:cNvGrpSpPr/>
          <p:nvPr/>
        </p:nvGrpSpPr>
        <p:grpSpPr>
          <a:xfrm>
            <a:off x="152400" y="44450"/>
            <a:ext cx="8740775" cy="6705600"/>
            <a:chOff x="96" y="28"/>
            <a:chExt cx="5506" cy="4224"/>
          </a:xfrm>
        </p:grpSpPr>
        <p:grpSp>
          <p:nvGrpSpPr>
            <p:cNvPr id="11277" name="Group 8"/>
            <p:cNvGrpSpPr/>
            <p:nvPr userDrawn="1"/>
          </p:nvGrpSpPr>
          <p:grpSpPr>
            <a:xfrm>
              <a:off x="96" y="28"/>
              <a:ext cx="5506" cy="4224"/>
              <a:chOff x="96" y="0"/>
              <a:chExt cx="5506" cy="4224"/>
            </a:xfrm>
          </p:grpSpPr>
          <p:grpSp>
            <p:nvGrpSpPr>
              <p:cNvPr id="11296" name="Group 9"/>
              <p:cNvGrpSpPr/>
              <p:nvPr userDrawn="1"/>
            </p:nvGrpSpPr>
            <p:grpSpPr>
              <a:xfrm>
                <a:off x="96" y="0"/>
                <a:ext cx="288" cy="482"/>
                <a:chOff x="96" y="0"/>
                <a:chExt cx="288" cy="672"/>
              </a:xfrm>
            </p:grpSpPr>
            <p:sp>
              <p:nvSpPr>
                <p:cNvPr id="37898" name="Rectangle 10"/>
                <p:cNvSpPr>
                  <a:spLocks noChangeArrowheads="1"/>
                </p:cNvSpPr>
                <p:nvPr/>
              </p:nvSpPr>
              <p:spPr bwMode="ltGray">
                <a:xfrm>
                  <a:off x="96" y="576"/>
                  <a:ext cx="288" cy="96"/>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9" name="Rectangle 11"/>
                <p:cNvSpPr>
                  <a:spLocks noChangeArrowheads="1"/>
                </p:cNvSpPr>
                <p:nvPr/>
              </p:nvSpPr>
              <p:spPr bwMode="ltGray">
                <a:xfrm>
                  <a:off x="96" y="0"/>
                  <a:ext cx="288" cy="576"/>
                </a:xfrm>
                <a:prstGeom prst="rect">
                  <a:avLst/>
                </a:prstGeom>
                <a:solidFill>
                  <a:schemeClr va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1297" name="Group 12"/>
              <p:cNvGrpSpPr/>
              <p:nvPr userDrawn="1"/>
            </p:nvGrpSpPr>
            <p:grpSpPr>
              <a:xfrm>
                <a:off x="96" y="527"/>
                <a:ext cx="5506" cy="3674"/>
                <a:chOff x="95" y="719"/>
                <a:chExt cx="5569" cy="3505"/>
              </a:xfrm>
            </p:grpSpPr>
            <p:sp>
              <p:nvSpPr>
                <p:cNvPr id="37901" name="Rectangle 13"/>
                <p:cNvSpPr>
                  <a:spLocks noChangeArrowheads="1"/>
                </p:cNvSpPr>
                <p:nvPr/>
              </p:nvSpPr>
              <p:spPr bwMode="invGray">
                <a:xfrm rot="5400000">
                  <a:off x="167" y="839"/>
                  <a:ext cx="96" cy="48"/>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2" name="Rectangle 14"/>
                <p:cNvSpPr>
                  <a:spLocks noChangeArrowheads="1"/>
                </p:cNvSpPr>
                <p:nvPr/>
              </p:nvSpPr>
              <p:spPr bwMode="invGray">
                <a:xfrm rot="5400000">
                  <a:off x="215" y="887"/>
                  <a:ext cx="48" cy="96"/>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3" name="Rectangle 15"/>
                <p:cNvSpPr>
                  <a:spLocks noChangeArrowheads="1"/>
                </p:cNvSpPr>
                <p:nvPr/>
              </p:nvSpPr>
              <p:spPr bwMode="invGray">
                <a:xfrm rot="5400000">
                  <a:off x="287" y="767"/>
                  <a:ext cx="48" cy="144"/>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4" name="Rectangle 16"/>
                <p:cNvSpPr>
                  <a:spLocks noChangeArrowheads="1"/>
                </p:cNvSpPr>
                <p:nvPr/>
              </p:nvSpPr>
              <p:spPr bwMode="invGray">
                <a:xfrm rot="5400000">
                  <a:off x="191" y="911"/>
                  <a:ext cx="48" cy="240"/>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5" name="Rectangle 17"/>
                <p:cNvSpPr>
                  <a:spLocks noChangeArrowheads="1"/>
                </p:cNvSpPr>
                <p:nvPr/>
              </p:nvSpPr>
              <p:spPr bwMode="invGray">
                <a:xfrm rot="5400000">
                  <a:off x="-25" y="839"/>
                  <a:ext cx="288" cy="48"/>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6" name="Rectangle 18"/>
                <p:cNvSpPr>
                  <a:spLocks noChangeArrowheads="1"/>
                </p:cNvSpPr>
                <p:nvPr/>
              </p:nvSpPr>
              <p:spPr bwMode="invGray">
                <a:xfrm rot="5400000">
                  <a:off x="287" y="575"/>
                  <a:ext cx="48" cy="336"/>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7" name="Rectangle 19"/>
                <p:cNvSpPr>
                  <a:spLocks noChangeArrowheads="1"/>
                </p:cNvSpPr>
                <p:nvPr/>
              </p:nvSpPr>
              <p:spPr bwMode="invGray">
                <a:xfrm rot="5400000">
                  <a:off x="-1273" y="2471"/>
                  <a:ext cx="3457" cy="49"/>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8" name="Rectangle 20"/>
                <p:cNvSpPr>
                  <a:spLocks noChangeArrowheads="1"/>
                </p:cNvSpPr>
                <p:nvPr/>
              </p:nvSpPr>
              <p:spPr bwMode="invGray">
                <a:xfrm>
                  <a:off x="288" y="912"/>
                  <a:ext cx="240" cy="48"/>
                </a:xfrm>
                <a:prstGeom prst="rect">
                  <a:avLst/>
                </a:prstGeom>
                <a:solidFill>
                  <a:schemeClr val="accent1">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9" name="Rectangle 21"/>
                <p:cNvSpPr>
                  <a:spLocks noChangeArrowheads="1"/>
                </p:cNvSpPr>
                <p:nvPr/>
              </p:nvSpPr>
              <p:spPr bwMode="invGray">
                <a:xfrm>
                  <a:off x="528" y="912"/>
                  <a:ext cx="5136" cy="48"/>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0" name="Rectangle 22"/>
                <p:cNvSpPr>
                  <a:spLocks noChangeArrowheads="1"/>
                </p:cNvSpPr>
                <p:nvPr/>
              </p:nvSpPr>
              <p:spPr bwMode="invGray">
                <a:xfrm rot="5400000">
                  <a:off x="263" y="935"/>
                  <a:ext cx="192" cy="48"/>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1298" name="Group 23"/>
              <p:cNvGrpSpPr/>
              <p:nvPr userDrawn="1"/>
            </p:nvGrpSpPr>
            <p:grpSpPr>
              <a:xfrm>
                <a:off x="96" y="981"/>
                <a:ext cx="288" cy="3243"/>
                <a:chOff x="96" y="1104"/>
                <a:chExt cx="288" cy="3120"/>
              </a:xfrm>
            </p:grpSpPr>
            <p:sp>
              <p:nvSpPr>
                <p:cNvPr id="37912" name="Rectangle 24"/>
                <p:cNvSpPr>
                  <a:spLocks noChangeArrowheads="1"/>
                </p:cNvSpPr>
                <p:nvPr/>
              </p:nvSpPr>
              <p:spPr bwMode="ltGray">
                <a:xfrm>
                  <a:off x="96" y="1104"/>
                  <a:ext cx="288" cy="96"/>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3" name="Rectangle 25"/>
                <p:cNvSpPr>
                  <a:spLocks noChangeArrowheads="1"/>
                </p:cNvSpPr>
                <p:nvPr/>
              </p:nvSpPr>
              <p:spPr bwMode="ltGray">
                <a:xfrm>
                  <a:off x="96" y="1200"/>
                  <a:ext cx="288" cy="3024"/>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11278" name="Group 26"/>
            <p:cNvGrpSpPr/>
            <p:nvPr userDrawn="1"/>
          </p:nvGrpSpPr>
          <p:grpSpPr>
            <a:xfrm>
              <a:off x="158" y="119"/>
              <a:ext cx="168" cy="192"/>
              <a:chOff x="1008" y="1584"/>
              <a:chExt cx="336" cy="384"/>
            </a:xfrm>
          </p:grpSpPr>
          <p:sp>
            <p:nvSpPr>
              <p:cNvPr id="37915" name="Rectangle 27"/>
              <p:cNvSpPr>
                <a:spLocks noChangeArrowheads="1"/>
              </p:cNvSpPr>
              <p:nvPr/>
            </p:nvSpPr>
            <p:spPr bwMode="hidden">
              <a:xfrm>
                <a:off x="1104" y="1824"/>
                <a:ext cx="96"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6" name="Rectangle 28"/>
              <p:cNvSpPr>
                <a:spLocks noChangeArrowheads="1"/>
              </p:cNvSpPr>
              <p:nvPr/>
            </p:nvSpPr>
            <p:spPr bwMode="hidden">
              <a:xfrm>
                <a:off x="1200" y="1776"/>
                <a:ext cx="48" cy="96"/>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7" name="Rectangle 29"/>
              <p:cNvSpPr>
                <a:spLocks noChangeArrowheads="1"/>
              </p:cNvSpPr>
              <p:nvPr/>
            </p:nvSpPr>
            <p:spPr bwMode="hidden">
              <a:xfrm>
                <a:off x="1104" y="1680"/>
                <a:ext cx="48" cy="144"/>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8" name="Rectangle 30"/>
              <p:cNvSpPr>
                <a:spLocks noChangeArrowheads="1"/>
              </p:cNvSpPr>
              <p:nvPr/>
            </p:nvSpPr>
            <p:spPr bwMode="hidden">
              <a:xfrm>
                <a:off x="1152" y="1680"/>
                <a:ext cx="192"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9" name="Rectangle 31"/>
              <p:cNvSpPr>
                <a:spLocks noChangeArrowheads="1"/>
              </p:cNvSpPr>
              <p:nvPr/>
            </p:nvSpPr>
            <p:spPr bwMode="hidden">
              <a:xfrm>
                <a:off x="1296" y="1728"/>
                <a:ext cx="48" cy="240"/>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0" name="Rectangle 32"/>
              <p:cNvSpPr>
                <a:spLocks noChangeArrowheads="1"/>
              </p:cNvSpPr>
              <p:nvPr/>
            </p:nvSpPr>
            <p:spPr bwMode="hidden">
              <a:xfrm>
                <a:off x="1008" y="1920"/>
                <a:ext cx="288"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1" name="Rectangle 33"/>
              <p:cNvSpPr>
                <a:spLocks noChangeArrowheads="1"/>
              </p:cNvSpPr>
              <p:nvPr/>
            </p:nvSpPr>
            <p:spPr bwMode="hidden">
              <a:xfrm>
                <a:off x="1008" y="1584"/>
                <a:ext cx="48" cy="336"/>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2" name="Rectangle 34"/>
              <p:cNvSpPr>
                <a:spLocks noChangeArrowheads="1"/>
              </p:cNvSpPr>
              <p:nvPr/>
            </p:nvSpPr>
            <p:spPr bwMode="hidden">
              <a:xfrm>
                <a:off x="1056" y="1584"/>
                <a:ext cx="288"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1279" name="Group 35"/>
            <p:cNvGrpSpPr/>
            <p:nvPr userDrawn="1"/>
          </p:nvGrpSpPr>
          <p:grpSpPr>
            <a:xfrm>
              <a:off x="158" y="1162"/>
              <a:ext cx="168" cy="192"/>
              <a:chOff x="1008" y="1584"/>
              <a:chExt cx="336" cy="384"/>
            </a:xfrm>
          </p:grpSpPr>
          <p:sp>
            <p:nvSpPr>
              <p:cNvPr id="37924" name="Rectangle 36"/>
              <p:cNvSpPr>
                <a:spLocks noChangeArrowheads="1"/>
              </p:cNvSpPr>
              <p:nvPr/>
            </p:nvSpPr>
            <p:spPr bwMode="hidden">
              <a:xfrm>
                <a:off x="1104" y="1824"/>
                <a:ext cx="96"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5" name="Rectangle 37"/>
              <p:cNvSpPr>
                <a:spLocks noChangeArrowheads="1"/>
              </p:cNvSpPr>
              <p:nvPr/>
            </p:nvSpPr>
            <p:spPr bwMode="hidden">
              <a:xfrm>
                <a:off x="1200" y="1776"/>
                <a:ext cx="48" cy="96"/>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6" name="Rectangle 38"/>
              <p:cNvSpPr>
                <a:spLocks noChangeArrowheads="1"/>
              </p:cNvSpPr>
              <p:nvPr/>
            </p:nvSpPr>
            <p:spPr bwMode="hidden">
              <a:xfrm>
                <a:off x="1104" y="1680"/>
                <a:ext cx="48" cy="144"/>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7" name="Rectangle 39"/>
              <p:cNvSpPr>
                <a:spLocks noChangeArrowheads="1"/>
              </p:cNvSpPr>
              <p:nvPr/>
            </p:nvSpPr>
            <p:spPr bwMode="hidden">
              <a:xfrm>
                <a:off x="1152" y="1680"/>
                <a:ext cx="192"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8" name="Rectangle 40"/>
              <p:cNvSpPr>
                <a:spLocks noChangeArrowheads="1"/>
              </p:cNvSpPr>
              <p:nvPr/>
            </p:nvSpPr>
            <p:spPr bwMode="hidden">
              <a:xfrm>
                <a:off x="1296" y="1728"/>
                <a:ext cx="48" cy="240"/>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9" name="Rectangle 41"/>
              <p:cNvSpPr>
                <a:spLocks noChangeArrowheads="1"/>
              </p:cNvSpPr>
              <p:nvPr/>
            </p:nvSpPr>
            <p:spPr bwMode="hidden">
              <a:xfrm>
                <a:off x="1008" y="1920"/>
                <a:ext cx="288"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30" name="Rectangle 42"/>
              <p:cNvSpPr>
                <a:spLocks noChangeArrowheads="1"/>
              </p:cNvSpPr>
              <p:nvPr/>
            </p:nvSpPr>
            <p:spPr bwMode="hidden">
              <a:xfrm>
                <a:off x="1008" y="1584"/>
                <a:ext cx="48" cy="336"/>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31" name="Rectangle 43"/>
              <p:cNvSpPr>
                <a:spLocks noChangeArrowheads="1"/>
              </p:cNvSpPr>
              <p:nvPr/>
            </p:nvSpPr>
            <p:spPr bwMode="hidden">
              <a:xfrm>
                <a:off x="1056" y="1584"/>
                <a:ext cx="288" cy="48"/>
              </a:xfrm>
              <a:prstGeom prst="rect">
                <a:avLst/>
              </a:prstGeom>
              <a:solidFill>
                <a:schemeClr val="fo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37932" name="Text Box 44"/>
          <p:cNvSpPr txBox="1">
            <a:spLocks noChangeArrowheads="1"/>
          </p:cNvSpPr>
          <p:nvPr/>
        </p:nvSpPr>
        <p:spPr bwMode="auto">
          <a:xfrm>
            <a:off x="85725" y="2276475"/>
            <a:ext cx="395288"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400" b="1" i="0" u="none" strike="noStrike" kern="1200" cap="none" spc="0" normalizeH="0" baseline="0" noProof="0" smtClean="0">
              <a:ln>
                <a:noFill/>
              </a:ln>
              <a:solidFill>
                <a:schemeClr val="tx1"/>
              </a:solidFill>
              <a:effectLst/>
              <a:uLnTx/>
              <a:uFillTx/>
              <a:latin typeface="Arial Narrow" panose="020B0606020202030204" pitchFamily="34" charset="0"/>
              <a:ea typeface="楷体_GB2312" pitchFamily="49" charset="-122"/>
              <a:cs typeface="+mn-cs"/>
            </a:endParaRPr>
          </a:p>
        </p:txBody>
      </p:sp>
      <p:sp>
        <p:nvSpPr>
          <p:cNvPr id="37933" name="Text Box 45"/>
          <p:cNvSpPr txBox="1">
            <a:spLocks noChangeArrowheads="1"/>
          </p:cNvSpPr>
          <p:nvPr/>
        </p:nvSpPr>
        <p:spPr bwMode="auto">
          <a:xfrm>
            <a:off x="85725" y="2276475"/>
            <a:ext cx="395288"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400" b="1" i="0" u="none" strike="noStrike" kern="1200" cap="none" spc="0" normalizeH="0" baseline="0" noProof="0" smtClean="0">
              <a:ln>
                <a:noFill/>
              </a:ln>
              <a:solidFill>
                <a:schemeClr val="tx1"/>
              </a:solidFill>
              <a:effectLst/>
              <a:uLnTx/>
              <a:uFillTx/>
              <a:latin typeface="Arial Narrow" panose="020B0606020202030204" pitchFamily="34" charset="0"/>
              <a:ea typeface="楷体_GB2312" pitchFamily="49" charset="-122"/>
              <a:cs typeface="+mn-cs"/>
            </a:endParaRPr>
          </a:p>
        </p:txBody>
      </p:sp>
      <p:grpSp>
        <p:nvGrpSpPr>
          <p:cNvPr id="11274" name="Group 46"/>
          <p:cNvGrpSpPr/>
          <p:nvPr/>
        </p:nvGrpSpPr>
        <p:grpSpPr>
          <a:xfrm>
            <a:off x="6719888" y="6227763"/>
            <a:ext cx="2376487" cy="576262"/>
            <a:chOff x="4105" y="3793"/>
            <a:chExt cx="1544" cy="408"/>
          </a:xfrm>
        </p:grpSpPr>
        <p:pic>
          <p:nvPicPr>
            <p:cNvPr id="11275" name="Picture 47" descr="wanyoulogo"/>
            <p:cNvPicPr preferRelativeResize="0"/>
            <p:nvPr userDrawn="1"/>
          </p:nvPicPr>
          <p:blipFill>
            <a:blip r:embed="rId12"/>
            <a:stretch>
              <a:fillRect/>
            </a:stretch>
          </p:blipFill>
          <p:spPr>
            <a:xfrm>
              <a:off x="4528" y="3793"/>
              <a:ext cx="1121" cy="408"/>
            </a:xfrm>
            <a:prstGeom prst="rect">
              <a:avLst/>
            </a:prstGeom>
            <a:noFill/>
            <a:ln w="9525">
              <a:noFill/>
            </a:ln>
          </p:spPr>
        </p:pic>
        <p:pic>
          <p:nvPicPr>
            <p:cNvPr id="11276" name="Picture 48" descr="aichina2"/>
            <p:cNvPicPr preferRelativeResize="0"/>
            <p:nvPr userDrawn="1"/>
          </p:nvPicPr>
          <p:blipFill>
            <a:blip r:embed="rId13">
              <a:lum contrast="10000"/>
            </a:blip>
            <a:stretch>
              <a:fillRect/>
            </a:stretch>
          </p:blipFill>
          <p:spPr>
            <a:xfrm>
              <a:off x="4105" y="3793"/>
              <a:ext cx="542" cy="408"/>
            </a:xfrm>
            <a:prstGeom prst="rect">
              <a:avLst/>
            </a:prstGeom>
            <a:noFill/>
            <a:ln w="9525">
              <a:noFill/>
            </a:ln>
          </p:spPr>
        </p:pic>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ru"/>
  </p:transition>
  <p:timing>
    <p:tnLst>
      <p:par>
        <p:cTn id="1" dur="indefinite" restart="never" nodeType="tmRoot"/>
      </p:par>
    </p:tnLst>
  </p:timing>
  <p:hf sldNum="0" hdr="0" ftr="0" dt="0"/>
  <p:txStyles>
    <p:titleStyle>
      <a:lvl1pPr algn="ctr" rtl="0" fontAlgn="base">
        <a:spcBef>
          <a:spcPct val="0"/>
        </a:spcBef>
        <a:spcAft>
          <a:spcPct val="0"/>
        </a:spcAft>
        <a:defRPr sz="4400" b="1">
          <a:solidFill>
            <a:srgbClr val="FFFF00"/>
          </a:solidFill>
          <a:latin typeface="+mj-lt"/>
          <a:ea typeface="+mj-ea"/>
          <a:cs typeface="+mj-cs"/>
        </a:defRPr>
      </a:lvl1pPr>
      <a:lvl2pPr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2pPr>
      <a:lvl3pPr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3pPr>
      <a:lvl4pPr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4pPr>
      <a:lvl5pPr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5pPr>
      <a:lvl6pPr marL="457200"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6pPr>
      <a:lvl7pPr marL="914400"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7pPr>
      <a:lvl8pPr marL="1371600"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8pPr>
      <a:lvl9pPr marL="1828800" algn="ctr" rtl="0" fontAlgn="base">
        <a:spcBef>
          <a:spcPct val="0"/>
        </a:spcBef>
        <a:spcAft>
          <a:spcPct val="0"/>
        </a:spcAft>
        <a:defRPr sz="4400" b="1">
          <a:solidFill>
            <a:srgbClr val="FFFF00"/>
          </a:solidFill>
          <a:latin typeface="Impact" panose="020B0806030902050204" pitchFamily="34" charset="0"/>
          <a:ea typeface="宋体" panose="02010600030101010101" pitchFamily="2" charset="-122"/>
        </a:defRPr>
      </a:lvl9pPr>
    </p:titleStyle>
    <p:bodyStyle>
      <a:lvl1pPr marL="222250" indent="-222250" algn="l" rtl="0" fontAlgn="base">
        <a:spcBef>
          <a:spcPct val="20000"/>
        </a:spcBef>
        <a:spcAft>
          <a:spcPct val="0"/>
        </a:spcAft>
        <a:buClr>
          <a:srgbClr val="CCFFCC"/>
        </a:buClr>
        <a:buFont typeface="Wingdings" panose="05000000000000000000" pitchFamily="2" charset="2"/>
        <a:buChar char="p"/>
        <a:defRPr sz="3200" b="1">
          <a:solidFill>
            <a:srgbClr val="8DF9EA"/>
          </a:solidFill>
          <a:latin typeface="+mn-lt"/>
          <a:ea typeface="+mn-ea"/>
          <a:cs typeface="+mn-cs"/>
        </a:defRPr>
      </a:lvl1pPr>
      <a:lvl2pPr marL="630555" indent="-173355" algn="l" rtl="0" fontAlgn="base">
        <a:spcBef>
          <a:spcPct val="20000"/>
        </a:spcBef>
        <a:spcAft>
          <a:spcPct val="0"/>
        </a:spcAft>
        <a:buClr>
          <a:srgbClr val="FFFF00"/>
        </a:buClr>
        <a:buFont typeface="Wingdings" panose="05000000000000000000" pitchFamily="2" charset="2"/>
        <a:buChar char="Ø"/>
        <a:defRPr sz="3200">
          <a:solidFill>
            <a:schemeClr val="tx2"/>
          </a:solidFill>
          <a:latin typeface="隶书" panose="02010509060101010101" pitchFamily="49" charset="-122"/>
          <a:ea typeface="+mn-ea"/>
        </a:defRPr>
      </a:lvl2pPr>
      <a:lvl3pPr marL="1089025" indent="-174625" algn="l" rtl="0" fontAlgn="base">
        <a:spcBef>
          <a:spcPct val="20000"/>
        </a:spcBef>
        <a:spcAft>
          <a:spcPct val="0"/>
        </a:spcAft>
        <a:buClr>
          <a:srgbClr val="FFFF00"/>
        </a:buClr>
        <a:buFont typeface="Wingdings" panose="05000000000000000000" pitchFamily="2" charset="2"/>
        <a:buBlip>
          <a:blip r:embed="rId14"/>
        </a:buBlip>
        <a:defRPr sz="2400" b="1">
          <a:solidFill>
            <a:schemeClr val="tx2"/>
          </a:solidFill>
          <a:latin typeface="楷体_GB2312" pitchFamily="49" charset="-122"/>
          <a:ea typeface="+mn-ea"/>
        </a:defRPr>
      </a:lvl3pPr>
      <a:lvl4pPr marL="1546225" indent="-174625" algn="l" rtl="0" fontAlgn="base">
        <a:spcBef>
          <a:spcPct val="20000"/>
        </a:spcBef>
        <a:spcAft>
          <a:spcPct val="0"/>
        </a:spcAft>
        <a:buClr>
          <a:srgbClr val="66FFFF"/>
        </a:buClr>
        <a:buFont typeface="Wingdings" panose="05000000000000000000" pitchFamily="2" charset="2"/>
        <a:buChar char="u"/>
        <a:defRPr sz="2000" b="1">
          <a:solidFill>
            <a:schemeClr val="tx2"/>
          </a:solidFill>
          <a:latin typeface="+mn-lt"/>
          <a:ea typeface="+mn-ea"/>
        </a:defRPr>
      </a:lvl4pPr>
      <a:lvl5pPr marL="2003425" indent="-174625" algn="l" rtl="0" fontAlgn="base">
        <a:spcBef>
          <a:spcPct val="20000"/>
        </a:spcBef>
        <a:spcAft>
          <a:spcPct val="0"/>
        </a:spcAft>
        <a:buClr>
          <a:srgbClr val="FFFF00"/>
        </a:buClr>
        <a:buChar char="•"/>
        <a:defRPr sz="2000" b="1">
          <a:solidFill>
            <a:schemeClr val="tx2"/>
          </a:solidFill>
          <a:latin typeface="+mn-lt"/>
          <a:ea typeface="+mn-ea"/>
        </a:defRPr>
      </a:lvl5pPr>
      <a:lvl6pPr marL="2460625" indent="-174625" algn="l" rtl="0" fontAlgn="base">
        <a:spcBef>
          <a:spcPct val="20000"/>
        </a:spcBef>
        <a:spcAft>
          <a:spcPct val="0"/>
        </a:spcAft>
        <a:buClr>
          <a:srgbClr val="FFFF00"/>
        </a:buClr>
        <a:buChar char="•"/>
        <a:defRPr sz="2000" b="1">
          <a:solidFill>
            <a:schemeClr val="tx2"/>
          </a:solidFill>
          <a:latin typeface="+mn-lt"/>
          <a:ea typeface="+mn-ea"/>
        </a:defRPr>
      </a:lvl6pPr>
      <a:lvl7pPr marL="2917825" indent="-174625" algn="l" rtl="0" fontAlgn="base">
        <a:spcBef>
          <a:spcPct val="20000"/>
        </a:spcBef>
        <a:spcAft>
          <a:spcPct val="0"/>
        </a:spcAft>
        <a:buClr>
          <a:srgbClr val="FFFF00"/>
        </a:buClr>
        <a:buChar char="•"/>
        <a:defRPr sz="2000" b="1">
          <a:solidFill>
            <a:schemeClr val="tx2"/>
          </a:solidFill>
          <a:latin typeface="+mn-lt"/>
          <a:ea typeface="+mn-ea"/>
        </a:defRPr>
      </a:lvl7pPr>
      <a:lvl8pPr marL="3375025" indent="-174625" algn="l" rtl="0" fontAlgn="base">
        <a:spcBef>
          <a:spcPct val="20000"/>
        </a:spcBef>
        <a:spcAft>
          <a:spcPct val="0"/>
        </a:spcAft>
        <a:buClr>
          <a:srgbClr val="FFFF00"/>
        </a:buClr>
        <a:buChar char="•"/>
        <a:defRPr sz="2000" b="1">
          <a:solidFill>
            <a:schemeClr val="tx2"/>
          </a:solidFill>
          <a:latin typeface="+mn-lt"/>
          <a:ea typeface="+mn-ea"/>
        </a:defRPr>
      </a:lvl8pPr>
      <a:lvl9pPr marL="3832225" indent="-174625" algn="l" rtl="0" fontAlgn="base">
        <a:spcBef>
          <a:spcPct val="20000"/>
        </a:spcBef>
        <a:spcAft>
          <a:spcPct val="0"/>
        </a:spcAft>
        <a:buClr>
          <a:srgbClr val="FFFF00"/>
        </a:buClr>
        <a:buChar char="•"/>
        <a:defRPr sz="2000" b="1">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9.wmf"/><Relationship Id="rId7" Type="http://schemas.openxmlformats.org/officeDocument/2006/relationships/oleObject" Target="../embeddings/oleObject15.bin"/><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6.wmf"/><Relationship Id="rId16" Type="http://schemas.openxmlformats.org/officeDocument/2006/relationships/vmlDrawing" Target="../drawings/vmlDrawing4.vml"/><Relationship Id="rId15" Type="http://schemas.openxmlformats.org/officeDocument/2006/relationships/slideLayout" Target="../slideLayouts/slideLayout2.xml"/><Relationship Id="rId14" Type="http://schemas.openxmlformats.org/officeDocument/2006/relationships/image" Target="../media/image22.wmf"/><Relationship Id="rId13" Type="http://schemas.openxmlformats.org/officeDocument/2006/relationships/oleObject" Target="../embeddings/oleObject18.bin"/><Relationship Id="rId12" Type="http://schemas.openxmlformats.org/officeDocument/2006/relationships/image" Target="../media/image21.wmf"/><Relationship Id="rId11" Type="http://schemas.openxmlformats.org/officeDocument/2006/relationships/oleObject" Target="../embeddings/oleObject17.bin"/><Relationship Id="rId10" Type="http://schemas.openxmlformats.org/officeDocument/2006/relationships/image" Target="../media/image20.wmf"/><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6.wmf"/><Relationship Id="rId7" Type="http://schemas.openxmlformats.org/officeDocument/2006/relationships/oleObject" Target="../embeddings/oleObject22.bin"/><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wmf"/><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21.wmf"/><Relationship Id="rId1"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0.wmf"/><Relationship Id="rId7" Type="http://schemas.openxmlformats.org/officeDocument/2006/relationships/oleObject" Target="../embeddings/oleObject27.bin"/><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 Id="rId3" Type="http://schemas.openxmlformats.org/officeDocument/2006/relationships/oleObject" Target="../embeddings/oleObject25.bin"/><Relationship Id="rId2" Type="http://schemas.openxmlformats.org/officeDocument/2006/relationships/image" Target="../media/image27.wmf"/><Relationship Id="rId18" Type="http://schemas.openxmlformats.org/officeDocument/2006/relationships/vmlDrawing" Target="../drawings/vmlDrawing6.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31.bin"/><Relationship Id="rId14" Type="http://schemas.openxmlformats.org/officeDocument/2006/relationships/image" Target="../media/image31.wmf"/><Relationship Id="rId13" Type="http://schemas.openxmlformats.org/officeDocument/2006/relationships/oleObject" Target="../embeddings/oleObject30.bin"/><Relationship Id="rId12" Type="http://schemas.openxmlformats.org/officeDocument/2006/relationships/image" Target="../media/image26.wmf"/><Relationship Id="rId11" Type="http://schemas.openxmlformats.org/officeDocument/2006/relationships/oleObject" Target="../embeddings/oleObject29.bin"/><Relationship Id="rId10" Type="http://schemas.openxmlformats.org/officeDocument/2006/relationships/image" Target="../media/image21.wmf"/><Relationship Id="rId1"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5.wmf"/><Relationship Id="rId7" Type="http://schemas.openxmlformats.org/officeDocument/2006/relationships/oleObject" Target="../embeddings/oleObject35.bin"/><Relationship Id="rId6" Type="http://schemas.openxmlformats.org/officeDocument/2006/relationships/image" Target="../media/image34.wmf"/><Relationship Id="rId5" Type="http://schemas.openxmlformats.org/officeDocument/2006/relationships/oleObject" Target="../embeddings/oleObject34.bin"/><Relationship Id="rId4" Type="http://schemas.openxmlformats.org/officeDocument/2006/relationships/image" Target="../media/image33.wmf"/><Relationship Id="rId3" Type="http://schemas.openxmlformats.org/officeDocument/2006/relationships/oleObject" Target="../embeddings/oleObject33.bin"/><Relationship Id="rId2" Type="http://schemas.openxmlformats.org/officeDocument/2006/relationships/image" Target="../media/image32.wmf"/><Relationship Id="rId16" Type="http://schemas.openxmlformats.org/officeDocument/2006/relationships/vmlDrawing" Target="../drawings/vmlDrawing7.vml"/><Relationship Id="rId15" Type="http://schemas.openxmlformats.org/officeDocument/2006/relationships/slideLayout" Target="../slideLayouts/slideLayout2.xml"/><Relationship Id="rId14" Type="http://schemas.openxmlformats.org/officeDocument/2006/relationships/image" Target="../media/image36.wmf"/><Relationship Id="rId13" Type="http://schemas.openxmlformats.org/officeDocument/2006/relationships/oleObject" Target="../embeddings/oleObject38.bin"/><Relationship Id="rId12" Type="http://schemas.openxmlformats.org/officeDocument/2006/relationships/image" Target="../media/image21.wmf"/><Relationship Id="rId11" Type="http://schemas.openxmlformats.org/officeDocument/2006/relationships/oleObject" Target="../embeddings/oleObject37.bin"/><Relationship Id="rId10" Type="http://schemas.openxmlformats.org/officeDocument/2006/relationships/image" Target="../media/image20.wmf"/><Relationship Id="rId1"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0.wmf"/><Relationship Id="rId7" Type="http://schemas.openxmlformats.org/officeDocument/2006/relationships/oleObject" Target="../embeddings/oleObject42.bin"/><Relationship Id="rId6" Type="http://schemas.openxmlformats.org/officeDocument/2006/relationships/image" Target="../media/image39.wmf"/><Relationship Id="rId5" Type="http://schemas.openxmlformats.org/officeDocument/2006/relationships/oleObject" Target="../embeddings/oleObject41.bin"/><Relationship Id="rId4" Type="http://schemas.openxmlformats.org/officeDocument/2006/relationships/image" Target="../media/image38.wmf"/><Relationship Id="rId3" Type="http://schemas.openxmlformats.org/officeDocument/2006/relationships/oleObject" Target="../embeddings/oleObject40.bin"/><Relationship Id="rId2" Type="http://schemas.openxmlformats.org/officeDocument/2006/relationships/image" Target="../media/image37.wmf"/><Relationship Id="rId12" Type="http://schemas.openxmlformats.org/officeDocument/2006/relationships/vmlDrawing" Target="../drawings/vmlDrawing8.vml"/><Relationship Id="rId11" Type="http://schemas.openxmlformats.org/officeDocument/2006/relationships/slideLayout" Target="../slideLayouts/slideLayout2.xml"/><Relationship Id="rId10" Type="http://schemas.openxmlformats.org/officeDocument/2006/relationships/image" Target="../media/image41.wmf"/><Relationship Id="rId1"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5.wmf"/><Relationship Id="rId7" Type="http://schemas.openxmlformats.org/officeDocument/2006/relationships/oleObject" Target="../embeddings/oleObject47.bin"/><Relationship Id="rId6" Type="http://schemas.openxmlformats.org/officeDocument/2006/relationships/image" Target="../media/image44.wmf"/><Relationship Id="rId5" Type="http://schemas.openxmlformats.org/officeDocument/2006/relationships/oleObject" Target="../embeddings/oleObject46.bin"/><Relationship Id="rId4" Type="http://schemas.openxmlformats.org/officeDocument/2006/relationships/image" Target="../media/image43.wmf"/><Relationship Id="rId3" Type="http://schemas.openxmlformats.org/officeDocument/2006/relationships/oleObject" Target="../embeddings/oleObject45.bin"/><Relationship Id="rId2" Type="http://schemas.openxmlformats.org/officeDocument/2006/relationships/image" Target="../media/image42.wmf"/><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46.wmf"/><Relationship Id="rId1" Type="http://schemas.openxmlformats.org/officeDocument/2006/relationships/oleObject" Target="../embeddings/oleObject44.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0.wmf"/><Relationship Id="rId7" Type="http://schemas.openxmlformats.org/officeDocument/2006/relationships/oleObject" Target="../embeddings/oleObject52.bin"/><Relationship Id="rId6" Type="http://schemas.openxmlformats.org/officeDocument/2006/relationships/image" Target="../media/image49.wmf"/><Relationship Id="rId5" Type="http://schemas.openxmlformats.org/officeDocument/2006/relationships/oleObject" Target="../embeddings/oleObject51.bin"/><Relationship Id="rId4" Type="http://schemas.openxmlformats.org/officeDocument/2006/relationships/image" Target="../media/image48.wmf"/><Relationship Id="rId3" Type="http://schemas.openxmlformats.org/officeDocument/2006/relationships/oleObject" Target="../embeddings/oleObject50.bin"/><Relationship Id="rId2" Type="http://schemas.openxmlformats.org/officeDocument/2006/relationships/image" Target="../media/image47.w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51.wmf"/><Relationship Id="rId1" Type="http://schemas.openxmlformats.org/officeDocument/2006/relationships/oleObject" Target="../embeddings/oleObject4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w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e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3.wmf"/><Relationship Id="rId7" Type="http://schemas.openxmlformats.org/officeDocument/2006/relationships/oleObject" Target="../embeddings/oleObject9.bin"/><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 Id="rId3" Type="http://schemas.openxmlformats.org/officeDocument/2006/relationships/oleObject" Target="../embeddings/oleObject7.bin"/><Relationship Id="rId2" Type="http://schemas.openxmlformats.org/officeDocument/2006/relationships/image" Target="../media/image10.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15.wmf"/><Relationship Id="rId11" Type="http://schemas.openxmlformats.org/officeDocument/2006/relationships/oleObject" Target="../embeddings/oleObject11.bin"/><Relationship Id="rId10" Type="http://schemas.openxmlformats.org/officeDocument/2006/relationships/image" Target="../media/image14.w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ctrTitle"/>
          </p:nvPr>
        </p:nvSpPr>
        <p:spPr>
          <a:ln/>
        </p:spPr>
        <p:txBody>
          <a:bodyPr vert="horz" wrap="square" lIns="91440" tIns="45720" rIns="91440" bIns="45720" anchor="b"/>
          <a:p>
            <a:pPr eaLnBrk="1" hangingPunct="1"/>
            <a:r>
              <a:rPr lang="en-US" altLang="zh-CN" b="0">
                <a:latin typeface="+mj-lt"/>
                <a:ea typeface="+mj-ea"/>
                <a:cs typeface="+mj-cs"/>
              </a:rPr>
              <a:t>  </a:t>
            </a:r>
            <a:r>
              <a:rPr lang="zh-CN" altLang="en-US" b="0" dirty="0">
                <a:latin typeface="+mj-lt"/>
                <a:ea typeface="+mj-ea"/>
                <a:cs typeface="+mj-cs"/>
              </a:rPr>
              <a:t>小波神经网络</a:t>
            </a:r>
            <a:r>
              <a:rPr lang="zh-CN" altLang="en-US" dirty="0">
                <a:latin typeface="+mj-lt"/>
                <a:ea typeface="+mj-ea"/>
                <a:cs typeface="+mj-cs"/>
              </a:rPr>
              <a:t> </a:t>
            </a:r>
            <a:endParaRPr lang="zh-CN" altLang="en-US" dirty="0">
              <a:latin typeface="+mj-lt"/>
              <a:ea typeface="+mj-ea"/>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5"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3555" name="Rectangle 3"/>
          <p:cNvSpPr>
            <a:spLocks noGrp="1"/>
          </p:cNvSpPr>
          <p:nvPr>
            <p:ph idx="1"/>
          </p:nvPr>
        </p:nvSpPr>
        <p:spPr>
          <a:xfrm>
            <a:off x="755650" y="1341438"/>
            <a:ext cx="8388350" cy="5759450"/>
          </a:xfrm>
          <a:ln/>
        </p:spPr>
        <p:txBody>
          <a:bodyPr vert="horz" wrap="square" lIns="91440" tIns="45720" rIns="91440" bIns="45720" anchor="t"/>
          <a:p>
            <a:pPr eaLnBrk="1" hangingPunct="1">
              <a:lnSpc>
                <a:spcPct val="90000"/>
              </a:lnSpc>
            </a:pPr>
            <a:r>
              <a:rPr lang="zh-CN" altLang="en-US" sz="2800" dirty="0"/>
              <a:t>隐含层输出</a:t>
            </a:r>
            <a:endParaRPr lang="zh-CN" altLang="en-US" sz="2800" dirty="0"/>
          </a:p>
          <a:p>
            <a:pPr eaLnBrk="1" hangingPunct="1">
              <a:lnSpc>
                <a:spcPct val="90000"/>
              </a:lnSpc>
            </a:pPr>
            <a:endParaRPr lang="zh-CN" altLang="en-US" sz="2800" dirty="0"/>
          </a:p>
          <a:p>
            <a:pPr lvl="1" eaLnBrk="1" hangingPunct="1">
              <a:lnSpc>
                <a:spcPct val="90000"/>
              </a:lnSpc>
            </a:pPr>
            <a:endParaRPr lang="zh-CN" altLang="en-US" sz="2800" b="0" dirty="0">
              <a:solidFill>
                <a:schemeClr val="tx1"/>
              </a:solidFill>
            </a:endParaRPr>
          </a:p>
          <a:p>
            <a:pPr lvl="1" eaLnBrk="1" hangingPunct="1">
              <a:lnSpc>
                <a:spcPct val="90000"/>
              </a:lnSpc>
            </a:pPr>
            <a:r>
              <a:rPr lang="zh-CN" altLang="en-US" sz="2800" b="0" dirty="0">
                <a:solidFill>
                  <a:schemeClr val="tx1"/>
                </a:solidFill>
              </a:rPr>
              <a:t>    为输入层的输入</a:t>
            </a:r>
            <a:endParaRPr lang="zh-CN" altLang="en-US" sz="2800" b="0" dirty="0">
              <a:solidFill>
                <a:schemeClr val="tx1"/>
              </a:solidFill>
            </a:endParaRPr>
          </a:p>
          <a:p>
            <a:pPr lvl="1" eaLnBrk="1" hangingPunct="1">
              <a:lnSpc>
                <a:spcPct val="90000"/>
              </a:lnSpc>
            </a:pPr>
            <a:r>
              <a:rPr lang="zh-CN" altLang="en-US" sz="2800" dirty="0"/>
              <a:t>    为隐含层的输出</a:t>
            </a:r>
            <a:endParaRPr lang="zh-CN" altLang="en-US" sz="2800" dirty="0"/>
          </a:p>
          <a:p>
            <a:pPr lvl="1" eaLnBrk="1" hangingPunct="1">
              <a:lnSpc>
                <a:spcPct val="90000"/>
              </a:lnSpc>
            </a:pPr>
            <a:r>
              <a:rPr lang="zh-CN" altLang="en-US" sz="2800" dirty="0"/>
              <a:t>    为输入层结点</a:t>
            </a:r>
            <a:endParaRPr lang="zh-CN" altLang="en-US" sz="2800" dirty="0"/>
          </a:p>
          <a:p>
            <a:pPr lvl="1" eaLnBrk="1" hangingPunct="1">
              <a:lnSpc>
                <a:spcPct val="90000"/>
              </a:lnSpc>
            </a:pPr>
            <a:r>
              <a:rPr lang="zh-CN" altLang="en-US" sz="2800" dirty="0"/>
              <a:t>    为与隐含层结点</a:t>
            </a:r>
            <a:endParaRPr lang="zh-CN" altLang="en-US" sz="2800" dirty="0"/>
          </a:p>
          <a:p>
            <a:pPr lvl="1" eaLnBrk="1" hangingPunct="1">
              <a:lnSpc>
                <a:spcPct val="90000"/>
              </a:lnSpc>
            </a:pPr>
            <a:r>
              <a:rPr lang="zh-CN" altLang="en-US" sz="2800" dirty="0"/>
              <a:t>    为之间的权值；</a:t>
            </a:r>
            <a:endParaRPr lang="zh-CN" altLang="en-US" sz="2800" dirty="0"/>
          </a:p>
          <a:p>
            <a:pPr lvl="1" eaLnBrk="1" hangingPunct="1">
              <a:lnSpc>
                <a:spcPct val="90000"/>
              </a:lnSpc>
            </a:pPr>
            <a:r>
              <a:rPr lang="zh-CN" altLang="en-US" sz="2800" dirty="0"/>
              <a:t>    为</a:t>
            </a:r>
            <a:r>
              <a:rPr lang="en-US" altLang="zh-CN" sz="2800" err="1"/>
              <a:t>Morlet</a:t>
            </a:r>
            <a:r>
              <a:rPr lang="zh-CN" altLang="en-US" sz="2800" dirty="0"/>
              <a:t>小波函数。</a:t>
            </a:r>
            <a:endParaRPr lang="zh-CN" altLang="en-US" sz="2800" dirty="0"/>
          </a:p>
          <a:p>
            <a:pPr lvl="1" eaLnBrk="1" hangingPunct="1">
              <a:lnSpc>
                <a:spcPct val="90000"/>
              </a:lnSpc>
            </a:pPr>
            <a:endParaRPr lang="zh-CN" altLang="en-US" sz="2800" dirty="0"/>
          </a:p>
          <a:p>
            <a:pPr lvl="1" eaLnBrk="1" hangingPunct="1">
              <a:lnSpc>
                <a:spcPct val="90000"/>
              </a:lnSpc>
            </a:pPr>
            <a:endParaRPr lang="zh-CN" altLang="en-US" sz="2800" dirty="0"/>
          </a:p>
          <a:p>
            <a:pPr eaLnBrk="1" hangingPunct="1">
              <a:lnSpc>
                <a:spcPct val="90000"/>
              </a:lnSpc>
            </a:pPr>
            <a:r>
              <a:rPr lang="zh-CN" altLang="en-US" sz="2800" dirty="0"/>
              <a:t> </a:t>
            </a:r>
            <a:endParaRPr lang="zh-CN" altLang="en-US" sz="2800" dirty="0"/>
          </a:p>
        </p:txBody>
      </p:sp>
      <p:graphicFrame>
        <p:nvGraphicFramePr>
          <p:cNvPr id="4098" name="Object 10"/>
          <p:cNvGraphicFramePr/>
          <p:nvPr/>
        </p:nvGraphicFramePr>
        <p:xfrm>
          <a:off x="1619250" y="1747838"/>
          <a:ext cx="4897438" cy="1100137"/>
        </p:xfrm>
        <a:graphic>
          <a:graphicData uri="http://schemas.openxmlformats.org/presentationml/2006/ole">
            <mc:AlternateContent xmlns:mc="http://schemas.openxmlformats.org/markup-compatibility/2006">
              <mc:Choice xmlns:v="urn:schemas-microsoft-com:vml" Requires="v">
                <p:oleObj spid="_x0000_s3076" name="" r:id="rId1" imgW="2032000" imgH="457200" progId="Equation.DSMT4">
                  <p:embed/>
                </p:oleObj>
              </mc:Choice>
              <mc:Fallback>
                <p:oleObj name="" r:id="rId1" imgW="2032000" imgH="457200" progId="Equation.DSMT4">
                  <p:embed/>
                  <p:pic>
                    <p:nvPicPr>
                      <p:cNvPr id="0" name="图片 3075"/>
                      <p:cNvPicPr/>
                      <p:nvPr/>
                    </p:nvPicPr>
                    <p:blipFill>
                      <a:blip r:embed="rId2">
                        <a:clrChange>
                          <a:clrFrom>
                            <a:srgbClr val="000000"/>
                          </a:clrFrom>
                          <a:clrTo>
                            <a:srgbClr val="FFFF00"/>
                          </a:clrTo>
                        </a:clrChange>
                      </a:blip>
                      <a:stretch>
                        <a:fillRect/>
                      </a:stretch>
                    </p:blipFill>
                    <p:spPr>
                      <a:xfrm>
                        <a:off x="1619250" y="1747838"/>
                        <a:ext cx="4897438" cy="1100137"/>
                      </a:xfrm>
                      <a:prstGeom prst="rect">
                        <a:avLst/>
                      </a:prstGeom>
                      <a:noFill/>
                      <a:ln w="38100">
                        <a:noFill/>
                        <a:miter/>
                      </a:ln>
                    </p:spPr>
                  </p:pic>
                </p:oleObj>
              </mc:Fallback>
            </mc:AlternateContent>
          </a:graphicData>
        </a:graphic>
      </p:graphicFrame>
      <p:graphicFrame>
        <p:nvGraphicFramePr>
          <p:cNvPr id="23561" name="Object 9"/>
          <p:cNvGraphicFramePr/>
          <p:nvPr/>
        </p:nvGraphicFramePr>
        <p:xfrm>
          <a:off x="1771650" y="2740025"/>
          <a:ext cx="427038" cy="547688"/>
        </p:xfrm>
        <a:graphic>
          <a:graphicData uri="http://schemas.openxmlformats.org/presentationml/2006/ole">
            <mc:AlternateContent xmlns:mc="http://schemas.openxmlformats.org/markup-compatibility/2006">
              <mc:Choice xmlns:v="urn:schemas-microsoft-com:vml" Requires="v">
                <p:oleObj spid="_x0000_s3081" name="" r:id="rId3" imgW="190500" imgH="241300" progId="Equation.DSMT4">
                  <p:embed/>
                </p:oleObj>
              </mc:Choice>
              <mc:Fallback>
                <p:oleObj name="" r:id="rId3" imgW="190500" imgH="241300" progId="Equation.DSMT4">
                  <p:embed/>
                  <p:pic>
                    <p:nvPicPr>
                      <p:cNvPr id="0" name="图片 3080"/>
                      <p:cNvPicPr/>
                      <p:nvPr/>
                    </p:nvPicPr>
                    <p:blipFill>
                      <a:blip r:embed="rId4">
                        <a:clrChange>
                          <a:clrFrom>
                            <a:srgbClr val="000000"/>
                          </a:clrFrom>
                          <a:clrTo>
                            <a:srgbClr val="FFFF00"/>
                          </a:clrTo>
                        </a:clrChange>
                      </a:blip>
                      <a:stretch>
                        <a:fillRect/>
                      </a:stretch>
                    </p:blipFill>
                    <p:spPr>
                      <a:xfrm>
                        <a:off x="1771650" y="2740025"/>
                        <a:ext cx="427038" cy="547688"/>
                      </a:xfrm>
                      <a:prstGeom prst="rect">
                        <a:avLst/>
                      </a:prstGeom>
                      <a:noFill/>
                      <a:ln w="38100">
                        <a:noFill/>
                        <a:miter/>
                      </a:ln>
                    </p:spPr>
                  </p:pic>
                </p:oleObj>
              </mc:Fallback>
            </mc:AlternateContent>
          </a:graphicData>
        </a:graphic>
      </p:graphicFrame>
      <p:graphicFrame>
        <p:nvGraphicFramePr>
          <p:cNvPr id="23560" name="Object 8"/>
          <p:cNvGraphicFramePr/>
          <p:nvPr/>
        </p:nvGraphicFramePr>
        <p:xfrm>
          <a:off x="1763713" y="3284538"/>
          <a:ext cx="436562" cy="501650"/>
        </p:xfrm>
        <a:graphic>
          <a:graphicData uri="http://schemas.openxmlformats.org/presentationml/2006/ole">
            <mc:AlternateContent xmlns:mc="http://schemas.openxmlformats.org/markup-compatibility/2006">
              <mc:Choice xmlns:v="urn:schemas-microsoft-com:vml" Requires="v">
                <p:oleObj spid="_x0000_s3079" name="" r:id="rId5" imgW="215900" imgH="241300" progId="Equation.DSMT4">
                  <p:embed/>
                </p:oleObj>
              </mc:Choice>
              <mc:Fallback>
                <p:oleObj name="" r:id="rId5" imgW="215900" imgH="241300" progId="Equation.DSMT4">
                  <p:embed/>
                  <p:pic>
                    <p:nvPicPr>
                      <p:cNvPr id="0" name="图片 3078"/>
                      <p:cNvPicPr/>
                      <p:nvPr/>
                    </p:nvPicPr>
                    <p:blipFill>
                      <a:blip r:embed="rId6">
                        <a:clrChange>
                          <a:clrFrom>
                            <a:srgbClr val="000000"/>
                          </a:clrFrom>
                          <a:clrTo>
                            <a:srgbClr val="FFFF00"/>
                          </a:clrTo>
                        </a:clrChange>
                      </a:blip>
                      <a:stretch>
                        <a:fillRect/>
                      </a:stretch>
                    </p:blipFill>
                    <p:spPr>
                      <a:xfrm>
                        <a:off x="1763713" y="3284538"/>
                        <a:ext cx="436562" cy="501650"/>
                      </a:xfrm>
                      <a:prstGeom prst="rect">
                        <a:avLst/>
                      </a:prstGeom>
                      <a:noFill/>
                      <a:ln w="38100">
                        <a:noFill/>
                        <a:miter/>
                      </a:ln>
                    </p:spPr>
                  </p:pic>
                </p:oleObj>
              </mc:Fallback>
            </mc:AlternateContent>
          </a:graphicData>
        </a:graphic>
      </p:graphicFrame>
      <p:graphicFrame>
        <p:nvGraphicFramePr>
          <p:cNvPr id="23559" name="Object 7"/>
          <p:cNvGraphicFramePr/>
          <p:nvPr/>
        </p:nvGraphicFramePr>
        <p:xfrm>
          <a:off x="1692275" y="4652963"/>
          <a:ext cx="514350" cy="468312"/>
        </p:xfrm>
        <a:graphic>
          <a:graphicData uri="http://schemas.openxmlformats.org/presentationml/2006/ole">
            <mc:AlternateContent xmlns:mc="http://schemas.openxmlformats.org/markup-compatibility/2006">
              <mc:Choice xmlns:v="urn:schemas-microsoft-com:vml" Requires="v">
                <p:oleObj spid="_x0000_s3082" name="" r:id="rId7" imgW="254000" imgH="228600" progId="Equation.DSMT4">
                  <p:embed/>
                </p:oleObj>
              </mc:Choice>
              <mc:Fallback>
                <p:oleObj name="" r:id="rId7" imgW="254000" imgH="228600" progId="Equation.DSMT4">
                  <p:embed/>
                  <p:pic>
                    <p:nvPicPr>
                      <p:cNvPr id="0" name="图片 3081"/>
                      <p:cNvPicPr/>
                      <p:nvPr/>
                    </p:nvPicPr>
                    <p:blipFill>
                      <a:blip r:embed="rId8">
                        <a:clrChange>
                          <a:clrFrom>
                            <a:srgbClr val="000000"/>
                          </a:clrFrom>
                          <a:clrTo>
                            <a:srgbClr val="FFFF00"/>
                          </a:clrTo>
                        </a:clrChange>
                      </a:blip>
                      <a:stretch>
                        <a:fillRect/>
                      </a:stretch>
                    </p:blipFill>
                    <p:spPr>
                      <a:xfrm>
                        <a:off x="1692275" y="4652963"/>
                        <a:ext cx="514350" cy="468312"/>
                      </a:xfrm>
                      <a:prstGeom prst="rect">
                        <a:avLst/>
                      </a:prstGeom>
                      <a:noFill/>
                      <a:ln w="38100">
                        <a:noFill/>
                        <a:miter/>
                      </a:ln>
                    </p:spPr>
                  </p:pic>
                </p:oleObj>
              </mc:Fallback>
            </mc:AlternateContent>
          </a:graphicData>
        </a:graphic>
      </p:graphicFrame>
      <p:graphicFrame>
        <p:nvGraphicFramePr>
          <p:cNvPr id="23558" name="Object 6"/>
          <p:cNvGraphicFramePr/>
          <p:nvPr/>
        </p:nvGraphicFramePr>
        <p:xfrm>
          <a:off x="1692275" y="3789363"/>
          <a:ext cx="468313" cy="379412"/>
        </p:xfrm>
        <a:graphic>
          <a:graphicData uri="http://schemas.openxmlformats.org/presentationml/2006/ole">
            <mc:AlternateContent xmlns:mc="http://schemas.openxmlformats.org/markup-compatibility/2006">
              <mc:Choice xmlns:v="urn:schemas-microsoft-com:vml" Requires="v">
                <p:oleObj spid="_x0000_s3077" name="" r:id="rId9" imgW="165100" imgH="139700" progId="Equation.DSMT4">
                  <p:embed/>
                </p:oleObj>
              </mc:Choice>
              <mc:Fallback>
                <p:oleObj name="" r:id="rId9" imgW="165100" imgH="139700" progId="Equation.DSMT4">
                  <p:embed/>
                  <p:pic>
                    <p:nvPicPr>
                      <p:cNvPr id="0" name="图片 3076"/>
                      <p:cNvPicPr/>
                      <p:nvPr/>
                    </p:nvPicPr>
                    <p:blipFill>
                      <a:blip r:embed="rId10">
                        <a:clrChange>
                          <a:clrFrom>
                            <a:srgbClr val="000000"/>
                          </a:clrFrom>
                          <a:clrTo>
                            <a:srgbClr val="FFFF00"/>
                          </a:clrTo>
                        </a:clrChange>
                      </a:blip>
                      <a:stretch>
                        <a:fillRect/>
                      </a:stretch>
                    </p:blipFill>
                    <p:spPr>
                      <a:xfrm>
                        <a:off x="1692275" y="3789363"/>
                        <a:ext cx="468313" cy="379412"/>
                      </a:xfrm>
                      <a:prstGeom prst="rect">
                        <a:avLst/>
                      </a:prstGeom>
                      <a:noFill/>
                      <a:ln w="38100">
                        <a:noFill/>
                        <a:miter/>
                      </a:ln>
                    </p:spPr>
                  </p:pic>
                </p:oleObj>
              </mc:Fallback>
            </mc:AlternateContent>
          </a:graphicData>
        </a:graphic>
      </p:graphicFrame>
      <p:graphicFrame>
        <p:nvGraphicFramePr>
          <p:cNvPr id="23557" name="Object 5"/>
          <p:cNvGraphicFramePr/>
          <p:nvPr/>
        </p:nvGraphicFramePr>
        <p:xfrm>
          <a:off x="1763713" y="4221163"/>
          <a:ext cx="350837" cy="469900"/>
        </p:xfrm>
        <a:graphic>
          <a:graphicData uri="http://schemas.openxmlformats.org/presentationml/2006/ole">
            <mc:AlternateContent xmlns:mc="http://schemas.openxmlformats.org/markup-compatibility/2006">
              <mc:Choice xmlns:v="urn:schemas-microsoft-com:vml" Requires="v">
                <p:oleObj spid="_x0000_s3078" name="" r:id="rId11" imgW="127000" imgH="177165" progId="Equation.DSMT4">
                  <p:embed/>
                </p:oleObj>
              </mc:Choice>
              <mc:Fallback>
                <p:oleObj name="" r:id="rId11" imgW="127000" imgH="177165" progId="Equation.DSMT4">
                  <p:embed/>
                  <p:pic>
                    <p:nvPicPr>
                      <p:cNvPr id="0" name="图片 3077"/>
                      <p:cNvPicPr/>
                      <p:nvPr/>
                    </p:nvPicPr>
                    <p:blipFill>
                      <a:blip r:embed="rId12">
                        <a:clrChange>
                          <a:clrFrom>
                            <a:srgbClr val="000000"/>
                          </a:clrFrom>
                          <a:clrTo>
                            <a:srgbClr val="FFFF00"/>
                          </a:clrTo>
                        </a:clrChange>
                      </a:blip>
                      <a:stretch>
                        <a:fillRect/>
                      </a:stretch>
                    </p:blipFill>
                    <p:spPr>
                      <a:xfrm>
                        <a:off x="1763713" y="4221163"/>
                        <a:ext cx="350837" cy="469900"/>
                      </a:xfrm>
                      <a:prstGeom prst="rect">
                        <a:avLst/>
                      </a:prstGeom>
                      <a:noFill/>
                      <a:ln w="38100">
                        <a:noFill/>
                        <a:miter/>
                      </a:ln>
                    </p:spPr>
                  </p:pic>
                </p:oleObj>
              </mc:Fallback>
            </mc:AlternateContent>
          </a:graphicData>
        </a:graphic>
      </p:graphicFrame>
      <p:graphicFrame>
        <p:nvGraphicFramePr>
          <p:cNvPr id="23556" name="Object 4"/>
          <p:cNvGraphicFramePr/>
          <p:nvPr/>
        </p:nvGraphicFramePr>
        <p:xfrm>
          <a:off x="1692275" y="5229225"/>
          <a:ext cx="468313" cy="422275"/>
        </p:xfrm>
        <a:graphic>
          <a:graphicData uri="http://schemas.openxmlformats.org/presentationml/2006/ole">
            <mc:AlternateContent xmlns:mc="http://schemas.openxmlformats.org/markup-compatibility/2006">
              <mc:Choice xmlns:v="urn:schemas-microsoft-com:vml" Requires="v">
                <p:oleObj spid="_x0000_s3080" name="" r:id="rId13" imgW="228600" imgH="203200" progId="Equation.DSMT4">
                  <p:embed/>
                </p:oleObj>
              </mc:Choice>
              <mc:Fallback>
                <p:oleObj name="" r:id="rId13" imgW="228600" imgH="203200" progId="Equation.DSMT4">
                  <p:embed/>
                  <p:pic>
                    <p:nvPicPr>
                      <p:cNvPr id="0" name="图片 3079"/>
                      <p:cNvPicPr/>
                      <p:nvPr/>
                    </p:nvPicPr>
                    <p:blipFill>
                      <a:blip r:embed="rId14">
                        <a:clrChange>
                          <a:clrFrom>
                            <a:srgbClr val="000000"/>
                          </a:clrFrom>
                          <a:clrTo>
                            <a:srgbClr val="FFFF00"/>
                          </a:clrTo>
                        </a:clrChange>
                      </a:blip>
                      <a:stretch>
                        <a:fillRect/>
                      </a:stretch>
                    </p:blipFill>
                    <p:spPr>
                      <a:xfrm>
                        <a:off x="1692275" y="5229225"/>
                        <a:ext cx="468313" cy="422275"/>
                      </a:xfrm>
                      <a:prstGeom prst="rect">
                        <a:avLst/>
                      </a:prstGeom>
                      <a:noFill/>
                      <a:ln w="38100">
                        <a:noFill/>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5">
                                            <p:txEl>
                                              <p:charRg st="8" end="20"/>
                                            </p:txEl>
                                          </p:spTgt>
                                        </p:tgtEl>
                                        <p:attrNameLst>
                                          <p:attrName>style.visibility</p:attrName>
                                        </p:attrNameLst>
                                      </p:cBhvr>
                                      <p:to>
                                        <p:strVal val="visible"/>
                                      </p:to>
                                    </p:set>
                                    <p:animEffect transition="in" filter="circle(in)">
                                      <p:cBhvr>
                                        <p:cTn id="7" dur="500"/>
                                        <p:tgtEl>
                                          <p:spTgt spid="23555">
                                            <p:txEl>
                                              <p:charRg st="8" end="2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3561"/>
                                        </p:tgtEl>
                                        <p:attrNameLst>
                                          <p:attrName>style.visibility</p:attrName>
                                        </p:attrNameLst>
                                      </p:cBhvr>
                                      <p:to>
                                        <p:strVal val="visible"/>
                                      </p:to>
                                    </p:set>
                                    <p:animEffect transition="in" filter="circle(in)">
                                      <p:cBhvr>
                                        <p:cTn id="10" dur="500"/>
                                        <p:tgtEl>
                                          <p:spTgt spid="23561"/>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3555">
                                            <p:txEl>
                                              <p:charRg st="20" end="32"/>
                                            </p:txEl>
                                          </p:spTgt>
                                        </p:tgtEl>
                                        <p:attrNameLst>
                                          <p:attrName>style.visibility</p:attrName>
                                        </p:attrNameLst>
                                      </p:cBhvr>
                                      <p:to>
                                        <p:strVal val="visible"/>
                                      </p:to>
                                    </p:set>
                                    <p:animEffect transition="in" filter="circle(in)">
                                      <p:cBhvr>
                                        <p:cTn id="15" dur="500"/>
                                        <p:tgtEl>
                                          <p:spTgt spid="23555">
                                            <p:txEl>
                                              <p:charRg st="20" end="3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3560"/>
                                        </p:tgtEl>
                                        <p:attrNameLst>
                                          <p:attrName>style.visibility</p:attrName>
                                        </p:attrNameLst>
                                      </p:cBhvr>
                                      <p:to>
                                        <p:strVal val="visible"/>
                                      </p:to>
                                    </p:set>
                                    <p:animEffect transition="in" filter="circle(in)">
                                      <p:cBhvr>
                                        <p:cTn id="18" dur="500"/>
                                        <p:tgtEl>
                                          <p:spTgt spid="2356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3555">
                                            <p:txEl>
                                              <p:charRg st="32" end="43"/>
                                            </p:txEl>
                                          </p:spTgt>
                                        </p:tgtEl>
                                        <p:attrNameLst>
                                          <p:attrName>style.visibility</p:attrName>
                                        </p:attrNameLst>
                                      </p:cBhvr>
                                      <p:to>
                                        <p:strVal val="visible"/>
                                      </p:to>
                                    </p:set>
                                    <p:animEffect transition="in" filter="circle(in)">
                                      <p:cBhvr>
                                        <p:cTn id="23" dur="500"/>
                                        <p:tgtEl>
                                          <p:spTgt spid="23555">
                                            <p:txEl>
                                              <p:charRg st="32" end="4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23559"/>
                                        </p:tgtEl>
                                        <p:attrNameLst>
                                          <p:attrName>style.visibility</p:attrName>
                                        </p:attrNameLst>
                                      </p:cBhvr>
                                      <p:to>
                                        <p:strVal val="visible"/>
                                      </p:to>
                                    </p:set>
                                    <p:animEffect transition="in" filter="circle(in)">
                                      <p:cBhvr>
                                        <p:cTn id="26" dur="500"/>
                                        <p:tgtEl>
                                          <p:spTgt spid="23559"/>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3555">
                                            <p:txEl>
                                              <p:charRg st="43" end="55"/>
                                            </p:txEl>
                                          </p:spTgt>
                                        </p:tgtEl>
                                        <p:attrNameLst>
                                          <p:attrName>style.visibility</p:attrName>
                                        </p:attrNameLst>
                                      </p:cBhvr>
                                      <p:to>
                                        <p:strVal val="visible"/>
                                      </p:to>
                                    </p:set>
                                    <p:animEffect transition="in" filter="circle(in)">
                                      <p:cBhvr>
                                        <p:cTn id="31" dur="500"/>
                                        <p:tgtEl>
                                          <p:spTgt spid="23555">
                                            <p:txEl>
                                              <p:charRg st="43" end="55"/>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23558"/>
                                        </p:tgtEl>
                                        <p:attrNameLst>
                                          <p:attrName>style.visibility</p:attrName>
                                        </p:attrNameLst>
                                      </p:cBhvr>
                                      <p:to>
                                        <p:strVal val="visible"/>
                                      </p:to>
                                    </p:set>
                                    <p:animEffect transition="in" filter="circle(in)">
                                      <p:cBhvr>
                                        <p:cTn id="34" dur="500"/>
                                        <p:tgtEl>
                                          <p:spTgt spid="23558"/>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3555">
                                            <p:txEl>
                                              <p:charRg st="55" end="67"/>
                                            </p:txEl>
                                          </p:spTgt>
                                        </p:tgtEl>
                                        <p:attrNameLst>
                                          <p:attrName>style.visibility</p:attrName>
                                        </p:attrNameLst>
                                      </p:cBhvr>
                                      <p:to>
                                        <p:strVal val="visible"/>
                                      </p:to>
                                    </p:set>
                                    <p:animEffect transition="in" filter="circle(in)">
                                      <p:cBhvr>
                                        <p:cTn id="39" dur="500"/>
                                        <p:tgtEl>
                                          <p:spTgt spid="23555">
                                            <p:txEl>
                                              <p:charRg st="55" end="67"/>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circle(in)">
                                      <p:cBhvr>
                                        <p:cTn id="42" dur="500"/>
                                        <p:tgtEl>
                                          <p:spTgt spid="2355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3555">
                                            <p:txEl>
                                              <p:charRg st="67" end="84"/>
                                            </p:txEl>
                                          </p:spTgt>
                                        </p:tgtEl>
                                        <p:attrNameLst>
                                          <p:attrName>style.visibility</p:attrName>
                                        </p:attrNameLst>
                                      </p:cBhvr>
                                      <p:to>
                                        <p:strVal val="visible"/>
                                      </p:to>
                                    </p:set>
                                    <p:animEffect transition="in" filter="circle(in)">
                                      <p:cBhvr>
                                        <p:cTn id="47" dur="500"/>
                                        <p:tgtEl>
                                          <p:spTgt spid="23555">
                                            <p:txEl>
                                              <p:charRg st="67" end="84"/>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23556"/>
                                        </p:tgtEl>
                                        <p:attrNameLst>
                                          <p:attrName>style.visibility</p:attrName>
                                        </p:attrNameLst>
                                      </p:cBhvr>
                                      <p:to>
                                        <p:strVal val="visible"/>
                                      </p:to>
                                    </p:set>
                                    <p:animEffect transition="in" filter="circle(in)">
                                      <p:cBhvr>
                                        <p:cTn id="50"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7"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5128" name="Rectangle 3"/>
          <p:cNvSpPr>
            <a:spLocks noGrp="1"/>
          </p:cNvSpPr>
          <p:nvPr>
            <p:ph idx="1"/>
          </p:nvPr>
        </p:nvSpPr>
        <p:spPr>
          <a:xfrm>
            <a:off x="900113" y="1412875"/>
            <a:ext cx="7772400" cy="4114800"/>
          </a:xfrm>
          <a:ln/>
        </p:spPr>
        <p:txBody>
          <a:bodyPr vert="horz" wrap="square" lIns="91440" tIns="45720" rIns="91440" bIns="45720" anchor="t"/>
          <a:p>
            <a:pPr eaLnBrk="1" hangingPunct="1"/>
            <a:r>
              <a:rPr lang="zh-CN" altLang="en-US" dirty="0"/>
              <a:t>输出层输出为</a:t>
            </a:r>
            <a:endParaRPr lang="zh-CN" altLang="en-US" dirty="0"/>
          </a:p>
          <a:p>
            <a:pPr lvl="1" eaLnBrk="1" hangingPunct="1">
              <a:spcBef>
                <a:spcPct val="0"/>
              </a:spcBef>
              <a:buClrTx/>
              <a:buNone/>
            </a:pPr>
            <a:endParaRPr lang="zh-CN" altLang="en-US" dirty="0"/>
          </a:p>
          <a:p>
            <a:pPr lvl="1" eaLnBrk="1" hangingPunct="1"/>
            <a:endParaRPr lang="zh-CN" altLang="en-US" dirty="0"/>
          </a:p>
          <a:p>
            <a:pPr lvl="1" eaLnBrk="1" hangingPunct="1"/>
            <a:r>
              <a:rPr lang="zh-CN" altLang="en-US" dirty="0"/>
              <a:t>  为输出层的输入</a:t>
            </a:r>
            <a:endParaRPr lang="zh-CN" altLang="en-US" dirty="0"/>
          </a:p>
          <a:p>
            <a:pPr lvl="1" eaLnBrk="1" hangingPunct="1"/>
            <a:r>
              <a:rPr lang="zh-CN" altLang="en-US" dirty="0"/>
              <a:t>   为隐含层结点  与输出层结点  之间的权值</a:t>
            </a:r>
            <a:endParaRPr lang="zh-CN" altLang="en-US" dirty="0"/>
          </a:p>
          <a:p>
            <a:pPr lvl="1" eaLnBrk="1" hangingPunct="1">
              <a:buNone/>
            </a:pPr>
            <a:endParaRPr lang="zh-CN" altLang="en-US" dirty="0"/>
          </a:p>
          <a:p>
            <a:pPr eaLnBrk="1" hangingPunct="1"/>
            <a:endParaRPr lang="zh-CN" altLang="en-US" dirty="0"/>
          </a:p>
          <a:p>
            <a:pPr eaLnBrk="1" hangingPunct="1"/>
            <a:endParaRPr lang="zh-CN" altLang="en-US" dirty="0"/>
          </a:p>
          <a:p>
            <a:pPr eaLnBrk="1" hangingPunct="1"/>
            <a:endParaRPr lang="en-US" altLang="zh-CN"/>
          </a:p>
        </p:txBody>
      </p:sp>
      <p:graphicFrame>
        <p:nvGraphicFramePr>
          <p:cNvPr id="5122" name="Object 9"/>
          <p:cNvGraphicFramePr/>
          <p:nvPr/>
        </p:nvGraphicFramePr>
        <p:xfrm>
          <a:off x="2627313" y="2060575"/>
          <a:ext cx="4176712" cy="1025525"/>
        </p:xfrm>
        <a:graphic>
          <a:graphicData uri="http://schemas.openxmlformats.org/presentationml/2006/ole">
            <mc:AlternateContent xmlns:mc="http://schemas.openxmlformats.org/markup-compatibility/2006">
              <mc:Choice xmlns:v="urn:schemas-microsoft-com:vml" Requires="v">
                <p:oleObj spid="_x0000_s3092" name="" r:id="rId1" imgW="1764665" imgH="431800" progId="Equation.DSMT4">
                  <p:embed/>
                </p:oleObj>
              </mc:Choice>
              <mc:Fallback>
                <p:oleObj name="" r:id="rId1" imgW="1764665" imgH="431800" progId="Equation.DSMT4">
                  <p:embed/>
                  <p:pic>
                    <p:nvPicPr>
                      <p:cNvPr id="0" name="图片 3091"/>
                      <p:cNvPicPr/>
                      <p:nvPr/>
                    </p:nvPicPr>
                    <p:blipFill>
                      <a:blip r:embed="rId2">
                        <a:clrChange>
                          <a:clrFrom>
                            <a:srgbClr val="000000"/>
                          </a:clrFrom>
                          <a:clrTo>
                            <a:srgbClr val="FFFF00"/>
                          </a:clrTo>
                        </a:clrChange>
                      </a:blip>
                      <a:stretch>
                        <a:fillRect/>
                      </a:stretch>
                    </p:blipFill>
                    <p:spPr>
                      <a:xfrm>
                        <a:off x="2627313" y="2060575"/>
                        <a:ext cx="4176712" cy="1025525"/>
                      </a:xfrm>
                      <a:prstGeom prst="rect">
                        <a:avLst/>
                      </a:prstGeom>
                      <a:noFill/>
                      <a:ln w="38100">
                        <a:noFill/>
                        <a:miter/>
                      </a:ln>
                    </p:spPr>
                  </p:pic>
                </p:oleObj>
              </mc:Fallback>
            </mc:AlternateContent>
          </a:graphicData>
        </a:graphic>
      </p:graphicFrame>
      <p:graphicFrame>
        <p:nvGraphicFramePr>
          <p:cNvPr id="5123" name="Object 8"/>
          <p:cNvGraphicFramePr/>
          <p:nvPr/>
        </p:nvGraphicFramePr>
        <p:xfrm>
          <a:off x="1835150" y="3141663"/>
          <a:ext cx="400050" cy="512762"/>
        </p:xfrm>
        <a:graphic>
          <a:graphicData uri="http://schemas.openxmlformats.org/presentationml/2006/ole">
            <mc:AlternateContent xmlns:mc="http://schemas.openxmlformats.org/markup-compatibility/2006">
              <mc:Choice xmlns:v="urn:schemas-microsoft-com:vml" Requires="v">
                <p:oleObj spid="_x0000_s3089" name="" r:id="rId3" imgW="190500" imgH="241300" progId="Equation.DSMT4">
                  <p:embed/>
                </p:oleObj>
              </mc:Choice>
              <mc:Fallback>
                <p:oleObj name="" r:id="rId3" imgW="190500" imgH="241300" progId="Equation.DSMT4">
                  <p:embed/>
                  <p:pic>
                    <p:nvPicPr>
                      <p:cNvPr id="0" name="图片 3088"/>
                      <p:cNvPicPr/>
                      <p:nvPr/>
                    </p:nvPicPr>
                    <p:blipFill>
                      <a:blip r:embed="rId4">
                        <a:clrChange>
                          <a:clrFrom>
                            <a:srgbClr val="000000"/>
                          </a:clrFrom>
                          <a:clrTo>
                            <a:srgbClr val="FFFF00"/>
                          </a:clrTo>
                        </a:clrChange>
                      </a:blip>
                      <a:stretch>
                        <a:fillRect/>
                      </a:stretch>
                    </p:blipFill>
                    <p:spPr>
                      <a:xfrm>
                        <a:off x="1835150" y="3141663"/>
                        <a:ext cx="400050" cy="512762"/>
                      </a:xfrm>
                      <a:prstGeom prst="rect">
                        <a:avLst/>
                      </a:prstGeom>
                      <a:noFill/>
                      <a:ln w="38100">
                        <a:noFill/>
                        <a:miter/>
                      </a:ln>
                    </p:spPr>
                  </p:pic>
                </p:oleObj>
              </mc:Fallback>
            </mc:AlternateContent>
          </a:graphicData>
        </a:graphic>
      </p:graphicFrame>
      <p:graphicFrame>
        <p:nvGraphicFramePr>
          <p:cNvPr id="5124" name="Object 7"/>
          <p:cNvGraphicFramePr/>
          <p:nvPr/>
        </p:nvGraphicFramePr>
        <p:xfrm>
          <a:off x="1779588" y="3732213"/>
          <a:ext cx="512762" cy="481012"/>
        </p:xfrm>
        <a:graphic>
          <a:graphicData uri="http://schemas.openxmlformats.org/presentationml/2006/ole">
            <mc:AlternateContent xmlns:mc="http://schemas.openxmlformats.org/markup-compatibility/2006">
              <mc:Choice xmlns:v="urn:schemas-microsoft-com:vml" Requires="v">
                <p:oleObj spid="_x0000_s3090" name="" r:id="rId5" imgW="241300" imgH="228600" progId="Equation.DSMT4">
                  <p:embed/>
                </p:oleObj>
              </mc:Choice>
              <mc:Fallback>
                <p:oleObj name="" r:id="rId5" imgW="241300" imgH="228600" progId="Equation.DSMT4">
                  <p:embed/>
                  <p:pic>
                    <p:nvPicPr>
                      <p:cNvPr id="0" name="图片 3089"/>
                      <p:cNvPicPr/>
                      <p:nvPr/>
                    </p:nvPicPr>
                    <p:blipFill>
                      <a:blip r:embed="rId6">
                        <a:clrChange>
                          <a:clrFrom>
                            <a:srgbClr val="000000"/>
                          </a:clrFrom>
                          <a:clrTo>
                            <a:srgbClr val="FFFF00"/>
                          </a:clrTo>
                        </a:clrChange>
                      </a:blip>
                      <a:stretch>
                        <a:fillRect/>
                      </a:stretch>
                    </p:blipFill>
                    <p:spPr>
                      <a:xfrm>
                        <a:off x="1779588" y="3732213"/>
                        <a:ext cx="512762" cy="481012"/>
                      </a:xfrm>
                      <a:prstGeom prst="rect">
                        <a:avLst/>
                      </a:prstGeom>
                      <a:noFill/>
                      <a:ln w="38100">
                        <a:noFill/>
                        <a:miter/>
                      </a:ln>
                    </p:spPr>
                  </p:pic>
                </p:oleObj>
              </mc:Fallback>
            </mc:AlternateContent>
          </a:graphicData>
        </a:graphic>
      </p:graphicFrame>
      <p:graphicFrame>
        <p:nvGraphicFramePr>
          <p:cNvPr id="5125" name="Object 5"/>
          <p:cNvGraphicFramePr/>
          <p:nvPr/>
        </p:nvGraphicFramePr>
        <p:xfrm>
          <a:off x="7740650" y="3844925"/>
          <a:ext cx="344488" cy="360363"/>
        </p:xfrm>
        <a:graphic>
          <a:graphicData uri="http://schemas.openxmlformats.org/presentationml/2006/ole">
            <mc:AlternateContent xmlns:mc="http://schemas.openxmlformats.org/markup-compatibility/2006">
              <mc:Choice xmlns:v="urn:schemas-microsoft-com:vml" Requires="v">
                <p:oleObj spid="_x0000_s3093" name="" r:id="rId7" imgW="127000" imgH="139700" progId="Equation.DSMT4">
                  <p:embed/>
                </p:oleObj>
              </mc:Choice>
              <mc:Fallback>
                <p:oleObj name="" r:id="rId7" imgW="127000" imgH="139700" progId="Equation.DSMT4">
                  <p:embed/>
                  <p:pic>
                    <p:nvPicPr>
                      <p:cNvPr id="0" name="图片 3092"/>
                      <p:cNvPicPr/>
                      <p:nvPr/>
                    </p:nvPicPr>
                    <p:blipFill>
                      <a:blip r:embed="rId8">
                        <a:clrChange>
                          <a:clrFrom>
                            <a:srgbClr val="000000"/>
                          </a:clrFrom>
                          <a:clrTo>
                            <a:srgbClr val="FFFF00"/>
                          </a:clrTo>
                        </a:clrChange>
                      </a:blip>
                      <a:stretch>
                        <a:fillRect/>
                      </a:stretch>
                    </p:blipFill>
                    <p:spPr>
                      <a:xfrm>
                        <a:off x="7740650" y="3844925"/>
                        <a:ext cx="344488" cy="360363"/>
                      </a:xfrm>
                      <a:prstGeom prst="rect">
                        <a:avLst/>
                      </a:prstGeom>
                      <a:noFill/>
                      <a:ln w="38100">
                        <a:noFill/>
                        <a:miter/>
                      </a:ln>
                    </p:spPr>
                  </p:pic>
                </p:oleObj>
              </mc:Fallback>
            </mc:AlternateContent>
          </a:graphicData>
        </a:graphic>
      </p:graphicFrame>
      <p:sp>
        <p:nvSpPr>
          <p:cNvPr id="5129" name="Rectangle 12"/>
          <p:cNvSpPr/>
          <p:nvPr/>
        </p:nvSpPr>
        <p:spPr>
          <a:xfrm>
            <a:off x="3706813" y="3028950"/>
            <a:ext cx="684212" cy="244475"/>
          </a:xfrm>
          <a:prstGeom prst="rect">
            <a:avLst/>
          </a:prstGeom>
          <a:noFill/>
          <a:ln w="63500">
            <a:noFill/>
          </a:ln>
        </p:spPr>
        <p:txBody>
          <a:bodyPr wrap="none" anchor="ctr">
            <a:spAutoFit/>
          </a:bodyPr>
          <a:p>
            <a:pPr indent="373380"/>
            <a:r>
              <a:rPr lang="en-US" altLang="zh-CN" sz="1000">
                <a:latin typeface="Times New Roman" panose="02020603050405020304" pitchFamily="18" charset="0"/>
                <a:cs typeface="Times New Roman" panose="02020603050405020304" pitchFamily="18" charset="0"/>
              </a:rPr>
              <a:t>    </a:t>
            </a:r>
            <a:endParaRPr lang="en-US" altLang="zh-CN">
              <a:latin typeface="Arial" panose="020B0604020202020204" pitchFamily="34" charset="0"/>
            </a:endParaRPr>
          </a:p>
        </p:txBody>
      </p:sp>
      <p:sp>
        <p:nvSpPr>
          <p:cNvPr id="5130" name="Rectangle 13"/>
          <p:cNvSpPr/>
          <p:nvPr/>
        </p:nvSpPr>
        <p:spPr>
          <a:xfrm>
            <a:off x="3706813" y="3640138"/>
            <a:ext cx="311150" cy="244475"/>
          </a:xfrm>
          <a:prstGeom prst="rect">
            <a:avLst/>
          </a:prstGeom>
          <a:noFill/>
          <a:ln w="63500">
            <a:noFill/>
          </a:ln>
        </p:spPr>
        <p:txBody>
          <a:bodyPr wrap="none" anchor="ctr">
            <a:spAutoFit/>
          </a:bodyPr>
          <a:p>
            <a:r>
              <a:rPr lang="en-US" altLang="zh-CN" sz="1000">
                <a:latin typeface="Times New Roman" panose="02020603050405020304" pitchFamily="18" charset="0"/>
                <a:cs typeface="Times New Roman" panose="02020603050405020304" pitchFamily="18" charset="0"/>
              </a:rPr>
              <a:t>    </a:t>
            </a:r>
            <a:endParaRPr lang="en-US" altLang="zh-CN">
              <a:latin typeface="Arial" panose="020B0604020202020204" pitchFamily="34" charset="0"/>
            </a:endParaRPr>
          </a:p>
        </p:txBody>
      </p:sp>
      <p:sp>
        <p:nvSpPr>
          <p:cNvPr id="5131" name="Rectangle 16"/>
          <p:cNvSpPr/>
          <p:nvPr/>
        </p:nvSpPr>
        <p:spPr>
          <a:xfrm>
            <a:off x="3706813" y="5165725"/>
            <a:ext cx="311150" cy="244475"/>
          </a:xfrm>
          <a:prstGeom prst="rect">
            <a:avLst/>
          </a:prstGeom>
          <a:noFill/>
          <a:ln w="63500">
            <a:noFill/>
          </a:ln>
        </p:spPr>
        <p:txBody>
          <a:bodyPr wrap="none" anchor="ctr">
            <a:spAutoFit/>
          </a:bodyPr>
          <a:p>
            <a:r>
              <a:rPr lang="en-US" altLang="zh-CN" sz="1000">
                <a:latin typeface="Times New Roman" panose="02020603050405020304" pitchFamily="18" charset="0"/>
                <a:cs typeface="Times New Roman" panose="02020603050405020304" pitchFamily="18" charset="0"/>
              </a:rPr>
              <a:t>    </a:t>
            </a:r>
            <a:endParaRPr lang="en-US" altLang="zh-CN">
              <a:latin typeface="Arial" panose="020B0604020202020204" pitchFamily="34" charset="0"/>
            </a:endParaRPr>
          </a:p>
        </p:txBody>
      </p:sp>
      <p:graphicFrame>
        <p:nvGraphicFramePr>
          <p:cNvPr id="5126" name="Object 20"/>
          <p:cNvGraphicFramePr/>
          <p:nvPr/>
        </p:nvGraphicFramePr>
        <p:xfrm>
          <a:off x="4932363" y="3757613"/>
          <a:ext cx="322262" cy="431800"/>
        </p:xfrm>
        <a:graphic>
          <a:graphicData uri="http://schemas.openxmlformats.org/presentationml/2006/ole">
            <mc:AlternateContent xmlns:mc="http://schemas.openxmlformats.org/markup-compatibility/2006">
              <mc:Choice xmlns:v="urn:schemas-microsoft-com:vml" Requires="v">
                <p:oleObj spid="_x0000_s3091" name="" r:id="rId9" imgW="127000" imgH="177165" progId="Equation.DSMT4">
                  <p:embed/>
                </p:oleObj>
              </mc:Choice>
              <mc:Fallback>
                <p:oleObj name="" r:id="rId9" imgW="127000" imgH="177165" progId="Equation.DSMT4">
                  <p:embed/>
                  <p:pic>
                    <p:nvPicPr>
                      <p:cNvPr id="0" name="图片 3090"/>
                      <p:cNvPicPr/>
                      <p:nvPr/>
                    </p:nvPicPr>
                    <p:blipFill>
                      <a:blip r:embed="rId10">
                        <a:clrChange>
                          <a:clrFrom>
                            <a:srgbClr val="000000"/>
                          </a:clrFrom>
                          <a:clrTo>
                            <a:srgbClr val="FFFF00"/>
                          </a:clrTo>
                        </a:clrChange>
                      </a:blip>
                      <a:stretch>
                        <a:fillRect/>
                      </a:stretch>
                    </p:blipFill>
                    <p:spPr>
                      <a:xfrm>
                        <a:off x="4932363" y="3757613"/>
                        <a:ext cx="322262" cy="431800"/>
                      </a:xfrm>
                      <a:prstGeom prst="rect">
                        <a:avLst/>
                      </a:prstGeom>
                      <a:noFill/>
                      <a:ln w="38100">
                        <a:noFill/>
                        <a:miter/>
                      </a:ln>
                    </p:spPr>
                  </p:pic>
                </p:oleObj>
              </mc:Fallback>
            </mc:AlternateContent>
          </a:graphicData>
        </a:graphic>
      </p:graphicFrame>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54"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6627" name="Rectangle 3"/>
          <p:cNvSpPr>
            <a:spLocks noGrp="1"/>
          </p:cNvSpPr>
          <p:nvPr>
            <p:ph idx="1"/>
          </p:nvPr>
        </p:nvSpPr>
        <p:spPr>
          <a:xfrm>
            <a:off x="827088" y="1412875"/>
            <a:ext cx="8137525" cy="4752975"/>
          </a:xfrm>
          <a:ln/>
        </p:spPr>
        <p:txBody>
          <a:bodyPr vert="horz" wrap="square" lIns="91440" tIns="45720" rIns="91440" bIns="45720" anchor="t"/>
          <a:p>
            <a:pPr eaLnBrk="1" hangingPunct="1">
              <a:lnSpc>
                <a:spcPct val="90000"/>
              </a:lnSpc>
            </a:pPr>
            <a:r>
              <a:rPr lang="zh-CN" altLang="en-US" sz="2800" dirty="0"/>
              <a:t>隐含层与输出层之间的权值调整式</a:t>
            </a:r>
            <a:endParaRPr lang="zh-CN" altLang="en-US" sz="2800" dirty="0"/>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pPr>
            <a:endParaRPr lang="zh-CN" altLang="en-US" sz="2800" b="0" dirty="0">
              <a:solidFill>
                <a:schemeClr val="tx1"/>
              </a:solidFill>
            </a:endParaRPr>
          </a:p>
          <a:p>
            <a:pPr lvl="1" eaLnBrk="1" hangingPunct="1">
              <a:lnSpc>
                <a:spcPct val="90000"/>
              </a:lnSpc>
            </a:pPr>
            <a:endParaRPr lang="zh-CN" altLang="en-US" sz="2800" b="0" dirty="0">
              <a:solidFill>
                <a:schemeClr val="tx1"/>
              </a:solidFill>
            </a:endParaRPr>
          </a:p>
          <a:p>
            <a:pPr lvl="1" eaLnBrk="1" hangingPunct="1">
              <a:lnSpc>
                <a:spcPct val="90000"/>
              </a:lnSpc>
            </a:pPr>
            <a:r>
              <a:rPr lang="zh-CN" altLang="en-US" sz="2800" b="0" dirty="0">
                <a:solidFill>
                  <a:schemeClr val="tx1"/>
                </a:solidFill>
              </a:rPr>
              <a:t>   、  分别表示调整前与调整后的隐含层结点  与输出层结点  </a:t>
            </a:r>
            <a:r>
              <a:rPr lang="zh-CN" altLang="en-US" sz="2800" dirty="0"/>
              <a:t>之间的连接权值； </a:t>
            </a:r>
            <a:endParaRPr lang="zh-CN" altLang="en-US" sz="2800" dirty="0"/>
          </a:p>
          <a:p>
            <a:pPr lvl="1" eaLnBrk="1" hangingPunct="1">
              <a:lnSpc>
                <a:spcPct val="90000"/>
              </a:lnSpc>
            </a:pPr>
            <a:r>
              <a:rPr lang="zh-CN" altLang="en-US" sz="2800" dirty="0"/>
              <a:t>      为动量项。</a:t>
            </a:r>
            <a:endParaRPr lang="zh-CN" altLang="en-US" sz="2800" dirty="0"/>
          </a:p>
          <a:p>
            <a:pPr eaLnBrk="1" hangingPunct="1">
              <a:lnSpc>
                <a:spcPct val="90000"/>
              </a:lnSpc>
            </a:pPr>
            <a:endParaRPr lang="zh-CN" altLang="en-US" sz="2800" dirty="0"/>
          </a:p>
          <a:p>
            <a:pPr eaLnBrk="1" hangingPunct="1">
              <a:lnSpc>
                <a:spcPct val="90000"/>
              </a:lnSpc>
              <a:buNone/>
            </a:pPr>
            <a:r>
              <a:rPr lang="zh-CN" altLang="en-US" sz="2800" dirty="0"/>
              <a:t> </a:t>
            </a:r>
            <a:endParaRPr lang="zh-CN" altLang="en-US" sz="2800" dirty="0"/>
          </a:p>
        </p:txBody>
      </p:sp>
      <p:graphicFrame>
        <p:nvGraphicFramePr>
          <p:cNvPr id="26635" name="Object 11"/>
          <p:cNvGraphicFramePr/>
          <p:nvPr/>
        </p:nvGraphicFramePr>
        <p:xfrm>
          <a:off x="2411413" y="1773238"/>
          <a:ext cx="3744912" cy="884237"/>
        </p:xfrm>
        <a:graphic>
          <a:graphicData uri="http://schemas.openxmlformats.org/presentationml/2006/ole">
            <mc:AlternateContent xmlns:mc="http://schemas.openxmlformats.org/markup-compatibility/2006">
              <mc:Choice xmlns:v="urn:schemas-microsoft-com:vml" Requires="v">
                <p:oleObj spid="_x0000_s3078" name="" r:id="rId1" imgW="1841500" imgH="431800" progId="Equation.DSMT4">
                  <p:embed/>
                </p:oleObj>
              </mc:Choice>
              <mc:Fallback>
                <p:oleObj name="" r:id="rId1" imgW="1841500" imgH="431800" progId="Equation.DSMT4">
                  <p:embed/>
                  <p:pic>
                    <p:nvPicPr>
                      <p:cNvPr id="0" name="图片 3077"/>
                      <p:cNvPicPr/>
                      <p:nvPr/>
                    </p:nvPicPr>
                    <p:blipFill>
                      <a:blip r:embed="rId2">
                        <a:clrChange>
                          <a:clrFrom>
                            <a:srgbClr val="000000"/>
                          </a:clrFrom>
                          <a:clrTo>
                            <a:srgbClr val="FFFF00"/>
                          </a:clrTo>
                        </a:clrChange>
                      </a:blip>
                      <a:stretch>
                        <a:fillRect/>
                      </a:stretch>
                    </p:blipFill>
                    <p:spPr>
                      <a:xfrm>
                        <a:off x="2411413" y="1773238"/>
                        <a:ext cx="3744912" cy="884237"/>
                      </a:xfrm>
                      <a:prstGeom prst="rect">
                        <a:avLst/>
                      </a:prstGeom>
                      <a:noFill/>
                      <a:ln w="38100">
                        <a:noFill/>
                        <a:miter/>
                      </a:ln>
                    </p:spPr>
                  </p:pic>
                </p:oleObj>
              </mc:Fallback>
            </mc:AlternateContent>
          </a:graphicData>
        </a:graphic>
      </p:graphicFrame>
      <p:graphicFrame>
        <p:nvGraphicFramePr>
          <p:cNvPr id="26634" name="Object 10"/>
          <p:cNvGraphicFramePr/>
          <p:nvPr/>
        </p:nvGraphicFramePr>
        <p:xfrm>
          <a:off x="2484438" y="2578100"/>
          <a:ext cx="3743325" cy="773113"/>
        </p:xfrm>
        <a:graphic>
          <a:graphicData uri="http://schemas.openxmlformats.org/presentationml/2006/ole">
            <mc:AlternateContent xmlns:mc="http://schemas.openxmlformats.org/markup-compatibility/2006">
              <mc:Choice xmlns:v="urn:schemas-microsoft-com:vml" Requires="v">
                <p:oleObj spid="_x0000_s3079" name="" r:id="rId3" imgW="2209800" imgH="457200" progId="Equation.DSMT4">
                  <p:embed/>
                </p:oleObj>
              </mc:Choice>
              <mc:Fallback>
                <p:oleObj name="" r:id="rId3" imgW="2209800" imgH="457200" progId="Equation.DSMT4">
                  <p:embed/>
                  <p:pic>
                    <p:nvPicPr>
                      <p:cNvPr id="0" name="图片 3078"/>
                      <p:cNvPicPr/>
                      <p:nvPr/>
                    </p:nvPicPr>
                    <p:blipFill>
                      <a:blip r:embed="rId4">
                        <a:clrChange>
                          <a:clrFrom>
                            <a:srgbClr val="000000"/>
                          </a:clrFrom>
                          <a:clrTo>
                            <a:srgbClr val="FFFF00"/>
                          </a:clrTo>
                        </a:clrChange>
                      </a:blip>
                      <a:stretch>
                        <a:fillRect/>
                      </a:stretch>
                    </p:blipFill>
                    <p:spPr>
                      <a:xfrm>
                        <a:off x="2484438" y="2578100"/>
                        <a:ext cx="3743325" cy="773113"/>
                      </a:xfrm>
                      <a:prstGeom prst="rect">
                        <a:avLst/>
                      </a:prstGeom>
                      <a:noFill/>
                      <a:ln w="38100">
                        <a:noFill/>
                        <a:miter/>
                      </a:ln>
                    </p:spPr>
                  </p:pic>
                </p:oleObj>
              </mc:Fallback>
            </mc:AlternateContent>
          </a:graphicData>
        </a:graphic>
      </p:graphicFrame>
      <p:graphicFrame>
        <p:nvGraphicFramePr>
          <p:cNvPr id="26633" name="Object 9"/>
          <p:cNvGraphicFramePr/>
          <p:nvPr/>
        </p:nvGraphicFramePr>
        <p:xfrm>
          <a:off x="1692275" y="3789363"/>
          <a:ext cx="501650" cy="433387"/>
        </p:xfrm>
        <a:graphic>
          <a:graphicData uri="http://schemas.openxmlformats.org/presentationml/2006/ole">
            <mc:AlternateContent xmlns:mc="http://schemas.openxmlformats.org/markup-compatibility/2006">
              <mc:Choice xmlns:v="urn:schemas-microsoft-com:vml" Requires="v">
                <p:oleObj spid="_x0000_s3080" name="" r:id="rId5" imgW="279400" imgH="241300" progId="Equation.DSMT4">
                  <p:embed/>
                </p:oleObj>
              </mc:Choice>
              <mc:Fallback>
                <p:oleObj name="" r:id="rId5" imgW="279400" imgH="241300" progId="Equation.DSMT4">
                  <p:embed/>
                  <p:pic>
                    <p:nvPicPr>
                      <p:cNvPr id="0" name="图片 3079"/>
                      <p:cNvPicPr/>
                      <p:nvPr/>
                    </p:nvPicPr>
                    <p:blipFill>
                      <a:blip r:embed="rId6">
                        <a:clrChange>
                          <a:clrFrom>
                            <a:srgbClr val="000000"/>
                          </a:clrFrom>
                          <a:clrTo>
                            <a:srgbClr val="FFFF00"/>
                          </a:clrTo>
                        </a:clrChange>
                      </a:blip>
                      <a:stretch>
                        <a:fillRect/>
                      </a:stretch>
                    </p:blipFill>
                    <p:spPr>
                      <a:xfrm>
                        <a:off x="1692275" y="3789363"/>
                        <a:ext cx="501650" cy="433387"/>
                      </a:xfrm>
                      <a:prstGeom prst="rect">
                        <a:avLst/>
                      </a:prstGeom>
                      <a:noFill/>
                      <a:ln w="38100">
                        <a:noFill/>
                        <a:miter/>
                      </a:ln>
                    </p:spPr>
                  </p:pic>
                </p:oleObj>
              </mc:Fallback>
            </mc:AlternateContent>
          </a:graphicData>
        </a:graphic>
      </p:graphicFrame>
      <p:graphicFrame>
        <p:nvGraphicFramePr>
          <p:cNvPr id="26632" name="Object 8"/>
          <p:cNvGraphicFramePr/>
          <p:nvPr/>
        </p:nvGraphicFramePr>
        <p:xfrm>
          <a:off x="2411413" y="3789363"/>
          <a:ext cx="541337" cy="434975"/>
        </p:xfrm>
        <a:graphic>
          <a:graphicData uri="http://schemas.openxmlformats.org/presentationml/2006/ole">
            <mc:AlternateContent xmlns:mc="http://schemas.openxmlformats.org/markup-compatibility/2006">
              <mc:Choice xmlns:v="urn:schemas-microsoft-com:vml" Requires="v">
                <p:oleObj spid="_x0000_s3076" name="" r:id="rId7" imgW="304800" imgH="241300" progId="Equation.DSMT4">
                  <p:embed/>
                </p:oleObj>
              </mc:Choice>
              <mc:Fallback>
                <p:oleObj name="" r:id="rId7" imgW="304800" imgH="241300" progId="Equation.DSMT4">
                  <p:embed/>
                  <p:pic>
                    <p:nvPicPr>
                      <p:cNvPr id="0" name="图片 3075"/>
                      <p:cNvPicPr/>
                      <p:nvPr/>
                    </p:nvPicPr>
                    <p:blipFill>
                      <a:blip r:embed="rId8">
                        <a:clrChange>
                          <a:clrFrom>
                            <a:srgbClr val="000000"/>
                          </a:clrFrom>
                          <a:clrTo>
                            <a:srgbClr val="FFFF00"/>
                          </a:clrTo>
                        </a:clrChange>
                      </a:blip>
                      <a:stretch>
                        <a:fillRect/>
                      </a:stretch>
                    </p:blipFill>
                    <p:spPr>
                      <a:xfrm>
                        <a:off x="2411413" y="3789363"/>
                        <a:ext cx="541337" cy="434975"/>
                      </a:xfrm>
                      <a:prstGeom prst="rect">
                        <a:avLst/>
                      </a:prstGeom>
                      <a:noFill/>
                      <a:ln w="38100">
                        <a:noFill/>
                        <a:miter/>
                      </a:ln>
                    </p:spPr>
                  </p:pic>
                </p:oleObj>
              </mc:Fallback>
            </mc:AlternateContent>
          </a:graphicData>
        </a:graphic>
      </p:graphicFrame>
      <p:graphicFrame>
        <p:nvGraphicFramePr>
          <p:cNvPr id="26631" name="Object 7"/>
          <p:cNvGraphicFramePr/>
          <p:nvPr/>
        </p:nvGraphicFramePr>
        <p:xfrm>
          <a:off x="1965325" y="4221163"/>
          <a:ext cx="268288" cy="360362"/>
        </p:xfrm>
        <a:graphic>
          <a:graphicData uri="http://schemas.openxmlformats.org/presentationml/2006/ole">
            <mc:AlternateContent xmlns:mc="http://schemas.openxmlformats.org/markup-compatibility/2006">
              <mc:Choice xmlns:v="urn:schemas-microsoft-com:vml" Requires="v">
                <p:oleObj spid="_x0000_s3082" name="" r:id="rId9" imgW="127000" imgH="177165" progId="Equation.DSMT4">
                  <p:embed/>
                </p:oleObj>
              </mc:Choice>
              <mc:Fallback>
                <p:oleObj name="" r:id="rId9" imgW="127000" imgH="177165" progId="Equation.DSMT4">
                  <p:embed/>
                  <p:pic>
                    <p:nvPicPr>
                      <p:cNvPr id="0" name="图片 3081"/>
                      <p:cNvPicPr/>
                      <p:nvPr/>
                    </p:nvPicPr>
                    <p:blipFill>
                      <a:blip r:embed="rId10">
                        <a:clrChange>
                          <a:clrFrom>
                            <a:srgbClr val="000000"/>
                          </a:clrFrom>
                          <a:clrTo>
                            <a:srgbClr val="FFFF00"/>
                          </a:clrTo>
                        </a:clrChange>
                      </a:blip>
                      <a:stretch>
                        <a:fillRect/>
                      </a:stretch>
                    </p:blipFill>
                    <p:spPr>
                      <a:xfrm>
                        <a:off x="1965325" y="4221163"/>
                        <a:ext cx="268288" cy="360362"/>
                      </a:xfrm>
                      <a:prstGeom prst="rect">
                        <a:avLst/>
                      </a:prstGeom>
                      <a:noFill/>
                      <a:ln w="38100">
                        <a:noFill/>
                        <a:miter/>
                      </a:ln>
                    </p:spPr>
                  </p:pic>
                </p:oleObj>
              </mc:Fallback>
            </mc:AlternateContent>
          </a:graphicData>
        </a:graphic>
      </p:graphicFrame>
      <p:graphicFrame>
        <p:nvGraphicFramePr>
          <p:cNvPr id="26630" name="Object 6"/>
          <p:cNvGraphicFramePr/>
          <p:nvPr/>
        </p:nvGraphicFramePr>
        <p:xfrm>
          <a:off x="4459288" y="4292600"/>
          <a:ext cx="276225" cy="288925"/>
        </p:xfrm>
        <a:graphic>
          <a:graphicData uri="http://schemas.openxmlformats.org/presentationml/2006/ole">
            <mc:AlternateContent xmlns:mc="http://schemas.openxmlformats.org/markup-compatibility/2006">
              <mc:Choice xmlns:v="urn:schemas-microsoft-com:vml" Requires="v">
                <p:oleObj spid="_x0000_s3077" name="" r:id="rId11" imgW="127000" imgH="139700" progId="Equation.DSMT4">
                  <p:embed/>
                </p:oleObj>
              </mc:Choice>
              <mc:Fallback>
                <p:oleObj name="" r:id="rId11" imgW="127000" imgH="139700" progId="Equation.DSMT4">
                  <p:embed/>
                  <p:pic>
                    <p:nvPicPr>
                      <p:cNvPr id="0" name="图片 3076"/>
                      <p:cNvPicPr/>
                      <p:nvPr/>
                    </p:nvPicPr>
                    <p:blipFill>
                      <a:blip r:embed="rId12">
                        <a:clrChange>
                          <a:clrFrom>
                            <a:srgbClr val="000000"/>
                          </a:clrFrom>
                          <a:clrTo>
                            <a:srgbClr val="FFFF00"/>
                          </a:clrTo>
                        </a:clrChange>
                      </a:blip>
                      <a:stretch>
                        <a:fillRect/>
                      </a:stretch>
                    </p:blipFill>
                    <p:spPr>
                      <a:xfrm>
                        <a:off x="4459288" y="4292600"/>
                        <a:ext cx="276225" cy="288925"/>
                      </a:xfrm>
                      <a:prstGeom prst="rect">
                        <a:avLst/>
                      </a:prstGeom>
                      <a:noFill/>
                      <a:ln w="38100">
                        <a:noFill/>
                        <a:miter/>
                      </a:ln>
                    </p:spPr>
                  </p:pic>
                </p:oleObj>
              </mc:Fallback>
            </mc:AlternateContent>
          </a:graphicData>
        </a:graphic>
      </p:graphicFrame>
      <p:graphicFrame>
        <p:nvGraphicFramePr>
          <p:cNvPr id="26629" name="Object 5"/>
          <p:cNvGraphicFramePr/>
          <p:nvPr/>
        </p:nvGraphicFramePr>
        <p:xfrm>
          <a:off x="1763713" y="4627563"/>
          <a:ext cx="792162" cy="530225"/>
        </p:xfrm>
        <a:graphic>
          <a:graphicData uri="http://schemas.openxmlformats.org/presentationml/2006/ole">
            <mc:AlternateContent xmlns:mc="http://schemas.openxmlformats.org/markup-compatibility/2006">
              <mc:Choice xmlns:v="urn:schemas-microsoft-com:vml" Requires="v">
                <p:oleObj spid="_x0000_s3081" name="" r:id="rId13" imgW="368300" imgH="241300" progId="Equation.DSMT4">
                  <p:embed/>
                </p:oleObj>
              </mc:Choice>
              <mc:Fallback>
                <p:oleObj name="" r:id="rId13" imgW="368300" imgH="241300" progId="Equation.DSMT4">
                  <p:embed/>
                  <p:pic>
                    <p:nvPicPr>
                      <p:cNvPr id="0" name="图片 3080"/>
                      <p:cNvPicPr/>
                      <p:nvPr/>
                    </p:nvPicPr>
                    <p:blipFill>
                      <a:blip r:embed="rId14">
                        <a:clrChange>
                          <a:clrFrom>
                            <a:srgbClr val="000000"/>
                          </a:clrFrom>
                          <a:clrTo>
                            <a:srgbClr val="FFFF00"/>
                          </a:clrTo>
                        </a:clrChange>
                      </a:blip>
                      <a:stretch>
                        <a:fillRect/>
                      </a:stretch>
                    </p:blipFill>
                    <p:spPr>
                      <a:xfrm>
                        <a:off x="1763713" y="4627563"/>
                        <a:ext cx="792162" cy="530225"/>
                      </a:xfrm>
                      <a:prstGeom prst="rect">
                        <a:avLst/>
                      </a:prstGeom>
                      <a:noFill/>
                      <a:ln w="38100">
                        <a:noFill/>
                        <a:miter/>
                      </a:ln>
                    </p:spPr>
                  </p:pic>
                </p:oleObj>
              </mc:Fallback>
            </mc:AlternateContent>
          </a:graphicData>
        </a:graphic>
      </p:graphicFrame>
      <p:graphicFrame>
        <p:nvGraphicFramePr>
          <p:cNvPr id="26628" name="Object 4"/>
          <p:cNvGraphicFramePr/>
          <p:nvPr/>
        </p:nvGraphicFramePr>
        <p:xfrm>
          <a:off x="3563938" y="5157788"/>
          <a:ext cx="3995737" cy="930275"/>
        </p:xfrm>
        <a:graphic>
          <a:graphicData uri="http://schemas.openxmlformats.org/presentationml/2006/ole">
            <mc:AlternateContent xmlns:mc="http://schemas.openxmlformats.org/markup-compatibility/2006">
              <mc:Choice xmlns:v="urn:schemas-microsoft-com:vml" Requires="v">
                <p:oleObj spid="_x0000_s3083" name="" r:id="rId15" imgW="1866900" imgH="431800" progId="Equation.DSMT4">
                  <p:embed/>
                </p:oleObj>
              </mc:Choice>
              <mc:Fallback>
                <p:oleObj name="" r:id="rId15" imgW="1866900" imgH="431800" progId="Equation.DSMT4">
                  <p:embed/>
                  <p:pic>
                    <p:nvPicPr>
                      <p:cNvPr id="0" name="图片 3082"/>
                      <p:cNvPicPr/>
                      <p:nvPr/>
                    </p:nvPicPr>
                    <p:blipFill>
                      <a:blip r:embed="rId16">
                        <a:clrChange>
                          <a:clrFrom>
                            <a:srgbClr val="000000"/>
                          </a:clrFrom>
                          <a:clrTo>
                            <a:srgbClr val="FFFF00"/>
                          </a:clrTo>
                        </a:clrChange>
                      </a:blip>
                      <a:stretch>
                        <a:fillRect/>
                      </a:stretch>
                    </p:blipFill>
                    <p:spPr>
                      <a:xfrm>
                        <a:off x="3563938" y="5157788"/>
                        <a:ext cx="3995737" cy="930275"/>
                      </a:xfrm>
                      <a:prstGeom prst="rect">
                        <a:avLst/>
                      </a:prstGeom>
                      <a:noFill/>
                      <a:ln w="38100">
                        <a:noFill/>
                        <a:miter/>
                      </a:ln>
                    </p:spPr>
                  </p:pic>
                </p:oleObj>
              </mc:Fallback>
            </mc:AlternateContent>
          </a:graphicData>
        </a:graphic>
      </p:graphicFrame>
      <p:sp>
        <p:nvSpPr>
          <p:cNvPr id="6156" name="Rectangle 12"/>
          <p:cNvSpPr/>
          <p:nvPr/>
        </p:nvSpPr>
        <p:spPr>
          <a:xfrm>
            <a:off x="0" y="9763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sp>
        <p:nvSpPr>
          <p:cNvPr id="6157" name="Rectangle 19"/>
          <p:cNvSpPr/>
          <p:nvPr/>
        </p:nvSpPr>
        <p:spPr>
          <a:xfrm>
            <a:off x="250825" y="5078413"/>
            <a:ext cx="577850" cy="244475"/>
          </a:xfrm>
          <a:prstGeom prst="rect">
            <a:avLst/>
          </a:prstGeom>
          <a:noFill/>
          <a:ln w="63500">
            <a:noFill/>
          </a:ln>
        </p:spPr>
        <p:txBody>
          <a:bodyPr wrap="none" anchor="ctr">
            <a:spAutoFit/>
          </a:bodyPr>
          <a:p>
            <a:pPr indent="266700"/>
            <a:r>
              <a:rPr lang="en-US" altLang="zh-CN" sz="1000">
                <a:latin typeface="Times New Roman" panose="02020603050405020304" pitchFamily="18" charset="0"/>
                <a:cs typeface="Times New Roman" panose="02020603050405020304" pitchFamily="18" charset="0"/>
              </a:rPr>
              <a:t>    </a:t>
            </a:r>
            <a:endParaRPr lang="en-US" altLang="zh-CN">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635"/>
                                        </p:tgtEl>
                                        <p:attrNameLst>
                                          <p:attrName>style.visibility</p:attrName>
                                        </p:attrNameLst>
                                      </p:cBhvr>
                                      <p:to>
                                        <p:strVal val="visible"/>
                                      </p:to>
                                    </p:set>
                                    <p:anim calcmode="lin" valueType="num">
                                      <p:cBhvr>
                                        <p:cTn id="7" dur="500" fill="hold"/>
                                        <p:tgtEl>
                                          <p:spTgt spid="26635"/>
                                        </p:tgtEl>
                                        <p:attrNameLst>
                                          <p:attrName>ppt_w</p:attrName>
                                        </p:attrNameLst>
                                      </p:cBhvr>
                                      <p:tavLst>
                                        <p:tav tm="0">
                                          <p:val>
                                            <p:strVal val="#ppt_w*0.70"/>
                                          </p:val>
                                        </p:tav>
                                        <p:tav tm="100000">
                                          <p:val>
                                            <p:strVal val="#ppt_w"/>
                                          </p:val>
                                        </p:tav>
                                      </p:tavLst>
                                    </p:anim>
                                    <p:anim calcmode="lin" valueType="num">
                                      <p:cBhvr>
                                        <p:cTn id="8" dur="500" fill="hold"/>
                                        <p:tgtEl>
                                          <p:spTgt spid="26635"/>
                                        </p:tgtEl>
                                        <p:attrNameLst>
                                          <p:attrName>ppt_h</p:attrName>
                                        </p:attrNameLst>
                                      </p:cBhvr>
                                      <p:tavLst>
                                        <p:tav tm="0">
                                          <p:val>
                                            <p:strVal val="#ppt_h"/>
                                          </p:val>
                                        </p:tav>
                                        <p:tav tm="100000">
                                          <p:val>
                                            <p:strVal val="#ppt_h"/>
                                          </p:val>
                                        </p:tav>
                                      </p:tavLst>
                                    </p:anim>
                                    <p:animEffect transition="in" filter="fade">
                                      <p:cBhvr>
                                        <p:cTn id="9" dur="500"/>
                                        <p:tgtEl>
                                          <p:spTgt spid="2663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6634"/>
                                        </p:tgtEl>
                                        <p:attrNameLst>
                                          <p:attrName>style.visibility</p:attrName>
                                        </p:attrNameLst>
                                      </p:cBhvr>
                                      <p:to>
                                        <p:strVal val="visible"/>
                                      </p:to>
                                    </p:set>
                                    <p:anim calcmode="lin" valueType="num">
                                      <p:cBhvr>
                                        <p:cTn id="14" dur="500" fill="hold"/>
                                        <p:tgtEl>
                                          <p:spTgt spid="26634"/>
                                        </p:tgtEl>
                                        <p:attrNameLst>
                                          <p:attrName>ppt_w</p:attrName>
                                        </p:attrNameLst>
                                      </p:cBhvr>
                                      <p:tavLst>
                                        <p:tav tm="0">
                                          <p:val>
                                            <p:strVal val="#ppt_w*0.70"/>
                                          </p:val>
                                        </p:tav>
                                        <p:tav tm="100000">
                                          <p:val>
                                            <p:strVal val="#ppt_w"/>
                                          </p:val>
                                        </p:tav>
                                      </p:tavLst>
                                    </p:anim>
                                    <p:anim calcmode="lin" valueType="num">
                                      <p:cBhvr>
                                        <p:cTn id="15" dur="500" fill="hold"/>
                                        <p:tgtEl>
                                          <p:spTgt spid="26634"/>
                                        </p:tgtEl>
                                        <p:attrNameLst>
                                          <p:attrName>ppt_h</p:attrName>
                                        </p:attrNameLst>
                                      </p:cBhvr>
                                      <p:tavLst>
                                        <p:tav tm="0">
                                          <p:val>
                                            <p:strVal val="#ppt_h"/>
                                          </p:val>
                                        </p:tav>
                                        <p:tav tm="100000">
                                          <p:val>
                                            <p:strVal val="#ppt_h"/>
                                          </p:val>
                                        </p:tav>
                                      </p:tavLst>
                                    </p:anim>
                                    <p:animEffect transition="in" filter="fade">
                                      <p:cBhvr>
                                        <p:cTn id="16" dur="500"/>
                                        <p:tgtEl>
                                          <p:spTgt spid="2663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6633"/>
                                        </p:tgtEl>
                                        <p:attrNameLst>
                                          <p:attrName>style.visibility</p:attrName>
                                        </p:attrNameLst>
                                      </p:cBhvr>
                                      <p:to>
                                        <p:strVal val="visible"/>
                                      </p:to>
                                    </p:set>
                                    <p:anim calcmode="lin" valueType="num">
                                      <p:cBhvr>
                                        <p:cTn id="21" dur="500" fill="hold"/>
                                        <p:tgtEl>
                                          <p:spTgt spid="26633"/>
                                        </p:tgtEl>
                                        <p:attrNameLst>
                                          <p:attrName>ppt_w</p:attrName>
                                        </p:attrNameLst>
                                      </p:cBhvr>
                                      <p:tavLst>
                                        <p:tav tm="0">
                                          <p:val>
                                            <p:strVal val="#ppt_w*0.70"/>
                                          </p:val>
                                        </p:tav>
                                        <p:tav tm="100000">
                                          <p:val>
                                            <p:strVal val="#ppt_w"/>
                                          </p:val>
                                        </p:tav>
                                      </p:tavLst>
                                    </p:anim>
                                    <p:anim calcmode="lin" valueType="num">
                                      <p:cBhvr>
                                        <p:cTn id="22" dur="500" fill="hold"/>
                                        <p:tgtEl>
                                          <p:spTgt spid="26633"/>
                                        </p:tgtEl>
                                        <p:attrNameLst>
                                          <p:attrName>ppt_h</p:attrName>
                                        </p:attrNameLst>
                                      </p:cBhvr>
                                      <p:tavLst>
                                        <p:tav tm="0">
                                          <p:val>
                                            <p:strVal val="#ppt_h"/>
                                          </p:val>
                                        </p:tav>
                                        <p:tav tm="100000">
                                          <p:val>
                                            <p:strVal val="#ppt_h"/>
                                          </p:val>
                                        </p:tav>
                                      </p:tavLst>
                                    </p:anim>
                                    <p:animEffect transition="in" filter="fade">
                                      <p:cBhvr>
                                        <p:cTn id="23" dur="500"/>
                                        <p:tgtEl>
                                          <p:spTgt spid="26633"/>
                                        </p:tgtEl>
                                      </p:cBhvr>
                                    </p:animEffect>
                                  </p:childTnLst>
                                </p:cTn>
                              </p:par>
                              <p:par>
                                <p:cTn id="24" presetID="55" presetClass="entr" presetSubtype="0" fill="hold" nodeType="withEffect">
                                  <p:stCondLst>
                                    <p:cond delay="0"/>
                                  </p:stCondLst>
                                  <p:childTnLst>
                                    <p:set>
                                      <p:cBhvr>
                                        <p:cTn id="25" dur="1" fill="hold">
                                          <p:stCondLst>
                                            <p:cond delay="0"/>
                                          </p:stCondLst>
                                        </p:cTn>
                                        <p:tgtEl>
                                          <p:spTgt spid="26632"/>
                                        </p:tgtEl>
                                        <p:attrNameLst>
                                          <p:attrName>style.visibility</p:attrName>
                                        </p:attrNameLst>
                                      </p:cBhvr>
                                      <p:to>
                                        <p:strVal val="visible"/>
                                      </p:to>
                                    </p:set>
                                    <p:anim calcmode="lin" valueType="num">
                                      <p:cBhvr>
                                        <p:cTn id="26" dur="500" fill="hold"/>
                                        <p:tgtEl>
                                          <p:spTgt spid="26632"/>
                                        </p:tgtEl>
                                        <p:attrNameLst>
                                          <p:attrName>ppt_w</p:attrName>
                                        </p:attrNameLst>
                                      </p:cBhvr>
                                      <p:tavLst>
                                        <p:tav tm="0">
                                          <p:val>
                                            <p:strVal val="#ppt_w*0.70"/>
                                          </p:val>
                                        </p:tav>
                                        <p:tav tm="100000">
                                          <p:val>
                                            <p:strVal val="#ppt_w"/>
                                          </p:val>
                                        </p:tav>
                                      </p:tavLst>
                                    </p:anim>
                                    <p:anim calcmode="lin" valueType="num">
                                      <p:cBhvr>
                                        <p:cTn id="27" dur="500" fill="hold"/>
                                        <p:tgtEl>
                                          <p:spTgt spid="26632"/>
                                        </p:tgtEl>
                                        <p:attrNameLst>
                                          <p:attrName>ppt_h</p:attrName>
                                        </p:attrNameLst>
                                      </p:cBhvr>
                                      <p:tavLst>
                                        <p:tav tm="0">
                                          <p:val>
                                            <p:strVal val="#ppt_h"/>
                                          </p:val>
                                        </p:tav>
                                        <p:tav tm="100000">
                                          <p:val>
                                            <p:strVal val="#ppt_h"/>
                                          </p:val>
                                        </p:tav>
                                      </p:tavLst>
                                    </p:anim>
                                    <p:animEffect transition="in" filter="fade">
                                      <p:cBhvr>
                                        <p:cTn id="28" dur="500"/>
                                        <p:tgtEl>
                                          <p:spTgt spid="26632"/>
                                        </p:tgtEl>
                                      </p:cBhvr>
                                    </p:animEffect>
                                  </p:childTnLst>
                                </p:cTn>
                              </p:par>
                              <p:par>
                                <p:cTn id="29" presetID="55" presetClass="entr" presetSubtype="0" fill="hold" nodeType="withEffect">
                                  <p:stCondLst>
                                    <p:cond delay="0"/>
                                  </p:stCondLst>
                                  <p:childTnLst>
                                    <p:set>
                                      <p:cBhvr>
                                        <p:cTn id="30" dur="1" fill="hold">
                                          <p:stCondLst>
                                            <p:cond delay="0"/>
                                          </p:stCondLst>
                                        </p:cTn>
                                        <p:tgtEl>
                                          <p:spTgt spid="26631"/>
                                        </p:tgtEl>
                                        <p:attrNameLst>
                                          <p:attrName>style.visibility</p:attrName>
                                        </p:attrNameLst>
                                      </p:cBhvr>
                                      <p:to>
                                        <p:strVal val="visible"/>
                                      </p:to>
                                    </p:set>
                                    <p:anim calcmode="lin" valueType="num">
                                      <p:cBhvr>
                                        <p:cTn id="31" dur="500" fill="hold"/>
                                        <p:tgtEl>
                                          <p:spTgt spid="26631"/>
                                        </p:tgtEl>
                                        <p:attrNameLst>
                                          <p:attrName>ppt_w</p:attrName>
                                        </p:attrNameLst>
                                      </p:cBhvr>
                                      <p:tavLst>
                                        <p:tav tm="0">
                                          <p:val>
                                            <p:strVal val="#ppt_w*0.70"/>
                                          </p:val>
                                        </p:tav>
                                        <p:tav tm="100000">
                                          <p:val>
                                            <p:strVal val="#ppt_w"/>
                                          </p:val>
                                        </p:tav>
                                      </p:tavLst>
                                    </p:anim>
                                    <p:anim calcmode="lin" valueType="num">
                                      <p:cBhvr>
                                        <p:cTn id="32" dur="500" fill="hold"/>
                                        <p:tgtEl>
                                          <p:spTgt spid="26631"/>
                                        </p:tgtEl>
                                        <p:attrNameLst>
                                          <p:attrName>ppt_h</p:attrName>
                                        </p:attrNameLst>
                                      </p:cBhvr>
                                      <p:tavLst>
                                        <p:tav tm="0">
                                          <p:val>
                                            <p:strVal val="#ppt_h"/>
                                          </p:val>
                                        </p:tav>
                                        <p:tav tm="100000">
                                          <p:val>
                                            <p:strVal val="#ppt_h"/>
                                          </p:val>
                                        </p:tav>
                                      </p:tavLst>
                                    </p:anim>
                                    <p:animEffect transition="in" filter="fade">
                                      <p:cBhvr>
                                        <p:cTn id="33" dur="500"/>
                                        <p:tgtEl>
                                          <p:spTgt spid="26631"/>
                                        </p:tgtEl>
                                      </p:cBhvr>
                                    </p:animEffect>
                                  </p:childTnLst>
                                </p:cTn>
                              </p:par>
                              <p:par>
                                <p:cTn id="34" presetID="55" presetClass="entr" presetSubtype="0" fill="hold" nodeType="withEffect">
                                  <p:stCondLst>
                                    <p:cond delay="0"/>
                                  </p:stCondLst>
                                  <p:childTnLst>
                                    <p:set>
                                      <p:cBhvr>
                                        <p:cTn id="35" dur="1" fill="hold">
                                          <p:stCondLst>
                                            <p:cond delay="0"/>
                                          </p:stCondLst>
                                        </p:cTn>
                                        <p:tgtEl>
                                          <p:spTgt spid="26630"/>
                                        </p:tgtEl>
                                        <p:attrNameLst>
                                          <p:attrName>style.visibility</p:attrName>
                                        </p:attrNameLst>
                                      </p:cBhvr>
                                      <p:to>
                                        <p:strVal val="visible"/>
                                      </p:to>
                                    </p:set>
                                    <p:anim calcmode="lin" valueType="num">
                                      <p:cBhvr>
                                        <p:cTn id="36" dur="500" fill="hold"/>
                                        <p:tgtEl>
                                          <p:spTgt spid="26630"/>
                                        </p:tgtEl>
                                        <p:attrNameLst>
                                          <p:attrName>ppt_w</p:attrName>
                                        </p:attrNameLst>
                                      </p:cBhvr>
                                      <p:tavLst>
                                        <p:tav tm="0">
                                          <p:val>
                                            <p:strVal val="#ppt_w*0.70"/>
                                          </p:val>
                                        </p:tav>
                                        <p:tav tm="100000">
                                          <p:val>
                                            <p:strVal val="#ppt_w"/>
                                          </p:val>
                                        </p:tav>
                                      </p:tavLst>
                                    </p:anim>
                                    <p:anim calcmode="lin" valueType="num">
                                      <p:cBhvr>
                                        <p:cTn id="37" dur="500" fill="hold"/>
                                        <p:tgtEl>
                                          <p:spTgt spid="26630"/>
                                        </p:tgtEl>
                                        <p:attrNameLst>
                                          <p:attrName>ppt_h</p:attrName>
                                        </p:attrNameLst>
                                      </p:cBhvr>
                                      <p:tavLst>
                                        <p:tav tm="0">
                                          <p:val>
                                            <p:strVal val="#ppt_h"/>
                                          </p:val>
                                        </p:tav>
                                        <p:tav tm="100000">
                                          <p:val>
                                            <p:strVal val="#ppt_h"/>
                                          </p:val>
                                        </p:tav>
                                      </p:tavLst>
                                    </p:anim>
                                    <p:animEffect transition="in" filter="fade">
                                      <p:cBhvr>
                                        <p:cTn id="38" dur="500"/>
                                        <p:tgtEl>
                                          <p:spTgt spid="26630"/>
                                        </p:tgtEl>
                                      </p:cBhvr>
                                    </p:animEffect>
                                  </p:childTnLst>
                                </p:cTn>
                              </p:par>
                              <p:par>
                                <p:cTn id="39" presetID="55" presetClass="entr" presetSubtype="0" fill="hold" nodeType="withEffect">
                                  <p:stCondLst>
                                    <p:cond delay="0"/>
                                  </p:stCondLst>
                                  <p:childTnLst>
                                    <p:set>
                                      <p:cBhvr>
                                        <p:cTn id="40" dur="1" fill="hold">
                                          <p:stCondLst>
                                            <p:cond delay="0"/>
                                          </p:stCondLst>
                                        </p:cTn>
                                        <p:tgtEl>
                                          <p:spTgt spid="26627">
                                            <p:txEl>
                                              <p:charRg st="20" end="63"/>
                                            </p:txEl>
                                          </p:spTgt>
                                        </p:tgtEl>
                                        <p:attrNameLst>
                                          <p:attrName>style.visibility</p:attrName>
                                        </p:attrNameLst>
                                      </p:cBhvr>
                                      <p:to>
                                        <p:strVal val="visible"/>
                                      </p:to>
                                    </p:set>
                                    <p:anim calcmode="lin" valueType="num">
                                      <p:cBhvr>
                                        <p:cTn id="41" dur="500" fill="hold"/>
                                        <p:tgtEl>
                                          <p:spTgt spid="26627">
                                            <p:txEl>
                                              <p:charRg st="20" end="63"/>
                                            </p:txEl>
                                          </p:spTgt>
                                        </p:tgtEl>
                                        <p:attrNameLst>
                                          <p:attrName>ppt_w</p:attrName>
                                        </p:attrNameLst>
                                      </p:cBhvr>
                                      <p:tavLst>
                                        <p:tav tm="0">
                                          <p:val>
                                            <p:strVal val="#ppt_w*0.70"/>
                                          </p:val>
                                        </p:tav>
                                        <p:tav tm="100000">
                                          <p:val>
                                            <p:strVal val="#ppt_w"/>
                                          </p:val>
                                        </p:tav>
                                      </p:tavLst>
                                    </p:anim>
                                    <p:anim calcmode="lin" valueType="num">
                                      <p:cBhvr>
                                        <p:cTn id="42" dur="500" fill="hold"/>
                                        <p:tgtEl>
                                          <p:spTgt spid="26627">
                                            <p:txEl>
                                              <p:charRg st="20" end="63"/>
                                            </p:txEl>
                                          </p:spTgt>
                                        </p:tgtEl>
                                        <p:attrNameLst>
                                          <p:attrName>ppt_h</p:attrName>
                                        </p:attrNameLst>
                                      </p:cBhvr>
                                      <p:tavLst>
                                        <p:tav tm="0">
                                          <p:val>
                                            <p:strVal val="#ppt_h"/>
                                          </p:val>
                                        </p:tav>
                                        <p:tav tm="100000">
                                          <p:val>
                                            <p:strVal val="#ppt_h"/>
                                          </p:val>
                                        </p:tav>
                                      </p:tavLst>
                                    </p:anim>
                                    <p:animEffect transition="in" filter="fade">
                                      <p:cBhvr>
                                        <p:cTn id="43" dur="500"/>
                                        <p:tgtEl>
                                          <p:spTgt spid="26627">
                                            <p:txEl>
                                              <p:charRg st="20" end="6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6629"/>
                                        </p:tgtEl>
                                        <p:attrNameLst>
                                          <p:attrName>style.visibility</p:attrName>
                                        </p:attrNameLst>
                                      </p:cBhvr>
                                      <p:to>
                                        <p:strVal val="visible"/>
                                      </p:to>
                                    </p:set>
                                    <p:animEffect transition="in" filter="circle(in)">
                                      <p:cBhvr>
                                        <p:cTn id="48" dur="500"/>
                                        <p:tgtEl>
                                          <p:spTgt spid="26629"/>
                                        </p:tgtEl>
                                      </p:cBhvr>
                                    </p:animEffect>
                                  </p:childTnLst>
                                </p:cTn>
                              </p:par>
                              <p:par>
                                <p:cTn id="49" presetID="6" presetClass="entr" presetSubtype="16" fill="hold" nodeType="withEffect">
                                  <p:stCondLst>
                                    <p:cond delay="0"/>
                                  </p:stCondLst>
                                  <p:childTnLst>
                                    <p:set>
                                      <p:cBhvr>
                                        <p:cTn id="50" dur="1" fill="hold">
                                          <p:stCondLst>
                                            <p:cond delay="0"/>
                                          </p:stCondLst>
                                        </p:cTn>
                                        <p:tgtEl>
                                          <p:spTgt spid="26627">
                                            <p:txEl>
                                              <p:charRg st="63" end="75"/>
                                            </p:txEl>
                                          </p:spTgt>
                                        </p:tgtEl>
                                        <p:attrNameLst>
                                          <p:attrName>style.visibility</p:attrName>
                                        </p:attrNameLst>
                                      </p:cBhvr>
                                      <p:to>
                                        <p:strVal val="visible"/>
                                      </p:to>
                                    </p:set>
                                    <p:animEffect transition="in" filter="circle(in)">
                                      <p:cBhvr>
                                        <p:cTn id="51" dur="500"/>
                                        <p:tgtEl>
                                          <p:spTgt spid="26627">
                                            <p:txEl>
                                              <p:charRg st="63" end="7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6628"/>
                                        </p:tgtEl>
                                        <p:attrNameLst>
                                          <p:attrName>style.visibility</p:attrName>
                                        </p:attrNameLst>
                                      </p:cBhvr>
                                      <p:to>
                                        <p:strVal val="visible"/>
                                      </p:to>
                                    </p:set>
                                    <p:animEffect transition="in" filter="circle(in)">
                                      <p:cBhvr>
                                        <p:cTn id="56"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7"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19459" name="Rectangle 3"/>
          <p:cNvSpPr>
            <a:spLocks noGrp="1"/>
          </p:cNvSpPr>
          <p:nvPr>
            <p:ph idx="1"/>
          </p:nvPr>
        </p:nvSpPr>
        <p:spPr>
          <a:xfrm>
            <a:off x="827088" y="1341438"/>
            <a:ext cx="7772400" cy="4114800"/>
          </a:xfrm>
          <a:ln/>
        </p:spPr>
        <p:txBody>
          <a:bodyPr vert="horz" wrap="square" lIns="91440" tIns="45720" rIns="91440" bIns="45720" anchor="t"/>
          <a:p>
            <a:pPr eaLnBrk="1" hangingPunct="1"/>
            <a:r>
              <a:rPr lang="zh-CN" altLang="en-US" sz="2800" dirty="0"/>
              <a:t>输入层结点与隐含层结点之间的权值调整式</a:t>
            </a:r>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lvl="1" eaLnBrk="1" hangingPunct="1"/>
            <a:r>
              <a:rPr lang="zh-CN" altLang="en-US" dirty="0"/>
              <a:t>    、    分别为调整前与调整后的输入层结点  与隐含层结点  之间的权值 </a:t>
            </a:r>
            <a:endParaRPr lang="zh-CN" altLang="en-US" dirty="0"/>
          </a:p>
          <a:p>
            <a:pPr lvl="1" eaLnBrk="1" hangingPunct="1"/>
            <a:r>
              <a:rPr lang="zh-CN" altLang="en-US" dirty="0"/>
              <a:t>    为动量项 </a:t>
            </a:r>
            <a:endParaRPr lang="zh-CN" altLang="en-US" dirty="0"/>
          </a:p>
        </p:txBody>
      </p:sp>
      <p:graphicFrame>
        <p:nvGraphicFramePr>
          <p:cNvPr id="19466" name="Object 10"/>
          <p:cNvGraphicFramePr/>
          <p:nvPr/>
        </p:nvGraphicFramePr>
        <p:xfrm>
          <a:off x="2771775" y="1773238"/>
          <a:ext cx="4105275" cy="957262"/>
        </p:xfrm>
        <a:graphic>
          <a:graphicData uri="http://schemas.openxmlformats.org/presentationml/2006/ole">
            <mc:AlternateContent xmlns:mc="http://schemas.openxmlformats.org/markup-compatibility/2006">
              <mc:Choice xmlns:v="urn:schemas-microsoft-com:vml" Requires="v">
                <p:oleObj spid="_x0000_s3103" name="" r:id="rId1" imgW="1866900" imgH="431800" progId="Equation.DSMT4">
                  <p:embed/>
                </p:oleObj>
              </mc:Choice>
              <mc:Fallback>
                <p:oleObj name="" r:id="rId1" imgW="1866900" imgH="431800" progId="Equation.DSMT4">
                  <p:embed/>
                  <p:pic>
                    <p:nvPicPr>
                      <p:cNvPr id="0" name="图片 3102"/>
                      <p:cNvPicPr/>
                      <p:nvPr/>
                    </p:nvPicPr>
                    <p:blipFill>
                      <a:blip r:embed="rId2">
                        <a:clrChange>
                          <a:clrFrom>
                            <a:srgbClr val="000000"/>
                          </a:clrFrom>
                          <a:clrTo>
                            <a:srgbClr val="FFFF00"/>
                          </a:clrTo>
                        </a:clrChange>
                      </a:blip>
                      <a:stretch>
                        <a:fillRect/>
                      </a:stretch>
                    </p:blipFill>
                    <p:spPr>
                      <a:xfrm>
                        <a:off x="2771775" y="1773238"/>
                        <a:ext cx="4105275" cy="957262"/>
                      </a:xfrm>
                      <a:prstGeom prst="rect">
                        <a:avLst/>
                      </a:prstGeom>
                      <a:noFill/>
                      <a:ln w="38100">
                        <a:noFill/>
                        <a:miter/>
                      </a:ln>
                    </p:spPr>
                  </p:pic>
                </p:oleObj>
              </mc:Fallback>
            </mc:AlternateContent>
          </a:graphicData>
        </a:graphic>
      </p:graphicFrame>
      <p:graphicFrame>
        <p:nvGraphicFramePr>
          <p:cNvPr id="19465" name="Object 9"/>
          <p:cNvGraphicFramePr/>
          <p:nvPr/>
        </p:nvGraphicFramePr>
        <p:xfrm>
          <a:off x="2843213" y="2662238"/>
          <a:ext cx="3960812" cy="855662"/>
        </p:xfrm>
        <a:graphic>
          <a:graphicData uri="http://schemas.openxmlformats.org/presentationml/2006/ole">
            <mc:AlternateContent xmlns:mc="http://schemas.openxmlformats.org/markup-compatibility/2006">
              <mc:Choice xmlns:v="urn:schemas-microsoft-com:vml" Requires="v">
                <p:oleObj spid="_x0000_s3101" name="" r:id="rId3" imgW="2120900" imgH="457200" progId="Equation.DSMT4">
                  <p:embed/>
                </p:oleObj>
              </mc:Choice>
              <mc:Fallback>
                <p:oleObj name="" r:id="rId3" imgW="2120900" imgH="457200" progId="Equation.DSMT4">
                  <p:embed/>
                  <p:pic>
                    <p:nvPicPr>
                      <p:cNvPr id="0" name="图片 3100"/>
                      <p:cNvPicPr/>
                      <p:nvPr/>
                    </p:nvPicPr>
                    <p:blipFill>
                      <a:blip r:embed="rId4">
                        <a:clrChange>
                          <a:clrFrom>
                            <a:srgbClr val="000000"/>
                          </a:clrFrom>
                          <a:clrTo>
                            <a:srgbClr val="FFFF00"/>
                          </a:clrTo>
                        </a:clrChange>
                      </a:blip>
                      <a:stretch>
                        <a:fillRect/>
                      </a:stretch>
                    </p:blipFill>
                    <p:spPr>
                      <a:xfrm>
                        <a:off x="2843213" y="2662238"/>
                        <a:ext cx="3960812" cy="855662"/>
                      </a:xfrm>
                      <a:prstGeom prst="rect">
                        <a:avLst/>
                      </a:prstGeom>
                      <a:noFill/>
                      <a:ln w="38100">
                        <a:noFill/>
                        <a:miter/>
                      </a:ln>
                    </p:spPr>
                  </p:pic>
                </p:oleObj>
              </mc:Fallback>
            </mc:AlternateContent>
          </a:graphicData>
        </a:graphic>
      </p:graphicFrame>
      <p:graphicFrame>
        <p:nvGraphicFramePr>
          <p:cNvPr id="19464" name="Object 8"/>
          <p:cNvGraphicFramePr/>
          <p:nvPr/>
        </p:nvGraphicFramePr>
        <p:xfrm>
          <a:off x="1763713" y="3429000"/>
          <a:ext cx="720725" cy="623888"/>
        </p:xfrm>
        <a:graphic>
          <a:graphicData uri="http://schemas.openxmlformats.org/presentationml/2006/ole">
            <mc:AlternateContent xmlns:mc="http://schemas.openxmlformats.org/markup-compatibility/2006">
              <mc:Choice xmlns:v="urn:schemas-microsoft-com:vml" Requires="v">
                <p:oleObj spid="_x0000_s3105" name="" r:id="rId5" imgW="279400" imgH="241300" progId="Equation.DSMT4">
                  <p:embed/>
                </p:oleObj>
              </mc:Choice>
              <mc:Fallback>
                <p:oleObj name="" r:id="rId5" imgW="279400" imgH="241300" progId="Equation.DSMT4">
                  <p:embed/>
                  <p:pic>
                    <p:nvPicPr>
                      <p:cNvPr id="0" name="图片 3104"/>
                      <p:cNvPicPr/>
                      <p:nvPr/>
                    </p:nvPicPr>
                    <p:blipFill>
                      <a:blip r:embed="rId6">
                        <a:clrChange>
                          <a:clrFrom>
                            <a:srgbClr val="000000"/>
                          </a:clrFrom>
                          <a:clrTo>
                            <a:srgbClr val="FFFF00"/>
                          </a:clrTo>
                        </a:clrChange>
                      </a:blip>
                      <a:stretch>
                        <a:fillRect/>
                      </a:stretch>
                    </p:blipFill>
                    <p:spPr>
                      <a:xfrm>
                        <a:off x="1763713" y="3429000"/>
                        <a:ext cx="720725" cy="623888"/>
                      </a:xfrm>
                      <a:prstGeom prst="rect">
                        <a:avLst/>
                      </a:prstGeom>
                      <a:noFill/>
                      <a:ln w="38100">
                        <a:noFill/>
                        <a:miter/>
                      </a:ln>
                    </p:spPr>
                  </p:pic>
                </p:oleObj>
              </mc:Fallback>
            </mc:AlternateContent>
          </a:graphicData>
        </a:graphic>
      </p:graphicFrame>
      <p:graphicFrame>
        <p:nvGraphicFramePr>
          <p:cNvPr id="19463" name="Object 7"/>
          <p:cNvGraphicFramePr/>
          <p:nvPr/>
        </p:nvGraphicFramePr>
        <p:xfrm>
          <a:off x="2843213" y="3500438"/>
          <a:ext cx="720725" cy="577850"/>
        </p:xfrm>
        <a:graphic>
          <a:graphicData uri="http://schemas.openxmlformats.org/presentationml/2006/ole">
            <mc:AlternateContent xmlns:mc="http://schemas.openxmlformats.org/markup-compatibility/2006">
              <mc:Choice xmlns:v="urn:schemas-microsoft-com:vml" Requires="v">
                <p:oleObj spid="_x0000_s3100" name="" r:id="rId7" imgW="304800" imgH="241300" progId="Equation.DSMT4">
                  <p:embed/>
                </p:oleObj>
              </mc:Choice>
              <mc:Fallback>
                <p:oleObj name="" r:id="rId7" imgW="304800" imgH="241300" progId="Equation.DSMT4">
                  <p:embed/>
                  <p:pic>
                    <p:nvPicPr>
                      <p:cNvPr id="0" name="图片 3099"/>
                      <p:cNvPicPr/>
                      <p:nvPr/>
                    </p:nvPicPr>
                    <p:blipFill>
                      <a:blip r:embed="rId8">
                        <a:clrChange>
                          <a:clrFrom>
                            <a:srgbClr val="000000"/>
                          </a:clrFrom>
                          <a:clrTo>
                            <a:srgbClr val="FFFF00"/>
                          </a:clrTo>
                        </a:clrChange>
                      </a:blip>
                      <a:stretch>
                        <a:fillRect/>
                      </a:stretch>
                    </p:blipFill>
                    <p:spPr>
                      <a:xfrm>
                        <a:off x="2843213" y="3500438"/>
                        <a:ext cx="720725" cy="577850"/>
                      </a:xfrm>
                      <a:prstGeom prst="rect">
                        <a:avLst/>
                      </a:prstGeom>
                      <a:noFill/>
                      <a:ln w="38100">
                        <a:noFill/>
                        <a:miter/>
                      </a:ln>
                    </p:spPr>
                  </p:pic>
                </p:oleObj>
              </mc:Fallback>
            </mc:AlternateContent>
          </a:graphicData>
        </a:graphic>
      </p:graphicFrame>
      <p:graphicFrame>
        <p:nvGraphicFramePr>
          <p:cNvPr id="19462" name="Object 6"/>
          <p:cNvGraphicFramePr/>
          <p:nvPr/>
        </p:nvGraphicFramePr>
        <p:xfrm>
          <a:off x="3635375" y="4076700"/>
          <a:ext cx="431800" cy="349250"/>
        </p:xfrm>
        <a:graphic>
          <a:graphicData uri="http://schemas.openxmlformats.org/presentationml/2006/ole">
            <mc:AlternateContent xmlns:mc="http://schemas.openxmlformats.org/markup-compatibility/2006">
              <mc:Choice xmlns:v="urn:schemas-microsoft-com:vml" Requires="v">
                <p:oleObj spid="_x0000_s3104" name="" r:id="rId9" imgW="165100" imgH="139700" progId="Equation.DSMT4">
                  <p:embed/>
                </p:oleObj>
              </mc:Choice>
              <mc:Fallback>
                <p:oleObj name="" r:id="rId9" imgW="165100" imgH="139700" progId="Equation.DSMT4">
                  <p:embed/>
                  <p:pic>
                    <p:nvPicPr>
                      <p:cNvPr id="0" name="图片 3103"/>
                      <p:cNvPicPr/>
                      <p:nvPr/>
                    </p:nvPicPr>
                    <p:blipFill>
                      <a:blip r:embed="rId10">
                        <a:clrChange>
                          <a:clrFrom>
                            <a:srgbClr val="000000"/>
                          </a:clrFrom>
                          <a:clrTo>
                            <a:srgbClr val="FFFF00"/>
                          </a:clrTo>
                        </a:clrChange>
                      </a:blip>
                      <a:stretch>
                        <a:fillRect/>
                      </a:stretch>
                    </p:blipFill>
                    <p:spPr>
                      <a:xfrm>
                        <a:off x="3635375" y="4076700"/>
                        <a:ext cx="431800" cy="349250"/>
                      </a:xfrm>
                      <a:prstGeom prst="rect">
                        <a:avLst/>
                      </a:prstGeom>
                      <a:noFill/>
                      <a:ln w="38100">
                        <a:noFill/>
                        <a:miter/>
                      </a:ln>
                    </p:spPr>
                  </p:pic>
                </p:oleObj>
              </mc:Fallback>
            </mc:AlternateContent>
          </a:graphicData>
        </a:graphic>
      </p:graphicFrame>
      <p:graphicFrame>
        <p:nvGraphicFramePr>
          <p:cNvPr id="19461" name="Object 5"/>
          <p:cNvGraphicFramePr/>
          <p:nvPr/>
        </p:nvGraphicFramePr>
        <p:xfrm>
          <a:off x="6524625" y="4005263"/>
          <a:ext cx="320675" cy="431800"/>
        </p:xfrm>
        <a:graphic>
          <a:graphicData uri="http://schemas.openxmlformats.org/presentationml/2006/ole">
            <mc:AlternateContent xmlns:mc="http://schemas.openxmlformats.org/markup-compatibility/2006">
              <mc:Choice xmlns:v="urn:schemas-microsoft-com:vml" Requires="v">
                <p:oleObj spid="_x0000_s3099" name="" r:id="rId11" imgW="127000" imgH="177165" progId="Equation.DSMT4">
                  <p:embed/>
                </p:oleObj>
              </mc:Choice>
              <mc:Fallback>
                <p:oleObj name="" r:id="rId11" imgW="127000" imgH="177165" progId="Equation.DSMT4">
                  <p:embed/>
                  <p:pic>
                    <p:nvPicPr>
                      <p:cNvPr id="0" name="图片 3098"/>
                      <p:cNvPicPr/>
                      <p:nvPr/>
                    </p:nvPicPr>
                    <p:blipFill>
                      <a:blip r:embed="rId12">
                        <a:clrChange>
                          <a:clrFrom>
                            <a:srgbClr val="000000"/>
                          </a:clrFrom>
                          <a:clrTo>
                            <a:srgbClr val="FFFF00"/>
                          </a:clrTo>
                        </a:clrChange>
                      </a:blip>
                      <a:stretch>
                        <a:fillRect/>
                      </a:stretch>
                    </p:blipFill>
                    <p:spPr>
                      <a:xfrm>
                        <a:off x="6524625" y="4005263"/>
                        <a:ext cx="320675" cy="431800"/>
                      </a:xfrm>
                      <a:prstGeom prst="rect">
                        <a:avLst/>
                      </a:prstGeom>
                      <a:noFill/>
                      <a:ln w="38100">
                        <a:noFill/>
                        <a:miter/>
                      </a:ln>
                    </p:spPr>
                  </p:pic>
                </p:oleObj>
              </mc:Fallback>
            </mc:AlternateContent>
          </a:graphicData>
        </a:graphic>
      </p:graphicFrame>
      <p:graphicFrame>
        <p:nvGraphicFramePr>
          <p:cNvPr id="19460" name="Object 4"/>
          <p:cNvGraphicFramePr/>
          <p:nvPr/>
        </p:nvGraphicFramePr>
        <p:xfrm>
          <a:off x="1763713" y="5011738"/>
          <a:ext cx="792162" cy="531812"/>
        </p:xfrm>
        <a:graphic>
          <a:graphicData uri="http://schemas.openxmlformats.org/presentationml/2006/ole">
            <mc:AlternateContent xmlns:mc="http://schemas.openxmlformats.org/markup-compatibility/2006">
              <mc:Choice xmlns:v="urn:schemas-microsoft-com:vml" Requires="v">
                <p:oleObj spid="_x0000_s3102" name="" r:id="rId13" imgW="368300" imgH="241300" progId="Equation.DSMT4">
                  <p:embed/>
                </p:oleObj>
              </mc:Choice>
              <mc:Fallback>
                <p:oleObj name="" r:id="rId13" imgW="368300" imgH="241300" progId="Equation.DSMT4">
                  <p:embed/>
                  <p:pic>
                    <p:nvPicPr>
                      <p:cNvPr id="0" name="图片 3101"/>
                      <p:cNvPicPr/>
                      <p:nvPr/>
                    </p:nvPicPr>
                    <p:blipFill>
                      <a:blip r:embed="rId14">
                        <a:clrChange>
                          <a:clrFrom>
                            <a:srgbClr val="000000"/>
                          </a:clrFrom>
                          <a:clrTo>
                            <a:srgbClr val="FFFF00"/>
                          </a:clrTo>
                        </a:clrChange>
                      </a:blip>
                      <a:stretch>
                        <a:fillRect/>
                      </a:stretch>
                    </p:blipFill>
                    <p:spPr>
                      <a:xfrm>
                        <a:off x="1763713" y="5011738"/>
                        <a:ext cx="792162" cy="531812"/>
                      </a:xfrm>
                      <a:prstGeom prst="rect">
                        <a:avLst/>
                      </a:prstGeom>
                      <a:noFill/>
                      <a:ln w="38100">
                        <a:noFill/>
                        <a:miter/>
                      </a:ln>
                    </p:spPr>
                  </p:pic>
                </p:oleObj>
              </mc:Fallback>
            </mc:AlternateContent>
          </a:graphicData>
        </a:graphic>
      </p:graphicFrame>
      <p:sp>
        <p:nvSpPr>
          <p:cNvPr id="7179" name="Rectangle 11"/>
          <p:cNvSpPr/>
          <p:nvPr/>
        </p:nvSpPr>
        <p:spPr>
          <a:xfrm>
            <a:off x="0" y="1330325"/>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66"/>
                                        </p:tgtEl>
                                        <p:attrNameLst>
                                          <p:attrName>style.visibility</p:attrName>
                                        </p:attrNameLst>
                                      </p:cBhvr>
                                      <p:to>
                                        <p:strVal val="visible"/>
                                      </p:to>
                                    </p:set>
                                    <p:anim calcmode="lin" valueType="num">
                                      <p:cBhvr additive="base">
                                        <p:cTn id="7" dur="500" fill="hold"/>
                                        <p:tgtEl>
                                          <p:spTgt spid="19466"/>
                                        </p:tgtEl>
                                        <p:attrNameLst>
                                          <p:attrName>ppt_x</p:attrName>
                                        </p:attrNameLst>
                                      </p:cBhvr>
                                      <p:tavLst>
                                        <p:tav tm="0">
                                          <p:val>
                                            <p:strVal val="0-#ppt_w/2"/>
                                          </p:val>
                                        </p:tav>
                                        <p:tav tm="100000">
                                          <p:val>
                                            <p:strVal val="#ppt_x"/>
                                          </p:val>
                                        </p:tav>
                                      </p:tavLst>
                                    </p:anim>
                                    <p:anim calcmode="lin" valueType="num">
                                      <p:cBhvr additive="base">
                                        <p:cTn id="8" dur="500" fill="hold"/>
                                        <p:tgtEl>
                                          <p:spTgt spid="194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65"/>
                                        </p:tgtEl>
                                        <p:attrNameLst>
                                          <p:attrName>style.visibility</p:attrName>
                                        </p:attrNameLst>
                                      </p:cBhvr>
                                      <p:to>
                                        <p:strVal val="visible"/>
                                      </p:to>
                                    </p:set>
                                    <p:anim calcmode="lin" valueType="num">
                                      <p:cBhvr additive="base">
                                        <p:cTn id="13" dur="500" fill="hold"/>
                                        <p:tgtEl>
                                          <p:spTgt spid="19465"/>
                                        </p:tgtEl>
                                        <p:attrNameLst>
                                          <p:attrName>ppt_x</p:attrName>
                                        </p:attrNameLst>
                                      </p:cBhvr>
                                      <p:tavLst>
                                        <p:tav tm="0">
                                          <p:val>
                                            <p:strVal val="0-#ppt_w/2"/>
                                          </p:val>
                                        </p:tav>
                                        <p:tav tm="100000">
                                          <p:val>
                                            <p:strVal val="#ppt_x"/>
                                          </p:val>
                                        </p:tav>
                                      </p:tavLst>
                                    </p:anim>
                                    <p:anim calcmode="lin" valueType="num">
                                      <p:cBhvr additive="base">
                                        <p:cTn id="14"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9">
                                            <p:txEl>
                                              <p:charRg st="23" end="65"/>
                                            </p:txEl>
                                          </p:spTgt>
                                        </p:tgtEl>
                                        <p:attrNameLst>
                                          <p:attrName>style.visibility</p:attrName>
                                        </p:attrNameLst>
                                      </p:cBhvr>
                                      <p:to>
                                        <p:strVal val="visible"/>
                                      </p:to>
                                    </p:set>
                                    <p:anim calcmode="lin" valueType="num">
                                      <p:cBhvr additive="base">
                                        <p:cTn id="19" dur="500" fill="hold"/>
                                        <p:tgtEl>
                                          <p:spTgt spid="19459">
                                            <p:txEl>
                                              <p:charRg st="23" end="6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charRg st="23" end="65"/>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9464"/>
                                        </p:tgtEl>
                                        <p:attrNameLst>
                                          <p:attrName>style.visibility</p:attrName>
                                        </p:attrNameLst>
                                      </p:cBhvr>
                                      <p:to>
                                        <p:strVal val="visible"/>
                                      </p:to>
                                    </p:set>
                                    <p:anim calcmode="lin" valueType="num">
                                      <p:cBhvr additive="base">
                                        <p:cTn id="23" dur="500" fill="hold"/>
                                        <p:tgtEl>
                                          <p:spTgt spid="19464"/>
                                        </p:tgtEl>
                                        <p:attrNameLst>
                                          <p:attrName>ppt_x</p:attrName>
                                        </p:attrNameLst>
                                      </p:cBhvr>
                                      <p:tavLst>
                                        <p:tav tm="0">
                                          <p:val>
                                            <p:strVal val="0-#ppt_w/2"/>
                                          </p:val>
                                        </p:tav>
                                        <p:tav tm="100000">
                                          <p:val>
                                            <p:strVal val="#ppt_x"/>
                                          </p:val>
                                        </p:tav>
                                      </p:tavLst>
                                    </p:anim>
                                    <p:anim calcmode="lin" valueType="num">
                                      <p:cBhvr additive="base">
                                        <p:cTn id="24" dur="500" fill="hold"/>
                                        <p:tgtEl>
                                          <p:spTgt spid="1946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9463"/>
                                        </p:tgtEl>
                                        <p:attrNameLst>
                                          <p:attrName>style.visibility</p:attrName>
                                        </p:attrNameLst>
                                      </p:cBhvr>
                                      <p:to>
                                        <p:strVal val="visible"/>
                                      </p:to>
                                    </p:set>
                                    <p:anim calcmode="lin" valueType="num">
                                      <p:cBhvr additive="base">
                                        <p:cTn id="27" dur="500" fill="hold"/>
                                        <p:tgtEl>
                                          <p:spTgt spid="19463"/>
                                        </p:tgtEl>
                                        <p:attrNameLst>
                                          <p:attrName>ppt_x</p:attrName>
                                        </p:attrNameLst>
                                      </p:cBhvr>
                                      <p:tavLst>
                                        <p:tav tm="0">
                                          <p:val>
                                            <p:strVal val="0-#ppt_w/2"/>
                                          </p:val>
                                        </p:tav>
                                        <p:tav tm="100000">
                                          <p:val>
                                            <p:strVal val="#ppt_x"/>
                                          </p:val>
                                        </p:tav>
                                      </p:tavLst>
                                    </p:anim>
                                    <p:anim calcmode="lin" valueType="num">
                                      <p:cBhvr additive="base">
                                        <p:cTn id="28" dur="500" fill="hold"/>
                                        <p:tgtEl>
                                          <p:spTgt spid="1946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9462"/>
                                        </p:tgtEl>
                                        <p:attrNameLst>
                                          <p:attrName>style.visibility</p:attrName>
                                        </p:attrNameLst>
                                      </p:cBhvr>
                                      <p:to>
                                        <p:strVal val="visible"/>
                                      </p:to>
                                    </p:set>
                                    <p:anim calcmode="lin" valueType="num">
                                      <p:cBhvr additive="base">
                                        <p:cTn id="31" dur="500" fill="hold"/>
                                        <p:tgtEl>
                                          <p:spTgt spid="19462"/>
                                        </p:tgtEl>
                                        <p:attrNameLst>
                                          <p:attrName>ppt_x</p:attrName>
                                        </p:attrNameLst>
                                      </p:cBhvr>
                                      <p:tavLst>
                                        <p:tav tm="0">
                                          <p:val>
                                            <p:strVal val="0-#ppt_w/2"/>
                                          </p:val>
                                        </p:tav>
                                        <p:tav tm="100000">
                                          <p:val>
                                            <p:strVal val="#ppt_x"/>
                                          </p:val>
                                        </p:tav>
                                      </p:tavLst>
                                    </p:anim>
                                    <p:anim calcmode="lin" valueType="num">
                                      <p:cBhvr additive="base">
                                        <p:cTn id="32" dur="500" fill="hold"/>
                                        <p:tgtEl>
                                          <p:spTgt spid="19462"/>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9461"/>
                                        </p:tgtEl>
                                        <p:attrNameLst>
                                          <p:attrName>style.visibility</p:attrName>
                                        </p:attrNameLst>
                                      </p:cBhvr>
                                      <p:to>
                                        <p:strVal val="visible"/>
                                      </p:to>
                                    </p:set>
                                    <p:anim calcmode="lin" valueType="num">
                                      <p:cBhvr additive="base">
                                        <p:cTn id="35" dur="500" fill="hold"/>
                                        <p:tgtEl>
                                          <p:spTgt spid="19461"/>
                                        </p:tgtEl>
                                        <p:attrNameLst>
                                          <p:attrName>ppt_x</p:attrName>
                                        </p:attrNameLst>
                                      </p:cBhvr>
                                      <p:tavLst>
                                        <p:tav tm="0">
                                          <p:val>
                                            <p:strVal val="0-#ppt_w/2"/>
                                          </p:val>
                                        </p:tav>
                                        <p:tav tm="100000">
                                          <p:val>
                                            <p:strVal val="#ppt_x"/>
                                          </p:val>
                                        </p:tav>
                                      </p:tavLst>
                                    </p:anim>
                                    <p:anim calcmode="lin" valueType="num">
                                      <p:cBhvr additive="base">
                                        <p:cTn id="36"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9459">
                                            <p:txEl>
                                              <p:charRg st="65" end="75"/>
                                            </p:txEl>
                                          </p:spTgt>
                                        </p:tgtEl>
                                        <p:attrNameLst>
                                          <p:attrName>style.visibility</p:attrName>
                                        </p:attrNameLst>
                                      </p:cBhvr>
                                      <p:to>
                                        <p:strVal val="visible"/>
                                      </p:to>
                                    </p:set>
                                    <p:anim calcmode="lin" valueType="num">
                                      <p:cBhvr additive="base">
                                        <p:cTn id="41" dur="500" fill="hold"/>
                                        <p:tgtEl>
                                          <p:spTgt spid="19459">
                                            <p:txEl>
                                              <p:charRg st="65" end="7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9459">
                                            <p:txEl>
                                              <p:charRg st="65" end="75"/>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9460"/>
                                        </p:tgtEl>
                                        <p:attrNameLst>
                                          <p:attrName>style.visibility</p:attrName>
                                        </p:attrNameLst>
                                      </p:cBhvr>
                                      <p:to>
                                        <p:strVal val="visible"/>
                                      </p:to>
                                    </p:set>
                                    <p:anim calcmode="lin" valueType="num">
                                      <p:cBhvr additive="base">
                                        <p:cTn id="45" dur="500" fill="hold"/>
                                        <p:tgtEl>
                                          <p:spTgt spid="19460"/>
                                        </p:tgtEl>
                                        <p:attrNameLst>
                                          <p:attrName>ppt_x</p:attrName>
                                        </p:attrNameLst>
                                      </p:cBhvr>
                                      <p:tavLst>
                                        <p:tav tm="0">
                                          <p:val>
                                            <p:strVal val="0-#ppt_w/2"/>
                                          </p:val>
                                        </p:tav>
                                        <p:tav tm="100000">
                                          <p:val>
                                            <p:strVal val="#ppt_x"/>
                                          </p:val>
                                        </p:tav>
                                      </p:tavLst>
                                    </p:anim>
                                    <p:anim calcmode="lin" valueType="num">
                                      <p:cBhvr additive="base">
                                        <p:cTn id="46"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9"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7651" name="Rectangle 3"/>
          <p:cNvSpPr>
            <a:spLocks noGrp="1"/>
          </p:cNvSpPr>
          <p:nvPr>
            <p:ph idx="1"/>
          </p:nvPr>
        </p:nvSpPr>
        <p:spPr>
          <a:xfrm>
            <a:off x="971550" y="1557338"/>
            <a:ext cx="7772400" cy="4114800"/>
          </a:xfrm>
          <a:ln/>
        </p:spPr>
        <p:txBody>
          <a:bodyPr vert="horz" wrap="square" lIns="91440" tIns="45720" rIns="91440" bIns="45720" anchor="t"/>
          <a:p>
            <a:pPr eaLnBrk="1" hangingPunct="1"/>
            <a:r>
              <a:rPr lang="zh-CN" altLang="en-US" dirty="0"/>
              <a:t>伸缩因子调整式</a:t>
            </a:r>
            <a:endParaRPr lang="zh-CN" altLang="en-US" dirty="0"/>
          </a:p>
          <a:p>
            <a:pPr eaLnBrk="1" hangingPunct="1"/>
            <a:endParaRPr lang="zh-CN" altLang="en-US" dirty="0"/>
          </a:p>
          <a:p>
            <a:pPr eaLnBrk="1" hangingPunct="1"/>
            <a:endParaRPr lang="zh-CN" altLang="en-US" dirty="0"/>
          </a:p>
          <a:p>
            <a:pPr eaLnBrk="1" hangingPunct="1"/>
            <a:endParaRPr lang="zh-CN" altLang="en-US" dirty="0"/>
          </a:p>
          <a:p>
            <a:pPr lvl="1" eaLnBrk="1" hangingPunct="1"/>
            <a:r>
              <a:rPr lang="zh-CN" altLang="en-US" b="0" dirty="0">
                <a:solidFill>
                  <a:schemeClr val="tx1"/>
                </a:solidFill>
              </a:rPr>
              <a:t>   、  为调整前与调整后的伸缩因子；</a:t>
            </a:r>
            <a:endParaRPr lang="zh-CN" altLang="en-US" dirty="0"/>
          </a:p>
          <a:p>
            <a:pPr lvl="1" eaLnBrk="1" hangingPunct="1"/>
            <a:r>
              <a:rPr lang="zh-CN" altLang="en-US" dirty="0"/>
              <a:t>    为伸缩因子动量项。</a:t>
            </a:r>
            <a:endParaRPr lang="zh-CN" altLang="en-US" dirty="0"/>
          </a:p>
          <a:p>
            <a:pPr eaLnBrk="1" hangingPunct="1">
              <a:buNone/>
            </a:pPr>
            <a:endParaRPr lang="en-US" altLang="zh-CN"/>
          </a:p>
        </p:txBody>
      </p:sp>
      <p:graphicFrame>
        <p:nvGraphicFramePr>
          <p:cNvPr id="27656" name="Object 8"/>
          <p:cNvGraphicFramePr/>
          <p:nvPr/>
        </p:nvGraphicFramePr>
        <p:xfrm>
          <a:off x="2779713" y="1982788"/>
          <a:ext cx="3592512" cy="881062"/>
        </p:xfrm>
        <a:graphic>
          <a:graphicData uri="http://schemas.openxmlformats.org/presentationml/2006/ole">
            <mc:AlternateContent xmlns:mc="http://schemas.openxmlformats.org/markup-compatibility/2006">
              <mc:Choice xmlns:v="urn:schemas-microsoft-com:vml" Requires="v">
                <p:oleObj spid="_x0000_s3086" name="" r:id="rId1" imgW="1777365" imgH="431800" progId="Equation.DSMT4">
                  <p:embed/>
                </p:oleObj>
              </mc:Choice>
              <mc:Fallback>
                <p:oleObj name="" r:id="rId1" imgW="1777365" imgH="431800" progId="Equation.DSMT4">
                  <p:embed/>
                  <p:pic>
                    <p:nvPicPr>
                      <p:cNvPr id="0" name="图片 3085"/>
                      <p:cNvPicPr/>
                      <p:nvPr/>
                    </p:nvPicPr>
                    <p:blipFill>
                      <a:blip r:embed="rId2">
                        <a:clrChange>
                          <a:clrFrom>
                            <a:srgbClr val="000000"/>
                          </a:clrFrom>
                          <a:clrTo>
                            <a:srgbClr val="FFFF00"/>
                          </a:clrTo>
                        </a:clrChange>
                      </a:blip>
                      <a:stretch>
                        <a:fillRect/>
                      </a:stretch>
                    </p:blipFill>
                    <p:spPr>
                      <a:xfrm>
                        <a:off x="2779713" y="1982788"/>
                        <a:ext cx="3592512" cy="881062"/>
                      </a:xfrm>
                      <a:prstGeom prst="rect">
                        <a:avLst/>
                      </a:prstGeom>
                      <a:noFill/>
                      <a:ln w="38100">
                        <a:noFill/>
                        <a:miter/>
                      </a:ln>
                    </p:spPr>
                  </p:pic>
                </p:oleObj>
              </mc:Fallback>
            </mc:AlternateContent>
          </a:graphicData>
        </a:graphic>
      </p:graphicFrame>
      <p:graphicFrame>
        <p:nvGraphicFramePr>
          <p:cNvPr id="27655" name="Object 7"/>
          <p:cNvGraphicFramePr/>
          <p:nvPr/>
        </p:nvGraphicFramePr>
        <p:xfrm>
          <a:off x="2700338" y="2854325"/>
          <a:ext cx="3887787" cy="963613"/>
        </p:xfrm>
        <a:graphic>
          <a:graphicData uri="http://schemas.openxmlformats.org/presentationml/2006/ole">
            <mc:AlternateContent xmlns:mc="http://schemas.openxmlformats.org/markup-compatibility/2006">
              <mc:Choice xmlns:v="urn:schemas-microsoft-com:vml" Requires="v">
                <p:oleObj spid="_x0000_s3096" name="" r:id="rId3" imgW="1841500" imgH="457200" progId="Equation.DSMT4">
                  <p:embed/>
                </p:oleObj>
              </mc:Choice>
              <mc:Fallback>
                <p:oleObj name="" r:id="rId3" imgW="1841500" imgH="457200" progId="Equation.DSMT4">
                  <p:embed/>
                  <p:pic>
                    <p:nvPicPr>
                      <p:cNvPr id="0" name="图片 3095"/>
                      <p:cNvPicPr/>
                      <p:nvPr/>
                    </p:nvPicPr>
                    <p:blipFill>
                      <a:blip r:embed="rId4">
                        <a:clrChange>
                          <a:clrFrom>
                            <a:srgbClr val="000000"/>
                          </a:clrFrom>
                          <a:clrTo>
                            <a:srgbClr val="FFFF00"/>
                          </a:clrTo>
                        </a:clrChange>
                      </a:blip>
                      <a:stretch>
                        <a:fillRect/>
                      </a:stretch>
                    </p:blipFill>
                    <p:spPr>
                      <a:xfrm>
                        <a:off x="2700338" y="2854325"/>
                        <a:ext cx="3887787" cy="963613"/>
                      </a:xfrm>
                      <a:prstGeom prst="rect">
                        <a:avLst/>
                      </a:prstGeom>
                      <a:noFill/>
                      <a:ln w="38100">
                        <a:noFill/>
                        <a:miter/>
                      </a:ln>
                    </p:spPr>
                  </p:pic>
                </p:oleObj>
              </mc:Fallback>
            </mc:AlternateContent>
          </a:graphicData>
        </a:graphic>
      </p:graphicFrame>
      <p:graphicFrame>
        <p:nvGraphicFramePr>
          <p:cNvPr id="27654" name="Object 6"/>
          <p:cNvGraphicFramePr/>
          <p:nvPr/>
        </p:nvGraphicFramePr>
        <p:xfrm>
          <a:off x="1987550" y="3965575"/>
          <a:ext cx="468313" cy="455613"/>
        </p:xfrm>
        <a:graphic>
          <a:graphicData uri="http://schemas.openxmlformats.org/presentationml/2006/ole">
            <mc:AlternateContent xmlns:mc="http://schemas.openxmlformats.org/markup-compatibility/2006">
              <mc:Choice xmlns:v="urn:schemas-microsoft-com:vml" Requires="v">
                <p:oleObj spid="_x0000_s3087" name="" r:id="rId5" imgW="254000" imgH="241300" progId="Equation.DSMT4">
                  <p:embed/>
                </p:oleObj>
              </mc:Choice>
              <mc:Fallback>
                <p:oleObj name="" r:id="rId5" imgW="254000" imgH="241300" progId="Equation.DSMT4">
                  <p:embed/>
                  <p:pic>
                    <p:nvPicPr>
                      <p:cNvPr id="0" name="图片 3086"/>
                      <p:cNvPicPr/>
                      <p:nvPr/>
                    </p:nvPicPr>
                    <p:blipFill>
                      <a:blip r:embed="rId6">
                        <a:clrChange>
                          <a:clrFrom>
                            <a:srgbClr val="000000"/>
                          </a:clrFrom>
                          <a:clrTo>
                            <a:srgbClr val="FFFF00"/>
                          </a:clrTo>
                        </a:clrChange>
                      </a:blip>
                      <a:stretch>
                        <a:fillRect/>
                      </a:stretch>
                    </p:blipFill>
                    <p:spPr>
                      <a:xfrm>
                        <a:off x="1987550" y="3965575"/>
                        <a:ext cx="468313" cy="455613"/>
                      </a:xfrm>
                      <a:prstGeom prst="rect">
                        <a:avLst/>
                      </a:prstGeom>
                      <a:noFill/>
                      <a:ln w="38100">
                        <a:noFill/>
                        <a:miter/>
                      </a:ln>
                    </p:spPr>
                  </p:pic>
                </p:oleObj>
              </mc:Fallback>
            </mc:AlternateContent>
          </a:graphicData>
        </a:graphic>
      </p:graphicFrame>
      <p:graphicFrame>
        <p:nvGraphicFramePr>
          <p:cNvPr id="27653" name="Object 5"/>
          <p:cNvGraphicFramePr/>
          <p:nvPr/>
        </p:nvGraphicFramePr>
        <p:xfrm>
          <a:off x="2747963" y="3981450"/>
          <a:ext cx="539750" cy="466725"/>
        </p:xfrm>
        <a:graphic>
          <a:graphicData uri="http://schemas.openxmlformats.org/presentationml/2006/ole">
            <mc:AlternateContent xmlns:mc="http://schemas.openxmlformats.org/markup-compatibility/2006">
              <mc:Choice xmlns:v="urn:schemas-microsoft-com:vml" Requires="v">
                <p:oleObj spid="_x0000_s3094" name="" r:id="rId7" imgW="279400" imgH="241300" progId="Equation.DSMT4">
                  <p:embed/>
                </p:oleObj>
              </mc:Choice>
              <mc:Fallback>
                <p:oleObj name="" r:id="rId7" imgW="279400" imgH="241300" progId="Equation.DSMT4">
                  <p:embed/>
                  <p:pic>
                    <p:nvPicPr>
                      <p:cNvPr id="0" name="图片 3093"/>
                      <p:cNvPicPr/>
                      <p:nvPr/>
                    </p:nvPicPr>
                    <p:blipFill>
                      <a:blip r:embed="rId8">
                        <a:clrChange>
                          <a:clrFrom>
                            <a:srgbClr val="000000"/>
                          </a:clrFrom>
                          <a:clrTo>
                            <a:srgbClr val="FFFF00"/>
                          </a:clrTo>
                        </a:clrChange>
                      </a:blip>
                      <a:stretch>
                        <a:fillRect/>
                      </a:stretch>
                    </p:blipFill>
                    <p:spPr>
                      <a:xfrm>
                        <a:off x="2747963" y="3981450"/>
                        <a:ext cx="539750" cy="466725"/>
                      </a:xfrm>
                      <a:prstGeom prst="rect">
                        <a:avLst/>
                      </a:prstGeom>
                      <a:noFill/>
                      <a:ln w="38100">
                        <a:noFill/>
                        <a:miter/>
                      </a:ln>
                    </p:spPr>
                  </p:pic>
                </p:oleObj>
              </mc:Fallback>
            </mc:AlternateContent>
          </a:graphicData>
        </a:graphic>
      </p:graphicFrame>
      <p:graphicFrame>
        <p:nvGraphicFramePr>
          <p:cNvPr id="27652" name="Object 4"/>
          <p:cNvGraphicFramePr/>
          <p:nvPr/>
        </p:nvGraphicFramePr>
        <p:xfrm>
          <a:off x="1928813" y="4572000"/>
          <a:ext cx="684212" cy="465138"/>
        </p:xfrm>
        <a:graphic>
          <a:graphicData uri="http://schemas.openxmlformats.org/presentationml/2006/ole">
            <mc:AlternateContent xmlns:mc="http://schemas.openxmlformats.org/markup-compatibility/2006">
              <mc:Choice xmlns:v="urn:schemas-microsoft-com:vml" Requires="v">
                <p:oleObj spid="_x0000_s3088" name="" r:id="rId9" imgW="355600" imgH="241300" progId="Equation.DSMT4">
                  <p:embed/>
                </p:oleObj>
              </mc:Choice>
              <mc:Fallback>
                <p:oleObj name="" r:id="rId9" imgW="355600" imgH="241300" progId="Equation.DSMT4">
                  <p:embed/>
                  <p:pic>
                    <p:nvPicPr>
                      <p:cNvPr id="0" name="图片 3087"/>
                      <p:cNvPicPr/>
                      <p:nvPr/>
                    </p:nvPicPr>
                    <p:blipFill>
                      <a:blip r:embed="rId10">
                        <a:clrChange>
                          <a:clrFrom>
                            <a:srgbClr val="000000"/>
                          </a:clrFrom>
                          <a:clrTo>
                            <a:srgbClr val="FFFF00"/>
                          </a:clrTo>
                        </a:clrChange>
                      </a:blip>
                      <a:stretch>
                        <a:fillRect/>
                      </a:stretch>
                    </p:blipFill>
                    <p:spPr>
                      <a:xfrm>
                        <a:off x="1928813" y="4572000"/>
                        <a:ext cx="684212" cy="465138"/>
                      </a:xfrm>
                      <a:prstGeom prst="rect">
                        <a:avLst/>
                      </a:prstGeom>
                      <a:noFill/>
                      <a:ln w="38100">
                        <a:noFill/>
                        <a:miter/>
                      </a:ln>
                    </p:spPr>
                  </p:pic>
                </p:oleObj>
              </mc:Fallback>
            </mc:AlternateContent>
          </a:graphicData>
        </a:graphic>
      </p:graphicFrame>
      <p:sp>
        <p:nvSpPr>
          <p:cNvPr id="8201" name="Rectangle 9"/>
          <p:cNvSpPr/>
          <p:nvPr/>
        </p:nvSpPr>
        <p:spPr>
          <a:xfrm>
            <a:off x="0" y="1730375"/>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strips(downLeft)">
                                      <p:cBhvr>
                                        <p:cTn id="7" dur="500"/>
                                        <p:tgtEl>
                                          <p:spTgt spid="2765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strips(downLeft)">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7651">
                                            <p:txEl>
                                              <p:charRg st="11" end="32"/>
                                            </p:txEl>
                                          </p:spTgt>
                                        </p:tgtEl>
                                        <p:attrNameLst>
                                          <p:attrName>style.visibility</p:attrName>
                                        </p:attrNameLst>
                                      </p:cBhvr>
                                      <p:to>
                                        <p:strVal val="visible"/>
                                      </p:to>
                                    </p:set>
                                    <p:animEffect transition="in" filter="strips(downLeft)">
                                      <p:cBhvr>
                                        <p:cTn id="17" dur="500"/>
                                        <p:tgtEl>
                                          <p:spTgt spid="27651">
                                            <p:txEl>
                                              <p:charRg st="11" end="32"/>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27654"/>
                                        </p:tgtEl>
                                        <p:attrNameLst>
                                          <p:attrName>style.visibility</p:attrName>
                                        </p:attrNameLst>
                                      </p:cBhvr>
                                      <p:to>
                                        <p:strVal val="visible"/>
                                      </p:to>
                                    </p:set>
                                    <p:animEffect transition="in" filter="strips(downLeft)">
                                      <p:cBhvr>
                                        <p:cTn id="20" dur="500"/>
                                        <p:tgtEl>
                                          <p:spTgt spid="27654"/>
                                        </p:tgtEl>
                                      </p:cBhvr>
                                    </p:animEffect>
                                  </p:childTnLst>
                                </p:cTn>
                              </p:par>
                              <p:par>
                                <p:cTn id="21" presetID="18" presetClass="entr" presetSubtype="12" fill="hold" nodeType="withEffect">
                                  <p:stCondLst>
                                    <p:cond delay="0"/>
                                  </p:stCondLst>
                                  <p:childTnLst>
                                    <p:set>
                                      <p:cBhvr>
                                        <p:cTn id="22" dur="1" fill="hold">
                                          <p:stCondLst>
                                            <p:cond delay="0"/>
                                          </p:stCondLst>
                                        </p:cTn>
                                        <p:tgtEl>
                                          <p:spTgt spid="27653"/>
                                        </p:tgtEl>
                                        <p:attrNameLst>
                                          <p:attrName>style.visibility</p:attrName>
                                        </p:attrNameLst>
                                      </p:cBhvr>
                                      <p:to>
                                        <p:strVal val="visible"/>
                                      </p:to>
                                    </p:set>
                                    <p:animEffect transition="in" filter="strips(downLeft)">
                                      <p:cBhvr>
                                        <p:cTn id="23" dur="500"/>
                                        <p:tgtEl>
                                          <p:spTgt spid="2765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27651">
                                            <p:txEl>
                                              <p:charRg st="32" end="46"/>
                                            </p:txEl>
                                          </p:spTgt>
                                        </p:tgtEl>
                                        <p:attrNameLst>
                                          <p:attrName>style.visibility</p:attrName>
                                        </p:attrNameLst>
                                      </p:cBhvr>
                                      <p:to>
                                        <p:strVal val="visible"/>
                                      </p:to>
                                    </p:set>
                                    <p:animEffect transition="in" filter="strips(downLeft)">
                                      <p:cBhvr>
                                        <p:cTn id="28" dur="500"/>
                                        <p:tgtEl>
                                          <p:spTgt spid="27651">
                                            <p:txEl>
                                              <p:charRg st="32" end="46"/>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27652"/>
                                        </p:tgtEl>
                                        <p:attrNameLst>
                                          <p:attrName>style.visibility</p:attrName>
                                        </p:attrNameLst>
                                      </p:cBhvr>
                                      <p:to>
                                        <p:strVal val="visible"/>
                                      </p:to>
                                    </p:set>
                                    <p:animEffect transition="in" filter="strips(downLeft)">
                                      <p:cBhvr>
                                        <p:cTn id="31"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3"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8675" name="Rectangle 3"/>
          <p:cNvSpPr>
            <a:spLocks noGrp="1"/>
          </p:cNvSpPr>
          <p:nvPr>
            <p:ph idx="1"/>
          </p:nvPr>
        </p:nvSpPr>
        <p:spPr>
          <a:xfrm>
            <a:off x="971550" y="1628775"/>
            <a:ext cx="7772400" cy="4114800"/>
          </a:xfrm>
          <a:ln/>
        </p:spPr>
        <p:txBody>
          <a:bodyPr vert="horz" wrap="square" lIns="91440" tIns="45720" rIns="91440" bIns="45720" anchor="t"/>
          <a:p>
            <a:pPr eaLnBrk="1" hangingPunct="1"/>
            <a:r>
              <a:rPr lang="zh-CN" altLang="en-US" dirty="0"/>
              <a:t>平移因子调整式</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   、   为调整前与调整后的平移因子；</a:t>
            </a:r>
            <a:endParaRPr lang="zh-CN" altLang="en-US" dirty="0"/>
          </a:p>
          <a:p>
            <a:pPr eaLnBrk="1" hangingPunct="1"/>
            <a:r>
              <a:rPr lang="zh-CN" altLang="en-US" dirty="0"/>
              <a:t>   为平移因子动量项。 </a:t>
            </a:r>
            <a:endParaRPr lang="zh-CN" altLang="en-US" dirty="0"/>
          </a:p>
          <a:p>
            <a:pPr eaLnBrk="1" hangingPunct="1"/>
            <a:endParaRPr lang="en-US" altLang="zh-CN"/>
          </a:p>
        </p:txBody>
      </p:sp>
      <p:graphicFrame>
        <p:nvGraphicFramePr>
          <p:cNvPr id="28680" name="Object 8"/>
          <p:cNvGraphicFramePr/>
          <p:nvPr/>
        </p:nvGraphicFramePr>
        <p:xfrm>
          <a:off x="2339975" y="2205038"/>
          <a:ext cx="3960813" cy="971550"/>
        </p:xfrm>
        <a:graphic>
          <a:graphicData uri="http://schemas.openxmlformats.org/presentationml/2006/ole">
            <mc:AlternateContent xmlns:mc="http://schemas.openxmlformats.org/markup-compatibility/2006">
              <mc:Choice xmlns:v="urn:schemas-microsoft-com:vml" Requires="v">
                <p:oleObj spid="_x0000_s3097" name="" r:id="rId1" imgW="1777365" imgH="431800" progId="Equation.DSMT4">
                  <p:embed/>
                </p:oleObj>
              </mc:Choice>
              <mc:Fallback>
                <p:oleObj name="" r:id="rId1" imgW="1777365" imgH="431800" progId="Equation.DSMT4">
                  <p:embed/>
                  <p:pic>
                    <p:nvPicPr>
                      <p:cNvPr id="0" name="图片 3096"/>
                      <p:cNvPicPr/>
                      <p:nvPr/>
                    </p:nvPicPr>
                    <p:blipFill>
                      <a:blip r:embed="rId2">
                        <a:clrChange>
                          <a:clrFrom>
                            <a:srgbClr val="000000"/>
                          </a:clrFrom>
                          <a:clrTo>
                            <a:srgbClr val="FFFF00"/>
                          </a:clrTo>
                        </a:clrChange>
                      </a:blip>
                      <a:stretch>
                        <a:fillRect/>
                      </a:stretch>
                    </p:blipFill>
                    <p:spPr>
                      <a:xfrm>
                        <a:off x="2339975" y="2205038"/>
                        <a:ext cx="3960813" cy="971550"/>
                      </a:xfrm>
                      <a:prstGeom prst="rect">
                        <a:avLst/>
                      </a:prstGeom>
                      <a:noFill/>
                      <a:ln w="38100">
                        <a:noFill/>
                        <a:miter/>
                      </a:ln>
                    </p:spPr>
                  </p:pic>
                </p:oleObj>
              </mc:Fallback>
            </mc:AlternateContent>
          </a:graphicData>
        </a:graphic>
      </p:graphicFrame>
      <p:graphicFrame>
        <p:nvGraphicFramePr>
          <p:cNvPr id="28679" name="Object 7"/>
          <p:cNvGraphicFramePr/>
          <p:nvPr/>
        </p:nvGraphicFramePr>
        <p:xfrm>
          <a:off x="3059113" y="3141663"/>
          <a:ext cx="3240087" cy="809625"/>
        </p:xfrm>
        <a:graphic>
          <a:graphicData uri="http://schemas.openxmlformats.org/presentationml/2006/ole">
            <mc:AlternateContent xmlns:mc="http://schemas.openxmlformats.org/markup-compatibility/2006">
              <mc:Choice xmlns:v="urn:schemas-microsoft-com:vml" Requires="v">
                <p:oleObj spid="_x0000_s3098" name="" r:id="rId3" imgW="1828800" imgH="457200" progId="Equation.DSMT4">
                  <p:embed/>
                </p:oleObj>
              </mc:Choice>
              <mc:Fallback>
                <p:oleObj name="" r:id="rId3" imgW="1828800" imgH="457200" progId="Equation.DSMT4">
                  <p:embed/>
                  <p:pic>
                    <p:nvPicPr>
                      <p:cNvPr id="0" name="图片 3097"/>
                      <p:cNvPicPr/>
                      <p:nvPr/>
                    </p:nvPicPr>
                    <p:blipFill>
                      <a:blip r:embed="rId4">
                        <a:clrChange>
                          <a:clrFrom>
                            <a:srgbClr val="000000"/>
                          </a:clrFrom>
                          <a:clrTo>
                            <a:srgbClr val="FFFF00"/>
                          </a:clrTo>
                        </a:clrChange>
                      </a:blip>
                      <a:stretch>
                        <a:fillRect/>
                      </a:stretch>
                    </p:blipFill>
                    <p:spPr>
                      <a:xfrm>
                        <a:off x="3059113" y="3141663"/>
                        <a:ext cx="3240087" cy="809625"/>
                      </a:xfrm>
                      <a:prstGeom prst="rect">
                        <a:avLst/>
                      </a:prstGeom>
                      <a:noFill/>
                      <a:ln w="38100">
                        <a:noFill/>
                        <a:miter/>
                      </a:ln>
                    </p:spPr>
                  </p:pic>
                </p:oleObj>
              </mc:Fallback>
            </mc:AlternateContent>
          </a:graphicData>
        </a:graphic>
      </p:graphicFrame>
      <p:graphicFrame>
        <p:nvGraphicFramePr>
          <p:cNvPr id="28678" name="Object 6"/>
          <p:cNvGraphicFramePr/>
          <p:nvPr/>
        </p:nvGraphicFramePr>
        <p:xfrm>
          <a:off x="1547813" y="4076700"/>
          <a:ext cx="523875" cy="511175"/>
        </p:xfrm>
        <a:graphic>
          <a:graphicData uri="http://schemas.openxmlformats.org/presentationml/2006/ole">
            <mc:AlternateContent xmlns:mc="http://schemas.openxmlformats.org/markup-compatibility/2006">
              <mc:Choice xmlns:v="urn:schemas-microsoft-com:vml" Requires="v">
                <p:oleObj spid="_x0000_s3095" name="" r:id="rId5" imgW="254000" imgH="241300" progId="Equation.DSMT4">
                  <p:embed/>
                </p:oleObj>
              </mc:Choice>
              <mc:Fallback>
                <p:oleObj name="" r:id="rId5" imgW="254000" imgH="241300" progId="Equation.DSMT4">
                  <p:embed/>
                  <p:pic>
                    <p:nvPicPr>
                      <p:cNvPr id="0" name="图片 3094"/>
                      <p:cNvPicPr/>
                      <p:nvPr/>
                    </p:nvPicPr>
                    <p:blipFill>
                      <a:blip r:embed="rId6">
                        <a:clrChange>
                          <a:clrFrom>
                            <a:srgbClr val="000000"/>
                          </a:clrFrom>
                          <a:clrTo>
                            <a:srgbClr val="FFFF00"/>
                          </a:clrTo>
                        </a:clrChange>
                      </a:blip>
                      <a:stretch>
                        <a:fillRect/>
                      </a:stretch>
                    </p:blipFill>
                    <p:spPr>
                      <a:xfrm>
                        <a:off x="1547813" y="4076700"/>
                        <a:ext cx="523875" cy="511175"/>
                      </a:xfrm>
                      <a:prstGeom prst="rect">
                        <a:avLst/>
                      </a:prstGeom>
                      <a:noFill/>
                      <a:ln w="38100">
                        <a:noFill/>
                        <a:miter/>
                      </a:ln>
                    </p:spPr>
                  </p:pic>
                </p:oleObj>
              </mc:Fallback>
            </mc:AlternateContent>
          </a:graphicData>
        </a:graphic>
      </p:graphicFrame>
      <p:graphicFrame>
        <p:nvGraphicFramePr>
          <p:cNvPr id="28677" name="Object 5"/>
          <p:cNvGraphicFramePr/>
          <p:nvPr/>
        </p:nvGraphicFramePr>
        <p:xfrm>
          <a:off x="2411413" y="4076700"/>
          <a:ext cx="557212" cy="511175"/>
        </p:xfrm>
        <a:graphic>
          <a:graphicData uri="http://schemas.openxmlformats.org/presentationml/2006/ole">
            <mc:AlternateContent xmlns:mc="http://schemas.openxmlformats.org/markup-compatibility/2006">
              <mc:Choice xmlns:v="urn:schemas-microsoft-com:vml" Requires="v">
                <p:oleObj spid="_x0000_s3084" name="" r:id="rId7" imgW="266700" imgH="241300" progId="Equation.DSMT4">
                  <p:embed/>
                </p:oleObj>
              </mc:Choice>
              <mc:Fallback>
                <p:oleObj name="" r:id="rId7" imgW="266700" imgH="241300" progId="Equation.DSMT4">
                  <p:embed/>
                  <p:pic>
                    <p:nvPicPr>
                      <p:cNvPr id="0" name="图片 3083"/>
                      <p:cNvPicPr/>
                      <p:nvPr/>
                    </p:nvPicPr>
                    <p:blipFill>
                      <a:blip r:embed="rId8">
                        <a:clrChange>
                          <a:clrFrom>
                            <a:srgbClr val="000000"/>
                          </a:clrFrom>
                          <a:clrTo>
                            <a:srgbClr val="FFFF00"/>
                          </a:clrTo>
                        </a:clrChange>
                      </a:blip>
                      <a:stretch>
                        <a:fillRect/>
                      </a:stretch>
                    </p:blipFill>
                    <p:spPr>
                      <a:xfrm>
                        <a:off x="2411413" y="4076700"/>
                        <a:ext cx="557212" cy="511175"/>
                      </a:xfrm>
                      <a:prstGeom prst="rect">
                        <a:avLst/>
                      </a:prstGeom>
                      <a:noFill/>
                      <a:ln w="38100">
                        <a:noFill/>
                        <a:miter/>
                      </a:ln>
                    </p:spPr>
                  </p:pic>
                </p:oleObj>
              </mc:Fallback>
            </mc:AlternateContent>
          </a:graphicData>
        </a:graphic>
      </p:graphicFrame>
      <p:sp>
        <p:nvSpPr>
          <p:cNvPr id="9225" name="Rectangle 9"/>
          <p:cNvSpPr/>
          <p:nvPr/>
        </p:nvSpPr>
        <p:spPr>
          <a:xfrm>
            <a:off x="3327400" y="1524000"/>
            <a:ext cx="577850" cy="519113"/>
          </a:xfrm>
          <a:prstGeom prst="rect">
            <a:avLst/>
          </a:prstGeom>
          <a:noFill/>
          <a:ln w="63500">
            <a:noFill/>
          </a:ln>
        </p:spPr>
        <p:txBody>
          <a:bodyPr wrap="none" anchor="ctr">
            <a:spAutoFit/>
          </a:bodyPr>
          <a:p>
            <a:pPr indent="266700"/>
            <a:r>
              <a:rPr lang="zh-CN" altLang="en-US" sz="1000" dirty="0">
                <a:latin typeface="宋体" panose="02010600030101010101" pitchFamily="2" charset="-122"/>
                <a:cs typeface="Times New Roman" panose="02020603050405020304" pitchFamily="18" charset="0"/>
              </a:rPr>
              <a:t>。</a:t>
            </a:r>
            <a:endParaRPr lang="zh-CN" altLang="en-US" sz="1100" dirty="0">
              <a:latin typeface="Arial" panose="020B0604020202020204" pitchFamily="34" charset="0"/>
            </a:endParaRPr>
          </a:p>
          <a:p>
            <a:pPr indent="266700" eaLnBrk="0" hangingPunct="0"/>
            <a:endParaRPr lang="en-US" altLang="zh-CN">
              <a:latin typeface="Arial" panose="020B0604020202020204" pitchFamily="34" charset="0"/>
            </a:endParaRPr>
          </a:p>
        </p:txBody>
      </p:sp>
      <p:sp>
        <p:nvSpPr>
          <p:cNvPr id="9226" name="Rectangle 16"/>
          <p:cNvSpPr/>
          <p:nvPr/>
        </p:nvSpPr>
        <p:spPr>
          <a:xfrm>
            <a:off x="0" y="330676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8687" name="Object 15"/>
          <p:cNvGraphicFramePr/>
          <p:nvPr/>
        </p:nvGraphicFramePr>
        <p:xfrm>
          <a:off x="1428750" y="4643438"/>
          <a:ext cx="649288" cy="463550"/>
        </p:xfrm>
        <a:graphic>
          <a:graphicData uri="http://schemas.openxmlformats.org/presentationml/2006/ole">
            <mc:AlternateContent xmlns:mc="http://schemas.openxmlformats.org/markup-compatibility/2006">
              <mc:Choice xmlns:v="urn:schemas-microsoft-com:vml" Requires="v">
                <p:oleObj spid="_x0000_s3085" name="" r:id="rId9" imgW="342900" imgH="241300" progId="Equation.DSMT4">
                  <p:embed/>
                </p:oleObj>
              </mc:Choice>
              <mc:Fallback>
                <p:oleObj name="" r:id="rId9" imgW="342900" imgH="241300" progId="Equation.DSMT4">
                  <p:embed/>
                  <p:pic>
                    <p:nvPicPr>
                      <p:cNvPr id="0" name="图片 3084"/>
                      <p:cNvPicPr/>
                      <p:nvPr/>
                    </p:nvPicPr>
                    <p:blipFill>
                      <a:blip r:embed="rId10">
                        <a:clrChange>
                          <a:clrFrom>
                            <a:srgbClr val="000000"/>
                          </a:clrFrom>
                          <a:clrTo>
                            <a:srgbClr val="FFFF00"/>
                          </a:clrTo>
                        </a:clrChange>
                      </a:blip>
                      <a:stretch>
                        <a:fillRect/>
                      </a:stretch>
                    </p:blipFill>
                    <p:spPr>
                      <a:xfrm>
                        <a:off x="1428750" y="4643438"/>
                        <a:ext cx="649288" cy="463550"/>
                      </a:xfrm>
                      <a:prstGeom prst="rect">
                        <a:avLst/>
                      </a:prstGeom>
                      <a:noFill/>
                      <a:ln w="38100">
                        <a:noFill/>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diamond(in)">
                                      <p:cBhvr>
                                        <p:cTn id="7" dur="500"/>
                                        <p:tgtEl>
                                          <p:spTgt spid="2868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diamond(in)">
                                      <p:cBhvr>
                                        <p:cTn id="12" dur="500"/>
                                        <p:tgtEl>
                                          <p:spTgt spid="2867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8675">
                                            <p:txEl>
                                              <p:charRg st="11" end="33"/>
                                            </p:txEl>
                                          </p:spTgt>
                                        </p:tgtEl>
                                        <p:attrNameLst>
                                          <p:attrName>style.visibility</p:attrName>
                                        </p:attrNameLst>
                                      </p:cBhvr>
                                      <p:to>
                                        <p:strVal val="visible"/>
                                      </p:to>
                                    </p:set>
                                    <p:animEffect transition="in" filter="diamond(in)">
                                      <p:cBhvr>
                                        <p:cTn id="17" dur="500"/>
                                        <p:tgtEl>
                                          <p:spTgt spid="28675">
                                            <p:txEl>
                                              <p:charRg st="11" end="33"/>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28675">
                                            <p:txEl>
                                              <p:charRg st="33" end="47"/>
                                            </p:txEl>
                                          </p:spTgt>
                                        </p:tgtEl>
                                        <p:attrNameLst>
                                          <p:attrName>style.visibility</p:attrName>
                                        </p:attrNameLst>
                                      </p:cBhvr>
                                      <p:to>
                                        <p:strVal val="visible"/>
                                      </p:to>
                                    </p:set>
                                    <p:animEffect transition="in" filter="diamond(in)">
                                      <p:cBhvr>
                                        <p:cTn id="20" dur="500"/>
                                        <p:tgtEl>
                                          <p:spTgt spid="28675">
                                            <p:txEl>
                                              <p:charRg st="33" end="47"/>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28678"/>
                                        </p:tgtEl>
                                        <p:attrNameLst>
                                          <p:attrName>style.visibility</p:attrName>
                                        </p:attrNameLst>
                                      </p:cBhvr>
                                      <p:to>
                                        <p:strVal val="visible"/>
                                      </p:to>
                                    </p:set>
                                    <p:animEffect transition="in" filter="diamond(in)">
                                      <p:cBhvr>
                                        <p:cTn id="23" dur="500"/>
                                        <p:tgtEl>
                                          <p:spTgt spid="28678"/>
                                        </p:tgtEl>
                                      </p:cBhvr>
                                    </p:animEffect>
                                  </p:childTnLst>
                                </p:cTn>
                              </p:par>
                              <p:par>
                                <p:cTn id="24" presetID="8" presetClass="entr" presetSubtype="16" fill="hold" nodeType="with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diamond(in)">
                                      <p:cBhvr>
                                        <p:cTn id="26" dur="500"/>
                                        <p:tgtEl>
                                          <p:spTgt spid="28677"/>
                                        </p:tgtEl>
                                      </p:cBhvr>
                                    </p:animEffect>
                                  </p:childTnLst>
                                </p:cTn>
                              </p:par>
                              <p:par>
                                <p:cTn id="27" presetID="8" presetClass="entr" presetSubtype="16" fill="hold" nodeType="withEffect">
                                  <p:stCondLst>
                                    <p:cond delay="0"/>
                                  </p:stCondLst>
                                  <p:childTnLst>
                                    <p:set>
                                      <p:cBhvr>
                                        <p:cTn id="28" dur="1" fill="hold">
                                          <p:stCondLst>
                                            <p:cond delay="0"/>
                                          </p:stCondLst>
                                        </p:cTn>
                                        <p:tgtEl>
                                          <p:spTgt spid="28687"/>
                                        </p:tgtEl>
                                        <p:attrNameLst>
                                          <p:attrName>style.visibility</p:attrName>
                                        </p:attrNameLst>
                                      </p:cBhvr>
                                      <p:to>
                                        <p:strVal val="visible"/>
                                      </p:to>
                                    </p:set>
                                    <p:animEffect transition="in" filter="diamond(in)">
                                      <p:cBhvr>
                                        <p:cTn id="29" dur="500"/>
                                        <p:tgtEl>
                                          <p:spTgt spid="2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7"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9699" name="Rectangle 3"/>
          <p:cNvSpPr>
            <a:spLocks noGrp="1"/>
          </p:cNvSpPr>
          <p:nvPr>
            <p:ph idx="1"/>
          </p:nvPr>
        </p:nvSpPr>
        <p:spPr>
          <a:xfrm>
            <a:off x="971550" y="1412875"/>
            <a:ext cx="7848600" cy="4608513"/>
          </a:xfrm>
          <a:ln/>
        </p:spPr>
        <p:txBody>
          <a:bodyPr vert="horz" wrap="square" lIns="91440" tIns="45720" rIns="91440" bIns="45720" anchor="t"/>
          <a:p>
            <a:pPr eaLnBrk="1" hangingPunct="1">
              <a:lnSpc>
                <a:spcPct val="90000"/>
              </a:lnSpc>
            </a:pPr>
            <a:r>
              <a:rPr lang="zh-CN" altLang="en-US" dirty="0"/>
              <a:t>学习算法的具体实现步骤</a:t>
            </a:r>
            <a:endParaRPr lang="zh-CN" altLang="en-US" dirty="0"/>
          </a:p>
          <a:p>
            <a:pPr lvl="1" eaLnBrk="1" hangingPunct="1">
              <a:lnSpc>
                <a:spcPct val="90000"/>
              </a:lnSpc>
            </a:pPr>
            <a:r>
              <a:rPr lang="en-US" altLang="zh-CN" sz="2400"/>
              <a:t>1</a:t>
            </a:r>
            <a:r>
              <a:rPr lang="zh-CN" altLang="en-US" sz="2400" dirty="0"/>
              <a:t>）网络参数的初始化</a:t>
            </a:r>
            <a:endParaRPr lang="zh-CN" altLang="en-US" sz="2400" dirty="0"/>
          </a:p>
          <a:p>
            <a:pPr lvl="2" eaLnBrk="1" hangingPunct="1">
              <a:lnSpc>
                <a:spcPct val="90000"/>
              </a:lnSpc>
            </a:pPr>
            <a:r>
              <a:rPr lang="zh-CN" altLang="en-US" sz="1800" dirty="0"/>
              <a:t>将小波的伸缩因子、平移因子、网络连接权值、学习率以及动量因子赋予初始值，并置输入样本计数器      。</a:t>
            </a:r>
            <a:endParaRPr lang="zh-CN" altLang="en-US" sz="1800" dirty="0"/>
          </a:p>
          <a:p>
            <a:pPr lvl="1" eaLnBrk="1" hangingPunct="1">
              <a:lnSpc>
                <a:spcPct val="90000"/>
              </a:lnSpc>
            </a:pPr>
            <a:r>
              <a:rPr lang="en-US" altLang="zh-CN" sz="2400"/>
              <a:t>2</a:t>
            </a:r>
            <a:r>
              <a:rPr lang="zh-CN" altLang="en-US" sz="2400" dirty="0"/>
              <a:t>）输入学习样本及相应的期望输出。</a:t>
            </a:r>
            <a:endParaRPr lang="zh-CN" altLang="en-US" sz="2400" dirty="0"/>
          </a:p>
          <a:p>
            <a:pPr lvl="1" eaLnBrk="1" hangingPunct="1">
              <a:lnSpc>
                <a:spcPct val="90000"/>
              </a:lnSpc>
            </a:pPr>
            <a:r>
              <a:rPr lang="en-US" altLang="zh-CN" sz="2400"/>
              <a:t>3</a:t>
            </a:r>
            <a:r>
              <a:rPr lang="zh-CN" altLang="en-US" sz="2400" dirty="0"/>
              <a:t>）计算隐含层及输出层的输出。</a:t>
            </a:r>
            <a:endParaRPr lang="zh-CN" altLang="en-US" sz="2400" dirty="0"/>
          </a:p>
          <a:p>
            <a:pPr lvl="1" eaLnBrk="1" hangingPunct="1">
              <a:lnSpc>
                <a:spcPct val="90000"/>
              </a:lnSpc>
            </a:pPr>
            <a:r>
              <a:rPr lang="en-US" altLang="zh-CN" sz="2400"/>
              <a:t>4</a:t>
            </a:r>
            <a:r>
              <a:rPr lang="zh-CN" altLang="en-US" sz="2400" dirty="0"/>
              <a:t>）计算误差和梯度向量。</a:t>
            </a:r>
            <a:endParaRPr lang="zh-CN" altLang="en-US" sz="2400" dirty="0"/>
          </a:p>
          <a:p>
            <a:pPr lvl="1" eaLnBrk="1" hangingPunct="1">
              <a:lnSpc>
                <a:spcPct val="90000"/>
              </a:lnSpc>
            </a:pPr>
            <a:r>
              <a:rPr lang="en-US" altLang="zh-CN" sz="2400"/>
              <a:t>5</a:t>
            </a:r>
            <a:r>
              <a:rPr lang="zh-CN" altLang="en-US" sz="2400" dirty="0"/>
              <a:t>）输入下一个样本，即        。</a:t>
            </a:r>
            <a:endParaRPr lang="zh-CN" altLang="en-US" sz="2400" dirty="0"/>
          </a:p>
          <a:p>
            <a:pPr lvl="1" eaLnBrk="1" hangingPunct="1">
              <a:lnSpc>
                <a:spcPct val="90000"/>
              </a:lnSpc>
            </a:pPr>
            <a:r>
              <a:rPr lang="en-US" altLang="zh-CN" sz="2400"/>
              <a:t>6</a:t>
            </a:r>
            <a:r>
              <a:rPr lang="zh-CN" altLang="en-US" sz="2400" dirty="0"/>
              <a:t>）判断算法是否结束。当       时，即代价函数  小于预先设定的某个精度值      ，停止网络的学习，否则将计数器重置为</a:t>
            </a:r>
            <a:r>
              <a:rPr lang="en-US" altLang="zh-CN" sz="2400"/>
              <a:t>1</a:t>
            </a:r>
            <a:r>
              <a:rPr lang="zh-CN" altLang="en-US" sz="2400" dirty="0"/>
              <a:t>，并转步骤</a:t>
            </a:r>
            <a:r>
              <a:rPr lang="en-US" altLang="zh-CN" sz="2400"/>
              <a:t>2</a:t>
            </a:r>
            <a:r>
              <a:rPr lang="zh-CN" altLang="en-US" sz="2400" dirty="0"/>
              <a:t>）循环。  </a:t>
            </a:r>
            <a:endParaRPr lang="zh-CN" altLang="en-US" sz="2400" dirty="0"/>
          </a:p>
        </p:txBody>
      </p:sp>
      <p:sp>
        <p:nvSpPr>
          <p:cNvPr id="10249" name="Rectangle 5"/>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9700" name="Object 4"/>
          <p:cNvGraphicFramePr/>
          <p:nvPr/>
        </p:nvGraphicFramePr>
        <p:xfrm>
          <a:off x="5076825" y="4149725"/>
          <a:ext cx="1008063" cy="350838"/>
        </p:xfrm>
        <a:graphic>
          <a:graphicData uri="http://schemas.openxmlformats.org/presentationml/2006/ole">
            <mc:AlternateContent xmlns:mc="http://schemas.openxmlformats.org/markup-compatibility/2006">
              <mc:Choice xmlns:v="urn:schemas-microsoft-com:vml" Requires="v">
                <p:oleObj spid="_x0000_s3109" name="" r:id="rId1" imgW="596900" imgH="203200" progId="Equation.DSMT4">
                  <p:embed/>
                </p:oleObj>
              </mc:Choice>
              <mc:Fallback>
                <p:oleObj name="" r:id="rId1" imgW="596900" imgH="203200" progId="Equation.DSMT4">
                  <p:embed/>
                  <p:pic>
                    <p:nvPicPr>
                      <p:cNvPr id="0" name="图片 3108"/>
                      <p:cNvPicPr/>
                      <p:nvPr/>
                    </p:nvPicPr>
                    <p:blipFill>
                      <a:blip r:embed="rId2">
                        <a:clrChange>
                          <a:clrFrom>
                            <a:srgbClr val="000000"/>
                          </a:clrFrom>
                          <a:clrTo>
                            <a:srgbClr val="FFFF00"/>
                          </a:clrTo>
                        </a:clrChange>
                      </a:blip>
                      <a:stretch>
                        <a:fillRect/>
                      </a:stretch>
                    </p:blipFill>
                    <p:spPr>
                      <a:xfrm>
                        <a:off x="5076825" y="4149725"/>
                        <a:ext cx="1008063" cy="350838"/>
                      </a:xfrm>
                      <a:prstGeom prst="rect">
                        <a:avLst/>
                      </a:prstGeom>
                      <a:noFill/>
                      <a:ln w="38100">
                        <a:noFill/>
                        <a:miter/>
                      </a:ln>
                    </p:spPr>
                  </p:pic>
                </p:oleObj>
              </mc:Fallback>
            </mc:AlternateContent>
          </a:graphicData>
        </a:graphic>
      </p:graphicFrame>
      <p:sp>
        <p:nvSpPr>
          <p:cNvPr id="10250" name="Rectangle 7"/>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9702" name="Object 6"/>
          <p:cNvGraphicFramePr/>
          <p:nvPr/>
        </p:nvGraphicFramePr>
        <p:xfrm>
          <a:off x="6156325" y="2565400"/>
          <a:ext cx="576263" cy="331788"/>
        </p:xfrm>
        <a:graphic>
          <a:graphicData uri="http://schemas.openxmlformats.org/presentationml/2006/ole">
            <mc:AlternateContent xmlns:mc="http://schemas.openxmlformats.org/markup-compatibility/2006">
              <mc:Choice xmlns:v="urn:schemas-microsoft-com:vml" Requires="v">
                <p:oleObj spid="_x0000_s3107" name="" r:id="rId3" imgW="355600" imgH="203200" progId="Equation.DSMT4">
                  <p:embed/>
                </p:oleObj>
              </mc:Choice>
              <mc:Fallback>
                <p:oleObj name="" r:id="rId3" imgW="355600" imgH="203200" progId="Equation.DSMT4">
                  <p:embed/>
                  <p:pic>
                    <p:nvPicPr>
                      <p:cNvPr id="0" name="图片 3106"/>
                      <p:cNvPicPr/>
                      <p:nvPr/>
                    </p:nvPicPr>
                    <p:blipFill>
                      <a:blip r:embed="rId4">
                        <a:clrChange>
                          <a:clrFrom>
                            <a:srgbClr val="000000"/>
                          </a:clrFrom>
                          <a:clrTo>
                            <a:srgbClr val="FFFF00"/>
                          </a:clrTo>
                        </a:clrChange>
                      </a:blip>
                      <a:stretch>
                        <a:fillRect/>
                      </a:stretch>
                    </p:blipFill>
                    <p:spPr>
                      <a:xfrm>
                        <a:off x="6156325" y="2565400"/>
                        <a:ext cx="576263" cy="331788"/>
                      </a:xfrm>
                      <a:prstGeom prst="rect">
                        <a:avLst/>
                      </a:prstGeom>
                      <a:noFill/>
                      <a:ln w="38100">
                        <a:noFill/>
                        <a:miter/>
                      </a:ln>
                    </p:spPr>
                  </p:pic>
                </p:oleObj>
              </mc:Fallback>
            </mc:AlternateContent>
          </a:graphicData>
        </a:graphic>
      </p:graphicFrame>
      <p:sp>
        <p:nvSpPr>
          <p:cNvPr id="10251" name="Rectangle 9"/>
          <p:cNvSpPr/>
          <p:nvPr/>
        </p:nvSpPr>
        <p:spPr>
          <a:xfrm>
            <a:off x="0" y="3341688"/>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9704" name="Object 8"/>
          <p:cNvGraphicFramePr/>
          <p:nvPr/>
        </p:nvGraphicFramePr>
        <p:xfrm>
          <a:off x="5508625" y="4581525"/>
          <a:ext cx="611188" cy="279400"/>
        </p:xfrm>
        <a:graphic>
          <a:graphicData uri="http://schemas.openxmlformats.org/presentationml/2006/ole">
            <mc:AlternateContent xmlns:mc="http://schemas.openxmlformats.org/markup-compatibility/2006">
              <mc:Choice xmlns:v="urn:schemas-microsoft-com:vml" Requires="v">
                <p:oleObj spid="_x0000_s3108" name="" r:id="rId5" imgW="380365" imgH="177800" progId="Equation.DSMT4">
                  <p:embed/>
                </p:oleObj>
              </mc:Choice>
              <mc:Fallback>
                <p:oleObj name="" r:id="rId5" imgW="380365" imgH="177800" progId="Equation.DSMT4">
                  <p:embed/>
                  <p:pic>
                    <p:nvPicPr>
                      <p:cNvPr id="0" name="图片 3107"/>
                      <p:cNvPicPr/>
                      <p:nvPr/>
                    </p:nvPicPr>
                    <p:blipFill>
                      <a:blip r:embed="rId6">
                        <a:clrChange>
                          <a:clrFrom>
                            <a:srgbClr val="000000"/>
                          </a:clrFrom>
                          <a:clrTo>
                            <a:srgbClr val="FFFF00"/>
                          </a:clrTo>
                        </a:clrChange>
                      </a:blip>
                      <a:stretch>
                        <a:fillRect/>
                      </a:stretch>
                    </p:blipFill>
                    <p:spPr>
                      <a:xfrm>
                        <a:off x="5508625" y="4581525"/>
                        <a:ext cx="611188" cy="279400"/>
                      </a:xfrm>
                      <a:prstGeom prst="rect">
                        <a:avLst/>
                      </a:prstGeom>
                      <a:noFill/>
                      <a:ln w="38100">
                        <a:noFill/>
                        <a:miter/>
                      </a:ln>
                    </p:spPr>
                  </p:pic>
                </p:oleObj>
              </mc:Fallback>
            </mc:AlternateContent>
          </a:graphicData>
        </a:graphic>
      </p:graphicFrame>
      <p:sp>
        <p:nvSpPr>
          <p:cNvPr id="10252" name="Rectangle 11"/>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9706" name="Object 10"/>
          <p:cNvGraphicFramePr/>
          <p:nvPr/>
        </p:nvGraphicFramePr>
        <p:xfrm>
          <a:off x="5435600" y="4868863"/>
          <a:ext cx="827088" cy="311150"/>
        </p:xfrm>
        <a:graphic>
          <a:graphicData uri="http://schemas.openxmlformats.org/presentationml/2006/ole">
            <mc:AlternateContent xmlns:mc="http://schemas.openxmlformats.org/markup-compatibility/2006">
              <mc:Choice xmlns:v="urn:schemas-microsoft-com:vml" Requires="v">
                <p:oleObj spid="_x0000_s3110" name="" r:id="rId7" imgW="545465" imgH="203200" progId="Equation.DSMT4">
                  <p:embed/>
                </p:oleObj>
              </mc:Choice>
              <mc:Fallback>
                <p:oleObj name="" r:id="rId7" imgW="545465" imgH="203200" progId="Equation.DSMT4">
                  <p:embed/>
                  <p:pic>
                    <p:nvPicPr>
                      <p:cNvPr id="0" name="图片 3109"/>
                      <p:cNvPicPr/>
                      <p:nvPr/>
                    </p:nvPicPr>
                    <p:blipFill>
                      <a:blip r:embed="rId8">
                        <a:clrChange>
                          <a:clrFrom>
                            <a:srgbClr val="000000"/>
                          </a:clrFrom>
                          <a:clrTo>
                            <a:srgbClr val="FFFF00"/>
                          </a:clrTo>
                        </a:clrChange>
                      </a:blip>
                      <a:stretch>
                        <a:fillRect/>
                      </a:stretch>
                    </p:blipFill>
                    <p:spPr>
                      <a:xfrm>
                        <a:off x="5435600" y="4868863"/>
                        <a:ext cx="827088" cy="311150"/>
                      </a:xfrm>
                      <a:prstGeom prst="rect">
                        <a:avLst/>
                      </a:prstGeom>
                      <a:noFill/>
                      <a:ln w="38100">
                        <a:noFill/>
                        <a:miter/>
                      </a:ln>
                    </p:spPr>
                  </p:pic>
                </p:oleObj>
              </mc:Fallback>
            </mc:AlternateContent>
          </a:graphicData>
        </a:graphic>
      </p:graphicFrame>
      <p:sp>
        <p:nvSpPr>
          <p:cNvPr id="10253" name="Rectangle 13"/>
          <p:cNvSpPr/>
          <p:nvPr/>
        </p:nvSpPr>
        <p:spPr>
          <a:xfrm>
            <a:off x="0" y="334486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9708" name="Object 12"/>
          <p:cNvGraphicFramePr/>
          <p:nvPr/>
        </p:nvGraphicFramePr>
        <p:xfrm>
          <a:off x="8532813" y="4581525"/>
          <a:ext cx="271462" cy="300038"/>
        </p:xfrm>
        <a:graphic>
          <a:graphicData uri="http://schemas.openxmlformats.org/presentationml/2006/ole">
            <mc:AlternateContent xmlns:mc="http://schemas.openxmlformats.org/markup-compatibility/2006">
              <mc:Choice xmlns:v="urn:schemas-microsoft-com:vml" Requires="v">
                <p:oleObj spid="_x0000_s3106" name="" r:id="rId9" imgW="152400" imgH="165100" progId="Equation.DSMT4">
                  <p:embed/>
                </p:oleObj>
              </mc:Choice>
              <mc:Fallback>
                <p:oleObj name="" r:id="rId9" imgW="152400" imgH="165100" progId="Equation.DSMT4">
                  <p:embed/>
                  <p:pic>
                    <p:nvPicPr>
                      <p:cNvPr id="0" name="图片 3105"/>
                      <p:cNvPicPr/>
                      <p:nvPr/>
                    </p:nvPicPr>
                    <p:blipFill>
                      <a:blip r:embed="rId10">
                        <a:clrChange>
                          <a:clrFrom>
                            <a:srgbClr val="000000"/>
                          </a:clrFrom>
                          <a:clrTo>
                            <a:srgbClr val="FFFF00"/>
                          </a:clrTo>
                        </a:clrChange>
                      </a:blip>
                      <a:stretch>
                        <a:fillRect/>
                      </a:stretch>
                    </p:blipFill>
                    <p:spPr>
                      <a:xfrm>
                        <a:off x="8532813" y="4581525"/>
                        <a:ext cx="271462" cy="300038"/>
                      </a:xfrm>
                      <a:prstGeom prst="rect">
                        <a:avLst/>
                      </a:prstGeom>
                      <a:noFill/>
                      <a:ln w="38100">
                        <a:noFill/>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9699">
                                            <p:txEl>
                                              <p:charRg st="12" end="23"/>
                                            </p:txEl>
                                          </p:spTgt>
                                        </p:tgtEl>
                                        <p:attrNameLst>
                                          <p:attrName>style.visibility</p:attrName>
                                        </p:attrNameLst>
                                      </p:cBhvr>
                                      <p:to>
                                        <p:strVal val="visible"/>
                                      </p:to>
                                    </p:set>
                                    <p:animEffect transition="in" filter="wheel(4)">
                                      <p:cBhvr>
                                        <p:cTn id="7" dur="500"/>
                                        <p:tgtEl>
                                          <p:spTgt spid="29699">
                                            <p:txEl>
                                              <p:charRg st="12"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9699">
                                            <p:txEl>
                                              <p:charRg st="23" end="76"/>
                                            </p:txEl>
                                          </p:spTgt>
                                        </p:tgtEl>
                                        <p:attrNameLst>
                                          <p:attrName>style.visibility</p:attrName>
                                        </p:attrNameLst>
                                      </p:cBhvr>
                                      <p:to>
                                        <p:strVal val="visible"/>
                                      </p:to>
                                    </p:set>
                                    <p:animEffect transition="in" filter="wheel(4)">
                                      <p:cBhvr>
                                        <p:cTn id="12" dur="500"/>
                                        <p:tgtEl>
                                          <p:spTgt spid="29699">
                                            <p:txEl>
                                              <p:charRg st="23" end="76"/>
                                            </p:txEl>
                                          </p:spTgt>
                                        </p:tgtEl>
                                      </p:cBhvr>
                                    </p:animEffect>
                                  </p:childTnLst>
                                </p:cTn>
                              </p:par>
                              <p:par>
                                <p:cTn id="13" presetID="21" presetClass="entr" presetSubtype="4" fill="hold" nodeType="withEffect">
                                  <p:stCondLst>
                                    <p:cond delay="0"/>
                                  </p:stCondLst>
                                  <p:childTnLst>
                                    <p:set>
                                      <p:cBhvr>
                                        <p:cTn id="14" dur="1" fill="hold">
                                          <p:stCondLst>
                                            <p:cond delay="0"/>
                                          </p:stCondLst>
                                        </p:cTn>
                                        <p:tgtEl>
                                          <p:spTgt spid="29702"/>
                                        </p:tgtEl>
                                        <p:attrNameLst>
                                          <p:attrName>style.visibility</p:attrName>
                                        </p:attrNameLst>
                                      </p:cBhvr>
                                      <p:to>
                                        <p:strVal val="visible"/>
                                      </p:to>
                                    </p:set>
                                    <p:animEffect transition="in" filter="wheel(4)">
                                      <p:cBhvr>
                                        <p:cTn id="15" dur="500"/>
                                        <p:tgtEl>
                                          <p:spTgt spid="2970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nodeType="clickEffect">
                                  <p:stCondLst>
                                    <p:cond delay="0"/>
                                  </p:stCondLst>
                                  <p:childTnLst>
                                    <p:set>
                                      <p:cBhvr>
                                        <p:cTn id="19" dur="1" fill="hold">
                                          <p:stCondLst>
                                            <p:cond delay="0"/>
                                          </p:stCondLst>
                                        </p:cTn>
                                        <p:tgtEl>
                                          <p:spTgt spid="29699">
                                            <p:txEl>
                                              <p:charRg st="76" end="94"/>
                                            </p:txEl>
                                          </p:spTgt>
                                        </p:tgtEl>
                                        <p:attrNameLst>
                                          <p:attrName>style.visibility</p:attrName>
                                        </p:attrNameLst>
                                      </p:cBhvr>
                                      <p:to>
                                        <p:strVal val="visible"/>
                                      </p:to>
                                    </p:set>
                                    <p:animEffect transition="in" filter="wheel(4)">
                                      <p:cBhvr>
                                        <p:cTn id="20" dur="500"/>
                                        <p:tgtEl>
                                          <p:spTgt spid="29699">
                                            <p:txEl>
                                              <p:charRg st="76" end="9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nodeType="clickEffect">
                                  <p:stCondLst>
                                    <p:cond delay="0"/>
                                  </p:stCondLst>
                                  <p:childTnLst>
                                    <p:set>
                                      <p:cBhvr>
                                        <p:cTn id="24" dur="1" fill="hold">
                                          <p:stCondLst>
                                            <p:cond delay="0"/>
                                          </p:stCondLst>
                                        </p:cTn>
                                        <p:tgtEl>
                                          <p:spTgt spid="29699">
                                            <p:txEl>
                                              <p:charRg st="94" end="110"/>
                                            </p:txEl>
                                          </p:spTgt>
                                        </p:tgtEl>
                                        <p:attrNameLst>
                                          <p:attrName>style.visibility</p:attrName>
                                        </p:attrNameLst>
                                      </p:cBhvr>
                                      <p:to>
                                        <p:strVal val="visible"/>
                                      </p:to>
                                    </p:set>
                                    <p:animEffect transition="in" filter="wheel(4)">
                                      <p:cBhvr>
                                        <p:cTn id="25" dur="500"/>
                                        <p:tgtEl>
                                          <p:spTgt spid="29699">
                                            <p:txEl>
                                              <p:charRg st="94" end="1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nodeType="clickEffect">
                                  <p:stCondLst>
                                    <p:cond delay="0"/>
                                  </p:stCondLst>
                                  <p:childTnLst>
                                    <p:set>
                                      <p:cBhvr>
                                        <p:cTn id="29" dur="1" fill="hold">
                                          <p:stCondLst>
                                            <p:cond delay="0"/>
                                          </p:stCondLst>
                                        </p:cTn>
                                        <p:tgtEl>
                                          <p:spTgt spid="29699">
                                            <p:txEl>
                                              <p:charRg st="110" end="123"/>
                                            </p:txEl>
                                          </p:spTgt>
                                        </p:tgtEl>
                                        <p:attrNameLst>
                                          <p:attrName>style.visibility</p:attrName>
                                        </p:attrNameLst>
                                      </p:cBhvr>
                                      <p:to>
                                        <p:strVal val="visible"/>
                                      </p:to>
                                    </p:set>
                                    <p:animEffect transition="in" filter="wheel(4)">
                                      <p:cBhvr>
                                        <p:cTn id="30" dur="500"/>
                                        <p:tgtEl>
                                          <p:spTgt spid="29699">
                                            <p:txEl>
                                              <p:charRg st="110" end="12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29699">
                                            <p:txEl>
                                              <p:charRg st="123" end="144"/>
                                            </p:txEl>
                                          </p:spTgt>
                                        </p:tgtEl>
                                        <p:attrNameLst>
                                          <p:attrName>style.visibility</p:attrName>
                                        </p:attrNameLst>
                                      </p:cBhvr>
                                      <p:to>
                                        <p:strVal val="visible"/>
                                      </p:to>
                                    </p:set>
                                    <p:animEffect transition="in" filter="wheel(4)">
                                      <p:cBhvr>
                                        <p:cTn id="35" dur="500"/>
                                        <p:tgtEl>
                                          <p:spTgt spid="29699">
                                            <p:txEl>
                                              <p:charRg st="123" end="144"/>
                                            </p:txEl>
                                          </p:spTgt>
                                        </p:tgtEl>
                                      </p:cBhvr>
                                    </p:animEffect>
                                  </p:childTnLst>
                                </p:cTn>
                              </p:par>
                              <p:par>
                                <p:cTn id="36" presetID="21" presetClass="entr" presetSubtype="4" fill="hold" nodeType="withEffect">
                                  <p:stCondLst>
                                    <p:cond delay="0"/>
                                  </p:stCondLst>
                                  <p:childTnLst>
                                    <p:set>
                                      <p:cBhvr>
                                        <p:cTn id="37" dur="1" fill="hold">
                                          <p:stCondLst>
                                            <p:cond delay="0"/>
                                          </p:stCondLst>
                                        </p:cTn>
                                        <p:tgtEl>
                                          <p:spTgt spid="29700"/>
                                        </p:tgtEl>
                                        <p:attrNameLst>
                                          <p:attrName>style.visibility</p:attrName>
                                        </p:attrNameLst>
                                      </p:cBhvr>
                                      <p:to>
                                        <p:strVal val="visible"/>
                                      </p:to>
                                    </p:set>
                                    <p:animEffect transition="in" filter="wheel(4)">
                                      <p:cBhvr>
                                        <p:cTn id="38" dur="500"/>
                                        <p:tgtEl>
                                          <p:spTgt spid="29700"/>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nodeType="clickEffect">
                                  <p:stCondLst>
                                    <p:cond delay="0"/>
                                  </p:stCondLst>
                                  <p:childTnLst>
                                    <p:set>
                                      <p:cBhvr>
                                        <p:cTn id="42" dur="1" fill="hold">
                                          <p:stCondLst>
                                            <p:cond delay="0"/>
                                          </p:stCondLst>
                                        </p:cTn>
                                        <p:tgtEl>
                                          <p:spTgt spid="29699">
                                            <p:txEl>
                                              <p:charRg st="144" end="222"/>
                                            </p:txEl>
                                          </p:spTgt>
                                        </p:tgtEl>
                                        <p:attrNameLst>
                                          <p:attrName>style.visibility</p:attrName>
                                        </p:attrNameLst>
                                      </p:cBhvr>
                                      <p:to>
                                        <p:strVal val="visible"/>
                                      </p:to>
                                    </p:set>
                                    <p:animEffect transition="in" filter="wheel(4)">
                                      <p:cBhvr>
                                        <p:cTn id="43" dur="500"/>
                                        <p:tgtEl>
                                          <p:spTgt spid="29699">
                                            <p:txEl>
                                              <p:charRg st="144" end="222"/>
                                            </p:txEl>
                                          </p:spTgt>
                                        </p:tgtEl>
                                      </p:cBhvr>
                                    </p:animEffect>
                                  </p:childTnLst>
                                </p:cTn>
                              </p:par>
                              <p:par>
                                <p:cTn id="44" presetID="21" presetClass="entr" presetSubtype="4" fill="hold" nodeType="withEffect">
                                  <p:stCondLst>
                                    <p:cond delay="0"/>
                                  </p:stCondLst>
                                  <p:childTnLst>
                                    <p:set>
                                      <p:cBhvr>
                                        <p:cTn id="45" dur="1" fill="hold">
                                          <p:stCondLst>
                                            <p:cond delay="0"/>
                                          </p:stCondLst>
                                        </p:cTn>
                                        <p:tgtEl>
                                          <p:spTgt spid="29704"/>
                                        </p:tgtEl>
                                        <p:attrNameLst>
                                          <p:attrName>style.visibility</p:attrName>
                                        </p:attrNameLst>
                                      </p:cBhvr>
                                      <p:to>
                                        <p:strVal val="visible"/>
                                      </p:to>
                                    </p:set>
                                    <p:animEffect transition="in" filter="wheel(4)">
                                      <p:cBhvr>
                                        <p:cTn id="46" dur="500"/>
                                        <p:tgtEl>
                                          <p:spTgt spid="29704"/>
                                        </p:tgtEl>
                                      </p:cBhvr>
                                    </p:animEffect>
                                  </p:childTnLst>
                                </p:cTn>
                              </p:par>
                              <p:par>
                                <p:cTn id="47" presetID="21" presetClass="entr" presetSubtype="4" fill="hold" nodeType="withEffect">
                                  <p:stCondLst>
                                    <p:cond delay="0"/>
                                  </p:stCondLst>
                                  <p:childTnLst>
                                    <p:set>
                                      <p:cBhvr>
                                        <p:cTn id="48" dur="1" fill="hold">
                                          <p:stCondLst>
                                            <p:cond delay="0"/>
                                          </p:stCondLst>
                                        </p:cTn>
                                        <p:tgtEl>
                                          <p:spTgt spid="29708"/>
                                        </p:tgtEl>
                                        <p:attrNameLst>
                                          <p:attrName>style.visibility</p:attrName>
                                        </p:attrNameLst>
                                      </p:cBhvr>
                                      <p:to>
                                        <p:strVal val="visible"/>
                                      </p:to>
                                    </p:set>
                                    <p:animEffect transition="in" filter="wheel(4)">
                                      <p:cBhvr>
                                        <p:cTn id="49" dur="500"/>
                                        <p:tgtEl>
                                          <p:spTgt spid="29708"/>
                                        </p:tgtEl>
                                      </p:cBhvr>
                                    </p:animEffect>
                                  </p:childTnLst>
                                </p:cTn>
                              </p:par>
                              <p:par>
                                <p:cTn id="50" presetID="21" presetClass="entr" presetSubtype="4" fill="hold" nodeType="withEffect">
                                  <p:stCondLst>
                                    <p:cond delay="0"/>
                                  </p:stCondLst>
                                  <p:childTnLst>
                                    <p:set>
                                      <p:cBhvr>
                                        <p:cTn id="51" dur="1" fill="hold">
                                          <p:stCondLst>
                                            <p:cond delay="0"/>
                                          </p:stCondLst>
                                        </p:cTn>
                                        <p:tgtEl>
                                          <p:spTgt spid="29706"/>
                                        </p:tgtEl>
                                        <p:attrNameLst>
                                          <p:attrName>style.visibility</p:attrName>
                                        </p:attrNameLst>
                                      </p:cBhvr>
                                      <p:to>
                                        <p:strVal val="visible"/>
                                      </p:to>
                                    </p:set>
                                    <p:animEffect transition="in" filter="wheel(4)">
                                      <p:cBhvr>
                                        <p:cTn id="52"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b"/>
          <a:p>
            <a:pPr eaLnBrk="1" hangingPunct="1"/>
            <a:r>
              <a:rPr lang="en-US" altLang="zh-CN" b="0"/>
              <a:t>3  </a:t>
            </a:r>
            <a:r>
              <a:rPr lang="zh-CN" altLang="en-US" b="0" dirty="0"/>
              <a:t>小波神经网络的</a:t>
            </a:r>
            <a:r>
              <a:rPr lang="en-US" altLang="zh-CN" b="0"/>
              <a:t>MATLAB</a:t>
            </a:r>
            <a:r>
              <a:rPr lang="zh-CN" altLang="en-US" b="0" dirty="0"/>
              <a:t>函数</a:t>
            </a:r>
            <a:endParaRPr lang="zh-CN" altLang="en-US" b="0" dirty="0"/>
          </a:p>
        </p:txBody>
      </p:sp>
      <p:sp>
        <p:nvSpPr>
          <p:cNvPr id="30723" name="Rectangle 3"/>
          <p:cNvSpPr>
            <a:spLocks noGrp="1"/>
          </p:cNvSpPr>
          <p:nvPr>
            <p:ph idx="1"/>
          </p:nvPr>
        </p:nvSpPr>
        <p:spPr>
          <a:xfrm>
            <a:off x="674688" y="1276350"/>
            <a:ext cx="8074025" cy="4889500"/>
          </a:xfrm>
          <a:ln/>
        </p:spPr>
        <p:txBody>
          <a:bodyPr vert="horz" wrap="square" lIns="91440" tIns="45720" rIns="91440" bIns="45720" anchor="t"/>
          <a:p>
            <a:pPr eaLnBrk="1" hangingPunct="1">
              <a:lnSpc>
                <a:spcPct val="90000"/>
              </a:lnSpc>
            </a:pPr>
            <a:r>
              <a:rPr lang="zh-CN" altLang="en-US" sz="2400" dirty="0"/>
              <a:t>静态非线性回归小波神经网络的创建</a:t>
            </a:r>
            <a:r>
              <a:rPr lang="zh-CN" altLang="en-US" sz="2800" dirty="0"/>
              <a:t> </a:t>
            </a:r>
            <a:endParaRPr lang="zh-CN" altLang="en-US" sz="2800" dirty="0"/>
          </a:p>
          <a:p>
            <a:pPr lvl="1" eaLnBrk="1" hangingPunct="1">
              <a:lnSpc>
                <a:spcPct val="90000"/>
              </a:lnSpc>
            </a:pPr>
            <a:r>
              <a:rPr lang="zh-CN" altLang="en-US" sz="2400" dirty="0"/>
              <a:t>指令格式</a:t>
            </a:r>
            <a:endParaRPr lang="zh-CN" altLang="en-US" sz="2400" dirty="0"/>
          </a:p>
          <a:p>
            <a:pPr lvl="1" eaLnBrk="1" hangingPunct="1">
              <a:lnSpc>
                <a:spcPct val="90000"/>
              </a:lnSpc>
              <a:buNone/>
            </a:pPr>
            <a:r>
              <a:rPr lang="en-US" altLang="zh-CN" sz="2400"/>
              <a:t>THETA = </a:t>
            </a:r>
            <a:r>
              <a:rPr lang="en-US" altLang="zh-CN" sz="2400" err="1"/>
              <a:t>wnetreg(y</a:t>
            </a:r>
            <a:r>
              <a:rPr lang="en-US" altLang="zh-CN" sz="2400"/>
              <a:t>, x, </a:t>
            </a:r>
            <a:r>
              <a:rPr lang="en-US" altLang="zh-CN" sz="2400" err="1"/>
              <a:t>nbwavelon</a:t>
            </a:r>
            <a:r>
              <a:rPr lang="en-US" altLang="zh-CN" sz="2400"/>
              <a:t>, </a:t>
            </a:r>
            <a:r>
              <a:rPr lang="en-US" altLang="zh-CN" sz="2400" err="1"/>
              <a:t>max_epoch</a:t>
            </a:r>
            <a:r>
              <a:rPr lang="en-US" altLang="zh-CN" sz="2400"/>
              <a:t>, </a:t>
            </a:r>
            <a:r>
              <a:rPr lang="en-US" altLang="zh-CN" sz="2400" err="1"/>
              <a:t>initmode</a:t>
            </a:r>
            <a:r>
              <a:rPr lang="en-US" altLang="zh-CN" sz="2400"/>
              <a:t>, </a:t>
            </a:r>
            <a:r>
              <a:rPr lang="en-US" altLang="zh-CN" sz="2400" err="1"/>
              <a:t>min_nbw</a:t>
            </a:r>
            <a:r>
              <a:rPr lang="en-US" altLang="zh-CN" sz="2400"/>
              <a:t>, levels)</a:t>
            </a:r>
            <a:endParaRPr lang="en-US" altLang="zh-CN" sz="2400"/>
          </a:p>
          <a:p>
            <a:pPr lvl="1" eaLnBrk="1" hangingPunct="1">
              <a:lnSpc>
                <a:spcPct val="90000"/>
              </a:lnSpc>
            </a:pPr>
            <a:r>
              <a:rPr lang="zh-CN" altLang="en-US" sz="2400" dirty="0"/>
              <a:t>参数说明</a:t>
            </a:r>
            <a:endParaRPr lang="zh-CN" altLang="en-US" sz="2400" dirty="0"/>
          </a:p>
          <a:p>
            <a:pPr lvl="2" eaLnBrk="1" hangingPunct="1">
              <a:lnSpc>
                <a:spcPct val="90000"/>
              </a:lnSpc>
            </a:pPr>
            <a:r>
              <a:rPr lang="zh-CN" altLang="en-US" sz="1600" dirty="0"/>
              <a:t>输出参数 </a:t>
            </a:r>
            <a:r>
              <a:rPr lang="en-US" altLang="zh-CN" sz="1600"/>
              <a:t>THETA </a:t>
            </a:r>
            <a:r>
              <a:rPr lang="zh-CN" altLang="en-US" sz="1600" dirty="0"/>
              <a:t>小波回归模型的估计参数。</a:t>
            </a:r>
            <a:endParaRPr lang="zh-CN" altLang="en-US" sz="1600" dirty="0"/>
          </a:p>
          <a:p>
            <a:pPr lvl="2" eaLnBrk="1" hangingPunct="1">
              <a:lnSpc>
                <a:spcPct val="90000"/>
              </a:lnSpc>
            </a:pPr>
            <a:r>
              <a:rPr lang="zh-CN" altLang="en-US" sz="1600" dirty="0"/>
              <a:t>输入参数</a:t>
            </a:r>
            <a:endParaRPr lang="zh-CN" altLang="en-US" sz="1600" dirty="0"/>
          </a:p>
          <a:p>
            <a:pPr lvl="3" eaLnBrk="1" hangingPunct="1">
              <a:lnSpc>
                <a:spcPct val="90000"/>
              </a:lnSpc>
            </a:pPr>
            <a:r>
              <a:rPr lang="en-US" altLang="zh-CN" sz="1800"/>
              <a:t>y </a:t>
            </a:r>
            <a:r>
              <a:rPr lang="zh-CN" altLang="en-US" sz="1800" dirty="0"/>
              <a:t>是一个列向量，</a:t>
            </a:r>
            <a:r>
              <a:rPr lang="en-US" altLang="zh-CN" sz="1800"/>
              <a:t>x </a:t>
            </a:r>
            <a:r>
              <a:rPr lang="zh-CN" altLang="en-US" sz="1800" dirty="0"/>
              <a:t>对于单输入为一个列向量；对于多输入，</a:t>
            </a:r>
            <a:r>
              <a:rPr lang="en-US" altLang="zh-CN" sz="1800"/>
              <a:t>x=[x1 x2 ... </a:t>
            </a:r>
            <a:r>
              <a:rPr lang="en-US" altLang="zh-CN" sz="1800" err="1"/>
              <a:t>xm</a:t>
            </a:r>
            <a:r>
              <a:rPr lang="en-US" altLang="zh-CN" sz="1800"/>
              <a:t>]</a:t>
            </a:r>
            <a:r>
              <a:rPr lang="zh-CN" altLang="en-US" sz="1800" dirty="0"/>
              <a:t>，每个</a:t>
            </a:r>
            <a:r>
              <a:rPr lang="en-US" altLang="zh-CN" sz="1800"/>
              <a:t>xi</a:t>
            </a:r>
            <a:r>
              <a:rPr lang="zh-CN" altLang="en-US" sz="1800" dirty="0"/>
              <a:t>都是一个列向量。 </a:t>
            </a:r>
            <a:endParaRPr lang="zh-CN" altLang="en-US" sz="1800" dirty="0"/>
          </a:p>
          <a:p>
            <a:pPr lvl="3" eaLnBrk="1" hangingPunct="1">
              <a:lnSpc>
                <a:spcPct val="90000"/>
              </a:lnSpc>
            </a:pPr>
            <a:r>
              <a:rPr lang="en-US" altLang="zh-CN" sz="1800" err="1"/>
              <a:t>nbwavelon</a:t>
            </a:r>
            <a:r>
              <a:rPr lang="zh-CN" altLang="en-US" sz="1800" dirty="0"/>
              <a:t>：构建小波网络的小波数量</a:t>
            </a:r>
            <a:endParaRPr lang="zh-CN" altLang="en-US" sz="1800" dirty="0"/>
          </a:p>
          <a:p>
            <a:pPr lvl="3" eaLnBrk="1" hangingPunct="1">
              <a:lnSpc>
                <a:spcPct val="90000"/>
              </a:lnSpc>
            </a:pPr>
            <a:r>
              <a:rPr lang="en-US" altLang="zh-CN" sz="1800" err="1"/>
              <a:t>max_epoch</a:t>
            </a:r>
            <a:r>
              <a:rPr lang="zh-CN" altLang="en-US" sz="1800" dirty="0"/>
              <a:t>：最大训练次数；</a:t>
            </a:r>
            <a:r>
              <a:rPr lang="en-US" altLang="zh-CN" sz="1800" err="1"/>
              <a:t>initmode</a:t>
            </a:r>
            <a:r>
              <a:rPr lang="zh-CN" altLang="en-US" sz="1800" dirty="0"/>
              <a:t>为初始化模式</a:t>
            </a:r>
            <a:endParaRPr lang="zh-CN" altLang="en-US" sz="1800" dirty="0"/>
          </a:p>
          <a:p>
            <a:pPr lvl="3" eaLnBrk="1" hangingPunct="1">
              <a:lnSpc>
                <a:spcPct val="90000"/>
              </a:lnSpc>
            </a:pPr>
            <a:r>
              <a:rPr lang="zh-CN" altLang="en-US" sz="1800" dirty="0"/>
              <a:t>如果</a:t>
            </a:r>
            <a:r>
              <a:rPr lang="en-US" altLang="zh-CN" sz="1800" err="1"/>
              <a:t>initmode</a:t>
            </a:r>
            <a:r>
              <a:rPr lang="en-US" altLang="zh-CN" sz="1800"/>
              <a:t>=THETA </a:t>
            </a:r>
            <a:r>
              <a:rPr lang="zh-CN" altLang="en-US" sz="1800" dirty="0"/>
              <a:t>则为一个包含小波神经网络参数的矩阵，这些参数用来初始化网络。</a:t>
            </a:r>
            <a:r>
              <a:rPr lang="en-US" altLang="zh-CN" sz="1800" err="1"/>
              <a:t>min_nbw</a:t>
            </a:r>
            <a:r>
              <a:rPr lang="zh-CN" altLang="en-US" sz="1800" dirty="0"/>
              <a:t>：最小输入模式数。</a:t>
            </a:r>
            <a:endParaRPr lang="zh-CN" altLang="en-US" sz="1800" dirty="0"/>
          </a:p>
          <a:p>
            <a:pPr lvl="3" eaLnBrk="1" hangingPunct="1">
              <a:lnSpc>
                <a:spcPct val="90000"/>
              </a:lnSpc>
            </a:pPr>
            <a:r>
              <a:rPr lang="en-US" altLang="zh-CN" sz="1800"/>
              <a:t>levels</a:t>
            </a:r>
            <a:r>
              <a:rPr lang="zh-CN" altLang="en-US" sz="1800" dirty="0"/>
              <a:t>：初始化过程中的级别数；</a:t>
            </a:r>
            <a:r>
              <a:rPr lang="en-US" altLang="zh-CN" sz="1800" err="1"/>
              <a:t>min_nbw</a:t>
            </a:r>
            <a:r>
              <a:rPr lang="zh-CN" altLang="en-US" sz="1800" dirty="0"/>
              <a:t>和</a:t>
            </a:r>
            <a:r>
              <a:rPr lang="en-US" altLang="zh-CN" sz="1800"/>
              <a:t>levels</a:t>
            </a:r>
            <a:r>
              <a:rPr lang="zh-CN" altLang="en-US" sz="1800" dirty="0"/>
              <a:t>为可选项。 </a:t>
            </a:r>
            <a:endParaRPr lang="zh-CN" altLang="en-US" sz="1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0723">
                                            <p:txEl>
                                              <p:charRg st="18" end="23"/>
                                            </p:txEl>
                                          </p:spTgt>
                                        </p:tgtEl>
                                        <p:attrNameLst>
                                          <p:attrName>style.visibility</p:attrName>
                                        </p:attrNameLst>
                                      </p:cBhvr>
                                      <p:to>
                                        <p:strVal val="visible"/>
                                      </p:to>
                                    </p:set>
                                    <p:animEffect transition="in" filter="wedge">
                                      <p:cBhvr>
                                        <p:cTn id="7" dur="500"/>
                                        <p:tgtEl>
                                          <p:spTgt spid="30723">
                                            <p:txEl>
                                              <p:charRg st="18" end="23"/>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0723">
                                            <p:txEl>
                                              <p:charRg st="23" end="94"/>
                                            </p:txEl>
                                          </p:spTgt>
                                        </p:tgtEl>
                                        <p:attrNameLst>
                                          <p:attrName>style.visibility</p:attrName>
                                        </p:attrNameLst>
                                      </p:cBhvr>
                                      <p:to>
                                        <p:strVal val="visible"/>
                                      </p:to>
                                    </p:set>
                                    <p:animEffect transition="in" filter="wedge">
                                      <p:cBhvr>
                                        <p:cTn id="10" dur="500"/>
                                        <p:tgtEl>
                                          <p:spTgt spid="30723">
                                            <p:txEl>
                                              <p:charRg st="23" end="9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0723">
                                            <p:txEl>
                                              <p:charRg st="94" end="99"/>
                                            </p:txEl>
                                          </p:spTgt>
                                        </p:tgtEl>
                                        <p:attrNameLst>
                                          <p:attrName>style.visibility</p:attrName>
                                        </p:attrNameLst>
                                      </p:cBhvr>
                                      <p:to>
                                        <p:strVal val="visible"/>
                                      </p:to>
                                    </p:set>
                                    <p:animEffect transition="in" filter="wedge">
                                      <p:cBhvr>
                                        <p:cTn id="15" dur="500"/>
                                        <p:tgtEl>
                                          <p:spTgt spid="30723">
                                            <p:txEl>
                                              <p:charRg st="94" end="99"/>
                                            </p:txEl>
                                          </p:spTgt>
                                        </p:tgtEl>
                                      </p:cBhvr>
                                    </p:animEffect>
                                  </p:childTnLst>
                                </p:cTn>
                              </p:par>
                              <p:par>
                                <p:cTn id="16" presetID="20" presetClass="entr" presetSubtype="0" fill="hold" nodeType="withEffect">
                                  <p:stCondLst>
                                    <p:cond delay="0"/>
                                  </p:stCondLst>
                                  <p:childTnLst>
                                    <p:set>
                                      <p:cBhvr>
                                        <p:cTn id="17" dur="1" fill="hold">
                                          <p:stCondLst>
                                            <p:cond delay="0"/>
                                          </p:stCondLst>
                                        </p:cTn>
                                        <p:tgtEl>
                                          <p:spTgt spid="30723">
                                            <p:txEl>
                                              <p:charRg st="99" end="123"/>
                                            </p:txEl>
                                          </p:spTgt>
                                        </p:tgtEl>
                                        <p:attrNameLst>
                                          <p:attrName>style.visibility</p:attrName>
                                        </p:attrNameLst>
                                      </p:cBhvr>
                                      <p:to>
                                        <p:strVal val="visible"/>
                                      </p:to>
                                    </p:set>
                                    <p:animEffect transition="in" filter="wedge">
                                      <p:cBhvr>
                                        <p:cTn id="18" dur="500"/>
                                        <p:tgtEl>
                                          <p:spTgt spid="30723">
                                            <p:txEl>
                                              <p:charRg st="99" end="123"/>
                                            </p:txEl>
                                          </p:spTgt>
                                        </p:tgtEl>
                                      </p:cBhvr>
                                    </p:animEffect>
                                  </p:childTnLst>
                                </p:cTn>
                              </p:par>
                              <p:par>
                                <p:cTn id="19" presetID="20" presetClass="entr" presetSubtype="0" fill="hold" nodeType="withEffect">
                                  <p:stCondLst>
                                    <p:cond delay="0"/>
                                  </p:stCondLst>
                                  <p:childTnLst>
                                    <p:set>
                                      <p:cBhvr>
                                        <p:cTn id="20" dur="1" fill="hold">
                                          <p:stCondLst>
                                            <p:cond delay="0"/>
                                          </p:stCondLst>
                                        </p:cTn>
                                        <p:tgtEl>
                                          <p:spTgt spid="30723">
                                            <p:txEl>
                                              <p:charRg st="123" end="128"/>
                                            </p:txEl>
                                          </p:spTgt>
                                        </p:tgtEl>
                                        <p:attrNameLst>
                                          <p:attrName>style.visibility</p:attrName>
                                        </p:attrNameLst>
                                      </p:cBhvr>
                                      <p:to>
                                        <p:strVal val="visible"/>
                                      </p:to>
                                    </p:set>
                                    <p:animEffect transition="in" filter="wedge">
                                      <p:cBhvr>
                                        <p:cTn id="21" dur="500"/>
                                        <p:tgtEl>
                                          <p:spTgt spid="30723">
                                            <p:txEl>
                                              <p:charRg st="123" end="128"/>
                                            </p:txEl>
                                          </p:spTgt>
                                        </p:tgtEl>
                                      </p:cBhvr>
                                    </p:animEffect>
                                  </p:childTnLst>
                                </p:cTn>
                              </p:par>
                              <p:par>
                                <p:cTn id="22" presetID="20" presetClass="entr" presetSubtype="0" fill="hold" nodeType="withEffect">
                                  <p:stCondLst>
                                    <p:cond delay="0"/>
                                  </p:stCondLst>
                                  <p:childTnLst>
                                    <p:set>
                                      <p:cBhvr>
                                        <p:cTn id="23" dur="1" fill="hold">
                                          <p:stCondLst>
                                            <p:cond delay="0"/>
                                          </p:stCondLst>
                                        </p:cTn>
                                        <p:tgtEl>
                                          <p:spTgt spid="30723">
                                            <p:txEl>
                                              <p:charRg st="128" end="188"/>
                                            </p:txEl>
                                          </p:spTgt>
                                        </p:tgtEl>
                                        <p:attrNameLst>
                                          <p:attrName>style.visibility</p:attrName>
                                        </p:attrNameLst>
                                      </p:cBhvr>
                                      <p:to>
                                        <p:strVal val="visible"/>
                                      </p:to>
                                    </p:set>
                                    <p:animEffect transition="in" filter="wedge">
                                      <p:cBhvr>
                                        <p:cTn id="24" dur="500"/>
                                        <p:tgtEl>
                                          <p:spTgt spid="30723">
                                            <p:txEl>
                                              <p:charRg st="128" end="188"/>
                                            </p:txEl>
                                          </p:spTgt>
                                        </p:tgtEl>
                                      </p:cBhvr>
                                    </p:animEffect>
                                  </p:childTnLst>
                                </p:cTn>
                              </p:par>
                              <p:par>
                                <p:cTn id="25" presetID="20" presetClass="entr" presetSubtype="0" fill="hold" nodeType="withEffect">
                                  <p:stCondLst>
                                    <p:cond delay="0"/>
                                  </p:stCondLst>
                                  <p:childTnLst>
                                    <p:set>
                                      <p:cBhvr>
                                        <p:cTn id="26" dur="1" fill="hold">
                                          <p:stCondLst>
                                            <p:cond delay="0"/>
                                          </p:stCondLst>
                                        </p:cTn>
                                        <p:tgtEl>
                                          <p:spTgt spid="30723">
                                            <p:txEl>
                                              <p:charRg st="188" end="210"/>
                                            </p:txEl>
                                          </p:spTgt>
                                        </p:tgtEl>
                                        <p:attrNameLst>
                                          <p:attrName>style.visibility</p:attrName>
                                        </p:attrNameLst>
                                      </p:cBhvr>
                                      <p:to>
                                        <p:strVal val="visible"/>
                                      </p:to>
                                    </p:set>
                                    <p:animEffect transition="in" filter="wedge">
                                      <p:cBhvr>
                                        <p:cTn id="27" dur="500"/>
                                        <p:tgtEl>
                                          <p:spTgt spid="30723">
                                            <p:txEl>
                                              <p:charRg st="188" end="210"/>
                                            </p:txEl>
                                          </p:spTgt>
                                        </p:tgtEl>
                                      </p:cBhvr>
                                    </p:animEffect>
                                  </p:childTnLst>
                                </p:cTn>
                              </p:par>
                              <p:par>
                                <p:cTn id="28" presetID="20" presetClass="entr" presetSubtype="0" fill="hold" nodeType="withEffect">
                                  <p:stCondLst>
                                    <p:cond delay="0"/>
                                  </p:stCondLst>
                                  <p:childTnLst>
                                    <p:set>
                                      <p:cBhvr>
                                        <p:cTn id="29" dur="1" fill="hold">
                                          <p:stCondLst>
                                            <p:cond delay="0"/>
                                          </p:stCondLst>
                                        </p:cTn>
                                        <p:tgtEl>
                                          <p:spTgt spid="30723">
                                            <p:txEl>
                                              <p:charRg st="210" end="242"/>
                                            </p:txEl>
                                          </p:spTgt>
                                        </p:tgtEl>
                                        <p:attrNameLst>
                                          <p:attrName>style.visibility</p:attrName>
                                        </p:attrNameLst>
                                      </p:cBhvr>
                                      <p:to>
                                        <p:strVal val="visible"/>
                                      </p:to>
                                    </p:set>
                                    <p:animEffect transition="in" filter="wedge">
                                      <p:cBhvr>
                                        <p:cTn id="30" dur="500"/>
                                        <p:tgtEl>
                                          <p:spTgt spid="30723">
                                            <p:txEl>
                                              <p:charRg st="210" end="242"/>
                                            </p:txEl>
                                          </p:spTgt>
                                        </p:tgtEl>
                                      </p:cBhvr>
                                    </p:animEffect>
                                  </p:childTnLst>
                                </p:cTn>
                              </p:par>
                              <p:par>
                                <p:cTn id="31" presetID="20" presetClass="entr" presetSubtype="0" fill="hold" nodeType="withEffect">
                                  <p:stCondLst>
                                    <p:cond delay="0"/>
                                  </p:stCondLst>
                                  <p:childTnLst>
                                    <p:set>
                                      <p:cBhvr>
                                        <p:cTn id="32" dur="1" fill="hold">
                                          <p:stCondLst>
                                            <p:cond delay="0"/>
                                          </p:stCondLst>
                                        </p:cTn>
                                        <p:tgtEl>
                                          <p:spTgt spid="30723">
                                            <p:txEl>
                                              <p:charRg st="242" end="306"/>
                                            </p:txEl>
                                          </p:spTgt>
                                        </p:tgtEl>
                                        <p:attrNameLst>
                                          <p:attrName>style.visibility</p:attrName>
                                        </p:attrNameLst>
                                      </p:cBhvr>
                                      <p:to>
                                        <p:strVal val="visible"/>
                                      </p:to>
                                    </p:set>
                                    <p:animEffect transition="in" filter="wedge">
                                      <p:cBhvr>
                                        <p:cTn id="33" dur="500"/>
                                        <p:tgtEl>
                                          <p:spTgt spid="30723">
                                            <p:txEl>
                                              <p:charRg st="242" end="306"/>
                                            </p:txEl>
                                          </p:spTgt>
                                        </p:tgtEl>
                                      </p:cBhvr>
                                    </p:animEffect>
                                  </p:childTnLst>
                                </p:cTn>
                              </p:par>
                              <p:par>
                                <p:cTn id="34" presetID="20" presetClass="entr" presetSubtype="0" fill="hold" nodeType="withEffect">
                                  <p:stCondLst>
                                    <p:cond delay="0"/>
                                  </p:stCondLst>
                                  <p:childTnLst>
                                    <p:set>
                                      <p:cBhvr>
                                        <p:cTn id="35" dur="1" fill="hold">
                                          <p:stCondLst>
                                            <p:cond delay="0"/>
                                          </p:stCondLst>
                                        </p:cTn>
                                        <p:tgtEl>
                                          <p:spTgt spid="30723">
                                            <p:txEl>
                                              <p:charRg st="306" end="345"/>
                                            </p:txEl>
                                          </p:spTgt>
                                        </p:tgtEl>
                                        <p:attrNameLst>
                                          <p:attrName>style.visibility</p:attrName>
                                        </p:attrNameLst>
                                      </p:cBhvr>
                                      <p:to>
                                        <p:strVal val="visible"/>
                                      </p:to>
                                    </p:set>
                                    <p:animEffect transition="in" filter="wedge">
                                      <p:cBhvr>
                                        <p:cTn id="36" dur="500"/>
                                        <p:tgtEl>
                                          <p:spTgt spid="30723">
                                            <p:txEl>
                                              <p:charRg st="306" end="3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b"/>
          <a:p>
            <a:pPr eaLnBrk="1" hangingPunct="1"/>
            <a:r>
              <a:rPr lang="en-US" altLang="zh-CN" b="0"/>
              <a:t>3  </a:t>
            </a:r>
            <a:r>
              <a:rPr lang="zh-CN" altLang="en-US" b="0" dirty="0"/>
              <a:t>小波神经网络的</a:t>
            </a:r>
            <a:r>
              <a:rPr lang="en-US" altLang="zh-CN" b="0"/>
              <a:t>MATLAB</a:t>
            </a:r>
            <a:r>
              <a:rPr lang="zh-CN" altLang="en-US" b="0" dirty="0"/>
              <a:t>函数</a:t>
            </a:r>
            <a:endParaRPr lang="zh-CN" altLang="en-US" b="0" dirty="0"/>
          </a:p>
        </p:txBody>
      </p:sp>
      <p:sp>
        <p:nvSpPr>
          <p:cNvPr id="31747" name="Rectangle 3"/>
          <p:cNvSpPr>
            <a:spLocks noGrp="1"/>
          </p:cNvSpPr>
          <p:nvPr>
            <p:ph idx="1"/>
          </p:nvPr>
        </p:nvSpPr>
        <p:spPr>
          <a:xfrm>
            <a:off x="900113" y="1412875"/>
            <a:ext cx="7775575" cy="4392613"/>
          </a:xfrm>
          <a:ln/>
        </p:spPr>
        <p:txBody>
          <a:bodyPr vert="horz" wrap="square" lIns="91440" tIns="45720" rIns="91440" bIns="45720" anchor="t"/>
          <a:p>
            <a:pPr eaLnBrk="1" hangingPunct="1"/>
            <a:r>
              <a:rPr lang="zh-CN" altLang="en-US" dirty="0"/>
              <a:t>小波神经网络的仿真</a:t>
            </a:r>
            <a:endParaRPr lang="zh-CN" altLang="en-US" dirty="0"/>
          </a:p>
          <a:p>
            <a:pPr eaLnBrk="1" hangingPunct="1"/>
            <a:r>
              <a:rPr lang="en-US" altLang="zh-CN" err="1"/>
              <a:t>wavenet</a:t>
            </a:r>
            <a:r>
              <a:rPr lang="en-US" altLang="zh-CN"/>
              <a:t>( )</a:t>
            </a:r>
            <a:r>
              <a:rPr lang="zh-CN" altLang="en-US" dirty="0"/>
              <a:t>，可以很方便地得到网络的仿真结果。</a:t>
            </a:r>
            <a:endParaRPr lang="zh-CN" altLang="en-US" dirty="0"/>
          </a:p>
          <a:p>
            <a:pPr lvl="1" eaLnBrk="1" hangingPunct="1"/>
            <a:r>
              <a:rPr lang="zh-CN" altLang="en-US" dirty="0"/>
              <a:t>指令格式：</a:t>
            </a:r>
            <a:endParaRPr lang="zh-CN" altLang="en-US" dirty="0"/>
          </a:p>
          <a:p>
            <a:pPr lvl="1" eaLnBrk="1" hangingPunct="1"/>
            <a:r>
              <a:rPr lang="en-US" altLang="zh-CN"/>
              <a:t>g = </a:t>
            </a:r>
            <a:r>
              <a:rPr lang="en-US" altLang="zh-CN" err="1"/>
              <a:t>wavenet(x</a:t>
            </a:r>
            <a:r>
              <a:rPr lang="en-US" altLang="zh-CN"/>
              <a:t>, THETA)</a:t>
            </a:r>
            <a:endParaRPr lang="en-US" altLang="zh-CN"/>
          </a:p>
          <a:p>
            <a:pPr eaLnBrk="1" hangingPunct="1"/>
            <a:r>
              <a:rPr lang="zh-CN" altLang="en-US" dirty="0"/>
              <a:t>小波神经网络的</a:t>
            </a:r>
            <a:r>
              <a:rPr lang="en-US" altLang="zh-CN"/>
              <a:t>MATLAB</a:t>
            </a:r>
            <a:r>
              <a:rPr lang="zh-CN" altLang="en-US" dirty="0"/>
              <a:t>具体实现在</a:t>
            </a:r>
            <a:r>
              <a:rPr lang="en-US" altLang="zh-CN"/>
              <a:t>4.5.4</a:t>
            </a:r>
            <a:r>
              <a:rPr lang="zh-CN" altLang="en-US" dirty="0"/>
              <a:t>节中详细介绍。 </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charRg st="0" end="10"/>
                                            </p:txEl>
                                          </p:spTgt>
                                        </p:tgtEl>
                                        <p:attrNameLst>
                                          <p:attrName>style.visibility</p:attrName>
                                        </p:attrNameLst>
                                      </p:cBhvr>
                                      <p:to>
                                        <p:strVal val="visible"/>
                                      </p:to>
                                    </p:set>
                                    <p:anim calcmode="lin" valueType="num">
                                      <p:cBhvr additive="base">
                                        <p:cTn id="7" dur="500" fill="hold"/>
                                        <p:tgtEl>
                                          <p:spTgt spid="31747">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charRg st="10" end="38"/>
                                            </p:txEl>
                                          </p:spTgt>
                                        </p:tgtEl>
                                        <p:attrNameLst>
                                          <p:attrName>style.visibility</p:attrName>
                                        </p:attrNameLst>
                                      </p:cBhvr>
                                      <p:to>
                                        <p:strVal val="visible"/>
                                      </p:to>
                                    </p:set>
                                    <p:anim calcmode="lin" valueType="num">
                                      <p:cBhvr additive="base">
                                        <p:cTn id="13" dur="500" fill="hold"/>
                                        <p:tgtEl>
                                          <p:spTgt spid="31747">
                                            <p:txEl>
                                              <p:charRg st="10" end="3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charRg st="10"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charRg st="38" end="44"/>
                                            </p:txEl>
                                          </p:spTgt>
                                        </p:tgtEl>
                                        <p:attrNameLst>
                                          <p:attrName>style.visibility</p:attrName>
                                        </p:attrNameLst>
                                      </p:cBhvr>
                                      <p:to>
                                        <p:strVal val="visible"/>
                                      </p:to>
                                    </p:set>
                                    <p:anim calcmode="lin" valueType="num">
                                      <p:cBhvr additive="base">
                                        <p:cTn id="19" dur="500" fill="hold"/>
                                        <p:tgtEl>
                                          <p:spTgt spid="31747">
                                            <p:txEl>
                                              <p:charRg st="38"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charRg st="38"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charRg st="44" end="66"/>
                                            </p:txEl>
                                          </p:spTgt>
                                        </p:tgtEl>
                                        <p:attrNameLst>
                                          <p:attrName>style.visibility</p:attrName>
                                        </p:attrNameLst>
                                      </p:cBhvr>
                                      <p:to>
                                        <p:strVal val="visible"/>
                                      </p:to>
                                    </p:set>
                                    <p:anim calcmode="lin" valueType="num">
                                      <p:cBhvr additive="base">
                                        <p:cTn id="25" dur="500" fill="hold"/>
                                        <p:tgtEl>
                                          <p:spTgt spid="31747">
                                            <p:txEl>
                                              <p:charRg st="44" end="6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charRg st="44" end="6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7">
                                            <p:txEl>
                                              <p:charRg st="66" end="98"/>
                                            </p:txEl>
                                          </p:spTgt>
                                        </p:tgtEl>
                                        <p:attrNameLst>
                                          <p:attrName>style.visibility</p:attrName>
                                        </p:attrNameLst>
                                      </p:cBhvr>
                                      <p:to>
                                        <p:strVal val="visible"/>
                                      </p:to>
                                    </p:set>
                                    <p:anim calcmode="lin" valueType="num">
                                      <p:cBhvr additive="base">
                                        <p:cTn id="31" dur="500" fill="hold"/>
                                        <p:tgtEl>
                                          <p:spTgt spid="31747">
                                            <p:txEl>
                                              <p:charRg st="66" end="9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charRg st="66"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b"/>
          <a:p>
            <a:pPr eaLnBrk="1" hangingPunct="1"/>
            <a:r>
              <a:rPr lang="zh-CN" altLang="en-US" dirty="0"/>
              <a:t>小结</a:t>
            </a:r>
            <a:endParaRPr lang="zh-CN" altLang="en-US" dirty="0"/>
          </a:p>
        </p:txBody>
      </p:sp>
      <p:sp>
        <p:nvSpPr>
          <p:cNvPr id="32771" name="Rectangle 3"/>
          <p:cNvSpPr>
            <a:spLocks noGrp="1"/>
          </p:cNvSpPr>
          <p:nvPr>
            <p:ph idx="1"/>
          </p:nvPr>
        </p:nvSpPr>
        <p:spPr>
          <a:ln/>
        </p:spPr>
        <p:txBody>
          <a:bodyPr vert="horz" wrap="square" lIns="91440" tIns="45720" rIns="91440" bIns="45720" anchor="t"/>
          <a:p>
            <a:pPr eaLnBrk="1" hangingPunct="1"/>
            <a:r>
              <a:rPr lang="zh-CN" altLang="en-US" dirty="0"/>
              <a:t>概述</a:t>
            </a:r>
            <a:endParaRPr lang="zh-CN" altLang="en-US" dirty="0"/>
          </a:p>
          <a:p>
            <a:pPr eaLnBrk="1" hangingPunct="1"/>
            <a:r>
              <a:rPr lang="zh-CN" altLang="en-US" dirty="0"/>
              <a:t>小波神经网络的类型</a:t>
            </a:r>
            <a:endParaRPr lang="zh-CN" altLang="en-US" dirty="0"/>
          </a:p>
          <a:p>
            <a:pPr eaLnBrk="1" hangingPunct="1"/>
            <a:r>
              <a:rPr lang="zh-CN" altLang="en-US" dirty="0"/>
              <a:t>小波神经网络参数调整算法</a:t>
            </a:r>
            <a:endParaRPr lang="zh-CN" altLang="en-US" dirty="0"/>
          </a:p>
          <a:p>
            <a:pPr eaLnBrk="1" hangingPunct="1"/>
            <a:r>
              <a:rPr lang="zh-CN" altLang="en-US" dirty="0"/>
              <a:t>小波神经网络的</a:t>
            </a:r>
            <a:r>
              <a:rPr lang="en-US" altLang="zh-CN"/>
              <a:t>MATLAB</a:t>
            </a:r>
            <a:r>
              <a:rPr lang="zh-CN" altLang="en-US" dirty="0"/>
              <a:t>函数</a:t>
            </a:r>
            <a:endParaRPr lang="zh-CN" altLang="en-US" dirty="0"/>
          </a:p>
          <a:p>
            <a:pPr eaLnBrk="1" hangingPunct="1"/>
            <a:r>
              <a:rPr lang="zh-CN" altLang="en-US" dirty="0"/>
              <a:t>小波神经网络的特点</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2771">
                                            <p:txEl>
                                              <p:charRg st="0" end="3"/>
                                            </p:txEl>
                                          </p:spTgt>
                                        </p:tgtEl>
                                        <p:attrNameLst>
                                          <p:attrName>style.visibility</p:attrName>
                                        </p:attrNameLst>
                                      </p:cBhvr>
                                      <p:to>
                                        <p:strVal val="visible"/>
                                      </p:to>
                                    </p:set>
                                    <p:animEffect transition="in" filter="strips(downLeft)">
                                      <p:cBhvr>
                                        <p:cTn id="7" dur="500"/>
                                        <p:tgtEl>
                                          <p:spTgt spid="32771">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2771">
                                            <p:txEl>
                                              <p:charRg st="3" end="13"/>
                                            </p:txEl>
                                          </p:spTgt>
                                        </p:tgtEl>
                                        <p:attrNameLst>
                                          <p:attrName>style.visibility</p:attrName>
                                        </p:attrNameLst>
                                      </p:cBhvr>
                                      <p:to>
                                        <p:strVal val="visible"/>
                                      </p:to>
                                    </p:set>
                                    <p:animEffect transition="in" filter="strips(downLeft)">
                                      <p:cBhvr>
                                        <p:cTn id="12" dur="500"/>
                                        <p:tgtEl>
                                          <p:spTgt spid="32771">
                                            <p:txEl>
                                              <p:charRg st="3"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2771">
                                            <p:txEl>
                                              <p:charRg st="13" end="26"/>
                                            </p:txEl>
                                          </p:spTgt>
                                        </p:tgtEl>
                                        <p:attrNameLst>
                                          <p:attrName>style.visibility</p:attrName>
                                        </p:attrNameLst>
                                      </p:cBhvr>
                                      <p:to>
                                        <p:strVal val="visible"/>
                                      </p:to>
                                    </p:set>
                                    <p:animEffect transition="in" filter="strips(downLeft)">
                                      <p:cBhvr>
                                        <p:cTn id="17" dur="500"/>
                                        <p:tgtEl>
                                          <p:spTgt spid="32771">
                                            <p:txEl>
                                              <p:charRg st="13" end="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2771">
                                            <p:txEl>
                                              <p:charRg st="26" end="42"/>
                                            </p:txEl>
                                          </p:spTgt>
                                        </p:tgtEl>
                                        <p:attrNameLst>
                                          <p:attrName>style.visibility</p:attrName>
                                        </p:attrNameLst>
                                      </p:cBhvr>
                                      <p:to>
                                        <p:strVal val="visible"/>
                                      </p:to>
                                    </p:set>
                                    <p:animEffect transition="in" filter="strips(downLeft)">
                                      <p:cBhvr>
                                        <p:cTn id="22" dur="500"/>
                                        <p:tgtEl>
                                          <p:spTgt spid="32771">
                                            <p:txEl>
                                              <p:charRg st="26"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2771">
                                            <p:txEl>
                                              <p:charRg st="42" end="52"/>
                                            </p:txEl>
                                          </p:spTgt>
                                        </p:tgtEl>
                                        <p:attrNameLst>
                                          <p:attrName>style.visibility</p:attrName>
                                        </p:attrNameLst>
                                      </p:cBhvr>
                                      <p:to>
                                        <p:strVal val="visible"/>
                                      </p:to>
                                    </p:set>
                                    <p:animEffect transition="in" filter="strips(downLeft)">
                                      <p:cBhvr>
                                        <p:cTn id="27" dur="500"/>
                                        <p:tgtEl>
                                          <p:spTgt spid="32771">
                                            <p:txEl>
                                              <p:charRg st="42"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b"/>
          <a:p>
            <a:pPr eaLnBrk="1" hangingPunct="1"/>
            <a:r>
              <a:rPr lang="en-US" altLang="zh-CN" b="0"/>
              <a:t>1  </a:t>
            </a:r>
            <a:r>
              <a:rPr lang="zh-CN" altLang="en-US" b="0" dirty="0"/>
              <a:t>概述</a:t>
            </a:r>
            <a:endParaRPr lang="zh-CN" altLang="en-US" b="0" dirty="0"/>
          </a:p>
        </p:txBody>
      </p:sp>
      <p:sp>
        <p:nvSpPr>
          <p:cNvPr id="14339" name="Rectangle 3"/>
          <p:cNvSpPr>
            <a:spLocks noGrp="1"/>
          </p:cNvSpPr>
          <p:nvPr>
            <p:ph idx="1"/>
          </p:nvPr>
        </p:nvSpPr>
        <p:spPr>
          <a:xfrm>
            <a:off x="827088" y="1341438"/>
            <a:ext cx="7920037" cy="4535487"/>
          </a:xfrm>
          <a:ln/>
        </p:spPr>
        <p:txBody>
          <a:bodyPr vert="horz" wrap="square" lIns="91440" tIns="45720" rIns="91440" bIns="45720" anchor="t"/>
          <a:p>
            <a:pPr eaLnBrk="1" hangingPunct="1">
              <a:lnSpc>
                <a:spcPct val="90000"/>
              </a:lnSpc>
            </a:pPr>
            <a:r>
              <a:rPr lang="zh-CN" altLang="en-US" sz="2800" dirty="0"/>
              <a:t>小波神经网络（</a:t>
            </a:r>
            <a:r>
              <a:rPr lang="en-US" altLang="zh-CN" sz="2800"/>
              <a:t>Wavelet Neural Network, WNN</a:t>
            </a:r>
            <a:r>
              <a:rPr lang="zh-CN" altLang="en-US" sz="2800" dirty="0"/>
              <a:t>）是小波分析理论与神经网络理论相结合的产物 </a:t>
            </a:r>
            <a:endParaRPr lang="zh-CN" altLang="en-US" sz="2800" dirty="0"/>
          </a:p>
          <a:p>
            <a:pPr eaLnBrk="1" hangingPunct="1">
              <a:lnSpc>
                <a:spcPct val="90000"/>
              </a:lnSpc>
            </a:pPr>
            <a:r>
              <a:rPr lang="en-US" altLang="zh-CN" sz="2800" err="1"/>
              <a:t>Pati</a:t>
            </a:r>
            <a:r>
              <a:rPr lang="zh-CN" altLang="en-US" sz="2800" dirty="0"/>
              <a:t>和</a:t>
            </a:r>
            <a:r>
              <a:rPr lang="en-US" altLang="zh-CN" sz="2800" err="1"/>
              <a:t>Krishnaprasad</a:t>
            </a:r>
            <a:r>
              <a:rPr lang="zh-CN" altLang="en-US" sz="2800" dirty="0"/>
              <a:t>提出了离散仿射小波网络模型，其基本思想是将离散小波变换引入神经网络模型，通过对</a:t>
            </a:r>
            <a:r>
              <a:rPr lang="en-US" altLang="zh-CN" sz="2800"/>
              <a:t>Sigmoid</a:t>
            </a:r>
            <a:r>
              <a:rPr lang="zh-CN" altLang="en-US" sz="2800" dirty="0"/>
              <a:t>函数的平移伸缩构成中的仿射框架，进而构造小波神经网络。</a:t>
            </a:r>
            <a:endParaRPr lang="zh-CN" altLang="en-US" sz="2800" dirty="0"/>
          </a:p>
          <a:p>
            <a:pPr eaLnBrk="1" hangingPunct="1">
              <a:lnSpc>
                <a:spcPct val="90000"/>
              </a:lnSpc>
            </a:pPr>
            <a:r>
              <a:rPr lang="en-US" altLang="zh-CN" sz="2800"/>
              <a:t>Zhang </a:t>
            </a:r>
            <a:r>
              <a:rPr lang="en-US" altLang="zh-CN" sz="2800" err="1"/>
              <a:t>Qinghu</a:t>
            </a:r>
            <a:r>
              <a:rPr lang="zh-CN" altLang="en-US" sz="2800" dirty="0"/>
              <a:t>等</a:t>
            </a:r>
            <a:r>
              <a:rPr lang="en-US" altLang="zh-CN" sz="2800"/>
              <a:t>1992</a:t>
            </a:r>
            <a:r>
              <a:rPr lang="zh-CN" altLang="en-US" sz="2800" dirty="0"/>
              <a:t>年正式提出小波神经网络的概念，其思想是用小波元代替神经元，即用已定位的小波函数代替</a:t>
            </a:r>
            <a:r>
              <a:rPr lang="en-US" altLang="zh-CN" sz="2800"/>
              <a:t>Sigmoid </a:t>
            </a:r>
            <a:r>
              <a:rPr lang="zh-CN" altLang="en-US" sz="2800" dirty="0"/>
              <a:t>函数作为激活函数，通过仿射变换建立起小波变换与网络系数之间的连接。</a:t>
            </a:r>
            <a:endParaRPr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9">
                                            <p:txEl>
                                              <p:charRg st="0" end="57"/>
                                            </p:txEl>
                                          </p:spTgt>
                                        </p:tgtEl>
                                        <p:attrNameLst>
                                          <p:attrName>style.visibility</p:attrName>
                                        </p:attrNameLst>
                                      </p:cBhvr>
                                      <p:to>
                                        <p:strVal val="visible"/>
                                      </p:to>
                                    </p:set>
                                    <p:anim calcmode="lin" valueType="num">
                                      <p:cBhvr additive="base">
                                        <p:cTn id="7" dur="500" fill="hold"/>
                                        <p:tgtEl>
                                          <p:spTgt spid="14339">
                                            <p:txEl>
                                              <p:charRg st="0" end="5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charRg st="0" end="5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39">
                                            <p:txEl>
                                              <p:charRg st="57" end="149"/>
                                            </p:txEl>
                                          </p:spTgt>
                                        </p:tgtEl>
                                        <p:attrNameLst>
                                          <p:attrName>style.visibility</p:attrName>
                                        </p:attrNameLst>
                                      </p:cBhvr>
                                      <p:to>
                                        <p:strVal val="visible"/>
                                      </p:to>
                                    </p:set>
                                    <p:anim calcmode="lin" valueType="num">
                                      <p:cBhvr additive="base">
                                        <p:cTn id="13" dur="500" fill="hold"/>
                                        <p:tgtEl>
                                          <p:spTgt spid="14339">
                                            <p:txEl>
                                              <p:charRg st="57" end="1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charRg st="57" end="14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339">
                                            <p:txEl>
                                              <p:charRg st="149" end="249"/>
                                            </p:txEl>
                                          </p:spTgt>
                                        </p:tgtEl>
                                        <p:attrNameLst>
                                          <p:attrName>style.visibility</p:attrName>
                                        </p:attrNameLst>
                                      </p:cBhvr>
                                      <p:to>
                                        <p:strVal val="visible"/>
                                      </p:to>
                                    </p:set>
                                    <p:anim calcmode="lin" valueType="num">
                                      <p:cBhvr additive="base">
                                        <p:cTn id="19" dur="500" fill="hold"/>
                                        <p:tgtEl>
                                          <p:spTgt spid="14339">
                                            <p:txEl>
                                              <p:charRg st="149" end="24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charRg st="149" end="24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b"/>
          <a:p>
            <a:pPr eaLnBrk="1" hangingPunct="1"/>
            <a:endParaRPr lang="zh-CN" altLang="zh-CN" dirty="0"/>
          </a:p>
        </p:txBody>
      </p:sp>
      <p:sp>
        <p:nvSpPr>
          <p:cNvPr id="33795" name="Rectangle 3"/>
          <p:cNvSpPr>
            <a:spLocks noGrp="1"/>
          </p:cNvSpPr>
          <p:nvPr>
            <p:ph idx="1"/>
          </p:nvPr>
        </p:nvSpPr>
        <p:spPr>
          <a:xfrm>
            <a:off x="2301875" y="2133600"/>
            <a:ext cx="6842125" cy="3887788"/>
          </a:xfrm>
          <a:ln/>
        </p:spPr>
        <p:txBody>
          <a:bodyPr vert="horz" wrap="square" lIns="91440" tIns="45720" rIns="91440" bIns="45720" anchor="t"/>
          <a:p>
            <a:pPr eaLnBrk="1" hangingPunct="1">
              <a:buNone/>
            </a:pPr>
            <a:r>
              <a:rPr lang="zh-CN" altLang="en-US" sz="14200" dirty="0">
                <a:latin typeface="华文行楷" panose="02010800040101010101" pitchFamily="2" charset="-122"/>
                <a:ea typeface="华文行楷" panose="02010800040101010101" pitchFamily="2" charset="-122"/>
              </a:rPr>
              <a:t>谢谢！</a:t>
            </a:r>
            <a:endParaRPr lang="zh-CN" altLang="en-US" sz="14200" dirty="0">
              <a:latin typeface="华文行楷" panose="02010800040101010101" pitchFamily="2" charset="-122"/>
              <a:ea typeface="华文行楷" panose="02010800040101010101" pitchFamily="2"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3795">
                                            <p:txEl>
                                              <p:charRg st="0" end="4"/>
                                            </p:txEl>
                                          </p:spTgt>
                                        </p:tgtEl>
                                        <p:attrNameLst>
                                          <p:attrName>style.visibility</p:attrName>
                                        </p:attrNameLst>
                                      </p:cBhvr>
                                      <p:to>
                                        <p:strVal val="visible"/>
                                      </p:to>
                                    </p:set>
                                    <p:anim calcmode="lin" valueType="num">
                                      <p:cBhvr>
                                        <p:cTn id="7" dur="1" fill="hold"/>
                                        <p:tgtEl>
                                          <p:spTgt spid="33795">
                                            <p:txEl>
                                              <p:charRg st="0"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b"/>
          <a:p>
            <a:pPr eaLnBrk="1" hangingPunct="1"/>
            <a:r>
              <a:rPr lang="en-US" altLang="zh-CN" b="0"/>
              <a:t>1  </a:t>
            </a:r>
            <a:r>
              <a:rPr lang="zh-CN" altLang="en-US" b="0" dirty="0"/>
              <a:t>概述</a:t>
            </a:r>
            <a:endParaRPr lang="zh-CN" altLang="en-US" b="0" dirty="0"/>
          </a:p>
        </p:txBody>
      </p:sp>
      <p:sp>
        <p:nvSpPr>
          <p:cNvPr id="15363" name="Rectangle 3"/>
          <p:cNvSpPr>
            <a:spLocks noGrp="1"/>
          </p:cNvSpPr>
          <p:nvPr>
            <p:ph idx="1"/>
          </p:nvPr>
        </p:nvSpPr>
        <p:spPr>
          <a:xfrm>
            <a:off x="755650" y="1341438"/>
            <a:ext cx="7920038" cy="4608512"/>
          </a:xfrm>
          <a:ln/>
        </p:spPr>
        <p:txBody>
          <a:bodyPr vert="horz" wrap="square" lIns="91440" tIns="45720" rIns="91440" bIns="45720" anchor="t"/>
          <a:p>
            <a:pPr eaLnBrk="1" hangingPunct="1">
              <a:lnSpc>
                <a:spcPct val="80000"/>
              </a:lnSpc>
            </a:pPr>
            <a:r>
              <a:rPr lang="zh-CN" altLang="en-US" sz="3600" dirty="0"/>
              <a:t>小波神经网络的优点</a:t>
            </a:r>
            <a:endParaRPr lang="zh-CN" altLang="en-US" sz="3600" dirty="0"/>
          </a:p>
          <a:p>
            <a:pPr lvl="1" eaLnBrk="1" hangingPunct="1">
              <a:lnSpc>
                <a:spcPct val="80000"/>
              </a:lnSpc>
            </a:pPr>
            <a:r>
              <a:rPr lang="zh-CN" altLang="en-US" sz="2800" dirty="0"/>
              <a:t>小波变换通过尺度伸缩和平移对信号进行多尺度分析，能有效提取信号的局部信息</a:t>
            </a:r>
            <a:endParaRPr lang="zh-CN" altLang="en-US" sz="2800" dirty="0"/>
          </a:p>
          <a:p>
            <a:pPr lvl="1" eaLnBrk="1" hangingPunct="1">
              <a:lnSpc>
                <a:spcPct val="80000"/>
              </a:lnSpc>
            </a:pPr>
            <a:r>
              <a:rPr lang="zh-CN" altLang="en-US" sz="2800" dirty="0"/>
              <a:t>神经网络具有自学习、自适应和容错性等特点，并且是一类通用函数逼近器。</a:t>
            </a:r>
            <a:endParaRPr lang="zh-CN" altLang="en-US" sz="2800" dirty="0"/>
          </a:p>
          <a:p>
            <a:pPr lvl="1" eaLnBrk="1" hangingPunct="1">
              <a:lnSpc>
                <a:spcPct val="80000"/>
              </a:lnSpc>
            </a:pPr>
            <a:r>
              <a:rPr lang="zh-CN" altLang="en-US" sz="2800" dirty="0"/>
              <a:t>小波神经网络的基元和整个结构是依据小波分析理论确定的，可以避免</a:t>
            </a:r>
            <a:r>
              <a:rPr lang="en-US" altLang="zh-CN" sz="2800"/>
              <a:t>BP</a:t>
            </a:r>
            <a:r>
              <a:rPr lang="zh-CN" altLang="en-US" sz="2800" dirty="0"/>
              <a:t>神经网络等结构设计上的盲目性</a:t>
            </a:r>
            <a:endParaRPr lang="zh-CN" altLang="en-US" sz="2800" dirty="0"/>
          </a:p>
          <a:p>
            <a:pPr lvl="1" eaLnBrk="1" hangingPunct="1">
              <a:lnSpc>
                <a:spcPct val="80000"/>
              </a:lnSpc>
            </a:pPr>
            <a:r>
              <a:rPr lang="zh-CN" altLang="en-US" sz="2800" dirty="0"/>
              <a:t>小波神经网络有更强的学习能力，精度更高</a:t>
            </a:r>
            <a:endParaRPr lang="zh-CN" altLang="en-US" sz="2800" dirty="0"/>
          </a:p>
          <a:p>
            <a:pPr lvl="1" eaLnBrk="1" hangingPunct="1">
              <a:lnSpc>
                <a:spcPct val="80000"/>
              </a:lnSpc>
            </a:pPr>
            <a:r>
              <a:rPr lang="zh-CN" altLang="en-US" sz="2800" dirty="0"/>
              <a:t>对同样的学习任务，小波神经网络结构更简单，收敛速度更快。   </a:t>
            </a:r>
            <a:endParaRPr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363">
                                            <p:txEl>
                                              <p:charRg st="0" end="10"/>
                                            </p:txEl>
                                          </p:spTgt>
                                        </p:tgtEl>
                                        <p:attrNameLst>
                                          <p:attrName>style.visibility</p:attrName>
                                        </p:attrNameLst>
                                      </p:cBhvr>
                                      <p:to>
                                        <p:strVal val="visible"/>
                                      </p:to>
                                    </p:set>
                                    <p:animEffect transition="in" filter="strips(downRight)">
                                      <p:cBhvr>
                                        <p:cTn id="7" dur="500"/>
                                        <p:tgtEl>
                                          <p:spTgt spid="1536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363">
                                            <p:txEl>
                                              <p:charRg st="10" end="47"/>
                                            </p:txEl>
                                          </p:spTgt>
                                        </p:tgtEl>
                                        <p:attrNameLst>
                                          <p:attrName>style.visibility</p:attrName>
                                        </p:attrNameLst>
                                      </p:cBhvr>
                                      <p:to>
                                        <p:strVal val="visible"/>
                                      </p:to>
                                    </p:set>
                                    <p:animEffect transition="in" filter="strips(downRight)">
                                      <p:cBhvr>
                                        <p:cTn id="12" dur="500"/>
                                        <p:tgtEl>
                                          <p:spTgt spid="15363">
                                            <p:txEl>
                                              <p:charRg st="10"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5363">
                                            <p:txEl>
                                              <p:charRg st="47" end="82"/>
                                            </p:txEl>
                                          </p:spTgt>
                                        </p:tgtEl>
                                        <p:attrNameLst>
                                          <p:attrName>style.visibility</p:attrName>
                                        </p:attrNameLst>
                                      </p:cBhvr>
                                      <p:to>
                                        <p:strVal val="visible"/>
                                      </p:to>
                                    </p:set>
                                    <p:animEffect transition="in" filter="strips(downRight)">
                                      <p:cBhvr>
                                        <p:cTn id="17" dur="500"/>
                                        <p:tgtEl>
                                          <p:spTgt spid="15363">
                                            <p:txEl>
                                              <p:charRg st="47"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5363">
                                            <p:txEl>
                                              <p:charRg st="82" end="130"/>
                                            </p:txEl>
                                          </p:spTgt>
                                        </p:tgtEl>
                                        <p:attrNameLst>
                                          <p:attrName>style.visibility</p:attrName>
                                        </p:attrNameLst>
                                      </p:cBhvr>
                                      <p:to>
                                        <p:strVal val="visible"/>
                                      </p:to>
                                    </p:set>
                                    <p:animEffect transition="in" filter="strips(downRight)">
                                      <p:cBhvr>
                                        <p:cTn id="22" dur="500"/>
                                        <p:tgtEl>
                                          <p:spTgt spid="15363">
                                            <p:txEl>
                                              <p:charRg st="82"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5363">
                                            <p:txEl>
                                              <p:charRg st="130" end="150"/>
                                            </p:txEl>
                                          </p:spTgt>
                                        </p:tgtEl>
                                        <p:attrNameLst>
                                          <p:attrName>style.visibility</p:attrName>
                                        </p:attrNameLst>
                                      </p:cBhvr>
                                      <p:to>
                                        <p:strVal val="visible"/>
                                      </p:to>
                                    </p:set>
                                    <p:animEffect transition="in" filter="strips(downRight)">
                                      <p:cBhvr>
                                        <p:cTn id="27" dur="500"/>
                                        <p:tgtEl>
                                          <p:spTgt spid="15363">
                                            <p:txEl>
                                              <p:charRg st="130"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5363">
                                            <p:txEl>
                                              <p:charRg st="150" end="182"/>
                                            </p:txEl>
                                          </p:spTgt>
                                        </p:tgtEl>
                                        <p:attrNameLst>
                                          <p:attrName>style.visibility</p:attrName>
                                        </p:attrNameLst>
                                      </p:cBhvr>
                                      <p:to>
                                        <p:strVal val="visible"/>
                                      </p:to>
                                    </p:set>
                                    <p:animEffect transition="in" filter="strips(downRight)">
                                      <p:cBhvr>
                                        <p:cTn id="32" dur="500"/>
                                        <p:tgtEl>
                                          <p:spTgt spid="15363">
                                            <p:txEl>
                                              <p:charRg st="150"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b"/>
          <a:p>
            <a:pPr eaLnBrk="1" hangingPunct="1"/>
            <a:r>
              <a:rPr lang="en-US" altLang="zh-CN" b="0"/>
              <a:t>1  </a:t>
            </a:r>
            <a:r>
              <a:rPr lang="zh-CN" altLang="en-US" b="0" dirty="0"/>
              <a:t>概述</a:t>
            </a:r>
            <a:endParaRPr lang="zh-CN" altLang="en-US" b="0" dirty="0"/>
          </a:p>
        </p:txBody>
      </p:sp>
      <p:sp>
        <p:nvSpPr>
          <p:cNvPr id="16387" name="Rectangle 3"/>
          <p:cNvSpPr>
            <a:spLocks noGrp="1"/>
          </p:cNvSpPr>
          <p:nvPr>
            <p:ph idx="1"/>
          </p:nvPr>
        </p:nvSpPr>
        <p:spPr>
          <a:xfrm>
            <a:off x="684213" y="1268413"/>
            <a:ext cx="7993062" cy="4752975"/>
          </a:xfrm>
          <a:ln/>
        </p:spPr>
        <p:txBody>
          <a:bodyPr vert="horz" wrap="square" lIns="91440" tIns="45720" rIns="91440" bIns="45720" anchor="t"/>
          <a:p>
            <a:pPr eaLnBrk="1" hangingPunct="1">
              <a:lnSpc>
                <a:spcPct val="90000"/>
              </a:lnSpc>
            </a:pPr>
            <a:r>
              <a:rPr lang="zh-CN" altLang="en-US" sz="3600" dirty="0"/>
              <a:t>小波神经网络类型</a:t>
            </a:r>
            <a:endParaRPr lang="zh-CN" altLang="en-US" sz="3600" dirty="0"/>
          </a:p>
          <a:p>
            <a:pPr lvl="1" eaLnBrk="1" hangingPunct="1">
              <a:lnSpc>
                <a:spcPct val="90000"/>
              </a:lnSpc>
            </a:pPr>
            <a:r>
              <a:rPr lang="zh-CN" altLang="en-US" sz="2800" dirty="0"/>
              <a:t>松散型</a:t>
            </a:r>
            <a:endParaRPr lang="zh-CN" altLang="en-US" sz="2800" dirty="0"/>
          </a:p>
          <a:p>
            <a:pPr lvl="2" eaLnBrk="1" hangingPunct="1">
              <a:lnSpc>
                <a:spcPct val="90000"/>
              </a:lnSpc>
            </a:pPr>
            <a:r>
              <a:rPr lang="zh-CN" altLang="en-US" sz="2000" dirty="0"/>
              <a:t>小波分析对神经网络的输入进行初步处理，使得输入神经网络的信息更易于神经网络进行处理  </a:t>
            </a:r>
            <a:endParaRPr lang="zh-CN" altLang="en-US" sz="2000" dirty="0"/>
          </a:p>
          <a:p>
            <a:pPr lvl="1" eaLnBrk="1" hangingPunct="1">
              <a:lnSpc>
                <a:spcPct val="90000"/>
              </a:lnSpc>
            </a:pPr>
            <a:r>
              <a:rPr lang="zh-CN" altLang="en-US" sz="2800" dirty="0"/>
              <a:t>融合型</a:t>
            </a:r>
            <a:endParaRPr lang="zh-CN" altLang="en-US" sz="2800" dirty="0"/>
          </a:p>
          <a:p>
            <a:pPr lvl="1" eaLnBrk="1" hangingPunct="1">
              <a:lnSpc>
                <a:spcPct val="90000"/>
              </a:lnSpc>
              <a:buNone/>
            </a:pPr>
            <a:r>
              <a:rPr lang="zh-CN" altLang="en-US" sz="2800" dirty="0"/>
              <a:t>	小波和神经网络直接融合，即小波元代替神经元</a:t>
            </a:r>
            <a:r>
              <a:rPr lang="en-US" altLang="zh-CN" sz="2800"/>
              <a:t>,</a:t>
            </a:r>
            <a:r>
              <a:rPr lang="zh-CN" altLang="en-US" sz="2800" dirty="0"/>
              <a:t>输入层到隐含层的权值及隐含层阈值分别由小波函数的尺度和平移参数所代替   </a:t>
            </a:r>
            <a:endParaRPr lang="zh-CN" altLang="en-US" sz="2800" dirty="0"/>
          </a:p>
          <a:p>
            <a:pPr lvl="2" eaLnBrk="1" hangingPunct="1">
              <a:lnSpc>
                <a:spcPct val="90000"/>
              </a:lnSpc>
            </a:pPr>
            <a:r>
              <a:rPr lang="zh-CN" altLang="en-US" sz="2000" dirty="0"/>
              <a:t>（</a:t>
            </a:r>
            <a:r>
              <a:rPr lang="en-US" altLang="zh-CN" sz="2000"/>
              <a:t>1</a:t>
            </a:r>
            <a:r>
              <a:rPr lang="zh-CN" altLang="en-US" sz="2000" dirty="0"/>
              <a:t>）连续参数的小波神经网络 </a:t>
            </a:r>
            <a:endParaRPr lang="zh-CN" altLang="en-US" sz="2000" dirty="0"/>
          </a:p>
          <a:p>
            <a:pPr lvl="2" eaLnBrk="1" hangingPunct="1">
              <a:lnSpc>
                <a:spcPct val="90000"/>
              </a:lnSpc>
            </a:pPr>
            <a:r>
              <a:rPr lang="zh-CN" altLang="en-US" sz="2000" dirty="0"/>
              <a:t>（</a:t>
            </a:r>
            <a:r>
              <a:rPr lang="en-US" altLang="zh-CN" sz="2000"/>
              <a:t>2</a:t>
            </a:r>
            <a:r>
              <a:rPr lang="zh-CN" altLang="en-US" sz="2000" dirty="0"/>
              <a:t>）由框架作为基函数的小波神经网络 </a:t>
            </a:r>
            <a:endParaRPr lang="zh-CN" altLang="en-US" sz="2000" dirty="0"/>
          </a:p>
          <a:p>
            <a:pPr lvl="2" eaLnBrk="1" hangingPunct="1">
              <a:lnSpc>
                <a:spcPct val="90000"/>
              </a:lnSpc>
            </a:pPr>
            <a:r>
              <a:rPr lang="zh-CN" altLang="en-US" sz="2000" dirty="0"/>
              <a:t>（</a:t>
            </a:r>
            <a:r>
              <a:rPr lang="en-US" altLang="zh-CN" sz="2000"/>
              <a:t>3</a:t>
            </a:r>
            <a:r>
              <a:rPr lang="zh-CN" altLang="en-US" sz="2000" dirty="0"/>
              <a:t>）正交基小波网络 </a:t>
            </a:r>
            <a:endParaRPr lang="zh-CN" altLang="en-US" sz="2000" dirty="0"/>
          </a:p>
          <a:p>
            <a:pPr eaLnBrk="1" hangingPunct="1">
              <a:lnSpc>
                <a:spcPct val="90000"/>
              </a:lnSpc>
            </a:pPr>
            <a:endParaRPr lang="en-US" altLang="zh-CN" sz="28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387">
                                            <p:txEl>
                                              <p:charRg st="0" end="9"/>
                                            </p:txEl>
                                          </p:spTgt>
                                        </p:tgtEl>
                                        <p:attrNameLst>
                                          <p:attrName>style.visibility</p:attrName>
                                        </p:attrNameLst>
                                      </p:cBhvr>
                                      <p:to>
                                        <p:strVal val="visible"/>
                                      </p:to>
                                    </p:set>
                                    <p:animEffect transition="in" filter="diamond(in)">
                                      <p:cBhvr>
                                        <p:cTn id="7" dur="500"/>
                                        <p:tgtEl>
                                          <p:spTgt spid="1638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387">
                                            <p:txEl>
                                              <p:charRg st="9" end="13"/>
                                            </p:txEl>
                                          </p:spTgt>
                                        </p:tgtEl>
                                        <p:attrNameLst>
                                          <p:attrName>style.visibility</p:attrName>
                                        </p:attrNameLst>
                                      </p:cBhvr>
                                      <p:to>
                                        <p:strVal val="visible"/>
                                      </p:to>
                                    </p:set>
                                    <p:animEffect transition="in" filter="diamond(in)">
                                      <p:cBhvr>
                                        <p:cTn id="12" dur="500"/>
                                        <p:tgtEl>
                                          <p:spTgt spid="16387">
                                            <p:txEl>
                                              <p:charRg st="9"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387">
                                            <p:txEl>
                                              <p:charRg st="13" end="57"/>
                                            </p:txEl>
                                          </p:spTgt>
                                        </p:tgtEl>
                                        <p:attrNameLst>
                                          <p:attrName>style.visibility</p:attrName>
                                        </p:attrNameLst>
                                      </p:cBhvr>
                                      <p:to>
                                        <p:strVal val="visible"/>
                                      </p:to>
                                    </p:set>
                                    <p:animEffect transition="in" filter="diamond(in)">
                                      <p:cBhvr>
                                        <p:cTn id="17" dur="500"/>
                                        <p:tgtEl>
                                          <p:spTgt spid="16387">
                                            <p:txEl>
                                              <p:charRg st="13"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6387">
                                            <p:txEl>
                                              <p:charRg st="57" end="61"/>
                                            </p:txEl>
                                          </p:spTgt>
                                        </p:tgtEl>
                                        <p:attrNameLst>
                                          <p:attrName>style.visibility</p:attrName>
                                        </p:attrNameLst>
                                      </p:cBhvr>
                                      <p:to>
                                        <p:strVal val="visible"/>
                                      </p:to>
                                    </p:set>
                                    <p:animEffect transition="in" filter="diamond(in)">
                                      <p:cBhvr>
                                        <p:cTn id="22" dur="500"/>
                                        <p:tgtEl>
                                          <p:spTgt spid="16387">
                                            <p:txEl>
                                              <p:charRg st="57" end="6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6387">
                                            <p:txEl>
                                              <p:charRg st="61" end="122"/>
                                            </p:txEl>
                                          </p:spTgt>
                                        </p:tgtEl>
                                        <p:attrNameLst>
                                          <p:attrName>style.visibility</p:attrName>
                                        </p:attrNameLst>
                                      </p:cBhvr>
                                      <p:to>
                                        <p:strVal val="visible"/>
                                      </p:to>
                                    </p:set>
                                    <p:animEffect transition="in" filter="diamond(in)">
                                      <p:cBhvr>
                                        <p:cTn id="27" dur="500"/>
                                        <p:tgtEl>
                                          <p:spTgt spid="16387">
                                            <p:txEl>
                                              <p:charRg st="61" end="1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6387">
                                            <p:txEl>
                                              <p:charRg st="122" end="138"/>
                                            </p:txEl>
                                          </p:spTgt>
                                        </p:tgtEl>
                                        <p:attrNameLst>
                                          <p:attrName>style.visibility</p:attrName>
                                        </p:attrNameLst>
                                      </p:cBhvr>
                                      <p:to>
                                        <p:strVal val="visible"/>
                                      </p:to>
                                    </p:set>
                                    <p:animEffect transition="in" filter="diamond(in)">
                                      <p:cBhvr>
                                        <p:cTn id="32" dur="500"/>
                                        <p:tgtEl>
                                          <p:spTgt spid="16387">
                                            <p:txEl>
                                              <p:charRg st="122" end="1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6387">
                                            <p:txEl>
                                              <p:charRg st="138" end="158"/>
                                            </p:txEl>
                                          </p:spTgt>
                                        </p:tgtEl>
                                        <p:attrNameLst>
                                          <p:attrName>style.visibility</p:attrName>
                                        </p:attrNameLst>
                                      </p:cBhvr>
                                      <p:to>
                                        <p:strVal val="visible"/>
                                      </p:to>
                                    </p:set>
                                    <p:animEffect transition="in" filter="diamond(in)">
                                      <p:cBhvr>
                                        <p:cTn id="37" dur="500"/>
                                        <p:tgtEl>
                                          <p:spTgt spid="16387">
                                            <p:txEl>
                                              <p:charRg st="138" end="15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6387">
                                            <p:txEl>
                                              <p:charRg st="158" end="170"/>
                                            </p:txEl>
                                          </p:spTgt>
                                        </p:tgtEl>
                                        <p:attrNameLst>
                                          <p:attrName>style.visibility</p:attrName>
                                        </p:attrNameLst>
                                      </p:cBhvr>
                                      <p:to>
                                        <p:strVal val="visible"/>
                                      </p:to>
                                    </p:set>
                                    <p:animEffect transition="in" filter="diamond(in)">
                                      <p:cBhvr>
                                        <p:cTn id="42" dur="500"/>
                                        <p:tgtEl>
                                          <p:spTgt spid="16387">
                                            <p:txEl>
                                              <p:charRg st="158"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b"/>
          <a:p>
            <a:pPr eaLnBrk="1" hangingPunct="1"/>
            <a:r>
              <a:rPr lang="en-US" altLang="zh-CN" b="0"/>
              <a:t>1  </a:t>
            </a:r>
            <a:r>
              <a:rPr lang="zh-CN" altLang="en-US" b="0" dirty="0"/>
              <a:t>概述</a:t>
            </a:r>
            <a:endParaRPr lang="zh-CN" altLang="en-US" b="0" dirty="0"/>
          </a:p>
        </p:txBody>
      </p:sp>
      <p:sp>
        <p:nvSpPr>
          <p:cNvPr id="17411" name="Rectangle 3"/>
          <p:cNvSpPr>
            <a:spLocks noGrp="1"/>
          </p:cNvSpPr>
          <p:nvPr>
            <p:ph idx="1"/>
          </p:nvPr>
        </p:nvSpPr>
        <p:spPr>
          <a:xfrm>
            <a:off x="827088" y="1412875"/>
            <a:ext cx="7848600" cy="4464050"/>
          </a:xfrm>
          <a:ln/>
        </p:spPr>
        <p:txBody>
          <a:bodyPr vert="horz" wrap="square" lIns="91440" tIns="45720" rIns="91440" bIns="45720" anchor="t"/>
          <a:p>
            <a:pPr eaLnBrk="1" hangingPunct="1">
              <a:lnSpc>
                <a:spcPct val="80000"/>
              </a:lnSpc>
            </a:pPr>
            <a:r>
              <a:rPr lang="zh-CN" altLang="en-US" dirty="0"/>
              <a:t>小波神经网络存在着以下一些不足之处</a:t>
            </a:r>
            <a:endParaRPr lang="zh-CN" altLang="en-US" dirty="0"/>
          </a:p>
          <a:p>
            <a:pPr lvl="1" eaLnBrk="1" hangingPunct="1">
              <a:lnSpc>
                <a:spcPct val="80000"/>
              </a:lnSpc>
            </a:pPr>
            <a:r>
              <a:rPr lang="en-US" altLang="zh-CN" sz="2800"/>
              <a:t>1</a:t>
            </a:r>
            <a:r>
              <a:rPr lang="zh-CN" altLang="en-US" sz="2800" dirty="0"/>
              <a:t>）在多维输入情况下，随着网络的输入维数增加，网络所训练的样本呈指数增长，网络结构也将随之变得庞大，使得网络收敛速度大大下降。</a:t>
            </a:r>
            <a:endParaRPr lang="zh-CN" altLang="en-US" sz="2800" dirty="0"/>
          </a:p>
          <a:p>
            <a:pPr lvl="1" eaLnBrk="1" hangingPunct="1">
              <a:lnSpc>
                <a:spcPct val="80000"/>
              </a:lnSpc>
            </a:pPr>
            <a:r>
              <a:rPr lang="en-US" altLang="zh-CN" sz="2800"/>
              <a:t>2</a:t>
            </a:r>
            <a:r>
              <a:rPr lang="zh-CN" altLang="en-US" sz="2800" dirty="0"/>
              <a:t>）隐含层结点数难以确定。</a:t>
            </a:r>
            <a:endParaRPr lang="zh-CN" altLang="en-US" sz="2800" dirty="0"/>
          </a:p>
          <a:p>
            <a:pPr lvl="1" eaLnBrk="1" hangingPunct="1">
              <a:lnSpc>
                <a:spcPct val="80000"/>
              </a:lnSpc>
            </a:pPr>
            <a:r>
              <a:rPr lang="en-US" altLang="zh-CN" sz="2800"/>
              <a:t>3</a:t>
            </a:r>
            <a:r>
              <a:rPr lang="zh-CN" altLang="en-US" sz="2800" dirty="0"/>
              <a:t>）小波网络中初始化参数问题，若尺度参数与位移参数初始化不合适，将导致整个网络学习过程的不收敛。</a:t>
            </a:r>
            <a:endParaRPr lang="zh-CN" altLang="en-US" sz="2800" dirty="0"/>
          </a:p>
          <a:p>
            <a:pPr lvl="1" eaLnBrk="1" hangingPunct="1">
              <a:lnSpc>
                <a:spcPct val="80000"/>
              </a:lnSpc>
            </a:pPr>
            <a:r>
              <a:rPr lang="en-US" altLang="zh-CN" sz="2800"/>
              <a:t>4</a:t>
            </a:r>
            <a:r>
              <a:rPr lang="zh-CN" altLang="en-US" sz="2800" dirty="0"/>
              <a:t>）未能根据实际情况来自适应选取合适的小波基函数。 </a:t>
            </a:r>
            <a:endParaRPr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7411">
                                            <p:txEl>
                                              <p:charRg st="0" end="18"/>
                                            </p:txEl>
                                          </p:spTgt>
                                        </p:tgtEl>
                                        <p:attrNameLst>
                                          <p:attrName>style.visibility</p:attrName>
                                        </p:attrNameLst>
                                      </p:cBhvr>
                                      <p:to>
                                        <p:strVal val="visible"/>
                                      </p:to>
                                    </p:set>
                                    <p:animEffect transition="in" filter="wheel(4)">
                                      <p:cBhvr>
                                        <p:cTn id="7" dur="500"/>
                                        <p:tgtEl>
                                          <p:spTgt spid="17411">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7411">
                                            <p:txEl>
                                              <p:charRg st="18" end="82"/>
                                            </p:txEl>
                                          </p:spTgt>
                                        </p:tgtEl>
                                        <p:attrNameLst>
                                          <p:attrName>style.visibility</p:attrName>
                                        </p:attrNameLst>
                                      </p:cBhvr>
                                      <p:to>
                                        <p:strVal val="visible"/>
                                      </p:to>
                                    </p:set>
                                    <p:animEffect transition="in" filter="wheel(4)">
                                      <p:cBhvr>
                                        <p:cTn id="12" dur="500"/>
                                        <p:tgtEl>
                                          <p:spTgt spid="17411">
                                            <p:txEl>
                                              <p:charRg st="18" end="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17411">
                                            <p:txEl>
                                              <p:charRg st="82" end="96"/>
                                            </p:txEl>
                                          </p:spTgt>
                                        </p:tgtEl>
                                        <p:attrNameLst>
                                          <p:attrName>style.visibility</p:attrName>
                                        </p:attrNameLst>
                                      </p:cBhvr>
                                      <p:to>
                                        <p:strVal val="visible"/>
                                      </p:to>
                                    </p:set>
                                    <p:animEffect transition="in" filter="wheel(4)">
                                      <p:cBhvr>
                                        <p:cTn id="17" dur="500"/>
                                        <p:tgtEl>
                                          <p:spTgt spid="17411">
                                            <p:txEl>
                                              <p:charRg st="82" end="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17411">
                                            <p:txEl>
                                              <p:charRg st="96" end="145"/>
                                            </p:txEl>
                                          </p:spTgt>
                                        </p:tgtEl>
                                        <p:attrNameLst>
                                          <p:attrName>style.visibility</p:attrName>
                                        </p:attrNameLst>
                                      </p:cBhvr>
                                      <p:to>
                                        <p:strVal val="visible"/>
                                      </p:to>
                                    </p:set>
                                    <p:animEffect transition="in" filter="wheel(4)">
                                      <p:cBhvr>
                                        <p:cTn id="22" dur="500"/>
                                        <p:tgtEl>
                                          <p:spTgt spid="17411">
                                            <p:txEl>
                                              <p:charRg st="96"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17411">
                                            <p:txEl>
                                              <p:charRg st="145" end="172"/>
                                            </p:txEl>
                                          </p:spTgt>
                                        </p:tgtEl>
                                        <p:attrNameLst>
                                          <p:attrName>style.visibility</p:attrName>
                                        </p:attrNameLst>
                                      </p:cBhvr>
                                      <p:to>
                                        <p:strVal val="visible"/>
                                      </p:to>
                                    </p:set>
                                    <p:animEffect transition="in" filter="wheel(4)">
                                      <p:cBhvr>
                                        <p:cTn id="27" dur="500"/>
                                        <p:tgtEl>
                                          <p:spTgt spid="17411">
                                            <p:txEl>
                                              <p:charRg st="145"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18435" name="Rectangle 3"/>
          <p:cNvSpPr>
            <a:spLocks noGrp="1"/>
          </p:cNvSpPr>
          <p:nvPr>
            <p:ph idx="1"/>
          </p:nvPr>
        </p:nvSpPr>
        <p:spPr>
          <a:xfrm>
            <a:off x="1042988" y="1484313"/>
            <a:ext cx="7772400" cy="4114800"/>
          </a:xfrm>
          <a:ln/>
        </p:spPr>
        <p:txBody>
          <a:bodyPr vert="horz" wrap="square" lIns="91440" tIns="45720" rIns="91440" bIns="45720" anchor="t"/>
          <a:p>
            <a:pPr eaLnBrk="1" hangingPunct="1"/>
            <a:r>
              <a:rPr lang="zh-CN" altLang="en-US" dirty="0"/>
              <a:t>待确定参数</a:t>
            </a:r>
            <a:endParaRPr lang="zh-CN" altLang="en-US" dirty="0"/>
          </a:p>
          <a:p>
            <a:pPr lvl="1" eaLnBrk="1" hangingPunct="1"/>
            <a:r>
              <a:rPr lang="zh-CN" altLang="en-US" dirty="0"/>
              <a:t>连接权值</a:t>
            </a:r>
            <a:endParaRPr lang="zh-CN" altLang="en-US" dirty="0"/>
          </a:p>
          <a:p>
            <a:pPr lvl="1" eaLnBrk="1" hangingPunct="1"/>
            <a:r>
              <a:rPr lang="zh-CN" altLang="en-US" dirty="0"/>
              <a:t>尺度系统</a:t>
            </a:r>
            <a:endParaRPr lang="zh-CN" altLang="en-US" dirty="0"/>
          </a:p>
          <a:p>
            <a:pPr lvl="1" eaLnBrk="1" hangingPunct="1"/>
            <a:r>
              <a:rPr lang="zh-CN" altLang="en-US" dirty="0"/>
              <a:t>平移系数</a:t>
            </a:r>
            <a:endParaRPr lang="zh-CN" altLang="en-US" dirty="0"/>
          </a:p>
          <a:p>
            <a:pPr eaLnBrk="1" hangingPunct="1"/>
            <a:r>
              <a:rPr lang="zh-CN" altLang="en-US" dirty="0"/>
              <a:t>小波神经网络参数调整算法 </a:t>
            </a:r>
            <a:endParaRPr lang="zh-CN" altLang="en-US" dirty="0"/>
          </a:p>
          <a:p>
            <a:pPr lvl="1" eaLnBrk="1" hangingPunct="1"/>
            <a:r>
              <a:rPr lang="zh-CN" altLang="en-US" dirty="0"/>
              <a:t>标准</a:t>
            </a:r>
            <a:r>
              <a:rPr lang="en-US" altLang="zh-CN"/>
              <a:t>BP</a:t>
            </a:r>
            <a:r>
              <a:rPr lang="zh-CN" altLang="en-US" dirty="0"/>
              <a:t>算法</a:t>
            </a:r>
            <a:endParaRPr lang="zh-CN" altLang="en-US" dirty="0"/>
          </a:p>
          <a:p>
            <a:pPr lvl="1" eaLnBrk="1" hangingPunct="1"/>
            <a:r>
              <a:rPr lang="en-US" altLang="zh-CN"/>
              <a:t>BP</a:t>
            </a:r>
            <a:r>
              <a:rPr lang="zh-CN" altLang="en-US" dirty="0"/>
              <a:t>算法的改正算法</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8435">
                                            <p:txEl>
                                              <p:charRg st="0" end="6"/>
                                            </p:txEl>
                                          </p:spTgt>
                                        </p:tgtEl>
                                        <p:attrNameLst>
                                          <p:attrName>style.visibility</p:attrName>
                                        </p:attrNameLst>
                                      </p:cBhvr>
                                      <p:to>
                                        <p:strVal val="visible"/>
                                      </p:to>
                                    </p:set>
                                    <p:animEffect transition="in" filter="wheel(4)">
                                      <p:cBhvr>
                                        <p:cTn id="7" dur="500"/>
                                        <p:tgtEl>
                                          <p:spTgt spid="1843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8435">
                                            <p:txEl>
                                              <p:charRg st="6" end="11"/>
                                            </p:txEl>
                                          </p:spTgt>
                                        </p:tgtEl>
                                        <p:attrNameLst>
                                          <p:attrName>style.visibility</p:attrName>
                                        </p:attrNameLst>
                                      </p:cBhvr>
                                      <p:to>
                                        <p:strVal val="visible"/>
                                      </p:to>
                                    </p:set>
                                    <p:animEffect transition="in" filter="wheel(4)">
                                      <p:cBhvr>
                                        <p:cTn id="12" dur="500"/>
                                        <p:tgtEl>
                                          <p:spTgt spid="18435">
                                            <p:txEl>
                                              <p:charRg st="6"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18435">
                                            <p:txEl>
                                              <p:charRg st="11" end="16"/>
                                            </p:txEl>
                                          </p:spTgt>
                                        </p:tgtEl>
                                        <p:attrNameLst>
                                          <p:attrName>style.visibility</p:attrName>
                                        </p:attrNameLst>
                                      </p:cBhvr>
                                      <p:to>
                                        <p:strVal val="visible"/>
                                      </p:to>
                                    </p:set>
                                    <p:animEffect transition="in" filter="wheel(4)">
                                      <p:cBhvr>
                                        <p:cTn id="17" dur="500"/>
                                        <p:tgtEl>
                                          <p:spTgt spid="18435">
                                            <p:txEl>
                                              <p:charRg st="11"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18435">
                                            <p:txEl>
                                              <p:charRg st="16" end="21"/>
                                            </p:txEl>
                                          </p:spTgt>
                                        </p:tgtEl>
                                        <p:attrNameLst>
                                          <p:attrName>style.visibility</p:attrName>
                                        </p:attrNameLst>
                                      </p:cBhvr>
                                      <p:to>
                                        <p:strVal val="visible"/>
                                      </p:to>
                                    </p:set>
                                    <p:animEffect transition="in" filter="wheel(4)">
                                      <p:cBhvr>
                                        <p:cTn id="22" dur="500"/>
                                        <p:tgtEl>
                                          <p:spTgt spid="18435">
                                            <p:txEl>
                                              <p:charRg st="16" end="2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18435">
                                            <p:txEl>
                                              <p:charRg st="21" end="35"/>
                                            </p:txEl>
                                          </p:spTgt>
                                        </p:tgtEl>
                                        <p:attrNameLst>
                                          <p:attrName>style.visibility</p:attrName>
                                        </p:attrNameLst>
                                      </p:cBhvr>
                                      <p:to>
                                        <p:strVal val="visible"/>
                                      </p:to>
                                    </p:set>
                                    <p:animEffect transition="in" filter="wheel(4)">
                                      <p:cBhvr>
                                        <p:cTn id="27" dur="500"/>
                                        <p:tgtEl>
                                          <p:spTgt spid="18435">
                                            <p:txEl>
                                              <p:charRg st="21" end="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nodeType="clickEffect">
                                  <p:stCondLst>
                                    <p:cond delay="0"/>
                                  </p:stCondLst>
                                  <p:childTnLst>
                                    <p:set>
                                      <p:cBhvr>
                                        <p:cTn id="31" dur="1" fill="hold">
                                          <p:stCondLst>
                                            <p:cond delay="0"/>
                                          </p:stCondLst>
                                        </p:cTn>
                                        <p:tgtEl>
                                          <p:spTgt spid="18435">
                                            <p:txEl>
                                              <p:charRg st="35" end="42"/>
                                            </p:txEl>
                                          </p:spTgt>
                                        </p:tgtEl>
                                        <p:attrNameLst>
                                          <p:attrName>style.visibility</p:attrName>
                                        </p:attrNameLst>
                                      </p:cBhvr>
                                      <p:to>
                                        <p:strVal val="visible"/>
                                      </p:to>
                                    </p:set>
                                    <p:animEffect transition="in" filter="wheel(4)">
                                      <p:cBhvr>
                                        <p:cTn id="32" dur="500"/>
                                        <p:tgtEl>
                                          <p:spTgt spid="18435">
                                            <p:txEl>
                                              <p:charRg st="35" end="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nodeType="clickEffect">
                                  <p:stCondLst>
                                    <p:cond delay="0"/>
                                  </p:stCondLst>
                                  <p:childTnLst>
                                    <p:set>
                                      <p:cBhvr>
                                        <p:cTn id="36" dur="1" fill="hold">
                                          <p:stCondLst>
                                            <p:cond delay="0"/>
                                          </p:stCondLst>
                                        </p:cTn>
                                        <p:tgtEl>
                                          <p:spTgt spid="18435">
                                            <p:txEl>
                                              <p:charRg st="42" end="52"/>
                                            </p:txEl>
                                          </p:spTgt>
                                        </p:tgtEl>
                                        <p:attrNameLst>
                                          <p:attrName>style.visibility</p:attrName>
                                        </p:attrNameLst>
                                      </p:cBhvr>
                                      <p:to>
                                        <p:strVal val="visible"/>
                                      </p:to>
                                    </p:set>
                                    <p:animEffect transition="in" filter="wheel(4)">
                                      <p:cBhvr>
                                        <p:cTn id="37" dur="500"/>
                                        <p:tgtEl>
                                          <p:spTgt spid="18435">
                                            <p:txEl>
                                              <p:charRg st="42"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0"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1031" name="Rectangle 3"/>
          <p:cNvSpPr>
            <a:spLocks noGrp="1"/>
          </p:cNvSpPr>
          <p:nvPr>
            <p:ph idx="1"/>
          </p:nvPr>
        </p:nvSpPr>
        <p:spPr>
          <a:xfrm>
            <a:off x="755650" y="1341438"/>
            <a:ext cx="7704138" cy="1512887"/>
          </a:xfrm>
          <a:ln/>
        </p:spPr>
        <p:txBody>
          <a:bodyPr vert="horz" wrap="square" lIns="91440" tIns="45720" rIns="91440" bIns="45720" anchor="t"/>
          <a:p>
            <a:pPr eaLnBrk="1" hangingPunct="1">
              <a:lnSpc>
                <a:spcPct val="80000"/>
              </a:lnSpc>
            </a:pPr>
            <a:r>
              <a:rPr lang="zh-CN" altLang="en-US" sz="2800" dirty="0"/>
              <a:t>设小波神经网络为</a:t>
            </a:r>
            <a:r>
              <a:rPr lang="en-US" altLang="zh-CN" sz="2800"/>
              <a:t>3</a:t>
            </a:r>
            <a:r>
              <a:rPr lang="zh-CN" altLang="en-US" sz="2800" dirty="0"/>
              <a:t>层网络，包括输入层、隐含层和输出层，输出层采用线性输出，输入层有            个神经元，隐含层有                  个神经元，输出层有      	   个神经元。</a:t>
            </a:r>
            <a:endParaRPr lang="zh-CN" altLang="en-US" sz="2800" dirty="0"/>
          </a:p>
        </p:txBody>
      </p:sp>
      <p:graphicFrame>
        <p:nvGraphicFramePr>
          <p:cNvPr id="20484" name="Object 4"/>
          <p:cNvGraphicFramePr/>
          <p:nvPr/>
        </p:nvGraphicFramePr>
        <p:xfrm>
          <a:off x="971550" y="2781300"/>
          <a:ext cx="7704138" cy="2952750"/>
        </p:xfrm>
        <a:graphic>
          <a:graphicData uri="http://schemas.openxmlformats.org/presentationml/2006/ole">
            <mc:AlternateContent xmlns:mc="http://schemas.openxmlformats.org/markup-compatibility/2006">
              <mc:Choice xmlns:v="urn:schemas-microsoft-com:vml" Requires="v">
                <p:oleObj spid="_x0000_s3085" name="" r:id="rId1" imgW="4988560" imgH="2558415" progId="Visio.Drawing.11">
                  <p:embed/>
                </p:oleObj>
              </mc:Choice>
              <mc:Fallback>
                <p:oleObj name="" r:id="rId1" imgW="4988560" imgH="2558415" progId="Visio.Drawing.11">
                  <p:embed/>
                  <p:pic>
                    <p:nvPicPr>
                      <p:cNvPr id="0" name="图片 3084"/>
                      <p:cNvPicPr/>
                      <p:nvPr/>
                    </p:nvPicPr>
                    <p:blipFill>
                      <a:blip r:embed="rId2">
                        <a:clrChange>
                          <a:clrFrom>
                            <a:srgbClr val="000000"/>
                          </a:clrFrom>
                          <a:clrTo>
                            <a:srgbClr val="FFFF00"/>
                          </a:clrTo>
                        </a:clrChange>
                        <a:clrChange>
                          <a:clrFrom>
                            <a:srgbClr val="FFFFFF"/>
                          </a:clrFrom>
                          <a:clrTo>
                            <a:srgbClr val="FFFFFF"/>
                          </a:clrTo>
                        </a:clrChange>
                      </a:blip>
                      <a:stretch>
                        <a:fillRect/>
                      </a:stretch>
                    </p:blipFill>
                    <p:spPr>
                      <a:xfrm>
                        <a:off x="971550" y="2781300"/>
                        <a:ext cx="7704138" cy="2952750"/>
                      </a:xfrm>
                      <a:prstGeom prst="rect">
                        <a:avLst/>
                      </a:prstGeom>
                      <a:noFill/>
                      <a:ln w="38100">
                        <a:noFill/>
                        <a:miter/>
                      </a:ln>
                    </p:spPr>
                  </p:pic>
                </p:oleObj>
              </mc:Fallback>
            </mc:AlternateContent>
          </a:graphicData>
        </a:graphic>
      </p:graphicFrame>
      <p:sp>
        <p:nvSpPr>
          <p:cNvPr id="1032" name="Rectangle 7"/>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1027" name="Object 6"/>
          <p:cNvGraphicFramePr/>
          <p:nvPr/>
        </p:nvGraphicFramePr>
        <p:xfrm>
          <a:off x="1403350" y="2060575"/>
          <a:ext cx="2089150" cy="369888"/>
        </p:xfrm>
        <a:graphic>
          <a:graphicData uri="http://schemas.openxmlformats.org/presentationml/2006/ole">
            <mc:AlternateContent xmlns:mc="http://schemas.openxmlformats.org/markup-compatibility/2006">
              <mc:Choice xmlns:v="urn:schemas-microsoft-com:vml" Requires="v">
                <p:oleObj spid="_x0000_s3086" name="" r:id="rId3" imgW="1167765" imgH="203200" progId="Equation.DSMT4">
                  <p:embed/>
                </p:oleObj>
              </mc:Choice>
              <mc:Fallback>
                <p:oleObj name="" r:id="rId3" imgW="1167765" imgH="203200" progId="Equation.DSMT4">
                  <p:embed/>
                  <p:pic>
                    <p:nvPicPr>
                      <p:cNvPr id="0" name="图片 3085"/>
                      <p:cNvPicPr/>
                      <p:nvPr/>
                    </p:nvPicPr>
                    <p:blipFill>
                      <a:blip r:embed="rId4">
                        <a:clrChange>
                          <a:clrFrom>
                            <a:srgbClr val="000000"/>
                          </a:clrFrom>
                          <a:clrTo>
                            <a:srgbClr val="FFFF00"/>
                          </a:clrTo>
                        </a:clrChange>
                      </a:blip>
                      <a:stretch>
                        <a:fillRect/>
                      </a:stretch>
                    </p:blipFill>
                    <p:spPr>
                      <a:xfrm>
                        <a:off x="1403350" y="2060575"/>
                        <a:ext cx="2089150" cy="369888"/>
                      </a:xfrm>
                      <a:prstGeom prst="rect">
                        <a:avLst/>
                      </a:prstGeom>
                      <a:noFill/>
                      <a:ln w="38100">
                        <a:noFill/>
                        <a:miter/>
                      </a:ln>
                    </p:spPr>
                  </p:pic>
                </p:oleObj>
              </mc:Fallback>
            </mc:AlternateContent>
          </a:graphicData>
        </a:graphic>
      </p:graphicFrame>
      <p:sp>
        <p:nvSpPr>
          <p:cNvPr id="1033" name="Rectangle 9"/>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1028" name="Object 8"/>
          <p:cNvGraphicFramePr/>
          <p:nvPr/>
        </p:nvGraphicFramePr>
        <p:xfrm>
          <a:off x="6804025" y="2060575"/>
          <a:ext cx="1835150" cy="354013"/>
        </p:xfrm>
        <a:graphic>
          <a:graphicData uri="http://schemas.openxmlformats.org/presentationml/2006/ole">
            <mc:AlternateContent xmlns:mc="http://schemas.openxmlformats.org/markup-compatibility/2006">
              <mc:Choice xmlns:v="urn:schemas-microsoft-com:vml" Requires="v">
                <p:oleObj spid="_x0000_s3087" name="" r:id="rId5" imgW="1066165" imgH="203200" progId="Equation.DSMT4">
                  <p:embed/>
                </p:oleObj>
              </mc:Choice>
              <mc:Fallback>
                <p:oleObj name="" r:id="rId5" imgW="1066165" imgH="203200" progId="Equation.DSMT4">
                  <p:embed/>
                  <p:pic>
                    <p:nvPicPr>
                      <p:cNvPr id="0" name="图片 3086"/>
                      <p:cNvPicPr/>
                      <p:nvPr/>
                    </p:nvPicPr>
                    <p:blipFill>
                      <a:blip r:embed="rId6">
                        <a:clrChange>
                          <a:clrFrom>
                            <a:srgbClr val="000000"/>
                          </a:clrFrom>
                          <a:clrTo>
                            <a:srgbClr val="FFFF00"/>
                          </a:clrTo>
                        </a:clrChange>
                      </a:blip>
                      <a:stretch>
                        <a:fillRect/>
                      </a:stretch>
                    </p:blipFill>
                    <p:spPr>
                      <a:xfrm>
                        <a:off x="6804025" y="2060575"/>
                        <a:ext cx="1835150" cy="354013"/>
                      </a:xfrm>
                      <a:prstGeom prst="rect">
                        <a:avLst/>
                      </a:prstGeom>
                      <a:noFill/>
                      <a:ln w="38100">
                        <a:noFill/>
                        <a:miter/>
                      </a:ln>
                    </p:spPr>
                  </p:pic>
                </p:oleObj>
              </mc:Fallback>
            </mc:AlternateContent>
          </a:graphicData>
        </a:graphic>
      </p:graphicFrame>
      <p:sp>
        <p:nvSpPr>
          <p:cNvPr id="1034" name="Rectangle 11"/>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1029" name="Object 10"/>
          <p:cNvGraphicFramePr/>
          <p:nvPr/>
        </p:nvGraphicFramePr>
        <p:xfrm>
          <a:off x="4284663" y="2428875"/>
          <a:ext cx="1727200" cy="328613"/>
        </p:xfrm>
        <a:graphic>
          <a:graphicData uri="http://schemas.openxmlformats.org/presentationml/2006/ole">
            <mc:AlternateContent xmlns:mc="http://schemas.openxmlformats.org/markup-compatibility/2006">
              <mc:Choice xmlns:v="urn:schemas-microsoft-com:vml" Requires="v">
                <p:oleObj spid="_x0000_s3091" name="" r:id="rId7" imgW="1078865" imgH="203200" progId="Equation.DSMT4">
                  <p:embed/>
                </p:oleObj>
              </mc:Choice>
              <mc:Fallback>
                <p:oleObj name="" r:id="rId7" imgW="1078865" imgH="203200" progId="Equation.DSMT4">
                  <p:embed/>
                  <p:pic>
                    <p:nvPicPr>
                      <p:cNvPr id="0" name="图片 3090"/>
                      <p:cNvPicPr/>
                      <p:nvPr/>
                    </p:nvPicPr>
                    <p:blipFill>
                      <a:blip r:embed="rId8">
                        <a:clrChange>
                          <a:clrFrom>
                            <a:srgbClr val="000000"/>
                          </a:clrFrom>
                          <a:clrTo>
                            <a:srgbClr val="FFFF00"/>
                          </a:clrTo>
                        </a:clrChange>
                      </a:blip>
                      <a:stretch>
                        <a:fillRect/>
                      </a:stretch>
                    </p:blipFill>
                    <p:spPr>
                      <a:xfrm>
                        <a:off x="4284663" y="2428875"/>
                        <a:ext cx="1727200" cy="328613"/>
                      </a:xfrm>
                      <a:prstGeom prst="rect">
                        <a:avLst/>
                      </a:prstGeom>
                      <a:noFill/>
                      <a:ln w="38100">
                        <a:noFill/>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anim calcmode="lin" valueType="num">
                                      <p:cBhvr>
                                        <p:cTn id="8" dur="500" fill="hold"/>
                                        <p:tgtEl>
                                          <p:spTgt spid="20484"/>
                                        </p:tgtEl>
                                        <p:attrNameLst>
                                          <p:attrName>style.rotation</p:attrName>
                                        </p:attrNameLst>
                                      </p:cBhvr>
                                      <p:tavLst>
                                        <p:tav tm="0">
                                          <p:val>
                                            <p:fltVal val="720.000000"/>
                                          </p:val>
                                        </p:tav>
                                        <p:tav tm="100000">
                                          <p:val>
                                            <p:fltVal val="0.000000"/>
                                          </p:val>
                                        </p:tav>
                                      </p:tavLst>
                                    </p:anim>
                                    <p:anim calcmode="lin" valueType="num">
                                      <p:cBhvr>
                                        <p:cTn id="9" dur="500" fill="hold"/>
                                        <p:tgtEl>
                                          <p:spTgt spid="20484"/>
                                        </p:tgtEl>
                                        <p:attrNameLst>
                                          <p:attrName>ppt_h</p:attrName>
                                        </p:attrNameLst>
                                      </p:cBhvr>
                                      <p:tavLst>
                                        <p:tav tm="0">
                                          <p:val>
                                            <p:fltVal val="0.000000"/>
                                          </p:val>
                                        </p:tav>
                                        <p:tav tm="100000">
                                          <p:val>
                                            <p:strVal val="#ppt_h"/>
                                          </p:val>
                                        </p:tav>
                                      </p:tavLst>
                                    </p:anim>
                                    <p:anim calcmode="lin" valueType="num">
                                      <p:cBhvr>
                                        <p:cTn id="10" dur="500" fill="hold"/>
                                        <p:tgtEl>
                                          <p:spTgt spid="20484"/>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1507" name="Rectangle 3"/>
          <p:cNvSpPr>
            <a:spLocks noGrp="1"/>
          </p:cNvSpPr>
          <p:nvPr>
            <p:ph idx="1"/>
          </p:nvPr>
        </p:nvSpPr>
        <p:spPr>
          <a:xfrm>
            <a:off x="755650" y="1341438"/>
            <a:ext cx="7920038" cy="4895850"/>
          </a:xfrm>
          <a:ln/>
        </p:spPr>
        <p:txBody>
          <a:bodyPr vert="horz" wrap="square" lIns="91440" tIns="45720" rIns="91440" bIns="45720" anchor="t"/>
          <a:p>
            <a:pPr eaLnBrk="1" hangingPunct="1">
              <a:lnSpc>
                <a:spcPct val="80000"/>
              </a:lnSpc>
            </a:pPr>
            <a:r>
              <a:rPr lang="zh-CN" altLang="en-US" sz="2800" dirty="0"/>
              <a:t>隐含层选取的神经元激励函数为</a:t>
            </a:r>
            <a:r>
              <a:rPr lang="en-US" altLang="zh-CN" sz="2800" err="1"/>
              <a:t>Morlet</a:t>
            </a:r>
            <a:r>
              <a:rPr lang="zh-CN" altLang="en-US" sz="2800" dirty="0"/>
              <a:t>小波</a:t>
            </a:r>
            <a:endParaRPr lang="zh-CN" altLang="en-US" sz="2800" dirty="0"/>
          </a:p>
          <a:p>
            <a:pPr eaLnBrk="1" hangingPunct="1">
              <a:lnSpc>
                <a:spcPct val="80000"/>
              </a:lnSpc>
            </a:pPr>
            <a:endParaRPr lang="zh-CN" altLang="en-US" sz="2800" dirty="0"/>
          </a:p>
          <a:p>
            <a:pPr eaLnBrk="1" hangingPunct="1">
              <a:lnSpc>
                <a:spcPct val="80000"/>
              </a:lnSpc>
            </a:pPr>
            <a:endParaRPr lang="zh-CN" altLang="en-US" sz="2800" dirty="0"/>
          </a:p>
          <a:p>
            <a:pPr eaLnBrk="1" hangingPunct="1">
              <a:lnSpc>
                <a:spcPct val="80000"/>
              </a:lnSpc>
            </a:pPr>
            <a:r>
              <a:rPr lang="zh-CN" altLang="en-US" sz="2800" dirty="0"/>
              <a:t>训练时，在权值和阈值的修正算法中加入动量项，利用前一步得到的修正值来平滑学习路径，避免陷入局部极小值，加速学习速度。为了避免在逐个样本训练时，引起权值和阈值修正时发生的振荡，采用成批训练方法。对网络的输出也并不是简单的加权求和，而是先对网络隐含层小波结点的输出加权求和，再经</a:t>
            </a:r>
            <a:r>
              <a:rPr lang="en-US" altLang="zh-CN" sz="2800"/>
              <a:t>Sigmoid</a:t>
            </a:r>
            <a:r>
              <a:rPr lang="zh-CN" altLang="en-US" sz="2800" dirty="0"/>
              <a:t>函数变换后，得到最终的网络输出，有利于处理分类问题，同时减少训练过程中发散的可能性  </a:t>
            </a:r>
            <a:endParaRPr lang="zh-CN" altLang="en-US" sz="2800" dirty="0"/>
          </a:p>
        </p:txBody>
      </p:sp>
      <p:graphicFrame>
        <p:nvGraphicFramePr>
          <p:cNvPr id="21508" name="Object 4"/>
          <p:cNvGraphicFramePr/>
          <p:nvPr/>
        </p:nvGraphicFramePr>
        <p:xfrm>
          <a:off x="2268538" y="1812925"/>
          <a:ext cx="4751387" cy="708025"/>
        </p:xfrm>
        <a:graphic>
          <a:graphicData uri="http://schemas.openxmlformats.org/presentationml/2006/ole">
            <mc:AlternateContent xmlns:mc="http://schemas.openxmlformats.org/markup-compatibility/2006">
              <mc:Choice xmlns:v="urn:schemas-microsoft-com:vml" Requires="v">
                <p:oleObj spid="_x0000_s3088" name="" r:id="rId1" imgW="2667000" imgH="393700" progId="Equation.DSMT4">
                  <p:embed/>
                </p:oleObj>
              </mc:Choice>
              <mc:Fallback>
                <p:oleObj name="" r:id="rId1" imgW="2667000" imgH="393700" progId="Equation.DSMT4">
                  <p:embed/>
                  <p:pic>
                    <p:nvPicPr>
                      <p:cNvPr id="0" name="图片 3087"/>
                      <p:cNvPicPr/>
                      <p:nvPr/>
                    </p:nvPicPr>
                    <p:blipFill>
                      <a:blip r:embed="rId2">
                        <a:clrChange>
                          <a:clrFrom>
                            <a:srgbClr val="000000"/>
                          </a:clrFrom>
                          <a:clrTo>
                            <a:srgbClr val="FFFF00"/>
                          </a:clrTo>
                        </a:clrChange>
                      </a:blip>
                      <a:stretch>
                        <a:fillRect/>
                      </a:stretch>
                    </p:blipFill>
                    <p:spPr>
                      <a:xfrm>
                        <a:off x="2268538" y="1812925"/>
                        <a:ext cx="4751387" cy="708025"/>
                      </a:xfrm>
                      <a:prstGeom prst="rect">
                        <a:avLst/>
                      </a:prstGeom>
                      <a:noFill/>
                      <a:ln w="38100">
                        <a:noFill/>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1507">
                                            <p:txEl>
                                              <p:charRg st="0" end="23"/>
                                            </p:txEl>
                                          </p:spTgt>
                                        </p:tgtEl>
                                        <p:attrNameLst>
                                          <p:attrName>style.visibility</p:attrName>
                                        </p:attrNameLst>
                                      </p:cBhvr>
                                      <p:to>
                                        <p:strVal val="visible"/>
                                      </p:to>
                                    </p:set>
                                    <p:animEffect transition="in" filter="wedge">
                                      <p:cBhvr>
                                        <p:cTn id="7" dur="500"/>
                                        <p:tgtEl>
                                          <p:spTgt spid="2150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edge">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1507">
                                            <p:txEl>
                                              <p:charRg st="25" end="213"/>
                                            </p:txEl>
                                          </p:spTgt>
                                        </p:tgtEl>
                                        <p:attrNameLst>
                                          <p:attrName>style.visibility</p:attrName>
                                        </p:attrNameLst>
                                      </p:cBhvr>
                                      <p:to>
                                        <p:strVal val="visible"/>
                                      </p:to>
                                    </p:set>
                                    <p:animEffect transition="in" filter="wedge">
                                      <p:cBhvr>
                                        <p:cTn id="17" dur="500"/>
                                        <p:tgtEl>
                                          <p:spTgt spid="21507">
                                            <p:txEl>
                                              <p:charRg st="25"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0" name="Rectangle 2"/>
          <p:cNvSpPr>
            <a:spLocks noGrp="1"/>
          </p:cNvSpPr>
          <p:nvPr>
            <p:ph type="title"/>
          </p:nvPr>
        </p:nvSpPr>
        <p:spPr>
          <a:ln/>
        </p:spPr>
        <p:txBody>
          <a:bodyPr vert="horz" wrap="square" lIns="91440" tIns="45720" rIns="91440" bIns="45720" anchor="b"/>
          <a:p>
            <a:pPr eaLnBrk="1" hangingPunct="1"/>
            <a:r>
              <a:rPr lang="en-US" altLang="zh-CN" b="0"/>
              <a:t>2  </a:t>
            </a:r>
            <a:r>
              <a:rPr lang="zh-CN" altLang="en-US" b="0" dirty="0"/>
              <a:t>小波神经网络参数调整算法</a:t>
            </a:r>
            <a:endParaRPr lang="zh-CN" altLang="en-US" b="0" dirty="0"/>
          </a:p>
        </p:txBody>
      </p:sp>
      <p:sp>
        <p:nvSpPr>
          <p:cNvPr id="22531" name="Rectangle 3"/>
          <p:cNvSpPr>
            <a:spLocks noGrp="1"/>
          </p:cNvSpPr>
          <p:nvPr>
            <p:ph idx="1"/>
          </p:nvPr>
        </p:nvSpPr>
        <p:spPr>
          <a:xfrm>
            <a:off x="827088" y="1412875"/>
            <a:ext cx="7848600" cy="4679950"/>
          </a:xfrm>
          <a:ln/>
        </p:spPr>
        <p:txBody>
          <a:bodyPr vert="horz" wrap="square" lIns="91440" tIns="45720" rIns="91440" bIns="45720" anchor="t"/>
          <a:p>
            <a:pPr eaLnBrk="1" hangingPunct="1">
              <a:lnSpc>
                <a:spcPct val="90000"/>
              </a:lnSpc>
            </a:pPr>
            <a:r>
              <a:rPr lang="zh-CN" altLang="en-US" dirty="0"/>
              <a:t>给定          组输入输出样本，学习率为    ，动量因子为 </a:t>
            </a:r>
            <a:endParaRPr lang="zh-CN" altLang="en-US" dirty="0"/>
          </a:p>
          <a:p>
            <a:pPr eaLnBrk="1" hangingPunct="1">
              <a:lnSpc>
                <a:spcPct val="90000"/>
              </a:lnSpc>
            </a:pPr>
            <a:r>
              <a:rPr lang="zh-CN" altLang="en-US" dirty="0"/>
              <a:t>目标误差函数 </a:t>
            </a:r>
            <a:endParaRPr lang="zh-CN" altLang="en-US" dirty="0"/>
          </a:p>
          <a:p>
            <a:pPr eaLnBrk="1" hangingPunct="1">
              <a:lnSpc>
                <a:spcPct val="90000"/>
              </a:lnSpc>
            </a:pPr>
            <a:endParaRPr lang="zh-CN" altLang="en-US" dirty="0"/>
          </a:p>
          <a:p>
            <a:pPr lvl="1" eaLnBrk="1" hangingPunct="1">
              <a:lnSpc>
                <a:spcPct val="90000"/>
              </a:lnSpc>
            </a:pPr>
            <a:r>
              <a:rPr lang="zh-CN" altLang="en-US" dirty="0"/>
              <a:t>式中  为输出层第</a:t>
            </a:r>
            <a:r>
              <a:rPr lang="en-US" altLang="zh-CN"/>
              <a:t>n</a:t>
            </a:r>
            <a:r>
              <a:rPr lang="zh-CN" altLang="en-US" dirty="0"/>
              <a:t>个结点的期望输出； 为网络实际输出</a:t>
            </a:r>
            <a:endParaRPr lang="zh-CN" altLang="en-US" dirty="0"/>
          </a:p>
          <a:p>
            <a:pPr eaLnBrk="1" hangingPunct="1">
              <a:lnSpc>
                <a:spcPct val="90000"/>
              </a:lnSpc>
            </a:pPr>
            <a:r>
              <a:rPr lang="zh-CN" altLang="en-US" dirty="0"/>
              <a:t>算法的目标</a:t>
            </a:r>
            <a:endParaRPr lang="zh-CN" altLang="en-US" dirty="0"/>
          </a:p>
          <a:p>
            <a:pPr lvl="1" eaLnBrk="1" hangingPunct="1">
              <a:lnSpc>
                <a:spcPct val="90000"/>
              </a:lnSpc>
            </a:pPr>
            <a:r>
              <a:rPr lang="zh-CN" altLang="en-US" dirty="0"/>
              <a:t>不断调整网络的各项参数，使得误差函数达到最小值 </a:t>
            </a:r>
            <a:endParaRPr lang="zh-CN" altLang="en-US" dirty="0"/>
          </a:p>
        </p:txBody>
      </p:sp>
      <p:sp>
        <p:nvSpPr>
          <p:cNvPr id="3082" name="Rectangle 5"/>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2532" name="Object 4"/>
          <p:cNvGraphicFramePr/>
          <p:nvPr/>
        </p:nvGraphicFramePr>
        <p:xfrm>
          <a:off x="2163763" y="1541463"/>
          <a:ext cx="1944687" cy="398462"/>
        </p:xfrm>
        <a:graphic>
          <a:graphicData uri="http://schemas.openxmlformats.org/presentationml/2006/ole">
            <mc:AlternateContent xmlns:mc="http://schemas.openxmlformats.org/markup-compatibility/2006">
              <mc:Choice xmlns:v="urn:schemas-microsoft-com:vml" Requires="v">
                <p:oleObj spid="_x0000_s3089" name="" r:id="rId1" imgW="1002665" imgH="203200" progId="Equation.DSMT4">
                  <p:embed/>
                </p:oleObj>
              </mc:Choice>
              <mc:Fallback>
                <p:oleObj name="" r:id="rId1" imgW="1002665" imgH="203200" progId="Equation.DSMT4">
                  <p:embed/>
                  <p:pic>
                    <p:nvPicPr>
                      <p:cNvPr id="0" name="图片 3088"/>
                      <p:cNvPicPr/>
                      <p:nvPr/>
                    </p:nvPicPr>
                    <p:blipFill>
                      <a:blip r:embed="rId2">
                        <a:clrChange>
                          <a:clrFrom>
                            <a:srgbClr val="000000"/>
                          </a:clrFrom>
                          <a:clrTo>
                            <a:srgbClr val="FFFF00"/>
                          </a:clrTo>
                        </a:clrChange>
                      </a:blip>
                      <a:stretch>
                        <a:fillRect/>
                      </a:stretch>
                    </p:blipFill>
                    <p:spPr>
                      <a:xfrm>
                        <a:off x="2163763" y="1541463"/>
                        <a:ext cx="1944687" cy="398462"/>
                      </a:xfrm>
                      <a:prstGeom prst="rect">
                        <a:avLst/>
                      </a:prstGeom>
                      <a:noFill/>
                      <a:ln w="38100">
                        <a:noFill/>
                        <a:miter/>
                      </a:ln>
                    </p:spPr>
                  </p:pic>
                </p:oleObj>
              </mc:Fallback>
            </mc:AlternateContent>
          </a:graphicData>
        </a:graphic>
      </p:graphicFrame>
      <p:sp>
        <p:nvSpPr>
          <p:cNvPr id="3083" name="Rectangle 7"/>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2534" name="Object 6"/>
          <p:cNvGraphicFramePr/>
          <p:nvPr/>
        </p:nvGraphicFramePr>
        <p:xfrm>
          <a:off x="1908175" y="1984375"/>
          <a:ext cx="935038" cy="350838"/>
        </p:xfrm>
        <a:graphic>
          <a:graphicData uri="http://schemas.openxmlformats.org/presentationml/2006/ole">
            <mc:AlternateContent xmlns:mc="http://schemas.openxmlformats.org/markup-compatibility/2006">
              <mc:Choice xmlns:v="urn:schemas-microsoft-com:vml" Requires="v">
                <p:oleObj spid="_x0000_s3090" name="" r:id="rId3" imgW="545465" imgH="203200" progId="Equation.DSMT4">
                  <p:embed/>
                </p:oleObj>
              </mc:Choice>
              <mc:Fallback>
                <p:oleObj name="" r:id="rId3" imgW="545465" imgH="203200" progId="Equation.DSMT4">
                  <p:embed/>
                  <p:pic>
                    <p:nvPicPr>
                      <p:cNvPr id="0" name="图片 3089"/>
                      <p:cNvPicPr/>
                      <p:nvPr/>
                    </p:nvPicPr>
                    <p:blipFill>
                      <a:blip r:embed="rId4">
                        <a:clrChange>
                          <a:clrFrom>
                            <a:srgbClr val="000000"/>
                          </a:clrFrom>
                          <a:clrTo>
                            <a:srgbClr val="FFFF00"/>
                          </a:clrTo>
                        </a:clrChange>
                      </a:blip>
                      <a:stretch>
                        <a:fillRect/>
                      </a:stretch>
                    </p:blipFill>
                    <p:spPr>
                      <a:xfrm>
                        <a:off x="1908175" y="1984375"/>
                        <a:ext cx="935038" cy="350838"/>
                      </a:xfrm>
                      <a:prstGeom prst="rect">
                        <a:avLst/>
                      </a:prstGeom>
                      <a:noFill/>
                      <a:ln w="38100">
                        <a:noFill/>
                        <a:miter/>
                      </a:ln>
                    </p:spPr>
                  </p:pic>
                </p:oleObj>
              </mc:Fallback>
            </mc:AlternateContent>
          </a:graphicData>
        </a:graphic>
      </p:graphicFrame>
      <p:sp>
        <p:nvSpPr>
          <p:cNvPr id="3084" name="Rectangle 9"/>
          <p:cNvSpPr/>
          <p:nvPr/>
        </p:nvSpPr>
        <p:spPr>
          <a:xfrm>
            <a:off x="0" y="332581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2536" name="Object 8"/>
          <p:cNvGraphicFramePr/>
          <p:nvPr/>
        </p:nvGraphicFramePr>
        <p:xfrm>
          <a:off x="5219700" y="1970088"/>
          <a:ext cx="1439863" cy="388937"/>
        </p:xfrm>
        <a:graphic>
          <a:graphicData uri="http://schemas.openxmlformats.org/presentationml/2006/ole">
            <mc:AlternateContent xmlns:mc="http://schemas.openxmlformats.org/markup-compatibility/2006">
              <mc:Choice xmlns:v="urn:schemas-microsoft-com:vml" Requires="v">
                <p:oleObj spid="_x0000_s3092" name="" r:id="rId5" imgW="761365" imgH="203200" progId="Equation.DSMT4">
                  <p:embed/>
                </p:oleObj>
              </mc:Choice>
              <mc:Fallback>
                <p:oleObj name="" r:id="rId5" imgW="761365" imgH="203200" progId="Equation.DSMT4">
                  <p:embed/>
                  <p:pic>
                    <p:nvPicPr>
                      <p:cNvPr id="0" name="图片 3091"/>
                      <p:cNvPicPr/>
                      <p:nvPr/>
                    </p:nvPicPr>
                    <p:blipFill>
                      <a:blip r:embed="rId6">
                        <a:clrChange>
                          <a:clrFrom>
                            <a:srgbClr val="000000"/>
                          </a:clrFrom>
                          <a:clrTo>
                            <a:srgbClr val="FFFF00"/>
                          </a:clrTo>
                        </a:clrChange>
                      </a:blip>
                      <a:stretch>
                        <a:fillRect/>
                      </a:stretch>
                    </p:blipFill>
                    <p:spPr>
                      <a:xfrm>
                        <a:off x="5219700" y="1970088"/>
                        <a:ext cx="1439863" cy="388937"/>
                      </a:xfrm>
                      <a:prstGeom prst="rect">
                        <a:avLst/>
                      </a:prstGeom>
                      <a:noFill/>
                      <a:ln w="38100">
                        <a:noFill/>
                        <a:miter/>
                      </a:ln>
                    </p:spPr>
                  </p:pic>
                </p:oleObj>
              </mc:Fallback>
            </mc:AlternateContent>
          </a:graphicData>
        </a:graphic>
      </p:graphicFrame>
      <p:sp>
        <p:nvSpPr>
          <p:cNvPr id="3085" name="Rectangle 11"/>
          <p:cNvSpPr/>
          <p:nvPr/>
        </p:nvSpPr>
        <p:spPr>
          <a:xfrm>
            <a:off x="0" y="3208338"/>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2538" name="Object 10"/>
          <p:cNvGraphicFramePr/>
          <p:nvPr/>
        </p:nvGraphicFramePr>
        <p:xfrm>
          <a:off x="3779838" y="2557463"/>
          <a:ext cx="4176712" cy="922337"/>
        </p:xfrm>
        <a:graphic>
          <a:graphicData uri="http://schemas.openxmlformats.org/presentationml/2006/ole">
            <mc:AlternateContent xmlns:mc="http://schemas.openxmlformats.org/markup-compatibility/2006">
              <mc:Choice xmlns:v="urn:schemas-microsoft-com:vml" Requires="v">
                <p:oleObj spid="_x0000_s3093" name="" r:id="rId7" imgW="1993900" imgH="444500" progId="Equation.DSMT4">
                  <p:embed/>
                </p:oleObj>
              </mc:Choice>
              <mc:Fallback>
                <p:oleObj name="" r:id="rId7" imgW="1993900" imgH="444500" progId="Equation.DSMT4">
                  <p:embed/>
                  <p:pic>
                    <p:nvPicPr>
                      <p:cNvPr id="0" name="图片 3092"/>
                      <p:cNvPicPr/>
                      <p:nvPr/>
                    </p:nvPicPr>
                    <p:blipFill>
                      <a:blip r:embed="rId8">
                        <a:clrChange>
                          <a:clrFrom>
                            <a:srgbClr val="000000"/>
                          </a:clrFrom>
                          <a:clrTo>
                            <a:srgbClr val="FFFF00"/>
                          </a:clrTo>
                        </a:clrChange>
                      </a:blip>
                      <a:stretch>
                        <a:fillRect/>
                      </a:stretch>
                    </p:blipFill>
                    <p:spPr>
                      <a:xfrm>
                        <a:off x="3779838" y="2557463"/>
                        <a:ext cx="4176712" cy="922337"/>
                      </a:xfrm>
                      <a:prstGeom prst="rect">
                        <a:avLst/>
                      </a:prstGeom>
                      <a:noFill/>
                      <a:ln w="38100">
                        <a:noFill/>
                        <a:miter/>
                      </a:ln>
                    </p:spPr>
                  </p:pic>
                </p:oleObj>
              </mc:Fallback>
            </mc:AlternateContent>
          </a:graphicData>
        </a:graphic>
      </p:graphicFrame>
      <p:sp>
        <p:nvSpPr>
          <p:cNvPr id="3086" name="Rectangle 13"/>
          <p:cNvSpPr/>
          <p:nvPr/>
        </p:nvSpPr>
        <p:spPr>
          <a:xfrm>
            <a:off x="0" y="330676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2540" name="Object 12"/>
          <p:cNvGraphicFramePr/>
          <p:nvPr/>
        </p:nvGraphicFramePr>
        <p:xfrm>
          <a:off x="2547938" y="3500438"/>
          <a:ext cx="365125" cy="433387"/>
        </p:xfrm>
        <a:graphic>
          <a:graphicData uri="http://schemas.openxmlformats.org/presentationml/2006/ole">
            <mc:AlternateContent xmlns:mc="http://schemas.openxmlformats.org/markup-compatibility/2006">
              <mc:Choice xmlns:v="urn:schemas-microsoft-com:vml" Requires="v">
                <p:oleObj spid="_x0000_s2" name="" r:id="rId9" imgW="203200" imgH="241300" progId="Equation.DSMT4">
                  <p:embed/>
                </p:oleObj>
              </mc:Choice>
              <mc:Fallback>
                <p:oleObj name="" r:id="rId9" imgW="203200" imgH="241300" progId="Equation.DSMT4">
                  <p:embed/>
                  <p:pic>
                    <p:nvPicPr>
                      <p:cNvPr id="0" name="图片 1"/>
                      <p:cNvPicPr/>
                      <p:nvPr/>
                    </p:nvPicPr>
                    <p:blipFill>
                      <a:blip r:embed="rId10">
                        <a:clrChange>
                          <a:clrFrom>
                            <a:srgbClr val="000000"/>
                          </a:clrFrom>
                          <a:clrTo>
                            <a:srgbClr val="FFFF00"/>
                          </a:clrTo>
                        </a:clrChange>
                      </a:blip>
                      <a:stretch>
                        <a:fillRect/>
                      </a:stretch>
                    </p:blipFill>
                    <p:spPr>
                      <a:xfrm>
                        <a:off x="2547938" y="3500438"/>
                        <a:ext cx="365125" cy="433387"/>
                      </a:xfrm>
                      <a:prstGeom prst="rect">
                        <a:avLst/>
                      </a:prstGeom>
                      <a:noFill/>
                      <a:ln w="38100">
                        <a:noFill/>
                        <a:miter/>
                      </a:ln>
                    </p:spPr>
                  </p:pic>
                </p:oleObj>
              </mc:Fallback>
            </mc:AlternateContent>
          </a:graphicData>
        </a:graphic>
      </p:graphicFrame>
      <p:sp>
        <p:nvSpPr>
          <p:cNvPr id="3087" name="Rectangle 15"/>
          <p:cNvSpPr/>
          <p:nvPr/>
        </p:nvSpPr>
        <p:spPr>
          <a:xfrm>
            <a:off x="0" y="3306763"/>
            <a:ext cx="9144000" cy="0"/>
          </a:xfrm>
          <a:prstGeom prst="rect">
            <a:avLst/>
          </a:prstGeom>
          <a:noFill/>
          <a:ln w="63500">
            <a:noFill/>
          </a:ln>
        </p:spPr>
        <p:txBody>
          <a:bodyPr wrap="none" anchor="ctr">
            <a:spAutoFit/>
          </a:bodyPr>
          <a:p>
            <a:endParaRPr lang="zh-CN" altLang="en-US" dirty="0">
              <a:latin typeface="Arial" panose="020B0604020202020204" pitchFamily="34" charset="0"/>
            </a:endParaRPr>
          </a:p>
        </p:txBody>
      </p:sp>
      <p:graphicFrame>
        <p:nvGraphicFramePr>
          <p:cNvPr id="22542" name="Object 14"/>
          <p:cNvGraphicFramePr/>
          <p:nvPr/>
        </p:nvGraphicFramePr>
        <p:xfrm>
          <a:off x="1143000" y="3929063"/>
          <a:ext cx="427038" cy="504825"/>
        </p:xfrm>
        <a:graphic>
          <a:graphicData uri="http://schemas.openxmlformats.org/presentationml/2006/ole">
            <mc:AlternateContent xmlns:mc="http://schemas.openxmlformats.org/markup-compatibility/2006">
              <mc:Choice xmlns:v="urn:schemas-microsoft-com:vml" Requires="v">
                <p:oleObj spid="_x0000_s3" name="" r:id="rId11" imgW="203200" imgH="241300" progId="Equation.DSMT4">
                  <p:embed/>
                </p:oleObj>
              </mc:Choice>
              <mc:Fallback>
                <p:oleObj name="" r:id="rId11" imgW="203200" imgH="241300" progId="Equation.DSMT4">
                  <p:embed/>
                  <p:pic>
                    <p:nvPicPr>
                      <p:cNvPr id="0" name="图片 2"/>
                      <p:cNvPicPr/>
                      <p:nvPr/>
                    </p:nvPicPr>
                    <p:blipFill>
                      <a:blip r:embed="rId12">
                        <a:clrChange>
                          <a:clrFrom>
                            <a:srgbClr val="000000"/>
                          </a:clrFrom>
                          <a:clrTo>
                            <a:srgbClr val="FFFF00"/>
                          </a:clrTo>
                        </a:clrChange>
                      </a:blip>
                      <a:stretch>
                        <a:fillRect/>
                      </a:stretch>
                    </p:blipFill>
                    <p:spPr>
                      <a:xfrm>
                        <a:off x="1143000" y="3929063"/>
                        <a:ext cx="427038" cy="504825"/>
                      </a:xfrm>
                      <a:prstGeom prst="rect">
                        <a:avLst/>
                      </a:prstGeom>
                      <a:noFill/>
                      <a:ln w="38100">
                        <a:noFill/>
                        <a:miter/>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2531">
                                            <p:txEl>
                                              <p:charRg st="0" end="36"/>
                                            </p:txEl>
                                          </p:spTgt>
                                        </p:tgtEl>
                                        <p:attrNameLst>
                                          <p:attrName>style.visibility</p:attrName>
                                        </p:attrNameLst>
                                      </p:cBhvr>
                                      <p:to>
                                        <p:strVal val="visible"/>
                                      </p:to>
                                    </p:set>
                                    <p:animEffect transition="in" filter="plus(in)">
                                      <p:cBhvr>
                                        <p:cTn id="7" dur="500"/>
                                        <p:tgtEl>
                                          <p:spTgt spid="22531">
                                            <p:txEl>
                                              <p:charRg st="0" end="36"/>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22532"/>
                                        </p:tgtEl>
                                        <p:attrNameLst>
                                          <p:attrName>style.visibility</p:attrName>
                                        </p:attrNameLst>
                                      </p:cBhvr>
                                      <p:to>
                                        <p:strVal val="visible"/>
                                      </p:to>
                                    </p:set>
                                    <p:animEffect transition="in" filter="plus(in)">
                                      <p:cBhvr>
                                        <p:cTn id="10" dur="500"/>
                                        <p:tgtEl>
                                          <p:spTgt spid="22532"/>
                                        </p:tgtEl>
                                      </p:cBhvr>
                                    </p:animEffect>
                                  </p:childTnLst>
                                </p:cTn>
                              </p:par>
                              <p:par>
                                <p:cTn id="11" presetID="13" presetClass="entr" presetSubtype="16" fill="hold" nodeType="withEffect">
                                  <p:stCondLst>
                                    <p:cond delay="0"/>
                                  </p:stCondLst>
                                  <p:childTnLst>
                                    <p:set>
                                      <p:cBhvr>
                                        <p:cTn id="12" dur="1" fill="hold">
                                          <p:stCondLst>
                                            <p:cond delay="0"/>
                                          </p:stCondLst>
                                        </p:cTn>
                                        <p:tgtEl>
                                          <p:spTgt spid="22534"/>
                                        </p:tgtEl>
                                        <p:attrNameLst>
                                          <p:attrName>style.visibility</p:attrName>
                                        </p:attrNameLst>
                                      </p:cBhvr>
                                      <p:to>
                                        <p:strVal val="visible"/>
                                      </p:to>
                                    </p:set>
                                    <p:animEffect transition="in" filter="plus(in)">
                                      <p:cBhvr>
                                        <p:cTn id="13" dur="500"/>
                                        <p:tgtEl>
                                          <p:spTgt spid="22534"/>
                                        </p:tgtEl>
                                      </p:cBhvr>
                                    </p:animEffect>
                                  </p:childTnLst>
                                </p:cTn>
                              </p:par>
                              <p:par>
                                <p:cTn id="14" presetID="13" presetClass="entr" presetSubtype="16" fill="hold" nodeType="withEffect">
                                  <p:stCondLst>
                                    <p:cond delay="0"/>
                                  </p:stCondLst>
                                  <p:childTnLst>
                                    <p:set>
                                      <p:cBhvr>
                                        <p:cTn id="15" dur="1" fill="hold">
                                          <p:stCondLst>
                                            <p:cond delay="0"/>
                                          </p:stCondLst>
                                        </p:cTn>
                                        <p:tgtEl>
                                          <p:spTgt spid="22536"/>
                                        </p:tgtEl>
                                        <p:attrNameLst>
                                          <p:attrName>style.visibility</p:attrName>
                                        </p:attrNameLst>
                                      </p:cBhvr>
                                      <p:to>
                                        <p:strVal val="visible"/>
                                      </p:to>
                                    </p:set>
                                    <p:animEffect transition="in" filter="plus(in)">
                                      <p:cBhvr>
                                        <p:cTn id="16" dur="500"/>
                                        <p:tgtEl>
                                          <p:spTgt spid="22536"/>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22531">
                                            <p:txEl>
                                              <p:charRg st="36" end="44"/>
                                            </p:txEl>
                                          </p:spTgt>
                                        </p:tgtEl>
                                        <p:attrNameLst>
                                          <p:attrName>style.visibility</p:attrName>
                                        </p:attrNameLst>
                                      </p:cBhvr>
                                      <p:to>
                                        <p:strVal val="visible"/>
                                      </p:to>
                                    </p:set>
                                    <p:animEffect transition="in" filter="plus(in)">
                                      <p:cBhvr>
                                        <p:cTn id="21" dur="500"/>
                                        <p:tgtEl>
                                          <p:spTgt spid="22531">
                                            <p:txEl>
                                              <p:charRg st="36" end="4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3" presetClass="entr" presetSubtype="16" fill="hold" nodeType="clickEffect">
                                  <p:stCondLst>
                                    <p:cond delay="0"/>
                                  </p:stCondLst>
                                  <p:childTnLst>
                                    <p:set>
                                      <p:cBhvr>
                                        <p:cTn id="25" dur="1" fill="hold">
                                          <p:stCondLst>
                                            <p:cond delay="0"/>
                                          </p:stCondLst>
                                        </p:cTn>
                                        <p:tgtEl>
                                          <p:spTgt spid="22538"/>
                                        </p:tgtEl>
                                        <p:attrNameLst>
                                          <p:attrName>style.visibility</p:attrName>
                                        </p:attrNameLst>
                                      </p:cBhvr>
                                      <p:to>
                                        <p:strVal val="visible"/>
                                      </p:to>
                                    </p:set>
                                    <p:animEffect transition="in" filter="plus(in)">
                                      <p:cBhvr>
                                        <p:cTn id="26" dur="500"/>
                                        <p:tgtEl>
                                          <p:spTgt spid="22538"/>
                                        </p:tgtEl>
                                      </p:cBhvr>
                                    </p:animEffect>
                                  </p:childTnLst>
                                </p:cTn>
                              </p:par>
                            </p:childTnLst>
                          </p:cTn>
                        </p:par>
                      </p:childTnLst>
                    </p:cTn>
                  </p:par>
                  <p:par>
                    <p:cTn id="27" fill="hold">
                      <p:stCondLst>
                        <p:cond delay="indefinite"/>
                      </p:stCondLst>
                      <p:childTnLst>
                        <p:par>
                          <p:cTn id="28" fill="hold">
                            <p:stCondLst>
                              <p:cond delay="0"/>
                            </p:stCondLst>
                            <p:childTnLst>
                              <p:par>
                                <p:cTn id="29" presetID="13" presetClass="entr" presetSubtype="16" fill="hold" nodeType="clickEffect">
                                  <p:stCondLst>
                                    <p:cond delay="0"/>
                                  </p:stCondLst>
                                  <p:childTnLst>
                                    <p:set>
                                      <p:cBhvr>
                                        <p:cTn id="30" dur="1" fill="hold">
                                          <p:stCondLst>
                                            <p:cond delay="0"/>
                                          </p:stCondLst>
                                        </p:cTn>
                                        <p:tgtEl>
                                          <p:spTgt spid="22531">
                                            <p:txEl>
                                              <p:charRg st="45" end="73"/>
                                            </p:txEl>
                                          </p:spTgt>
                                        </p:tgtEl>
                                        <p:attrNameLst>
                                          <p:attrName>style.visibility</p:attrName>
                                        </p:attrNameLst>
                                      </p:cBhvr>
                                      <p:to>
                                        <p:strVal val="visible"/>
                                      </p:to>
                                    </p:set>
                                    <p:animEffect transition="in" filter="plus(in)">
                                      <p:cBhvr>
                                        <p:cTn id="31" dur="500"/>
                                        <p:tgtEl>
                                          <p:spTgt spid="22531">
                                            <p:txEl>
                                              <p:charRg st="45" end="73"/>
                                            </p:txEl>
                                          </p:spTgt>
                                        </p:tgtEl>
                                      </p:cBhvr>
                                    </p:animEffect>
                                  </p:childTnLst>
                                </p:cTn>
                              </p:par>
                              <p:par>
                                <p:cTn id="32" presetID="13" presetClass="entr" presetSubtype="16" fill="hold" nodeType="withEffect">
                                  <p:stCondLst>
                                    <p:cond delay="0"/>
                                  </p:stCondLst>
                                  <p:childTnLst>
                                    <p:set>
                                      <p:cBhvr>
                                        <p:cTn id="33" dur="1" fill="hold">
                                          <p:stCondLst>
                                            <p:cond delay="0"/>
                                          </p:stCondLst>
                                        </p:cTn>
                                        <p:tgtEl>
                                          <p:spTgt spid="22540"/>
                                        </p:tgtEl>
                                        <p:attrNameLst>
                                          <p:attrName>style.visibility</p:attrName>
                                        </p:attrNameLst>
                                      </p:cBhvr>
                                      <p:to>
                                        <p:strVal val="visible"/>
                                      </p:to>
                                    </p:set>
                                    <p:animEffect transition="in" filter="plus(in)">
                                      <p:cBhvr>
                                        <p:cTn id="34" dur="500"/>
                                        <p:tgtEl>
                                          <p:spTgt spid="22540"/>
                                        </p:tgtEl>
                                      </p:cBhvr>
                                    </p:animEffect>
                                  </p:childTnLst>
                                </p:cTn>
                              </p:par>
                              <p:par>
                                <p:cTn id="35" presetID="13" presetClass="entr" presetSubtype="16" fill="hold" nodeType="with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plus(in)">
                                      <p:cBhvr>
                                        <p:cTn id="37" dur="500"/>
                                        <p:tgtEl>
                                          <p:spTgt spid="22542"/>
                                        </p:tgtEl>
                                      </p:cBhvr>
                                    </p:animEffect>
                                  </p:childTnLst>
                                </p:cTn>
                              </p:par>
                              <p:par>
                                <p:cTn id="38" presetID="13" presetClass="entr" presetSubtype="16" fill="hold" nodeType="withEffect">
                                  <p:stCondLst>
                                    <p:cond delay="0"/>
                                  </p:stCondLst>
                                  <p:childTnLst>
                                    <p:set>
                                      <p:cBhvr>
                                        <p:cTn id="39" dur="1" fill="hold">
                                          <p:stCondLst>
                                            <p:cond delay="0"/>
                                          </p:stCondLst>
                                        </p:cTn>
                                        <p:tgtEl>
                                          <p:spTgt spid="22531">
                                            <p:txEl>
                                              <p:charRg st="73" end="79"/>
                                            </p:txEl>
                                          </p:spTgt>
                                        </p:tgtEl>
                                        <p:attrNameLst>
                                          <p:attrName>style.visibility</p:attrName>
                                        </p:attrNameLst>
                                      </p:cBhvr>
                                      <p:to>
                                        <p:strVal val="visible"/>
                                      </p:to>
                                    </p:set>
                                    <p:animEffect transition="in" filter="plus(in)">
                                      <p:cBhvr>
                                        <p:cTn id="40" dur="2000"/>
                                        <p:tgtEl>
                                          <p:spTgt spid="22531">
                                            <p:txEl>
                                              <p:charRg st="73" end="79"/>
                                            </p:txEl>
                                          </p:spTgt>
                                        </p:tgtEl>
                                      </p:cBhvr>
                                    </p:animEffect>
                                  </p:childTnLst>
                                </p:cTn>
                              </p:par>
                              <p:par>
                                <p:cTn id="41" presetID="13" presetClass="entr" presetSubtype="16" fill="hold" nodeType="withEffect">
                                  <p:stCondLst>
                                    <p:cond delay="0"/>
                                  </p:stCondLst>
                                  <p:childTnLst>
                                    <p:set>
                                      <p:cBhvr>
                                        <p:cTn id="42" dur="1" fill="hold">
                                          <p:stCondLst>
                                            <p:cond delay="0"/>
                                          </p:stCondLst>
                                        </p:cTn>
                                        <p:tgtEl>
                                          <p:spTgt spid="22531">
                                            <p:txEl>
                                              <p:charRg st="79" end="104"/>
                                            </p:txEl>
                                          </p:spTgt>
                                        </p:tgtEl>
                                        <p:attrNameLst>
                                          <p:attrName>style.visibility</p:attrName>
                                        </p:attrNameLst>
                                      </p:cBhvr>
                                      <p:to>
                                        <p:strVal val="visible"/>
                                      </p:to>
                                    </p:set>
                                    <p:animEffect transition="in" filter="plus(in)">
                                      <p:cBhvr>
                                        <p:cTn id="43" dur="2000"/>
                                        <p:tgtEl>
                                          <p:spTgt spid="22531">
                                            <p:txEl>
                                              <p:charRg st="79"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神经网络实用教程模板hardman">
  <a:themeElements>
    <a:clrScheme name="神经网络实用教程模板hardman 11">
      <a:dk1>
        <a:srgbClr val="29486B"/>
      </a:dk1>
      <a:lt1>
        <a:srgbClr val="FFFFFF"/>
      </a:lt1>
      <a:dk2>
        <a:srgbClr val="203954"/>
      </a:dk2>
      <a:lt2>
        <a:srgbClr val="F8F8F8"/>
      </a:lt2>
      <a:accent1>
        <a:srgbClr val="ECEBD3"/>
      </a:accent1>
      <a:accent2>
        <a:srgbClr val="B6B57F"/>
      </a:accent2>
      <a:accent3>
        <a:srgbClr val="ABAEB3"/>
      </a:accent3>
      <a:accent4>
        <a:srgbClr val="DADADA"/>
      </a:accent4>
      <a:accent5>
        <a:srgbClr val="F4F3E6"/>
      </a:accent5>
      <a:accent6>
        <a:srgbClr val="A5A472"/>
      </a:accent6>
      <a:hlink>
        <a:srgbClr val="CDCBAB"/>
      </a:hlink>
      <a:folHlink>
        <a:srgbClr val="8BADD3"/>
      </a:folHlink>
    </a:clrScheme>
    <a:fontScheme name="神经网络实用教程模板hardman">
      <a:majorFont>
        <a:latin typeface="Impact"/>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635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神经网络实用教程模板hardman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神经网络实用教程模板hardman 2">
        <a:dk1>
          <a:srgbClr val="000000"/>
        </a:dk1>
        <a:lt1>
          <a:srgbClr val="FFFFFF"/>
        </a:lt1>
        <a:dk2>
          <a:srgbClr val="29486B"/>
        </a:dk2>
        <a:lt2>
          <a:srgbClr val="29486B"/>
        </a:lt2>
        <a:accent1>
          <a:srgbClr val="C0C0C0"/>
        </a:accent1>
        <a:accent2>
          <a:srgbClr val="C6C59C"/>
        </a:accent2>
        <a:accent3>
          <a:srgbClr val="FFFFFF"/>
        </a:accent3>
        <a:accent4>
          <a:srgbClr val="000000"/>
        </a:accent4>
        <a:accent5>
          <a:srgbClr val="DCDCDC"/>
        </a:accent5>
        <a:accent6>
          <a:srgbClr val="B3B28D"/>
        </a:accent6>
        <a:hlink>
          <a:srgbClr val="EFEDBF"/>
        </a:hlink>
        <a:folHlink>
          <a:srgbClr val="EAEAEA"/>
        </a:folHlink>
      </a:clrScheme>
      <a:clrMap bg1="lt1" tx1="dk1" bg2="lt2" tx2="dk2" accent1="accent1" accent2="accent2" accent3="accent3" accent4="accent4" accent5="accent5" accent6="accent6" hlink="hlink" folHlink="folHlink"/>
    </a:extraClrScheme>
    <a:extraClrScheme>
      <a:clrScheme name="神经网络实用教程模板hardman 3">
        <a:dk1>
          <a:srgbClr val="000000"/>
        </a:dk1>
        <a:lt1>
          <a:srgbClr val="FFFFFF"/>
        </a:lt1>
        <a:dk2>
          <a:srgbClr val="000000"/>
        </a:dk2>
        <a:lt2>
          <a:srgbClr val="4D4D4D"/>
        </a:lt2>
        <a:accent1>
          <a:srgbClr val="C0C0C0"/>
        </a:accent1>
        <a:accent2>
          <a:srgbClr val="969696"/>
        </a:accent2>
        <a:accent3>
          <a:srgbClr val="FFFFFF"/>
        </a:accent3>
        <a:accent4>
          <a:srgbClr val="000000"/>
        </a:accent4>
        <a:accent5>
          <a:srgbClr val="DCDCDC"/>
        </a:accent5>
        <a:accent6>
          <a:srgbClr val="878787"/>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神经网络实用教程模板hardman 4">
        <a:dk1>
          <a:srgbClr val="000040"/>
        </a:dk1>
        <a:lt1>
          <a:srgbClr val="729DFE"/>
        </a:lt1>
        <a:dk2>
          <a:srgbClr val="35395B"/>
        </a:dk2>
        <a:lt2>
          <a:srgbClr val="3566A7"/>
        </a:lt2>
        <a:accent1>
          <a:srgbClr val="FFFFFF"/>
        </a:accent1>
        <a:accent2>
          <a:srgbClr val="BCBCAE"/>
        </a:accent2>
        <a:accent3>
          <a:srgbClr val="BCCCFE"/>
        </a:accent3>
        <a:accent4>
          <a:srgbClr val="000035"/>
        </a:accent4>
        <a:accent5>
          <a:srgbClr val="FFFFFF"/>
        </a:accent5>
        <a:accent6>
          <a:srgbClr val="AAAA9D"/>
        </a:accent6>
        <a:hlink>
          <a:srgbClr val="DEDDC5"/>
        </a:hlink>
        <a:folHlink>
          <a:srgbClr val="50CBEC"/>
        </a:folHlink>
      </a:clrScheme>
      <a:clrMap bg1="lt1" tx1="dk1" bg2="lt2" tx2="dk2" accent1="accent1" accent2="accent2" accent3="accent3" accent4="accent4" accent5="accent5" accent6="accent6" hlink="hlink" folHlink="folHlink"/>
    </a:extraClrScheme>
    <a:extraClrScheme>
      <a:clrScheme name="神经网络实用教程模板hardman 5">
        <a:dk1>
          <a:srgbClr val="A1261D"/>
        </a:dk1>
        <a:lt1>
          <a:srgbClr val="FFFFCC"/>
        </a:lt1>
        <a:dk2>
          <a:srgbClr val="000000"/>
        </a:dk2>
        <a:lt2>
          <a:srgbClr val="F8F8F8"/>
        </a:lt2>
        <a:accent1>
          <a:srgbClr val="FFCC00"/>
        </a:accent1>
        <a:accent2>
          <a:srgbClr val="D41010"/>
        </a:accent2>
        <a:accent3>
          <a:srgbClr val="AAAAAA"/>
        </a:accent3>
        <a:accent4>
          <a:srgbClr val="DADAAE"/>
        </a:accent4>
        <a:accent5>
          <a:srgbClr val="FFE2AA"/>
        </a:accent5>
        <a:accent6>
          <a:srgbClr val="C00D0D"/>
        </a:accent6>
        <a:hlink>
          <a:srgbClr val="9A180E"/>
        </a:hlink>
        <a:folHlink>
          <a:srgbClr val="8A0906"/>
        </a:folHlink>
      </a:clrScheme>
      <a:clrMap bg1="dk2" tx1="lt1" bg2="dk1" tx2="lt2" accent1="accent1" accent2="accent2" accent3="accent3" accent4="accent4" accent5="accent5" accent6="accent6" hlink="hlink" folHlink="folHlink"/>
    </a:extraClrScheme>
    <a:extraClrScheme>
      <a:clrScheme name="神经网络实用教程模板hardman 6">
        <a:dk1>
          <a:srgbClr val="6F2B29"/>
        </a:dk1>
        <a:lt1>
          <a:srgbClr val="FFFFFF"/>
        </a:lt1>
        <a:dk2>
          <a:srgbClr val="973937"/>
        </a:dk2>
        <a:lt2>
          <a:srgbClr val="E7E6B4"/>
        </a:lt2>
        <a:accent1>
          <a:srgbClr val="FFCC66"/>
        </a:accent1>
        <a:accent2>
          <a:srgbClr val="9B8359"/>
        </a:accent2>
        <a:accent3>
          <a:srgbClr val="C9AEAE"/>
        </a:accent3>
        <a:accent4>
          <a:srgbClr val="DADADA"/>
        </a:accent4>
        <a:accent5>
          <a:srgbClr val="FFE2B8"/>
        </a:accent5>
        <a:accent6>
          <a:srgbClr val="8C7650"/>
        </a:accent6>
        <a:hlink>
          <a:srgbClr val="BFB293"/>
        </a:hlink>
        <a:folHlink>
          <a:srgbClr val="C03330"/>
        </a:folHlink>
      </a:clrScheme>
      <a:clrMap bg1="dk2" tx1="lt1" bg2="dk1" tx2="lt2" accent1="accent1" accent2="accent2" accent3="accent3" accent4="accent4" accent5="accent5" accent6="accent6" hlink="hlink" folHlink="folHlink"/>
    </a:extraClrScheme>
    <a:extraClrScheme>
      <a:clrScheme name="神经网络实用教程模板hardman 7">
        <a:dk1>
          <a:srgbClr val="000000"/>
        </a:dk1>
        <a:lt1>
          <a:srgbClr val="376393"/>
        </a:lt1>
        <a:dk2>
          <a:srgbClr val="F8F8F8"/>
        </a:dk2>
        <a:lt2>
          <a:srgbClr val="29486B"/>
        </a:lt2>
        <a:accent1>
          <a:srgbClr val="ECEBD3"/>
        </a:accent1>
        <a:accent2>
          <a:srgbClr val="B6B57F"/>
        </a:accent2>
        <a:accent3>
          <a:srgbClr val="AEB7C8"/>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神经网络实用教程模板hardman 8">
        <a:dk1>
          <a:srgbClr val="000000"/>
        </a:dk1>
        <a:lt1>
          <a:srgbClr val="274567"/>
        </a:lt1>
        <a:dk2>
          <a:srgbClr val="F8F8F8"/>
        </a:dk2>
        <a:lt2>
          <a:srgbClr val="29486B"/>
        </a:lt2>
        <a:accent1>
          <a:srgbClr val="ECEBD3"/>
        </a:accent1>
        <a:accent2>
          <a:srgbClr val="B6B57F"/>
        </a:accent2>
        <a:accent3>
          <a:srgbClr val="ACB0B8"/>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神经网络实用教程模板hardman 9">
        <a:dk1>
          <a:srgbClr val="000000"/>
        </a:dk1>
        <a:lt1>
          <a:srgbClr val="203954"/>
        </a:lt1>
        <a:dk2>
          <a:srgbClr val="F8F8F8"/>
        </a:dk2>
        <a:lt2>
          <a:srgbClr val="29486B"/>
        </a:lt2>
        <a:accent1>
          <a:srgbClr val="ECEBD3"/>
        </a:accent1>
        <a:accent2>
          <a:srgbClr val="B6B57F"/>
        </a:accent2>
        <a:accent3>
          <a:srgbClr val="ABAEB3"/>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神经网络实用教程模板hardman 10">
        <a:dk1>
          <a:srgbClr val="29486B"/>
        </a:dk1>
        <a:lt1>
          <a:srgbClr val="FFFF00"/>
        </a:lt1>
        <a:dk2>
          <a:srgbClr val="203954"/>
        </a:dk2>
        <a:lt2>
          <a:srgbClr val="F8F8F8"/>
        </a:lt2>
        <a:accent1>
          <a:srgbClr val="ECEBD3"/>
        </a:accent1>
        <a:accent2>
          <a:srgbClr val="B6B57F"/>
        </a:accent2>
        <a:accent3>
          <a:srgbClr val="ABAEB3"/>
        </a:accent3>
        <a:accent4>
          <a:srgbClr val="DADA00"/>
        </a:accent4>
        <a:accent5>
          <a:srgbClr val="F4F3E6"/>
        </a:accent5>
        <a:accent6>
          <a:srgbClr val="A5A472"/>
        </a:accent6>
        <a:hlink>
          <a:srgbClr val="CDCBAB"/>
        </a:hlink>
        <a:folHlink>
          <a:srgbClr val="8BADD3"/>
        </a:folHlink>
      </a:clrScheme>
      <a:clrMap bg1="dk2" tx1="lt1" bg2="dk1" tx2="lt2" accent1="accent1" accent2="accent2" accent3="accent3" accent4="accent4" accent5="accent5" accent6="accent6" hlink="hlink" folHlink="folHlink"/>
    </a:extraClrScheme>
    <a:extraClrScheme>
      <a:clrScheme name="神经网络实用教程模板hardman 11">
        <a:dk1>
          <a:srgbClr val="29486B"/>
        </a:dk1>
        <a:lt1>
          <a:srgbClr val="FFFFFF"/>
        </a:lt1>
        <a:dk2>
          <a:srgbClr val="203954"/>
        </a:dk2>
        <a:lt2>
          <a:srgbClr val="F8F8F8"/>
        </a:lt2>
        <a:accent1>
          <a:srgbClr val="ECEBD3"/>
        </a:accent1>
        <a:accent2>
          <a:srgbClr val="B6B57F"/>
        </a:accent2>
        <a:accent3>
          <a:srgbClr val="ABAEB3"/>
        </a:accent3>
        <a:accent4>
          <a:srgbClr val="DADADA"/>
        </a:accent4>
        <a:accent5>
          <a:srgbClr val="F4F3E6"/>
        </a:accent5>
        <a:accent6>
          <a:srgbClr val="A5A472"/>
        </a:accent6>
        <a:hlink>
          <a:srgbClr val="CDCBAB"/>
        </a:hlink>
        <a:folHlink>
          <a:srgbClr val="8BADD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神经网络实用教程模板hardman</Template>
  <TotalTime>0</TotalTime>
  <Words>2481</Words>
  <Application>WPS 演示</Application>
  <PresentationFormat>在屏幕上显示</PresentationFormat>
  <Paragraphs>189</Paragraphs>
  <Slides>20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53</vt:i4>
      </vt:variant>
      <vt:variant>
        <vt:lpstr>幻灯片标题</vt:lpstr>
      </vt:variant>
      <vt:variant>
        <vt:i4>20</vt:i4>
      </vt:variant>
    </vt:vector>
  </HeadingPairs>
  <TitlesOfParts>
    <vt:vector size="87" baseType="lpstr">
      <vt:lpstr>Arial</vt:lpstr>
      <vt:lpstr>宋体</vt:lpstr>
      <vt:lpstr>Wingdings</vt:lpstr>
      <vt:lpstr>Impact</vt:lpstr>
      <vt:lpstr>隶书</vt:lpstr>
      <vt:lpstr>楷体_GB2312</vt:lpstr>
      <vt:lpstr>Calibri</vt:lpstr>
      <vt:lpstr>Times New Roman</vt:lpstr>
      <vt:lpstr>Arial Narrow</vt:lpstr>
      <vt:lpstr>华文行楷</vt:lpstr>
      <vt:lpstr>微软雅黑</vt:lpstr>
      <vt:lpstr>Arial Unicode MS</vt:lpstr>
      <vt:lpstr>新宋体</vt:lpstr>
      <vt:lpstr>神经网络实用教程模板hardman</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jiang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小波神经网络 </dc:title>
  <dc:creator>蒋世忠</dc:creator>
  <dc:description>www.5iai.com智能中国网提供书中源码、实验与学习教程下载</dc:description>
  <dc:subject>《神经网络实用教程》配套课件</dc:subject>
  <cp:lastModifiedBy>gongzuo123456789</cp:lastModifiedBy>
  <cp:revision>35</cp:revision>
  <dcterms:created xsi:type="dcterms:W3CDTF">2009-02-03T04:42:20Z</dcterms:created>
  <dcterms:modified xsi:type="dcterms:W3CDTF">2018-08-15T16:56:16Z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