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sldIdLst>
    <p:sldId id="256" r:id="rId4"/>
    <p:sldId id="257" r:id="rId5"/>
    <p:sldId id="355" r:id="rId6"/>
    <p:sldId id="313" r:id="rId7"/>
    <p:sldId id="314" r:id="rId8"/>
    <p:sldId id="319" r:id="rId10"/>
    <p:sldId id="316" r:id="rId11"/>
    <p:sldId id="394" r:id="rId12"/>
    <p:sldId id="317" r:id="rId13"/>
    <p:sldId id="318" r:id="rId14"/>
    <p:sldId id="271" r:id="rId15"/>
    <p:sldId id="275" r:id="rId16"/>
    <p:sldId id="276" r:id="rId17"/>
    <p:sldId id="277" r:id="rId18"/>
    <p:sldId id="284" r:id="rId19"/>
    <p:sldId id="285" r:id="rId20"/>
    <p:sldId id="286" r:id="rId21"/>
    <p:sldId id="287" r:id="rId22"/>
    <p:sldId id="288" r:id="rId23"/>
    <p:sldId id="272" r:id="rId24"/>
    <p:sldId id="274" r:id="rId25"/>
    <p:sldId id="278" r:id="rId26"/>
    <p:sldId id="289" r:id="rId27"/>
    <p:sldId id="290" r:id="rId28"/>
    <p:sldId id="279" r:id="rId29"/>
    <p:sldId id="282" r:id="rId30"/>
    <p:sldId id="283" r:id="rId31"/>
    <p:sldId id="291" r:id="rId32"/>
    <p:sldId id="292" r:id="rId33"/>
    <p:sldId id="297" r:id="rId34"/>
    <p:sldId id="298" r:id="rId35"/>
    <p:sldId id="299" r:id="rId36"/>
    <p:sldId id="307" r:id="rId37"/>
    <p:sldId id="305" r:id="rId38"/>
    <p:sldId id="306" r:id="rId39"/>
    <p:sldId id="308" r:id="rId40"/>
    <p:sldId id="309" r:id="rId41"/>
    <p:sldId id="301" r:id="rId42"/>
    <p:sldId id="310" r:id="rId43"/>
    <p:sldId id="311" r:id="rId44"/>
    <p:sldId id="312" r:id="rId45"/>
    <p:sldId id="259" r:id="rId4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9933"/>
    <a:srgbClr val="FFFFFF"/>
    <a:srgbClr val="FF0000"/>
    <a:srgbClr val="0000FF"/>
    <a:srgbClr val="008000"/>
    <a:srgbClr val="00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104"/>
    <p:restoredTop sz="82189"/>
  </p:normalViewPr>
  <p:slideViewPr>
    <p:cSldViewPr showGuides="1">
      <p:cViewPr>
        <p:scale>
          <a:sx n="66" d="100"/>
          <a:sy n="66" d="100"/>
        </p:scale>
        <p:origin x="-1230" y="-666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幻灯片图像占位符 1"/>
          <p:cNvSpPr/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9458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34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34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rtlCol="0">
            <a:normAutofit fontScale="4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1.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禁忌搜索就是对于找到的一部分局部最优解，有意识地避开它从而获得更多的搜索区间。兔子们找到了泰山，它们之中的一只就会留守在这里，这就是禁忌搜索中“禁忌表（</a:t>
            </a:r>
            <a:r>
              <a:rPr kumimoji="0" lang="en-US" altLang="zh-CN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tabu</a:t>
            </a: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list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）”的含义</a:t>
            </a: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其他的再去别的地方寻找。就这样，一大圈后，把找到的几个山峰一比较，珠穆朗玛峰脱颖而出</a:t>
            </a: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.</a:t>
            </a: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2.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拟退火来自冶金学的专有名词退火。退火是将材料加热后再经特定速率冷却，目的是增大晶粒的体积，并且减少晶格中的缺陷。将热力学的理论套用到统计学，将搜寻空间内每一点想像成空气内的分子；分子的能量，就是它本身的动能；而搜寻空间内的每一点，也像空气分子一样带有“能量”，以表示该点对命题的合适程度。演算法先以搜寻空间内一个任意点作起始：每一步先选择一个“邻居”，然后再计算从现有位置到达“邻居”的概率。 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3.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人工神经网络具有自学习和自适应的能力，可以通过预先提供的一批相互对应的输入－输出数据，分析掌握两者之间潜在的规律，最终根据这些规律，用新的输入数据来推算输出结果</a:t>
            </a: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zh-CN" alt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560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en-US" altLang="zh-CN" dirty="0"/>
              <a:t>1.</a:t>
            </a:r>
            <a:r>
              <a:rPr lang="zh-CN" altLang="en-US" dirty="0"/>
              <a:t>当一只找到食物以后，它会向环境释放一种信息素，吸引其他的蚂蚁过来，这样越来越多的蚂蚁会找到食物！有些蚂蚁并没有象其它蚂蚁一样总重复同样的路，他们会另辟蹊径，如果新开辟的道路比原来的其他道路更短，那么，渐渐，更多的蚂蚁被吸引到这条较短的路上来。最后，经过一段时间运行，可能会出现一条最短的路径被大多数蚂蚁重复着。</a:t>
            </a:r>
            <a:endParaRPr lang="en-US" altLang="zh-CN" dirty="0"/>
          </a:p>
          <a:p>
            <a:pPr lvl="0">
              <a:spcBef>
                <a:spcPct val="0"/>
              </a:spcBef>
            </a:pPr>
            <a:endParaRPr lang="en-US" altLang="zh-CN" dirty="0"/>
          </a:p>
          <a:p>
            <a:pPr lvl="0">
              <a:spcBef>
                <a:spcPct val="0"/>
              </a:spcBef>
            </a:pPr>
            <a:r>
              <a:rPr lang="en-US" altLang="zh-CN" dirty="0"/>
              <a:t>2</a:t>
            </a:r>
            <a:r>
              <a:rPr lang="zh-CN" altLang="en-US" dirty="0"/>
              <a:t>粒子群算法模拟鸟群的捕食行为。一群鸟在随机搜索食物，在这个区域里只有一块食物。所有的鸟都不知道食物在那里。但是他们知道当前的位置离食物还有多远。最简单有效的策略就是搜寻目前离食物最近的鸟的周围区域。</a:t>
            </a:r>
            <a:r>
              <a:rPr lang="en-US" altLang="zh-CN" dirty="0"/>
              <a:t>PSO</a:t>
            </a:r>
            <a:r>
              <a:rPr lang="zh-CN" altLang="en-US" dirty="0"/>
              <a:t>中，每个优化问题的解都是搜索空间中的一只鸟。我们称之为“粒子”。所有的粒子都有一个由被优化的函数决定的适应值，每个粒子还有一个速度决定他们飞翔的方向和距离。然后粒子们就追随当前的最优粒子在解空间中搜索。 </a:t>
            </a:r>
            <a:endParaRPr lang="zh-CN" altLang="en-US" dirty="0"/>
          </a:p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560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幻灯片图像占位符 1"/>
          <p:cNvSpPr/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29698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zh-CN" altLang="en-US" dirty="0"/>
              <a:t>截断选择：根据进行的选择，凡达到或超过某一标准</a:t>
            </a:r>
            <a:r>
              <a:rPr lang="en-US" altLang="zh-CN" dirty="0"/>
              <a:t>(</a:t>
            </a:r>
            <a:r>
              <a:rPr lang="zh-CN" altLang="en-US" dirty="0"/>
              <a:t>临界值</a:t>
            </a:r>
            <a:r>
              <a:rPr lang="en-US" altLang="zh-CN" dirty="0"/>
              <a:t>)</a:t>
            </a:r>
            <a:r>
              <a:rPr lang="zh-CN" altLang="en-US" dirty="0"/>
              <a:t>的个体均被保留，否则就淘汰的选择方法。</a:t>
            </a:r>
            <a:endParaRPr lang="en-US" altLang="zh-CN" dirty="0"/>
          </a:p>
          <a:p>
            <a:pPr lvl="0">
              <a:spcBef>
                <a:spcPct val="0"/>
              </a:spcBef>
            </a:pPr>
            <a:r>
              <a:rPr lang="zh-CN" altLang="en-US" dirty="0"/>
              <a:t>锦标赛选择：在</a:t>
            </a:r>
            <a:r>
              <a:rPr lang="en-US" altLang="zh-CN" dirty="0"/>
              <a:t>50</a:t>
            </a:r>
            <a:r>
              <a:rPr lang="zh-CN" altLang="en-US" dirty="0"/>
              <a:t>个人中，随机选择两组人，每组</a:t>
            </a:r>
            <a:r>
              <a:rPr lang="en-US" altLang="zh-CN" dirty="0"/>
              <a:t>10</a:t>
            </a:r>
            <a:r>
              <a:rPr lang="zh-CN" altLang="en-US" dirty="0"/>
              <a:t>个人，对于每组的</a:t>
            </a:r>
            <a:r>
              <a:rPr lang="en-US" altLang="zh-CN" dirty="0"/>
              <a:t>10</a:t>
            </a:r>
            <a:r>
              <a:rPr lang="zh-CN" altLang="en-US" dirty="0"/>
              <a:t>个人按适应度进行排列，选择两组中适应度最好的两个个体作为母代进行两两交叉；</a:t>
            </a:r>
            <a:endParaRPr lang="zh-CN" altLang="en-US" dirty="0"/>
          </a:p>
          <a:p>
            <a:pPr lvl="0">
              <a:spcBef>
                <a:spcPct val="0"/>
              </a:spcBef>
            </a:pPr>
            <a:r>
              <a:rPr lang="zh-CN" altLang="en-US" dirty="0"/>
              <a:t>然后再从剩下来的</a:t>
            </a:r>
            <a:r>
              <a:rPr lang="en-US" altLang="zh-CN" dirty="0"/>
              <a:t>48</a:t>
            </a:r>
            <a:r>
              <a:rPr lang="zh-CN" altLang="en-US" dirty="0"/>
              <a:t>个人中，随机选择两组人，每组</a:t>
            </a:r>
            <a:r>
              <a:rPr lang="en-US" altLang="zh-CN" dirty="0"/>
              <a:t>10</a:t>
            </a:r>
            <a:r>
              <a:rPr lang="zh-CN" altLang="en-US" dirty="0"/>
              <a:t>个人，对于每组的</a:t>
            </a:r>
            <a:r>
              <a:rPr lang="en-US" altLang="zh-CN" dirty="0"/>
              <a:t>10</a:t>
            </a:r>
            <a:r>
              <a:rPr lang="zh-CN" altLang="en-US" dirty="0"/>
              <a:t>个人按适应度进行排列，选择两组中适应度最好的两个个体作为母代进行两两交叉；</a:t>
            </a:r>
            <a:endParaRPr lang="zh-CN" altLang="en-US" dirty="0"/>
          </a:p>
          <a:p>
            <a:pPr lvl="0">
              <a:spcBef>
                <a:spcPct val="0"/>
              </a:spcBef>
            </a:pPr>
            <a:r>
              <a:rPr lang="zh-CN" altLang="en-US" dirty="0"/>
              <a:t>依此类推，知道你选出的母代个数满足你的要求，这里母代个数肯定是少于</a:t>
            </a:r>
            <a:r>
              <a:rPr lang="en-US" altLang="zh-CN" dirty="0"/>
              <a:t>50</a:t>
            </a:r>
            <a:r>
              <a:rPr lang="zh-CN" altLang="en-US" dirty="0"/>
              <a:t>的。</a:t>
            </a:r>
            <a:endParaRPr lang="zh-CN" altLang="en-US" dirty="0"/>
          </a:p>
        </p:txBody>
      </p:sp>
      <p:sp>
        <p:nvSpPr>
          <p:cNvPr id="389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幻灯片图像占位符 1"/>
          <p:cNvSpPr/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41986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505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zh-CN" altLang="en-US" dirty="0"/>
              <a:t>均匀交叉：均匀交叉是指</a:t>
            </a:r>
            <a:r>
              <a:rPr lang="en-US" altLang="zh-CN" dirty="0"/>
              <a:t>2</a:t>
            </a:r>
            <a:r>
              <a:rPr lang="zh-CN" altLang="en-US" dirty="0"/>
              <a:t>个配对个体的每一个基因座上的基因都以相同的交叉概率进行交换</a:t>
            </a:r>
            <a:r>
              <a:rPr lang="en-US" altLang="zh-CN" dirty="0"/>
              <a:t>,</a:t>
            </a:r>
            <a:r>
              <a:rPr lang="zh-CN" altLang="en-US" dirty="0"/>
              <a:t>从而形成</a:t>
            </a:r>
            <a:r>
              <a:rPr lang="en-US" altLang="zh-CN" dirty="0"/>
              <a:t>2</a:t>
            </a:r>
            <a:r>
              <a:rPr lang="zh-CN" altLang="en-US" dirty="0"/>
              <a:t>个新的个体</a:t>
            </a:r>
            <a:br>
              <a:rPr lang="zh-CN" altLang="en-US" dirty="0"/>
            </a:br>
            <a:endParaRPr lang="en-US" altLang="zh-CN" dirty="0"/>
          </a:p>
          <a:p>
            <a:pPr lvl="0">
              <a:spcBef>
                <a:spcPct val="0"/>
              </a:spcBef>
            </a:pPr>
            <a:endParaRPr lang="en-US" altLang="zh-CN" dirty="0"/>
          </a:p>
          <a:p>
            <a:pPr lvl="0">
              <a:spcBef>
                <a:spcPct val="0"/>
              </a:spcBef>
            </a:pPr>
            <a:r>
              <a:rPr lang="zh-CN" altLang="en-US" dirty="0"/>
              <a:t>洗牌交叉：洗牌交叉就是，将一个父基因取一半，再上来自另外一个父基因的一半，构成一个新的子基因。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50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幻灯片图像占位符 1"/>
          <p:cNvSpPr/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49154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幻灯片图像占位符 1"/>
          <p:cNvSpPr/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57346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30"/>
          <p:cNvSpPr/>
          <p:nvPr/>
        </p:nvSpPr>
        <p:spPr>
          <a:xfrm rot="20700000" flipH="1">
            <a:off x="6426200" y="636588"/>
            <a:ext cx="896938" cy="619125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50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grpSp>
        <p:nvGrpSpPr>
          <p:cNvPr id="3084" name="组合 16"/>
          <p:cNvGrpSpPr/>
          <p:nvPr/>
        </p:nvGrpSpPr>
        <p:grpSpPr>
          <a:xfrm>
            <a:off x="581025" y="3287713"/>
            <a:ext cx="1171575" cy="268287"/>
            <a:chOff x="580290" y="3288314"/>
            <a:chExt cx="1172059" cy="267237"/>
          </a:xfrm>
        </p:grpSpPr>
        <p:sp>
          <p:nvSpPr>
            <p:cNvPr id="11" name="椭圆 10"/>
            <p:cNvSpPr/>
            <p:nvPr/>
          </p:nvSpPr>
          <p:spPr>
            <a:xfrm rot="10800000">
              <a:off x="580290" y="3288314"/>
              <a:ext cx="267237" cy="267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12" name="椭圆 11"/>
            <p:cNvSpPr/>
            <p:nvPr/>
          </p:nvSpPr>
          <p:spPr>
            <a:xfrm rot="10800000">
              <a:off x="1173289" y="3321718"/>
              <a:ext cx="200428" cy="200428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13" name="椭圆 12"/>
            <p:cNvSpPr/>
            <p:nvPr/>
          </p:nvSpPr>
          <p:spPr>
            <a:xfrm rot="10800000">
              <a:off x="1618730" y="3355122"/>
              <a:ext cx="133619" cy="13361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</p:grpSp>
      <p:grpSp>
        <p:nvGrpSpPr>
          <p:cNvPr id="3088" name="组合 17"/>
          <p:cNvGrpSpPr/>
          <p:nvPr/>
        </p:nvGrpSpPr>
        <p:grpSpPr>
          <a:xfrm flipH="1">
            <a:off x="7386638" y="3295650"/>
            <a:ext cx="1173162" cy="266700"/>
            <a:chOff x="580290" y="3288314"/>
            <a:chExt cx="1172059" cy="267237"/>
          </a:xfrm>
        </p:grpSpPr>
        <p:sp>
          <p:nvSpPr>
            <p:cNvPr id="19" name="椭圆 18"/>
            <p:cNvSpPr/>
            <p:nvPr/>
          </p:nvSpPr>
          <p:spPr>
            <a:xfrm rot="10800000">
              <a:off x="580290" y="3288314"/>
              <a:ext cx="267237" cy="267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20" name="椭圆 19"/>
            <p:cNvSpPr/>
            <p:nvPr/>
          </p:nvSpPr>
          <p:spPr>
            <a:xfrm rot="10800000">
              <a:off x="1173289" y="3321718"/>
              <a:ext cx="200428" cy="200428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21" name="椭圆 20"/>
            <p:cNvSpPr/>
            <p:nvPr/>
          </p:nvSpPr>
          <p:spPr>
            <a:xfrm rot="10800000">
              <a:off x="1618730" y="3355122"/>
              <a:ext cx="133619" cy="13361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7" name="任意多边形: 形状 6"/>
          <p:cNvSpPr/>
          <p:nvPr/>
        </p:nvSpPr>
        <p:spPr>
          <a:xfrm>
            <a:off x="0" y="4887913"/>
            <a:ext cx="9144000" cy="1970088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8" name="任意多边形: 形状 7"/>
          <p:cNvSpPr/>
          <p:nvPr/>
        </p:nvSpPr>
        <p:spPr>
          <a:xfrm>
            <a:off x="0" y="5421313"/>
            <a:ext cx="9144000" cy="1436688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9" name="任意多边形: 形状 8"/>
          <p:cNvSpPr/>
          <p:nvPr/>
        </p:nvSpPr>
        <p:spPr>
          <a:xfrm>
            <a:off x="0" y="5722938"/>
            <a:ext cx="9144000" cy="1135063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916935" y="2531234"/>
            <a:ext cx="5310130" cy="978729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16935" y="3546953"/>
            <a:ext cx="5310130" cy="42473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auto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3213100" y="3433763"/>
            <a:ext cx="3860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32" name="组合 10"/>
          <p:cNvGrpSpPr/>
          <p:nvPr/>
        </p:nvGrpSpPr>
        <p:grpSpPr>
          <a:xfrm>
            <a:off x="581025" y="3287713"/>
            <a:ext cx="1171575" cy="268287"/>
            <a:chOff x="580290" y="3288314"/>
            <a:chExt cx="1172059" cy="267237"/>
          </a:xfrm>
        </p:grpSpPr>
        <p:sp>
          <p:nvSpPr>
            <p:cNvPr id="12" name="椭圆 11"/>
            <p:cNvSpPr/>
            <p:nvPr/>
          </p:nvSpPr>
          <p:spPr>
            <a:xfrm rot="10800000">
              <a:off x="580290" y="3288314"/>
              <a:ext cx="267237" cy="267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13" name="椭圆 12"/>
            <p:cNvSpPr/>
            <p:nvPr/>
          </p:nvSpPr>
          <p:spPr>
            <a:xfrm rot="10800000">
              <a:off x="1173289" y="3321718"/>
              <a:ext cx="200428" cy="200428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14" name="椭圆 13"/>
            <p:cNvSpPr/>
            <p:nvPr/>
          </p:nvSpPr>
          <p:spPr>
            <a:xfrm rot="10800000">
              <a:off x="1618730" y="3355122"/>
              <a:ext cx="133619" cy="13361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</p:grpSp>
      <p:grpSp>
        <p:nvGrpSpPr>
          <p:cNvPr id="5136" name="组合 14"/>
          <p:cNvGrpSpPr/>
          <p:nvPr/>
        </p:nvGrpSpPr>
        <p:grpSpPr>
          <a:xfrm flipH="1">
            <a:off x="7386638" y="3295650"/>
            <a:ext cx="1173162" cy="266700"/>
            <a:chOff x="580290" y="3288314"/>
            <a:chExt cx="1172059" cy="267237"/>
          </a:xfrm>
        </p:grpSpPr>
        <p:sp>
          <p:nvSpPr>
            <p:cNvPr id="16" name="椭圆 15"/>
            <p:cNvSpPr/>
            <p:nvPr/>
          </p:nvSpPr>
          <p:spPr>
            <a:xfrm rot="10800000">
              <a:off x="580290" y="3288314"/>
              <a:ext cx="267237" cy="267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17" name="椭圆 16"/>
            <p:cNvSpPr/>
            <p:nvPr/>
          </p:nvSpPr>
          <p:spPr>
            <a:xfrm rot="10800000">
              <a:off x="1173289" y="3321718"/>
              <a:ext cx="200428" cy="200428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18" name="椭圆 17"/>
            <p:cNvSpPr/>
            <p:nvPr/>
          </p:nvSpPr>
          <p:spPr>
            <a:xfrm rot="10800000">
              <a:off x="1618730" y="3355122"/>
              <a:ext cx="133619" cy="13361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7" name="任意多边形: 形状 6"/>
          <p:cNvSpPr/>
          <p:nvPr/>
        </p:nvSpPr>
        <p:spPr>
          <a:xfrm>
            <a:off x="0" y="4883150"/>
            <a:ext cx="9144000" cy="1974850"/>
          </a:xfrm>
          <a:custGeom>
            <a:avLst/>
            <a:gdLst>
              <a:gd name="connsiteX0" fmla="*/ 4408996 w 12191999"/>
              <a:gd name="connsiteY0" fmla="*/ 0 h 1975365"/>
              <a:gd name="connsiteX1" fmla="*/ 5790561 w 12191999"/>
              <a:gd name="connsiteY1" fmla="*/ 551581 h 1975365"/>
              <a:gd name="connsiteX2" fmla="*/ 5801495 w 12191999"/>
              <a:gd name="connsiteY2" fmla="*/ 563959 h 1975365"/>
              <a:gd name="connsiteX3" fmla="*/ 5826131 w 12191999"/>
              <a:gd name="connsiteY3" fmla="*/ 553912 h 1975365"/>
              <a:gd name="connsiteX4" fmla="*/ 6523038 w 12191999"/>
              <a:gd name="connsiteY4" fmla="*/ 434799 h 1975365"/>
              <a:gd name="connsiteX5" fmla="*/ 7789046 w 12191999"/>
              <a:gd name="connsiteY5" fmla="*/ 878743 h 1975365"/>
              <a:gd name="connsiteX6" fmla="*/ 7859692 w 12191999"/>
              <a:gd name="connsiteY6" fmla="*/ 944547 h 1975365"/>
              <a:gd name="connsiteX7" fmla="*/ 7890845 w 12191999"/>
              <a:gd name="connsiteY7" fmla="*/ 901137 h 1975365"/>
              <a:gd name="connsiteX8" fmla="*/ 9633465 w 12191999"/>
              <a:gd name="connsiteY8" fmla="*/ 116746 h 1975365"/>
              <a:gd name="connsiteX9" fmla="*/ 11376086 w 12191999"/>
              <a:gd name="connsiteY9" fmla="*/ 901137 h 1975365"/>
              <a:gd name="connsiteX10" fmla="*/ 11381374 w 12191999"/>
              <a:gd name="connsiteY10" fmla="*/ 908506 h 1975365"/>
              <a:gd name="connsiteX11" fmla="*/ 11472015 w 12191999"/>
              <a:gd name="connsiteY11" fmla="*/ 824077 h 1975365"/>
              <a:gd name="connsiteX12" fmla="*/ 12041117 w 12191999"/>
              <a:gd name="connsiteY12" fmla="*/ 499246 h 1975365"/>
              <a:gd name="connsiteX13" fmla="*/ 12191999 w 12191999"/>
              <a:gd name="connsiteY13" fmla="*/ 452495 h 1975365"/>
              <a:gd name="connsiteX14" fmla="*/ 12191999 w 12191999"/>
              <a:gd name="connsiteY14" fmla="*/ 1975365 h 1975365"/>
              <a:gd name="connsiteX15" fmla="*/ 0 w 12191999"/>
              <a:gd name="connsiteY15" fmla="*/ 1975365 h 1975365"/>
              <a:gd name="connsiteX16" fmla="*/ 0 w 12191999"/>
              <a:gd name="connsiteY16" fmla="*/ 373214 h 1975365"/>
              <a:gd name="connsiteX17" fmla="*/ 103466 w 12191999"/>
              <a:gd name="connsiteY17" fmla="*/ 416152 h 1975365"/>
              <a:gd name="connsiteX18" fmla="*/ 712248 w 12191999"/>
              <a:gd name="connsiteY18" fmla="*/ 843689 h 1975365"/>
              <a:gd name="connsiteX19" fmla="*/ 815917 w 12191999"/>
              <a:gd name="connsiteY19" fmla="*/ 961054 h 1975365"/>
              <a:gd name="connsiteX20" fmla="*/ 821465 w 12191999"/>
              <a:gd name="connsiteY20" fmla="*/ 955887 h 1975365"/>
              <a:gd name="connsiteX21" fmla="*/ 2307470 w 12191999"/>
              <a:gd name="connsiteY21" fmla="*/ 434799 h 1975365"/>
              <a:gd name="connsiteX22" fmla="*/ 2932400 w 12191999"/>
              <a:gd name="connsiteY22" fmla="*/ 514784 h 1975365"/>
              <a:gd name="connsiteX23" fmla="*/ 3033353 w 12191999"/>
              <a:gd name="connsiteY23" fmla="*/ 546065 h 1975365"/>
              <a:gd name="connsiteX24" fmla="*/ 3142988 w 12191999"/>
              <a:gd name="connsiteY24" fmla="*/ 443944 h 1975365"/>
              <a:gd name="connsiteX25" fmla="*/ 4408996 w 12191999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1999" h="1975365">
                <a:moveTo>
                  <a:pt x="4408996" y="0"/>
                </a:moveTo>
                <a:cubicBezTo>
                  <a:pt x="4965206" y="0"/>
                  <a:pt x="5462174" y="214716"/>
                  <a:pt x="5790561" y="551581"/>
                </a:cubicBezTo>
                <a:lnTo>
                  <a:pt x="5801495" y="563959"/>
                </a:lnTo>
                <a:lnTo>
                  <a:pt x="5826131" y="553912"/>
                </a:lnTo>
                <a:cubicBezTo>
                  <a:pt x="6040333" y="477212"/>
                  <a:pt x="6275835" y="434799"/>
                  <a:pt x="6523038" y="434799"/>
                </a:cubicBezTo>
                <a:cubicBezTo>
                  <a:pt x="7017445" y="434799"/>
                  <a:pt x="7465046" y="604452"/>
                  <a:pt x="7789046" y="878743"/>
                </a:cubicBezTo>
                <a:lnTo>
                  <a:pt x="7859692" y="944547"/>
                </a:lnTo>
                <a:lnTo>
                  <a:pt x="7890845" y="901137"/>
                </a:lnTo>
                <a:cubicBezTo>
                  <a:pt x="8268504" y="427892"/>
                  <a:pt x="8908064" y="116746"/>
                  <a:pt x="9633465" y="116746"/>
                </a:cubicBezTo>
                <a:cubicBezTo>
                  <a:pt x="10358867" y="116746"/>
                  <a:pt x="10998426" y="427892"/>
                  <a:pt x="11376086" y="901137"/>
                </a:cubicBezTo>
                <a:lnTo>
                  <a:pt x="11381374" y="908506"/>
                </a:lnTo>
                <a:lnTo>
                  <a:pt x="11472015" y="824077"/>
                </a:lnTo>
                <a:cubicBezTo>
                  <a:pt x="11634015" y="686932"/>
                  <a:pt x="11826915" y="575946"/>
                  <a:pt x="12041117" y="499246"/>
                </a:cubicBezTo>
                <a:lnTo>
                  <a:pt x="12191999" y="452495"/>
                </a:lnTo>
                <a:lnTo>
                  <a:pt x="12191999" y="1975365"/>
                </a:lnTo>
                <a:lnTo>
                  <a:pt x="0" y="1975365"/>
                </a:lnTo>
                <a:lnTo>
                  <a:pt x="0" y="373214"/>
                </a:lnTo>
                <a:lnTo>
                  <a:pt x="103466" y="416152"/>
                </a:lnTo>
                <a:cubicBezTo>
                  <a:pt x="337103" y="525156"/>
                  <a:pt x="543613" y="670701"/>
                  <a:pt x="712248" y="843689"/>
                </a:cubicBezTo>
                <a:lnTo>
                  <a:pt x="815917" y="961054"/>
                </a:lnTo>
                <a:lnTo>
                  <a:pt x="821465" y="955887"/>
                </a:lnTo>
                <a:cubicBezTo>
                  <a:pt x="1201766" y="633932"/>
                  <a:pt x="1727148" y="434799"/>
                  <a:pt x="2307470" y="434799"/>
                </a:cubicBezTo>
                <a:cubicBezTo>
                  <a:pt x="2525090" y="434799"/>
                  <a:pt x="2734985" y="462802"/>
                  <a:pt x="2932400" y="514784"/>
                </a:cubicBezTo>
                <a:lnTo>
                  <a:pt x="3033353" y="546065"/>
                </a:lnTo>
                <a:lnTo>
                  <a:pt x="3142988" y="443944"/>
                </a:lnTo>
                <a:cubicBezTo>
                  <a:pt x="3466988" y="169652"/>
                  <a:pt x="3914590" y="0"/>
                  <a:pt x="4408996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8" name="任意多边形: 形状 7"/>
          <p:cNvSpPr/>
          <p:nvPr/>
        </p:nvSpPr>
        <p:spPr>
          <a:xfrm>
            <a:off x="0" y="5413375"/>
            <a:ext cx="9144000" cy="1444625"/>
          </a:xfrm>
          <a:custGeom>
            <a:avLst/>
            <a:gdLst>
              <a:gd name="connsiteX0" fmla="*/ 3246538 w 12192001"/>
              <a:gd name="connsiteY0" fmla="*/ 0 h 1445191"/>
              <a:gd name="connsiteX1" fmla="*/ 3888381 w 12192001"/>
              <a:gd name="connsiteY1" fmla="*/ 335498 h 1445191"/>
              <a:gd name="connsiteX2" fmla="*/ 3925176 w 12192001"/>
              <a:gd name="connsiteY2" fmla="*/ 402142 h 1445191"/>
              <a:gd name="connsiteX3" fmla="*/ 4047372 w 12192001"/>
              <a:gd name="connsiteY3" fmla="*/ 336937 h 1445191"/>
              <a:gd name="connsiteX4" fmla="*/ 4348662 w 12192001"/>
              <a:gd name="connsiteY4" fmla="*/ 277137 h 1445191"/>
              <a:gd name="connsiteX5" fmla="*/ 4990506 w 12192001"/>
              <a:gd name="connsiteY5" fmla="*/ 612635 h 1445191"/>
              <a:gd name="connsiteX6" fmla="*/ 4990587 w 12192001"/>
              <a:gd name="connsiteY6" fmla="*/ 612785 h 1445191"/>
              <a:gd name="connsiteX7" fmla="*/ 5017399 w 12192001"/>
              <a:gd name="connsiteY7" fmla="*/ 564223 h 1445191"/>
              <a:gd name="connsiteX8" fmla="*/ 5836210 w 12192001"/>
              <a:gd name="connsiteY8" fmla="*/ 136221 h 1445191"/>
              <a:gd name="connsiteX9" fmla="*/ 6306886 w 12192001"/>
              <a:gd name="connsiteY9" fmla="*/ 253387 h 1445191"/>
              <a:gd name="connsiteX10" fmla="*/ 6347988 w 12192001"/>
              <a:gd name="connsiteY10" fmla="*/ 277935 h 1445191"/>
              <a:gd name="connsiteX11" fmla="*/ 6394194 w 12192001"/>
              <a:gd name="connsiteY11" fmla="*/ 222879 h 1445191"/>
              <a:gd name="connsiteX12" fmla="*/ 6941520 w 12192001"/>
              <a:gd name="connsiteY12" fmla="*/ 0 h 1445191"/>
              <a:gd name="connsiteX13" fmla="*/ 7488846 w 12192001"/>
              <a:gd name="connsiteY13" fmla="*/ 222879 h 1445191"/>
              <a:gd name="connsiteX14" fmla="*/ 7529289 w 12192001"/>
              <a:gd name="connsiteY14" fmla="*/ 271069 h 1445191"/>
              <a:gd name="connsiteX15" fmla="*/ 7537925 w 12192001"/>
              <a:gd name="connsiteY15" fmla="*/ 265911 h 1445191"/>
              <a:gd name="connsiteX16" fmla="*/ 8008603 w 12192001"/>
              <a:gd name="connsiteY16" fmla="*/ 148745 h 1445191"/>
              <a:gd name="connsiteX17" fmla="*/ 8755262 w 12192001"/>
              <a:gd name="connsiteY17" fmla="*/ 484217 h 1445191"/>
              <a:gd name="connsiteX18" fmla="*/ 8852685 w 12192001"/>
              <a:gd name="connsiteY18" fmla="*/ 615575 h 1445191"/>
              <a:gd name="connsiteX19" fmla="*/ 8854308 w 12192001"/>
              <a:gd name="connsiteY19" fmla="*/ 612634 h 1445191"/>
              <a:gd name="connsiteX20" fmla="*/ 9496151 w 12192001"/>
              <a:gd name="connsiteY20" fmla="*/ 277136 h 1445191"/>
              <a:gd name="connsiteX21" fmla="*/ 9928922 w 12192001"/>
              <a:gd name="connsiteY21" fmla="*/ 407095 h 1445191"/>
              <a:gd name="connsiteX22" fmla="*/ 9938225 w 12192001"/>
              <a:gd name="connsiteY22" fmla="*/ 414641 h 1445191"/>
              <a:gd name="connsiteX23" fmla="*/ 9981920 w 12192001"/>
              <a:gd name="connsiteY23" fmla="*/ 335498 h 1445191"/>
              <a:gd name="connsiteX24" fmla="*/ 10623763 w 12192001"/>
              <a:gd name="connsiteY24" fmla="*/ 0 h 1445191"/>
              <a:gd name="connsiteX25" fmla="*/ 11265607 w 12192001"/>
              <a:gd name="connsiteY25" fmla="*/ 335498 h 1445191"/>
              <a:gd name="connsiteX26" fmla="*/ 11291202 w 12192001"/>
              <a:gd name="connsiteY26" fmla="*/ 381858 h 1445191"/>
              <a:gd name="connsiteX27" fmla="*/ 11306415 w 12192001"/>
              <a:gd name="connsiteY27" fmla="*/ 369518 h 1445191"/>
              <a:gd name="connsiteX28" fmla="*/ 11739186 w 12192001"/>
              <a:gd name="connsiteY28" fmla="*/ 239559 h 1445191"/>
              <a:gd name="connsiteX29" fmla="*/ 12171956 w 12192001"/>
              <a:gd name="connsiteY29" fmla="*/ 369518 h 1445191"/>
              <a:gd name="connsiteX30" fmla="*/ 12192001 w 12192001"/>
              <a:gd name="connsiteY30" fmla="*/ 385777 h 1445191"/>
              <a:gd name="connsiteX31" fmla="*/ 12192001 w 12192001"/>
              <a:gd name="connsiteY31" fmla="*/ 1445191 h 1445191"/>
              <a:gd name="connsiteX32" fmla="*/ 0 w 12192001"/>
              <a:gd name="connsiteY32" fmla="*/ 1445191 h 1445191"/>
              <a:gd name="connsiteX33" fmla="*/ 0 w 12192001"/>
              <a:gd name="connsiteY33" fmla="*/ 160691 h 1445191"/>
              <a:gd name="connsiteX34" fmla="*/ 41876 w 12192001"/>
              <a:gd name="connsiteY34" fmla="*/ 184935 h 1445191"/>
              <a:gd name="connsiteX35" fmla="*/ 134451 w 12192001"/>
              <a:gd name="connsiteY35" fmla="*/ 253847 h 1445191"/>
              <a:gd name="connsiteX36" fmla="*/ 135221 w 12192001"/>
              <a:gd name="connsiteY36" fmla="*/ 253387 h 1445191"/>
              <a:gd name="connsiteX37" fmla="*/ 605900 w 12192001"/>
              <a:gd name="connsiteY37" fmla="*/ 136221 h 1445191"/>
              <a:gd name="connsiteX38" fmla="*/ 1450394 w 12192001"/>
              <a:gd name="connsiteY38" fmla="*/ 603610 h 1445191"/>
              <a:gd name="connsiteX39" fmla="*/ 1457193 w 12192001"/>
              <a:gd name="connsiteY39" fmla="*/ 617070 h 1445191"/>
              <a:gd name="connsiteX40" fmla="*/ 1531063 w 12192001"/>
              <a:gd name="connsiteY40" fmla="*/ 529051 h 1445191"/>
              <a:gd name="connsiteX41" fmla="*/ 2118933 w 12192001"/>
              <a:gd name="connsiteY41" fmla="*/ 289663 h 1445191"/>
              <a:gd name="connsiteX42" fmla="*/ 2532753 w 12192001"/>
              <a:gd name="connsiteY42" fmla="*/ 397949 h 1445191"/>
              <a:gd name="connsiteX43" fmla="*/ 2559976 w 12192001"/>
              <a:gd name="connsiteY43" fmla="*/ 416495 h 1445191"/>
              <a:gd name="connsiteX44" fmla="*/ 2604696 w 12192001"/>
              <a:gd name="connsiteY44" fmla="*/ 335498 h 1445191"/>
              <a:gd name="connsiteX45" fmla="*/ 3246538 w 12192001"/>
              <a:gd name="connsiteY4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92001" h="1445191">
                <a:moveTo>
                  <a:pt x="3246538" y="0"/>
                </a:moveTo>
                <a:cubicBezTo>
                  <a:pt x="3513718" y="0"/>
                  <a:pt x="3749281" y="133083"/>
                  <a:pt x="3888381" y="335498"/>
                </a:cubicBezTo>
                <a:lnTo>
                  <a:pt x="3925176" y="402142"/>
                </a:lnTo>
                <a:lnTo>
                  <a:pt x="4047372" y="336937"/>
                </a:lnTo>
                <a:cubicBezTo>
                  <a:pt x="4139977" y="298430"/>
                  <a:pt x="4241791" y="277137"/>
                  <a:pt x="4348662" y="277137"/>
                </a:cubicBezTo>
                <a:cubicBezTo>
                  <a:pt x="4615842" y="277137"/>
                  <a:pt x="4851406" y="410220"/>
                  <a:pt x="4990506" y="612635"/>
                </a:cubicBezTo>
                <a:lnTo>
                  <a:pt x="4990587" y="612785"/>
                </a:lnTo>
                <a:lnTo>
                  <a:pt x="5017399" y="564223"/>
                </a:lnTo>
                <a:cubicBezTo>
                  <a:pt x="5194852" y="305997"/>
                  <a:pt x="5495363" y="136221"/>
                  <a:pt x="5836210" y="136221"/>
                </a:cubicBezTo>
                <a:cubicBezTo>
                  <a:pt x="6006632" y="136221"/>
                  <a:pt x="6166972" y="178665"/>
                  <a:pt x="6306886" y="253387"/>
                </a:cubicBezTo>
                <a:lnTo>
                  <a:pt x="6347988" y="277935"/>
                </a:lnTo>
                <a:lnTo>
                  <a:pt x="6394194" y="222879"/>
                </a:lnTo>
                <a:cubicBezTo>
                  <a:pt x="6534266" y="85173"/>
                  <a:pt x="6727776" y="0"/>
                  <a:pt x="6941520" y="0"/>
                </a:cubicBezTo>
                <a:cubicBezTo>
                  <a:pt x="7155263" y="0"/>
                  <a:pt x="7348773" y="85173"/>
                  <a:pt x="7488846" y="222879"/>
                </a:cubicBezTo>
                <a:lnTo>
                  <a:pt x="7529289" y="271069"/>
                </a:lnTo>
                <a:lnTo>
                  <a:pt x="7537925" y="265911"/>
                </a:lnTo>
                <a:cubicBezTo>
                  <a:pt x="7677840" y="191189"/>
                  <a:pt x="7838181" y="148745"/>
                  <a:pt x="8008603" y="148745"/>
                </a:cubicBezTo>
                <a:cubicBezTo>
                  <a:pt x="8306843" y="148745"/>
                  <a:pt x="8574203" y="278730"/>
                  <a:pt x="8755262" y="484217"/>
                </a:cubicBezTo>
                <a:lnTo>
                  <a:pt x="8852685" y="615575"/>
                </a:lnTo>
                <a:lnTo>
                  <a:pt x="8854308" y="612634"/>
                </a:lnTo>
                <a:cubicBezTo>
                  <a:pt x="8993408" y="410219"/>
                  <a:pt x="9228971" y="277136"/>
                  <a:pt x="9496151" y="277136"/>
                </a:cubicBezTo>
                <a:cubicBezTo>
                  <a:pt x="9656459" y="277136"/>
                  <a:pt x="9805385" y="325046"/>
                  <a:pt x="9928922" y="407095"/>
                </a:cubicBezTo>
                <a:lnTo>
                  <a:pt x="9938225" y="414641"/>
                </a:lnTo>
                <a:lnTo>
                  <a:pt x="9981920" y="335498"/>
                </a:lnTo>
                <a:cubicBezTo>
                  <a:pt x="10121021" y="133083"/>
                  <a:pt x="10356583" y="0"/>
                  <a:pt x="10623763" y="0"/>
                </a:cubicBezTo>
                <a:cubicBezTo>
                  <a:pt x="10890944" y="0"/>
                  <a:pt x="11126506" y="133083"/>
                  <a:pt x="11265607" y="335498"/>
                </a:cubicBezTo>
                <a:lnTo>
                  <a:pt x="11291202" y="381858"/>
                </a:lnTo>
                <a:lnTo>
                  <a:pt x="11306415" y="369518"/>
                </a:lnTo>
                <a:cubicBezTo>
                  <a:pt x="11429952" y="287469"/>
                  <a:pt x="11578878" y="239559"/>
                  <a:pt x="11739186" y="239559"/>
                </a:cubicBezTo>
                <a:cubicBezTo>
                  <a:pt x="11899494" y="239559"/>
                  <a:pt x="12048420" y="287469"/>
                  <a:pt x="12171956" y="369518"/>
                </a:cubicBezTo>
                <a:lnTo>
                  <a:pt x="12192001" y="385777"/>
                </a:lnTo>
                <a:lnTo>
                  <a:pt x="12192001" y="1445191"/>
                </a:lnTo>
                <a:lnTo>
                  <a:pt x="0" y="1445191"/>
                </a:lnTo>
                <a:lnTo>
                  <a:pt x="0" y="160691"/>
                </a:lnTo>
                <a:lnTo>
                  <a:pt x="41876" y="184935"/>
                </a:lnTo>
                <a:lnTo>
                  <a:pt x="134451" y="253847"/>
                </a:lnTo>
                <a:lnTo>
                  <a:pt x="135221" y="253387"/>
                </a:lnTo>
                <a:cubicBezTo>
                  <a:pt x="275136" y="178665"/>
                  <a:pt x="435476" y="136221"/>
                  <a:pt x="605900" y="136221"/>
                </a:cubicBezTo>
                <a:cubicBezTo>
                  <a:pt x="963788" y="136221"/>
                  <a:pt x="1277208" y="323399"/>
                  <a:pt x="1450394" y="603610"/>
                </a:cubicBezTo>
                <a:lnTo>
                  <a:pt x="1457193" y="617070"/>
                </a:lnTo>
                <a:lnTo>
                  <a:pt x="1531063" y="529051"/>
                </a:lnTo>
                <a:cubicBezTo>
                  <a:pt x="1681511" y="381145"/>
                  <a:pt x="1889354" y="289663"/>
                  <a:pt x="2118933" y="289663"/>
                </a:cubicBezTo>
                <a:cubicBezTo>
                  <a:pt x="2269592" y="289663"/>
                  <a:pt x="2410892" y="329061"/>
                  <a:pt x="2532753" y="397949"/>
                </a:cubicBezTo>
                <a:lnTo>
                  <a:pt x="2559976" y="416495"/>
                </a:lnTo>
                <a:lnTo>
                  <a:pt x="2604696" y="335498"/>
                </a:lnTo>
                <a:cubicBezTo>
                  <a:pt x="2743795" y="133083"/>
                  <a:pt x="2979358" y="0"/>
                  <a:pt x="3246538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9" name="任意多边形: 形状 8"/>
          <p:cNvSpPr/>
          <p:nvPr/>
        </p:nvSpPr>
        <p:spPr>
          <a:xfrm>
            <a:off x="0" y="5724525"/>
            <a:ext cx="9144000" cy="1133475"/>
          </a:xfrm>
          <a:custGeom>
            <a:avLst/>
            <a:gdLst>
              <a:gd name="connsiteX0" fmla="*/ 4783442 w 12192001"/>
              <a:gd name="connsiteY0" fmla="*/ 0 h 1133339"/>
              <a:gd name="connsiteX1" fmla="*/ 5390536 w 12192001"/>
              <a:gd name="connsiteY1" fmla="*/ 268294 h 1133339"/>
              <a:gd name="connsiteX2" fmla="*/ 5418659 w 12192001"/>
              <a:gd name="connsiteY2" fmla="*/ 311359 h 1133339"/>
              <a:gd name="connsiteX3" fmla="*/ 5445718 w 12192001"/>
              <a:gd name="connsiteY3" fmla="*/ 309092 h 1133339"/>
              <a:gd name="connsiteX4" fmla="*/ 5966086 w 12192001"/>
              <a:gd name="connsiteY4" fmla="*/ 539058 h 1133339"/>
              <a:gd name="connsiteX5" fmla="*/ 5998471 w 12192001"/>
              <a:gd name="connsiteY5" fmla="*/ 588645 h 1133339"/>
              <a:gd name="connsiteX6" fmla="*/ 6084786 w 12192001"/>
              <a:gd name="connsiteY6" fmla="*/ 549703 h 1133339"/>
              <a:gd name="connsiteX7" fmla="*/ 6329055 w 12192001"/>
              <a:gd name="connsiteY7" fmla="*/ 508714 h 1133339"/>
              <a:gd name="connsiteX8" fmla="*/ 6382291 w 12192001"/>
              <a:gd name="connsiteY8" fmla="*/ 512618 h 1133339"/>
              <a:gd name="connsiteX9" fmla="*/ 6419886 w 12192001"/>
              <a:gd name="connsiteY9" fmla="*/ 474742 h 1133339"/>
              <a:gd name="connsiteX10" fmla="*/ 6863627 w 12192001"/>
              <a:gd name="connsiteY10" fmla="*/ 321971 h 1133339"/>
              <a:gd name="connsiteX11" fmla="*/ 7107895 w 12192001"/>
              <a:gd name="connsiteY11" fmla="*/ 362960 h 1133339"/>
              <a:gd name="connsiteX12" fmla="*/ 7202810 w 12192001"/>
              <a:gd name="connsiteY12" fmla="*/ 405780 h 1133339"/>
              <a:gd name="connsiteX13" fmla="*/ 7213903 w 12192001"/>
              <a:gd name="connsiteY13" fmla="*/ 398172 h 1133339"/>
              <a:gd name="connsiteX14" fmla="*/ 7564766 w 12192001"/>
              <a:gd name="connsiteY14" fmla="*/ 309092 h 1133339"/>
              <a:gd name="connsiteX15" fmla="*/ 8008506 w 12192001"/>
              <a:gd name="connsiteY15" fmla="*/ 461863 h 1133339"/>
              <a:gd name="connsiteX16" fmla="*/ 8052822 w 12192001"/>
              <a:gd name="connsiteY16" fmla="*/ 506507 h 1133339"/>
              <a:gd name="connsiteX17" fmla="*/ 8060557 w 12192001"/>
              <a:gd name="connsiteY17" fmla="*/ 501203 h 1133339"/>
              <a:gd name="connsiteX18" fmla="*/ 8411422 w 12192001"/>
              <a:gd name="connsiteY18" fmla="*/ 412123 h 1133339"/>
              <a:gd name="connsiteX19" fmla="*/ 8989649 w 12192001"/>
              <a:gd name="connsiteY19" fmla="*/ 730689 h 1133339"/>
              <a:gd name="connsiteX20" fmla="*/ 8994011 w 12192001"/>
              <a:gd name="connsiteY20" fmla="*/ 742369 h 1133339"/>
              <a:gd name="connsiteX21" fmla="*/ 9000624 w 12192001"/>
              <a:gd name="connsiteY21" fmla="*/ 732242 h 1133339"/>
              <a:gd name="connsiteX22" fmla="*/ 9520993 w 12192001"/>
              <a:gd name="connsiteY22" fmla="*/ 502276 h 1133339"/>
              <a:gd name="connsiteX23" fmla="*/ 9736762 w 12192001"/>
              <a:gd name="connsiteY23" fmla="*/ 533926 h 1133339"/>
              <a:gd name="connsiteX24" fmla="*/ 9822666 w 12192001"/>
              <a:gd name="connsiteY24" fmla="*/ 567236 h 1133339"/>
              <a:gd name="connsiteX25" fmla="*/ 9849091 w 12192001"/>
              <a:gd name="connsiteY25" fmla="*/ 526771 h 1133339"/>
              <a:gd name="connsiteX26" fmla="*/ 10216623 w 12192001"/>
              <a:gd name="connsiteY26" fmla="*/ 364348 h 1133339"/>
              <a:gd name="connsiteX27" fmla="*/ 10584155 w 12192001"/>
              <a:gd name="connsiteY27" fmla="*/ 526771 h 1133339"/>
              <a:gd name="connsiteX28" fmla="*/ 10607270 w 12192001"/>
              <a:gd name="connsiteY28" fmla="*/ 562169 h 1133339"/>
              <a:gd name="connsiteX29" fmla="*/ 10634903 w 12192001"/>
              <a:gd name="connsiteY29" fmla="*/ 549703 h 1133339"/>
              <a:gd name="connsiteX30" fmla="*/ 10879171 w 12192001"/>
              <a:gd name="connsiteY30" fmla="*/ 508714 h 1133339"/>
              <a:gd name="connsiteX31" fmla="*/ 11415862 w 12192001"/>
              <a:gd name="connsiteY31" fmla="*/ 759843 h 1133339"/>
              <a:gd name="connsiteX32" fmla="*/ 11427708 w 12192001"/>
              <a:gd name="connsiteY32" fmla="*/ 779672 h 1133339"/>
              <a:gd name="connsiteX33" fmla="*/ 11443598 w 12192001"/>
              <a:gd name="connsiteY33" fmla="*/ 737128 h 1133339"/>
              <a:gd name="connsiteX34" fmla="*/ 12021824 w 12192001"/>
              <a:gd name="connsiteY34" fmla="*/ 418562 h 1133339"/>
              <a:gd name="connsiteX35" fmla="*/ 12148296 w 12192001"/>
              <a:gd name="connsiteY35" fmla="*/ 429159 h 1133339"/>
              <a:gd name="connsiteX36" fmla="*/ 12192001 w 12192001"/>
              <a:gd name="connsiteY36" fmla="*/ 440435 h 1133339"/>
              <a:gd name="connsiteX37" fmla="*/ 12192001 w 12192001"/>
              <a:gd name="connsiteY37" fmla="*/ 1133339 h 1133339"/>
              <a:gd name="connsiteX38" fmla="*/ 0 w 12192001"/>
              <a:gd name="connsiteY38" fmla="*/ 1133339 h 1133339"/>
              <a:gd name="connsiteX39" fmla="*/ 0 w 12192001"/>
              <a:gd name="connsiteY39" fmla="*/ 510365 h 1133339"/>
              <a:gd name="connsiteX40" fmla="*/ 22512 w 12192001"/>
              <a:gd name="connsiteY40" fmla="*/ 508714 h 1133339"/>
              <a:gd name="connsiteX41" fmla="*/ 497027 w 12192001"/>
              <a:gd name="connsiteY41" fmla="*/ 688964 h 1133339"/>
              <a:gd name="connsiteX42" fmla="*/ 501680 w 12192001"/>
              <a:gd name="connsiteY42" fmla="*/ 694269 h 1133339"/>
              <a:gd name="connsiteX43" fmla="*/ 518573 w 12192001"/>
              <a:gd name="connsiteY43" fmla="*/ 668401 h 1133339"/>
              <a:gd name="connsiteX44" fmla="*/ 1083912 w 12192001"/>
              <a:gd name="connsiteY44" fmla="*/ 418562 h 1133339"/>
              <a:gd name="connsiteX45" fmla="*/ 1349289 w 12192001"/>
              <a:gd name="connsiteY45" fmla="*/ 463094 h 1133339"/>
              <a:gd name="connsiteX46" fmla="*/ 1420528 w 12192001"/>
              <a:gd name="connsiteY46" fmla="*/ 495232 h 1133339"/>
              <a:gd name="connsiteX47" fmla="*/ 1453652 w 12192001"/>
              <a:gd name="connsiteY47" fmla="*/ 461863 h 1133339"/>
              <a:gd name="connsiteX48" fmla="*/ 1897391 w 12192001"/>
              <a:gd name="connsiteY48" fmla="*/ 309092 h 1133339"/>
              <a:gd name="connsiteX49" fmla="*/ 2141659 w 12192001"/>
              <a:gd name="connsiteY49" fmla="*/ 350081 h 1133339"/>
              <a:gd name="connsiteX50" fmla="*/ 2242051 w 12192001"/>
              <a:gd name="connsiteY50" fmla="*/ 395372 h 1133339"/>
              <a:gd name="connsiteX51" fmla="*/ 2306042 w 12192001"/>
              <a:gd name="connsiteY51" fmla="*/ 366503 h 1133339"/>
              <a:gd name="connsiteX52" fmla="*/ 2571419 w 12192001"/>
              <a:gd name="connsiteY52" fmla="*/ 321971 h 1133339"/>
              <a:gd name="connsiteX53" fmla="*/ 3199618 w 12192001"/>
              <a:gd name="connsiteY53" fmla="*/ 668067 h 1133339"/>
              <a:gd name="connsiteX54" fmla="*/ 3225139 w 12192001"/>
              <a:gd name="connsiteY54" fmla="*/ 736404 h 1133339"/>
              <a:gd name="connsiteX55" fmla="*/ 3242934 w 12192001"/>
              <a:gd name="connsiteY55" fmla="*/ 731813 h 1133339"/>
              <a:gd name="connsiteX56" fmla="*/ 3369406 w 12192001"/>
              <a:gd name="connsiteY56" fmla="*/ 721216 h 1133339"/>
              <a:gd name="connsiteX57" fmla="*/ 3391102 w 12192001"/>
              <a:gd name="connsiteY57" fmla="*/ 722353 h 1133339"/>
              <a:gd name="connsiteX58" fmla="*/ 3426468 w 12192001"/>
              <a:gd name="connsiteY58" fmla="*/ 627658 h 1133339"/>
              <a:gd name="connsiteX59" fmla="*/ 4004695 w 12192001"/>
              <a:gd name="connsiteY59" fmla="*/ 309092 h 1133339"/>
              <a:gd name="connsiteX60" fmla="*/ 4131167 w 12192001"/>
              <a:gd name="connsiteY60" fmla="*/ 319689 h 1133339"/>
              <a:gd name="connsiteX61" fmla="*/ 4141105 w 12192001"/>
              <a:gd name="connsiteY61" fmla="*/ 322253 h 1133339"/>
              <a:gd name="connsiteX62" fmla="*/ 4176342 w 12192001"/>
              <a:gd name="connsiteY62" fmla="*/ 268294 h 1133339"/>
              <a:gd name="connsiteX63" fmla="*/ 4783442 w 12192001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1" h="1133339">
                <a:moveTo>
                  <a:pt x="4783442" y="0"/>
                </a:moveTo>
                <a:cubicBezTo>
                  <a:pt x="5036157" y="0"/>
                  <a:pt x="5258967" y="106424"/>
                  <a:pt x="5390536" y="268294"/>
                </a:cubicBezTo>
                <a:lnTo>
                  <a:pt x="5418659" y="311359"/>
                </a:lnTo>
                <a:lnTo>
                  <a:pt x="5445718" y="309092"/>
                </a:lnTo>
                <a:cubicBezTo>
                  <a:pt x="5662331" y="309092"/>
                  <a:pt x="5853314" y="400313"/>
                  <a:pt x="5966086" y="539058"/>
                </a:cubicBezTo>
                <a:lnTo>
                  <a:pt x="5998471" y="588645"/>
                </a:lnTo>
                <a:lnTo>
                  <a:pt x="6084786" y="549703"/>
                </a:lnTo>
                <a:cubicBezTo>
                  <a:pt x="6159865" y="523309"/>
                  <a:pt x="6242409" y="508714"/>
                  <a:pt x="6329055" y="508714"/>
                </a:cubicBezTo>
                <a:lnTo>
                  <a:pt x="6382291" y="512618"/>
                </a:lnTo>
                <a:lnTo>
                  <a:pt x="6419886" y="474742"/>
                </a:lnTo>
                <a:cubicBezTo>
                  <a:pt x="6533449" y="380352"/>
                  <a:pt x="6690336" y="321971"/>
                  <a:pt x="6863627" y="321971"/>
                </a:cubicBezTo>
                <a:cubicBezTo>
                  <a:pt x="6950273" y="321971"/>
                  <a:pt x="7032817" y="336566"/>
                  <a:pt x="7107895" y="362960"/>
                </a:cubicBezTo>
                <a:lnTo>
                  <a:pt x="7202810" y="405780"/>
                </a:lnTo>
                <a:lnTo>
                  <a:pt x="7213903" y="398172"/>
                </a:lnTo>
                <a:cubicBezTo>
                  <a:pt x="7314059" y="341931"/>
                  <a:pt x="7434800" y="309092"/>
                  <a:pt x="7564766" y="309092"/>
                </a:cubicBezTo>
                <a:cubicBezTo>
                  <a:pt x="7738057" y="309092"/>
                  <a:pt x="7894943" y="367473"/>
                  <a:pt x="8008506" y="461863"/>
                </a:cubicBezTo>
                <a:lnTo>
                  <a:pt x="8052822" y="506507"/>
                </a:lnTo>
                <a:lnTo>
                  <a:pt x="8060557" y="501203"/>
                </a:lnTo>
                <a:cubicBezTo>
                  <a:pt x="8160713" y="444962"/>
                  <a:pt x="8281454" y="412123"/>
                  <a:pt x="8411422" y="412123"/>
                </a:cubicBezTo>
                <a:cubicBezTo>
                  <a:pt x="8671358" y="412123"/>
                  <a:pt x="8894382" y="543481"/>
                  <a:pt x="8989649" y="730689"/>
                </a:cubicBezTo>
                <a:lnTo>
                  <a:pt x="8994011" y="742369"/>
                </a:lnTo>
                <a:lnTo>
                  <a:pt x="9000624" y="732242"/>
                </a:lnTo>
                <a:cubicBezTo>
                  <a:pt x="9113399" y="593497"/>
                  <a:pt x="9304380" y="502276"/>
                  <a:pt x="9520993" y="502276"/>
                </a:cubicBezTo>
                <a:cubicBezTo>
                  <a:pt x="9596808" y="502276"/>
                  <a:pt x="9669483" y="513450"/>
                  <a:pt x="9736762" y="533926"/>
                </a:cubicBezTo>
                <a:lnTo>
                  <a:pt x="9822666" y="567236"/>
                </a:lnTo>
                <a:lnTo>
                  <a:pt x="9849091" y="526771"/>
                </a:lnTo>
                <a:cubicBezTo>
                  <a:pt x="9928743" y="428776"/>
                  <a:pt x="10063630" y="364348"/>
                  <a:pt x="10216623" y="364348"/>
                </a:cubicBezTo>
                <a:cubicBezTo>
                  <a:pt x="10369615" y="364348"/>
                  <a:pt x="10504503" y="428776"/>
                  <a:pt x="10584155" y="526771"/>
                </a:cubicBezTo>
                <a:lnTo>
                  <a:pt x="10607270" y="562169"/>
                </a:lnTo>
                <a:lnTo>
                  <a:pt x="10634903" y="549703"/>
                </a:lnTo>
                <a:cubicBezTo>
                  <a:pt x="10709981" y="523309"/>
                  <a:pt x="10792525" y="508714"/>
                  <a:pt x="10879171" y="508714"/>
                </a:cubicBezTo>
                <a:cubicBezTo>
                  <a:pt x="11106615" y="508714"/>
                  <a:pt x="11305799" y="609285"/>
                  <a:pt x="11415862" y="759843"/>
                </a:cubicBezTo>
                <a:lnTo>
                  <a:pt x="11427708" y="779672"/>
                </a:lnTo>
                <a:lnTo>
                  <a:pt x="11443598" y="737128"/>
                </a:lnTo>
                <a:cubicBezTo>
                  <a:pt x="11538863" y="549920"/>
                  <a:pt x="11761888" y="418562"/>
                  <a:pt x="12021824" y="418562"/>
                </a:cubicBezTo>
                <a:cubicBezTo>
                  <a:pt x="12065147" y="418562"/>
                  <a:pt x="12107444" y="422211"/>
                  <a:pt x="12148296" y="429159"/>
                </a:cubicBezTo>
                <a:lnTo>
                  <a:pt x="12192001" y="440435"/>
                </a:lnTo>
                <a:lnTo>
                  <a:pt x="12192001" y="1133339"/>
                </a:lnTo>
                <a:lnTo>
                  <a:pt x="0" y="1133339"/>
                </a:lnTo>
                <a:lnTo>
                  <a:pt x="0" y="510365"/>
                </a:lnTo>
                <a:lnTo>
                  <a:pt x="22512" y="508714"/>
                </a:lnTo>
                <a:cubicBezTo>
                  <a:pt x="212048" y="508714"/>
                  <a:pt x="381960" y="578555"/>
                  <a:pt x="497027" y="688964"/>
                </a:cubicBezTo>
                <a:lnTo>
                  <a:pt x="501680" y="694269"/>
                </a:lnTo>
                <a:lnTo>
                  <a:pt x="518573" y="668401"/>
                </a:lnTo>
                <a:cubicBezTo>
                  <a:pt x="641094" y="517666"/>
                  <a:pt x="848579" y="418562"/>
                  <a:pt x="1083912" y="418562"/>
                </a:cubicBezTo>
                <a:cubicBezTo>
                  <a:pt x="1178045" y="418562"/>
                  <a:pt x="1267722" y="434418"/>
                  <a:pt x="1349289" y="463094"/>
                </a:cubicBezTo>
                <a:lnTo>
                  <a:pt x="1420528" y="495232"/>
                </a:lnTo>
                <a:lnTo>
                  <a:pt x="1453652" y="461863"/>
                </a:lnTo>
                <a:cubicBezTo>
                  <a:pt x="1567215" y="367473"/>
                  <a:pt x="1724100" y="309092"/>
                  <a:pt x="1897391" y="309092"/>
                </a:cubicBezTo>
                <a:cubicBezTo>
                  <a:pt x="1984036" y="309092"/>
                  <a:pt x="2066580" y="323687"/>
                  <a:pt x="2141659" y="350081"/>
                </a:cubicBezTo>
                <a:lnTo>
                  <a:pt x="2242051" y="395372"/>
                </a:lnTo>
                <a:lnTo>
                  <a:pt x="2306042" y="366503"/>
                </a:lnTo>
                <a:cubicBezTo>
                  <a:pt x="2387609" y="337827"/>
                  <a:pt x="2477286" y="321971"/>
                  <a:pt x="2571419" y="321971"/>
                </a:cubicBezTo>
                <a:cubicBezTo>
                  <a:pt x="2853820" y="321971"/>
                  <a:pt x="3096119" y="464681"/>
                  <a:pt x="3199618" y="668067"/>
                </a:cubicBezTo>
                <a:lnTo>
                  <a:pt x="3225139" y="736404"/>
                </a:lnTo>
                <a:lnTo>
                  <a:pt x="3242934" y="731813"/>
                </a:lnTo>
                <a:cubicBezTo>
                  <a:pt x="3283786" y="724865"/>
                  <a:pt x="3326083" y="721216"/>
                  <a:pt x="3369406" y="721216"/>
                </a:cubicBezTo>
                <a:lnTo>
                  <a:pt x="3391102" y="722353"/>
                </a:lnTo>
                <a:lnTo>
                  <a:pt x="3426468" y="627658"/>
                </a:lnTo>
                <a:cubicBezTo>
                  <a:pt x="3521734" y="440450"/>
                  <a:pt x="3744758" y="309092"/>
                  <a:pt x="4004695" y="309092"/>
                </a:cubicBezTo>
                <a:cubicBezTo>
                  <a:pt x="4048018" y="309092"/>
                  <a:pt x="4090315" y="312741"/>
                  <a:pt x="4131167" y="319689"/>
                </a:cubicBezTo>
                <a:lnTo>
                  <a:pt x="4141105" y="322253"/>
                </a:lnTo>
                <a:lnTo>
                  <a:pt x="4176342" y="268294"/>
                </a:lnTo>
                <a:cubicBezTo>
                  <a:pt x="4307913" y="106424"/>
                  <a:pt x="4530723" y="0"/>
                  <a:pt x="478344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" name="任意多边形 19"/>
          <p:cNvSpPr/>
          <p:nvPr/>
        </p:nvSpPr>
        <p:spPr>
          <a:xfrm rot="20700000" flipH="1">
            <a:off x="5864225" y="727075"/>
            <a:ext cx="887413" cy="612775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12336" y="2658508"/>
            <a:ext cx="4136159" cy="757130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12336" y="3452786"/>
            <a:ext cx="4136159" cy="42473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6082" y="365126"/>
            <a:ext cx="5814218" cy="1325563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3" name="组合 5"/>
          <p:cNvGrpSpPr/>
          <p:nvPr/>
        </p:nvGrpSpPr>
        <p:grpSpPr>
          <a:xfrm>
            <a:off x="1143000" y="3287713"/>
            <a:ext cx="1173163" cy="268287"/>
            <a:chOff x="580290" y="3288314"/>
            <a:chExt cx="1172059" cy="267237"/>
          </a:xfrm>
        </p:grpSpPr>
        <p:sp>
          <p:nvSpPr>
            <p:cNvPr id="7" name="椭圆 6"/>
            <p:cNvSpPr/>
            <p:nvPr/>
          </p:nvSpPr>
          <p:spPr>
            <a:xfrm rot="10800000">
              <a:off x="580290" y="3288314"/>
              <a:ext cx="267237" cy="267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8" name="椭圆 7"/>
            <p:cNvSpPr/>
            <p:nvPr/>
          </p:nvSpPr>
          <p:spPr>
            <a:xfrm rot="10800000">
              <a:off x="1173289" y="3321718"/>
              <a:ext cx="200428" cy="200428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9" name="椭圆 8"/>
            <p:cNvSpPr/>
            <p:nvPr/>
          </p:nvSpPr>
          <p:spPr>
            <a:xfrm rot="10800000">
              <a:off x="1618730" y="3355122"/>
              <a:ext cx="133619" cy="13361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</p:grpSp>
      <p:grpSp>
        <p:nvGrpSpPr>
          <p:cNvPr id="8207" name="组合 9"/>
          <p:cNvGrpSpPr/>
          <p:nvPr/>
        </p:nvGrpSpPr>
        <p:grpSpPr>
          <a:xfrm flipH="1">
            <a:off x="6815138" y="3295650"/>
            <a:ext cx="1171575" cy="266700"/>
            <a:chOff x="580290" y="3288314"/>
            <a:chExt cx="1172059" cy="267237"/>
          </a:xfrm>
        </p:grpSpPr>
        <p:sp>
          <p:nvSpPr>
            <p:cNvPr id="11" name="椭圆 10"/>
            <p:cNvSpPr/>
            <p:nvPr/>
          </p:nvSpPr>
          <p:spPr>
            <a:xfrm rot="10800000">
              <a:off x="580290" y="3288314"/>
              <a:ext cx="267237" cy="267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12" name="椭圆 11"/>
            <p:cNvSpPr/>
            <p:nvPr/>
          </p:nvSpPr>
          <p:spPr>
            <a:xfrm rot="10800000">
              <a:off x="1173289" y="3321718"/>
              <a:ext cx="200428" cy="200428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13" name="椭圆 12"/>
            <p:cNvSpPr/>
            <p:nvPr/>
          </p:nvSpPr>
          <p:spPr>
            <a:xfrm rot="10800000">
              <a:off x="1618730" y="3355122"/>
              <a:ext cx="133619" cy="13361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14" name="任意多边形: 形状 13"/>
          <p:cNvSpPr/>
          <p:nvPr/>
        </p:nvSpPr>
        <p:spPr>
          <a:xfrm>
            <a:off x="0" y="4887913"/>
            <a:ext cx="9144000" cy="1970088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5" name="任意多边形: 形状 14"/>
          <p:cNvSpPr/>
          <p:nvPr/>
        </p:nvSpPr>
        <p:spPr>
          <a:xfrm>
            <a:off x="0" y="5421313"/>
            <a:ext cx="9144000" cy="1436688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6" name="任意多边形: 形状 15"/>
          <p:cNvSpPr/>
          <p:nvPr/>
        </p:nvSpPr>
        <p:spPr>
          <a:xfrm>
            <a:off x="0" y="5722938"/>
            <a:ext cx="9144000" cy="1135063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9" name="任意多边形 30"/>
          <p:cNvSpPr/>
          <p:nvPr/>
        </p:nvSpPr>
        <p:spPr>
          <a:xfrm rot="20700000" flipH="1">
            <a:off x="4124325" y="1689100"/>
            <a:ext cx="895350" cy="619125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50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86050" y="2591560"/>
            <a:ext cx="3771900" cy="978729"/>
          </a:xfrm>
        </p:spPr>
        <p:txBody>
          <a:bodyPr anchor="b" anchorCtr="0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3" hasCustomPrompt="1"/>
          </p:nvPr>
        </p:nvSpPr>
        <p:spPr>
          <a:xfrm>
            <a:off x="2686050" y="3610928"/>
            <a:ext cx="3771900" cy="46166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 algn="l">
              <a:defRPr sz="3200"/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auto"/>
            <a:r>
              <a:rPr lang="zh-CN" altLang="en-US" strike="noStrike" noProof="1"/>
              <a:t>图片</a:t>
            </a:r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9EFD9D74-47D9-4702-A33C-335B63B48DBF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FABC47A4-756D-490B-A52F-7D9E2C9FC05F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7420" name="Rectangle 12"/>
          <p:cNvSpPr>
            <a:spLocks noChangeArrowheads="1"/>
          </p:cNvSpPr>
          <p:nvPr/>
        </p:nvSpPr>
        <p:spPr bwMode="ltGray">
          <a:xfrm>
            <a:off x="8859838" y="0"/>
            <a:ext cx="284163" cy="6188075"/>
          </a:xfrm>
          <a:prstGeom prst="rect">
            <a:avLst/>
          </a:prstGeom>
          <a:gradFill rotWithShape="1">
            <a:gsLst>
              <a:gs pos="0">
                <a:srgbClr val="339933">
                  <a:alpha val="75000"/>
                </a:srgbClr>
              </a:gs>
              <a:gs pos="100000">
                <a:srgbClr val="339933">
                  <a:gamma/>
                  <a:tint val="0"/>
                  <a:invGamma/>
                  <a:alpha val="37000"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E0B678">
                  <a:gamma/>
                  <a:shade val="76471"/>
                  <a:invGamma/>
                </a:srgbClr>
              </a:gs>
              <a:gs pos="100000">
                <a:srgbClr val="E0B678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6" name="AutoShape 8"/>
          <p:cNvSpPr>
            <a:spLocks noChangeArrowheads="1"/>
          </p:cNvSpPr>
          <p:nvPr/>
        </p:nvSpPr>
        <p:spPr bwMode="ltGray">
          <a:xfrm>
            <a:off x="8145463" y="-6350"/>
            <a:ext cx="539750" cy="835025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E0B678">
                  <a:gamma/>
                  <a:shade val="76471"/>
                  <a:invGamma/>
                </a:srgbClr>
              </a:gs>
              <a:gs pos="100000">
                <a:srgbClr val="E0B678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ltGray">
          <a:xfrm>
            <a:off x="3676650" y="0"/>
            <a:ext cx="4208463" cy="8334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0B678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9" name="AutoShape 11"/>
          <p:cNvSpPr>
            <a:spLocks noChangeArrowheads="1"/>
          </p:cNvSpPr>
          <p:nvPr/>
        </p:nvSpPr>
        <p:spPr bwMode="ltGray">
          <a:xfrm>
            <a:off x="7888288" y="0"/>
            <a:ext cx="427038" cy="835025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E0B678"/>
              </a:gs>
              <a:gs pos="100000">
                <a:srgbClr val="E0B678">
                  <a:gamma/>
                  <a:shade val="84314"/>
                  <a:invGamma/>
                </a:srgb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5314950" y="138113"/>
            <a:ext cx="1841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14"/>
          <p:cNvGrpSpPr/>
          <p:nvPr/>
        </p:nvGrpSpPr>
        <p:grpSpPr>
          <a:xfrm>
            <a:off x="581025" y="919163"/>
            <a:ext cx="1031875" cy="268287"/>
            <a:chOff x="580813" y="919766"/>
            <a:chExt cx="1032708" cy="267237"/>
          </a:xfrm>
        </p:grpSpPr>
        <p:sp>
          <p:nvSpPr>
            <p:cNvPr id="12" name="椭圆 11"/>
            <p:cNvSpPr/>
            <p:nvPr/>
          </p:nvSpPr>
          <p:spPr>
            <a:xfrm flipH="1">
              <a:off x="580813" y="919766"/>
              <a:ext cx="267237" cy="2672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13" name="椭圆 12"/>
            <p:cNvSpPr/>
            <p:nvPr/>
          </p:nvSpPr>
          <p:spPr>
            <a:xfrm flipH="1">
              <a:off x="1101862" y="953172"/>
              <a:ext cx="200428" cy="2004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14" name="椭圆 13"/>
            <p:cNvSpPr/>
            <p:nvPr/>
          </p:nvSpPr>
          <p:spPr>
            <a:xfrm flipH="1">
              <a:off x="1479902" y="986575"/>
              <a:ext cx="133619" cy="1336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</p:grpSp>
      <p:grpSp>
        <p:nvGrpSpPr>
          <p:cNvPr id="2054" name="组合 15"/>
          <p:cNvGrpSpPr/>
          <p:nvPr/>
        </p:nvGrpSpPr>
        <p:grpSpPr>
          <a:xfrm flipH="1">
            <a:off x="7562850" y="919163"/>
            <a:ext cx="1031875" cy="268287"/>
            <a:chOff x="580813" y="919766"/>
            <a:chExt cx="1032708" cy="267237"/>
          </a:xfrm>
        </p:grpSpPr>
        <p:sp>
          <p:nvSpPr>
            <p:cNvPr id="17" name="椭圆 16"/>
            <p:cNvSpPr/>
            <p:nvPr/>
          </p:nvSpPr>
          <p:spPr>
            <a:xfrm flipH="1">
              <a:off x="580813" y="919766"/>
              <a:ext cx="267237" cy="2672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18" name="椭圆 17"/>
            <p:cNvSpPr/>
            <p:nvPr/>
          </p:nvSpPr>
          <p:spPr>
            <a:xfrm flipH="1">
              <a:off x="1101862" y="953172"/>
              <a:ext cx="200428" cy="2004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19" name="椭圆 18"/>
            <p:cNvSpPr/>
            <p:nvPr/>
          </p:nvSpPr>
          <p:spPr>
            <a:xfrm flipH="1">
              <a:off x="1479902" y="986575"/>
              <a:ext cx="133619" cy="1336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2058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1663700" y="365125"/>
            <a:ext cx="5816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9" name="文本占位符 2"/>
          <p:cNvSpPr>
            <a:spLocks noGrp="1"/>
          </p:cNvSpPr>
          <p:nvPr>
            <p:ph type="body"/>
            <p:custDataLst>
              <p:tags r:id="rId1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 indent="-17145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171450"/>
            <a:r>
              <a:rPr lang="zh-CN" altLang="en-US" dirty="0"/>
              <a:t>第二级</a:t>
            </a:r>
            <a:endParaRPr lang="zh-CN" altLang="en-US" dirty="0"/>
          </a:p>
          <a:p>
            <a:pPr lvl="2" indent="-171450"/>
            <a:r>
              <a:rPr lang="zh-CN" altLang="en-US" dirty="0"/>
              <a:t>第三级</a:t>
            </a:r>
            <a:endParaRPr lang="zh-CN" altLang="en-US" dirty="0"/>
          </a:p>
          <a:p>
            <a:pPr lvl="3" indent="-171450"/>
            <a:r>
              <a:rPr lang="zh-CN" altLang="en-US" dirty="0"/>
              <a:t>第四级</a:t>
            </a:r>
            <a:endParaRPr lang="zh-CN" altLang="en-US" dirty="0"/>
          </a:p>
          <a:p>
            <a:pPr lvl="4" indent="-17145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0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lvl1pPr algn="ctr" defTabSz="6858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8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13.xml"/><Relationship Id="rId7" Type="http://schemas.openxmlformats.org/officeDocument/2006/relationships/tags" Target="../tags/tag19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21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22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4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1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6.wmf"/><Relationship Id="rId11" Type="http://schemas.openxmlformats.org/officeDocument/2006/relationships/vmlDrawing" Target="../drawings/vmlDrawing7.vml"/><Relationship Id="rId10" Type="http://schemas.openxmlformats.org/officeDocument/2006/relationships/slideLayout" Target="../slideLayouts/slideLayout13.xml"/><Relationship Id="rId1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13.xml"/><Relationship Id="rId10" Type="http://schemas.openxmlformats.org/officeDocument/2006/relationships/tags" Target="../tags/tag6.xml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8.vml"/><Relationship Id="rId8" Type="http://schemas.openxmlformats.org/officeDocument/2006/relationships/slideLayout" Target="../slideLayouts/slideLayout13.xml"/><Relationship Id="rId7" Type="http://schemas.openxmlformats.org/officeDocument/2006/relationships/tags" Target="../tags/tag33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34.xml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21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7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0.vml"/><Relationship Id="rId8" Type="http://schemas.openxmlformats.org/officeDocument/2006/relationships/slideLayout" Target="../slideLayouts/slideLayout13.xml"/><Relationship Id="rId7" Type="http://schemas.openxmlformats.org/officeDocument/2006/relationships/tags" Target="../tags/tag38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3.wmf"/><Relationship Id="rId10" Type="http://schemas.openxmlformats.org/officeDocument/2006/relationships/notesSlide" Target="../notesSlides/notesSlide9.xml"/><Relationship Id="rId1" Type="http://schemas.openxmlformats.org/officeDocument/2006/relationships/oleObject" Target="../embeddings/oleObject24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0.xml"/><Relationship Id="rId1" Type="http://schemas.openxmlformats.org/officeDocument/2006/relationships/image" Target="../media/image26.jpe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41.xml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27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4.xml"/><Relationship Id="rId1" Type="http://schemas.openxmlformats.org/officeDocument/2006/relationships/image" Target="../media/image29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TextBox 4"/>
          <p:cNvSpPr txBox="1"/>
          <p:nvPr/>
        </p:nvSpPr>
        <p:spPr>
          <a:xfrm>
            <a:off x="1176338" y="2139950"/>
            <a:ext cx="7092950" cy="15557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4800" b="1" dirty="0">
                <a:latin typeface="Arial" panose="020B0604020202020204" pitchFamily="34" charset="0"/>
                <a:ea typeface="宋体" panose="02010600030101010101" pitchFamily="2" charset="-122"/>
              </a:rPr>
              <a:t>智能优化方法及</a:t>
            </a:r>
            <a:r>
              <a:rPr lang="en-US" altLang="zh-CN" sz="4800" b="1">
                <a:latin typeface="Arial" panose="020B0604020202020204" pitchFamily="34" charset="0"/>
                <a:ea typeface="宋体" panose="02010600030101010101" pitchFamily="2" charset="-122"/>
              </a:rPr>
              <a:t>MATLAB GA </a:t>
            </a:r>
            <a:r>
              <a:rPr lang="zh-CN" altLang="en-US" sz="4800" b="1" dirty="0">
                <a:latin typeface="Arial" panose="020B0604020202020204" pitchFamily="34" charset="0"/>
                <a:ea typeface="宋体" panose="02010600030101010101" pitchFamily="2" charset="-122"/>
              </a:rPr>
              <a:t>工具箱简介</a:t>
            </a:r>
            <a:endParaRPr lang="zh-CN" altLang="en-US" sz="4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8" name="TextBox 5"/>
          <p:cNvSpPr txBox="1"/>
          <p:nvPr/>
        </p:nvSpPr>
        <p:spPr>
          <a:xfrm>
            <a:off x="2776538" y="3932238"/>
            <a:ext cx="35909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科研交流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老教练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577" name="Group 3"/>
          <p:cNvGrpSpPr/>
          <p:nvPr/>
        </p:nvGrpSpPr>
        <p:grpSpPr>
          <a:xfrm>
            <a:off x="1663700" y="1530350"/>
            <a:ext cx="5616575" cy="4895850"/>
            <a:chOff x="0" y="128"/>
            <a:chExt cx="2848" cy="2464"/>
          </a:xfrm>
        </p:grpSpPr>
        <p:sp>
          <p:nvSpPr>
            <p:cNvPr id="24578" name="AutoShape 4"/>
            <p:cNvSpPr/>
            <p:nvPr/>
          </p:nvSpPr>
          <p:spPr>
            <a:xfrm>
              <a:off x="1577" y="1152"/>
              <a:ext cx="1271" cy="1440"/>
            </a:xfrm>
            <a:prstGeom prst="roundRect">
              <a:avLst>
                <a:gd name="adj" fmla="val 13745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p>
              <a:pPr eaLnBrk="0" hangingPunct="0"/>
              <a:endParaRPr lang="en-US" altLang="zh-CN" sz="2000" b="1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是通过模拟。鸟群觅食行为而发展起来的一种基于群体协作的随机搜索算法。系统初始化为一组随机解，通过迭代搜寻最优值。与</a:t>
              </a:r>
              <a:r>
                <a:rPr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GA</a:t>
              </a: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类似。</a:t>
              </a: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eaLnBrk="0" hangingPunct="0"/>
              <a:endParaRPr lang="en-US" altLang="zh-CN" sz="2000" b="1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79" name="AutoShape 5"/>
            <p:cNvSpPr/>
            <p:nvPr/>
          </p:nvSpPr>
          <p:spPr>
            <a:xfrm>
              <a:off x="0" y="1152"/>
              <a:ext cx="1338" cy="1440"/>
            </a:xfrm>
            <a:prstGeom prst="roundRect">
              <a:avLst>
                <a:gd name="adj" fmla="val 13745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p>
              <a:pPr eaLnBrk="0" hangingPunct="0"/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模拟蚂蚁在寻找食物过程中发现路径的行为，是一种用来在图中寻找优化路径的机率型算法</a:t>
              </a:r>
              <a:endParaRPr lang="en-US" altLang="zh-CN" sz="2000" b="1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192" y="411"/>
              <a:ext cx="93" cy="242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192" y="411"/>
              <a:ext cx="93" cy="242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1999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118" y="409"/>
              <a:ext cx="934" cy="242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119" y="412"/>
              <a:ext cx="934" cy="244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84" name="Oval 18"/>
            <p:cNvSpPr/>
            <p:nvPr/>
          </p:nvSpPr>
          <p:spPr>
            <a:xfrm>
              <a:off x="165" y="412"/>
              <a:ext cx="840" cy="242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anchor="ctr">
              <a:spAutoFit/>
            </a:bodyPr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4585" name="Group 19"/>
            <p:cNvGrpSpPr/>
            <p:nvPr/>
          </p:nvGrpSpPr>
          <p:grpSpPr>
            <a:xfrm>
              <a:off x="178" y="128"/>
              <a:ext cx="813" cy="805"/>
              <a:chOff x="0" y="0"/>
              <a:chExt cx="1252" cy="1252"/>
            </a:xfrm>
          </p:grpSpPr>
          <p:sp>
            <p:nvSpPr>
              <p:cNvPr id="24586" name="Oval 20"/>
              <p:cNvSpPr/>
              <p:nvPr/>
            </p:nvSpPr>
            <p:spPr>
              <a:xfrm>
                <a:off x="0" y="0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87" name="Oval 21"/>
              <p:cNvSpPr/>
              <p:nvPr/>
            </p:nvSpPr>
            <p:spPr>
              <a:xfrm>
                <a:off x="16" y="7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88" name="Oval 22"/>
              <p:cNvSpPr/>
              <p:nvPr/>
            </p:nvSpPr>
            <p:spPr>
              <a:xfrm>
                <a:off x="29" y="19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89" name="Oval 23"/>
              <p:cNvSpPr/>
              <p:nvPr/>
            </p:nvSpPr>
            <p:spPr>
              <a:xfrm>
                <a:off x="97" y="51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9" name="Oval 24"/>
            <p:cNvSpPr>
              <a:spLocks noChangeArrowheads="1"/>
            </p:cNvSpPr>
            <p:nvPr/>
          </p:nvSpPr>
          <p:spPr bwMode="auto">
            <a:xfrm>
              <a:off x="1743" y="413"/>
              <a:ext cx="93" cy="2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1743" y="413"/>
              <a:ext cx="93" cy="2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1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Oval 26"/>
            <p:cNvSpPr>
              <a:spLocks noChangeArrowheads="1"/>
            </p:cNvSpPr>
            <p:nvPr/>
          </p:nvSpPr>
          <p:spPr bwMode="auto">
            <a:xfrm>
              <a:off x="1670" y="413"/>
              <a:ext cx="934" cy="2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Oval 27"/>
            <p:cNvSpPr>
              <a:spLocks noChangeArrowheads="1"/>
            </p:cNvSpPr>
            <p:nvPr/>
          </p:nvSpPr>
          <p:spPr bwMode="auto">
            <a:xfrm>
              <a:off x="1671" y="415"/>
              <a:ext cx="934" cy="2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94" name="Oval 28"/>
            <p:cNvSpPr/>
            <p:nvPr/>
          </p:nvSpPr>
          <p:spPr>
            <a:xfrm>
              <a:off x="1716" y="412"/>
              <a:ext cx="841" cy="243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anchor="ctr">
              <a:spAutoFit/>
            </a:bodyPr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4595" name="Group 29"/>
            <p:cNvGrpSpPr/>
            <p:nvPr/>
          </p:nvGrpSpPr>
          <p:grpSpPr>
            <a:xfrm>
              <a:off x="1730" y="128"/>
              <a:ext cx="813" cy="805"/>
              <a:chOff x="0" y="0"/>
              <a:chExt cx="1252" cy="1252"/>
            </a:xfrm>
          </p:grpSpPr>
          <p:sp>
            <p:nvSpPr>
              <p:cNvPr id="24596" name="Oval 30"/>
              <p:cNvSpPr/>
              <p:nvPr/>
            </p:nvSpPr>
            <p:spPr>
              <a:xfrm>
                <a:off x="0" y="0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97" name="Oval 31"/>
              <p:cNvSpPr/>
              <p:nvPr/>
            </p:nvSpPr>
            <p:spPr>
              <a:xfrm>
                <a:off x="16" y="7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98" name="Oval 32"/>
              <p:cNvSpPr/>
              <p:nvPr/>
            </p:nvSpPr>
            <p:spPr>
              <a:xfrm>
                <a:off x="29" y="19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99" name="Oval 33"/>
              <p:cNvSpPr/>
              <p:nvPr/>
            </p:nvSpPr>
            <p:spPr>
              <a:xfrm>
                <a:off x="97" y="51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4600" name="Text Box 39"/>
            <p:cNvSpPr txBox="1"/>
            <p:nvPr/>
          </p:nvSpPr>
          <p:spPr>
            <a:xfrm>
              <a:off x="192" y="421"/>
              <a:ext cx="77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/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蚁群算法</a:t>
              </a:r>
              <a:endParaRPr lang="en-US" altLang="zh-CN" sz="2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601" name="Text Box 40"/>
            <p:cNvSpPr txBox="1"/>
            <p:nvPr/>
          </p:nvSpPr>
          <p:spPr>
            <a:xfrm>
              <a:off x="1812" y="297"/>
              <a:ext cx="690" cy="41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/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粒子群算法</a:t>
              </a:r>
              <a:endParaRPr lang="en-US" altLang="zh-CN" sz="2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1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i="0" u="none" strike="noStrike" cap="none" spc="0" normalizeH="0" baseline="0" noProof="1">
                <a:solidFill>
                  <a:schemeClr val="tx2"/>
                </a:solidFill>
                <a:ea typeface="+mj-ea"/>
                <a:cs typeface="+mj-cs"/>
              </a:rPr>
              <a:t>现代优化方法</a:t>
            </a:r>
            <a:endParaRPr kumimoji="0" lang="zh-CN" alt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内容占位符 2"/>
          <p:cNvSpPr>
            <a:spLocks noGrp="1"/>
          </p:cNvSpPr>
          <p:nvPr>
            <p:ph idx="1"/>
          </p:nvPr>
        </p:nvSpPr>
        <p:spPr>
          <a:xfrm>
            <a:off x="539750" y="1397000"/>
            <a:ext cx="8229600" cy="4525963"/>
          </a:xfrm>
          <a:ln/>
        </p:spPr>
        <p:txBody>
          <a:bodyPr vert="horz" lIns="91440" tIns="45720" rIns="91440" bIns="45720" anchor="t"/>
          <a:p>
            <a:pPr defTabSz="685800"/>
            <a:r>
              <a:rPr lang="zh-CN" altLang="en-US" b="1" kern="1200" dirty="0">
                <a:latin typeface="+mn-lt"/>
                <a:ea typeface="+mn-ea"/>
                <a:cs typeface="+mn-cs"/>
              </a:rPr>
              <a:t>遗传算法</a:t>
            </a:r>
            <a:r>
              <a:rPr lang="en-US" altLang="zh-CN" kern="1200">
                <a:latin typeface="+mn-lt"/>
                <a:ea typeface="+mn-ea"/>
                <a:cs typeface="+mn-cs"/>
              </a:rPr>
              <a:t>(Genetic </a:t>
            </a:r>
            <a:r>
              <a:rPr lang="en-US" altLang="zh-CN" kern="1200" err="1">
                <a:latin typeface="+mn-lt"/>
                <a:ea typeface="+mn-ea"/>
                <a:cs typeface="+mn-cs"/>
              </a:rPr>
              <a:t>Algorithm,GA</a:t>
            </a:r>
            <a:r>
              <a:rPr lang="en-US" altLang="zh-CN" kern="1200">
                <a:latin typeface="+mn-lt"/>
                <a:ea typeface="+mn-ea"/>
                <a:cs typeface="+mn-cs"/>
              </a:rPr>
              <a:t>)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：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 defTabSz="685800">
              <a:buFont typeface="Arial" panose="020B0604020202020204" pitchFamily="34" charset="0"/>
              <a:buNone/>
            </a:pPr>
            <a:r>
              <a:rPr lang="en-US" altLang="zh-CN" kern="1200">
                <a:latin typeface="+mn-lt"/>
                <a:ea typeface="+mn-ea"/>
                <a:cs typeface="+mn-cs"/>
              </a:rPr>
              <a:t>             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 defTabSz="685800">
              <a:buFont typeface="Arial" panose="020B0604020202020204" pitchFamily="34" charset="0"/>
              <a:buNone/>
            </a:pPr>
            <a:r>
              <a:rPr lang="en-US" altLang="zh-CN" kern="1200">
                <a:latin typeface="+mn-lt"/>
                <a:ea typeface="+mn-ea"/>
                <a:cs typeface="+mn-cs"/>
              </a:rPr>
              <a:t>           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 defTabSz="685800">
              <a:buFont typeface="Arial" panose="020B0604020202020204" pitchFamily="34" charset="0"/>
              <a:buNone/>
            </a:pPr>
            <a:r>
              <a:rPr lang="en-US" altLang="zh-CN" kern="1200">
                <a:latin typeface="+mn-lt"/>
                <a:ea typeface="+mn-ea"/>
                <a:cs typeface="+mn-cs"/>
              </a:rPr>
              <a:t>         </a:t>
            </a: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457200" y="587375"/>
            <a:ext cx="8229600" cy="777875"/>
          </a:xfrm>
          <a:ln/>
        </p:spPr>
        <p:txBody>
          <a:bodyPr vert="horz" lIns="91440" tIns="45720" rIns="91440" bIns="45720" anchor="ctr"/>
          <a:p>
            <a:pPr marL="0" indent="0" defTabSz="914400" fontAlgn="base">
              <a:lnSpc>
                <a:spcPct val="100000"/>
              </a:lnSpc>
              <a:spcAft>
                <a:spcPct val="0"/>
              </a:spcAft>
            </a:pPr>
            <a:r>
              <a:rPr lang="zh-CN" altLang="en-US" baseline="0"/>
              <a:t>现代优化方法</a:t>
            </a:r>
            <a:endParaRPr lang="zh-CN" altLang="en-US" baseline="0"/>
          </a:p>
        </p:txBody>
      </p:sp>
      <p:grpSp>
        <p:nvGrpSpPr>
          <p:cNvPr id="26627" name="Group 10"/>
          <p:cNvGrpSpPr/>
          <p:nvPr/>
        </p:nvGrpSpPr>
        <p:grpSpPr>
          <a:xfrm>
            <a:off x="827088" y="2179638"/>
            <a:ext cx="7488237" cy="3743325"/>
            <a:chOff x="0" y="0"/>
            <a:chExt cx="4869" cy="2030"/>
          </a:xfrm>
        </p:grpSpPr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>
              <a:off x="0" y="0"/>
              <a:ext cx="4869" cy="2030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39216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6629" name="Group 12"/>
            <p:cNvGrpSpPr/>
            <p:nvPr/>
          </p:nvGrpSpPr>
          <p:grpSpPr>
            <a:xfrm>
              <a:off x="87" y="84"/>
              <a:ext cx="768" cy="746"/>
              <a:chOff x="0" y="0"/>
              <a:chExt cx="768" cy="746"/>
            </a:xfrm>
          </p:grpSpPr>
          <p:sp>
            <p:nvSpPr>
              <p:cNvPr id="9" name="AutoShape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hlink">
                      <a:gamma/>
                      <a:tint val="72549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未知"/>
              <p:cNvSpPr/>
              <p:nvPr/>
            </p:nvSpPr>
            <p:spPr bwMode="auto">
              <a:xfrm>
                <a:off x="48" y="49"/>
                <a:ext cx="383" cy="373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0" y="118"/>
                  </a:cxn>
                  <a:cxn ang="0">
                    <a:pos x="0" y="589"/>
                  </a:cxn>
                  <a:cxn ang="0">
                    <a:pos x="161" y="174"/>
                  </a:cxn>
                  <a:cxn ang="0">
                    <a:pos x="589" y="0"/>
                  </a:cxn>
                  <a:cxn ang="0">
                    <a:pos x="118" y="0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Text Box 15"/>
              <p:cNvSpPr txBox="1">
                <a:spLocks noChangeArrowheads="1"/>
              </p:cNvSpPr>
              <p:nvPr/>
            </p:nvSpPr>
            <p:spPr bwMode="auto">
              <a:xfrm>
                <a:off x="77" y="204"/>
                <a:ext cx="456" cy="28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0" hangingPunct="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kern="1200" cap="none" spc="0" normalizeH="0" baseline="0" noProof="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GA</a:t>
                </a:r>
                <a:endParaRPr kumimoji="0" lang="en-US" altLang="zh-CN" sz="2800" kern="1200" cap="none" spc="0" normalizeH="0" baseline="0" noProof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6633" name="Text Box 16"/>
            <p:cNvSpPr txBox="1"/>
            <p:nvPr/>
          </p:nvSpPr>
          <p:spPr>
            <a:xfrm>
              <a:off x="959" y="125"/>
              <a:ext cx="3535" cy="14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defTabSz="914400" eaLnBrk="0" hangingPunct="0"/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charset="-122"/>
                </a:rPr>
                <a:t>          遗传算法是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charset="-122"/>
                </a:rPr>
                <a:t>20</a:t>
              </a:r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charset="-122"/>
                </a:rPr>
                <a:t>世纪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charset="-122"/>
                </a:rPr>
                <a:t>60</a:t>
              </a:r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charset="-122"/>
                </a:rPr>
                <a:t>年代由美国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charset="-122"/>
                </a:rPr>
                <a:t>Michigan</a:t>
              </a:r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charset="-122"/>
                </a:rPr>
                <a:t>大学的</a:t>
              </a:r>
              <a:r>
                <a:rPr lang="en-US" altLang="zh-CN" sz="2400" dirty="0" err="1">
                  <a:latin typeface="Times New Roman" panose="02020603050405020304" pitchFamily="18" charset="0"/>
                  <a:ea typeface="微软雅黑" panose="020B0503020204020204" charset="-122"/>
                </a:rPr>
                <a:t>J.H.Holland</a:t>
              </a:r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charset="-122"/>
                </a:rPr>
                <a:t>教授首先提出的，主要模拟自然界优胜劣汰的进化现象，把搜索空间映射为遗传空间，把可能的解编码成一个向量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charset="-122"/>
                </a:rPr>
                <a:t>——</a:t>
              </a:r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charset="-122"/>
                </a:rPr>
                <a:t>染色体，向量的每个元素成为基因。通过不断计算各染色体的适应值，获得最优解。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628650" y="2228850"/>
            <a:ext cx="7886700" cy="4351338"/>
          </a:xfrm>
          <a:ln/>
        </p:spPr>
        <p:txBody>
          <a:bodyPr vert="horz" lIns="91440" tIns="45720" rIns="91440" bIns="45720" anchor="t"/>
          <a:p>
            <a:pPr defTabSz="685800"/>
            <a:r>
              <a:rPr lang="zh-CN" altLang="en-US" sz="2300" kern="1200" dirty="0">
                <a:latin typeface="+mn-lt"/>
                <a:ea typeface="+mn-ea"/>
                <a:cs typeface="+mn-cs"/>
              </a:rPr>
              <a:t>遗传学中常用的词汇：</a:t>
            </a:r>
            <a:endParaRPr lang="en-US" altLang="zh-CN" sz="2300" kern="1200">
              <a:latin typeface="+mn-lt"/>
              <a:ea typeface="+mn-ea"/>
              <a:cs typeface="+mn-cs"/>
            </a:endParaRPr>
          </a:p>
          <a:p>
            <a:pPr defTabSz="685800">
              <a:buFont typeface="Arial" panose="020B0604020202020204" pitchFamily="34" charset="0"/>
              <a:buNone/>
            </a:pPr>
            <a:r>
              <a:rPr lang="en-US" altLang="zh-CN" sz="2300" b="1" kern="1200">
                <a:latin typeface="+mn-lt"/>
                <a:ea typeface="+mn-ea"/>
                <a:cs typeface="+mn-cs"/>
              </a:rPr>
              <a:t>   </a:t>
            </a:r>
            <a:r>
              <a:rPr lang="zh-CN" altLang="en-US" sz="2300" b="1" kern="1200" dirty="0">
                <a:latin typeface="+mn-lt"/>
                <a:ea typeface="+mn-ea"/>
                <a:cs typeface="+mn-cs"/>
              </a:rPr>
              <a:t>细胞</a:t>
            </a:r>
            <a:r>
              <a:rPr lang="en-US" altLang="zh-CN" sz="2300" kern="1200">
                <a:latin typeface="+mn-lt"/>
                <a:ea typeface="+mn-ea"/>
                <a:cs typeface="+mn-cs"/>
              </a:rPr>
              <a:t>(Cell)</a:t>
            </a:r>
            <a:r>
              <a:rPr lang="zh-CN" altLang="en-US" sz="2300" kern="1200" dirty="0">
                <a:latin typeface="+mn-lt"/>
                <a:ea typeface="+mn-ea"/>
                <a:cs typeface="+mn-cs"/>
              </a:rPr>
              <a:t>：构成生物的基本的结构和单位。</a:t>
            </a:r>
            <a:endParaRPr lang="en-US" altLang="zh-CN" sz="2300" kern="1200">
              <a:latin typeface="+mn-lt"/>
              <a:ea typeface="+mn-ea"/>
              <a:cs typeface="+mn-cs"/>
            </a:endParaRPr>
          </a:p>
          <a:p>
            <a:pPr defTabSz="685800">
              <a:buFont typeface="Arial" panose="020B0604020202020204" pitchFamily="34" charset="0"/>
              <a:buNone/>
            </a:pPr>
            <a:r>
              <a:rPr lang="en-US" altLang="zh-CN" sz="2300" kern="1200">
                <a:latin typeface="+mn-lt"/>
                <a:ea typeface="+mn-ea"/>
                <a:cs typeface="+mn-cs"/>
              </a:rPr>
              <a:t>   </a:t>
            </a:r>
            <a:r>
              <a:rPr lang="zh-CN" altLang="en-US" sz="2300" b="1" kern="1200" dirty="0">
                <a:latin typeface="+mn-lt"/>
                <a:ea typeface="+mn-ea"/>
                <a:cs typeface="+mn-cs"/>
              </a:rPr>
              <a:t>染色体</a:t>
            </a:r>
            <a:r>
              <a:rPr lang="en-US" altLang="zh-CN" sz="2300" kern="1200">
                <a:latin typeface="+mn-lt"/>
                <a:ea typeface="+mn-ea"/>
                <a:cs typeface="+mn-cs"/>
              </a:rPr>
              <a:t>(Chromosome):</a:t>
            </a:r>
            <a:r>
              <a:rPr lang="zh-CN" altLang="en-US" sz="2300" kern="1200" dirty="0">
                <a:latin typeface="+mn-lt"/>
                <a:ea typeface="+mn-ea"/>
                <a:cs typeface="+mn-cs"/>
              </a:rPr>
              <a:t>细胞中含有的一种微小丝状化合物。</a:t>
            </a:r>
            <a:endParaRPr lang="en-US" altLang="zh-CN" sz="2300" kern="1200">
              <a:latin typeface="+mn-lt"/>
              <a:ea typeface="+mn-ea"/>
              <a:cs typeface="+mn-cs"/>
            </a:endParaRPr>
          </a:p>
          <a:p>
            <a:pPr defTabSz="685800">
              <a:buFont typeface="Arial" panose="020B0604020202020204" pitchFamily="34" charset="0"/>
              <a:buNone/>
            </a:pPr>
            <a:r>
              <a:rPr lang="en-US" altLang="zh-CN" sz="2300" b="1" kern="1200">
                <a:latin typeface="+mn-lt"/>
                <a:ea typeface="+mn-ea"/>
                <a:cs typeface="+mn-cs"/>
              </a:rPr>
              <a:t>   </a:t>
            </a:r>
            <a:r>
              <a:rPr lang="zh-CN" altLang="en-US" sz="2300" b="1" kern="1200" dirty="0">
                <a:latin typeface="+mn-lt"/>
                <a:ea typeface="+mn-ea"/>
                <a:cs typeface="+mn-cs"/>
              </a:rPr>
              <a:t>基因</a:t>
            </a:r>
            <a:r>
              <a:rPr lang="en-US" altLang="zh-CN" sz="2300" kern="1200">
                <a:latin typeface="+mn-lt"/>
                <a:ea typeface="+mn-ea"/>
                <a:cs typeface="+mn-cs"/>
              </a:rPr>
              <a:t>(Gene):</a:t>
            </a:r>
            <a:r>
              <a:rPr lang="zh-CN" altLang="en-US" sz="2300" kern="1200" dirty="0">
                <a:latin typeface="+mn-lt"/>
                <a:ea typeface="+mn-ea"/>
                <a:cs typeface="+mn-cs"/>
              </a:rPr>
              <a:t>遗传的基本单位。</a:t>
            </a:r>
            <a:endParaRPr lang="en-US" altLang="zh-CN" sz="2300" kern="1200">
              <a:latin typeface="+mn-lt"/>
              <a:ea typeface="+mn-ea"/>
              <a:cs typeface="+mn-cs"/>
            </a:endParaRPr>
          </a:p>
          <a:p>
            <a:pPr defTabSz="685800">
              <a:buFont typeface="Arial" panose="020B0604020202020204" pitchFamily="34" charset="0"/>
              <a:buNone/>
            </a:pPr>
            <a:r>
              <a:rPr lang="en-US" altLang="zh-CN" sz="2300" kern="1200">
                <a:latin typeface="+mn-lt"/>
                <a:ea typeface="+mn-ea"/>
                <a:cs typeface="+mn-cs"/>
              </a:rPr>
              <a:t>   </a:t>
            </a:r>
            <a:r>
              <a:rPr lang="zh-CN" altLang="en-US" sz="2300" b="1" kern="1200" dirty="0">
                <a:latin typeface="+mn-lt"/>
                <a:ea typeface="+mn-ea"/>
                <a:cs typeface="+mn-cs"/>
              </a:rPr>
              <a:t>复制</a:t>
            </a:r>
            <a:r>
              <a:rPr lang="en-US" altLang="zh-CN" sz="2300" kern="1200">
                <a:latin typeface="+mn-lt"/>
                <a:ea typeface="+mn-ea"/>
                <a:cs typeface="+mn-cs"/>
              </a:rPr>
              <a:t>(reproduction):</a:t>
            </a:r>
            <a:r>
              <a:rPr lang="zh-CN" altLang="en-US" sz="2300" kern="1200" dirty="0">
                <a:latin typeface="+mn-lt"/>
                <a:ea typeface="+mn-ea"/>
                <a:cs typeface="+mn-cs"/>
              </a:rPr>
              <a:t>细胞在分裂时，遗传物质</a:t>
            </a:r>
            <a:r>
              <a:rPr lang="en-US" altLang="zh-CN" sz="2300" kern="1200">
                <a:latin typeface="+mn-lt"/>
                <a:ea typeface="+mn-ea"/>
                <a:cs typeface="+mn-cs"/>
              </a:rPr>
              <a:t>DNA</a:t>
            </a:r>
            <a:r>
              <a:rPr lang="zh-CN" altLang="en-US" sz="2300" kern="1200" dirty="0">
                <a:latin typeface="+mn-lt"/>
                <a:ea typeface="+mn-ea"/>
                <a:cs typeface="+mn-cs"/>
              </a:rPr>
              <a:t>通过复制而转移到新产生的细胞中，并集成旧细胞的基因。</a:t>
            </a:r>
            <a:endParaRPr lang="zh-CN" altLang="en-US" sz="23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457200" y="581025"/>
            <a:ext cx="8229600" cy="777875"/>
          </a:xfrm>
          <a:ln/>
        </p:spPr>
        <p:txBody>
          <a:bodyPr vert="horz" lIns="91440" tIns="45720" rIns="91440" bIns="45720" anchor="ctr"/>
          <a:p>
            <a:r>
              <a:rPr lang="zh-CN" altLang="en-US"/>
              <a:t>现代优化方法</a:t>
            </a:r>
            <a:endParaRPr lang="zh-CN" altLang="en-US"/>
          </a:p>
        </p:txBody>
      </p:sp>
      <p:grpSp>
        <p:nvGrpSpPr>
          <p:cNvPr id="27651" name="Group 8"/>
          <p:cNvGrpSpPr/>
          <p:nvPr/>
        </p:nvGrpSpPr>
        <p:grpSpPr>
          <a:xfrm>
            <a:off x="527050" y="1427163"/>
            <a:ext cx="4775200" cy="685800"/>
            <a:chOff x="0" y="0"/>
            <a:chExt cx="3008" cy="432"/>
          </a:xfrm>
        </p:grpSpPr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>
              <a:off x="272" y="87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cmpd="sng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653" name="AutoShape 10"/>
            <p:cNvSpPr/>
            <p:nvPr/>
          </p:nvSpPr>
          <p:spPr>
            <a:xfrm>
              <a:off x="0" y="0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54" name="Text Box 11"/>
            <p:cNvSpPr txBox="1"/>
            <p:nvPr/>
          </p:nvSpPr>
          <p:spPr>
            <a:xfrm>
              <a:off x="272" y="45"/>
              <a:ext cx="1752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/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遗传算法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7655" name="Text Box 12"/>
            <p:cNvSpPr txBox="1"/>
            <p:nvPr/>
          </p:nvSpPr>
          <p:spPr>
            <a:xfrm>
              <a:off x="156" y="0"/>
              <a:ext cx="11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endPara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11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554">
                                            <p:txEl>
                                              <p:charRg st="11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38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554">
                                            <p:txEl>
                                              <p:charRg st="38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74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554">
                                            <p:txEl>
                                              <p:charRg st="74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95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554">
                                            <p:txEl>
                                              <p:charRg st="95" end="1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内容占位符 2"/>
          <p:cNvSpPr>
            <a:spLocks noGrp="1"/>
          </p:cNvSpPr>
          <p:nvPr>
            <p:ph idx="1"/>
          </p:nvPr>
        </p:nvSpPr>
        <p:spPr>
          <a:xfrm>
            <a:off x="433388" y="2214563"/>
            <a:ext cx="8229600" cy="4708525"/>
          </a:xfrm>
          <a:ln/>
        </p:spPr>
        <p:txBody>
          <a:bodyPr vert="horz" lIns="91440" tIns="45720" rIns="91440" bIns="45720" anchor="t"/>
          <a:p>
            <a:pPr defTabSz="685800">
              <a:buFont typeface="Arial" panose="020B0604020202020204" pitchFamily="34" charset="0"/>
              <a:buNone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 </a:t>
            </a:r>
            <a:r>
              <a:rPr lang="zh-CN" altLang="en-US" sz="2300" kern="1200" dirty="0">
                <a:latin typeface="+mn-lt"/>
                <a:ea typeface="+mn-ea"/>
                <a:cs typeface="+mn-cs"/>
              </a:rPr>
              <a:t> </a:t>
            </a:r>
            <a:r>
              <a:rPr lang="zh-CN" altLang="en-US" sz="2300" b="1" kern="1200" dirty="0">
                <a:latin typeface="+mn-lt"/>
                <a:ea typeface="+mn-ea"/>
                <a:cs typeface="+mn-cs"/>
              </a:rPr>
              <a:t>交叉</a:t>
            </a:r>
            <a:r>
              <a:rPr lang="en-US" altLang="zh-CN" sz="2300" kern="1200">
                <a:latin typeface="+mn-lt"/>
                <a:ea typeface="+mn-ea"/>
                <a:cs typeface="+mn-cs"/>
              </a:rPr>
              <a:t>(Crossover):</a:t>
            </a:r>
            <a:r>
              <a:rPr lang="zh-CN" altLang="en-US" sz="2300" kern="1200" dirty="0">
                <a:latin typeface="+mn-lt"/>
                <a:ea typeface="+mn-ea"/>
                <a:cs typeface="+mn-cs"/>
              </a:rPr>
              <a:t>两个同源染色体之间通过交叉而重组。</a:t>
            </a:r>
            <a:endParaRPr lang="en-US" altLang="zh-CN" sz="2300" kern="1200">
              <a:latin typeface="+mn-lt"/>
              <a:ea typeface="+mn-ea"/>
              <a:cs typeface="+mn-cs"/>
            </a:endParaRPr>
          </a:p>
          <a:p>
            <a:pPr defTabSz="685800">
              <a:buFont typeface="Arial" panose="020B0604020202020204" pitchFamily="34" charset="0"/>
              <a:buNone/>
            </a:pPr>
            <a:r>
              <a:rPr lang="en-US" altLang="zh-CN" sz="2300" kern="1200">
                <a:latin typeface="+mn-lt"/>
                <a:ea typeface="+mn-ea"/>
                <a:cs typeface="+mn-cs"/>
              </a:rPr>
              <a:t>  </a:t>
            </a:r>
            <a:r>
              <a:rPr lang="zh-CN" altLang="en-US" sz="2300" b="1" kern="1200" dirty="0">
                <a:latin typeface="+mn-lt"/>
                <a:ea typeface="+mn-ea"/>
                <a:cs typeface="+mn-cs"/>
              </a:rPr>
              <a:t>变异</a:t>
            </a:r>
            <a:r>
              <a:rPr lang="en-US" altLang="zh-CN" sz="2300" kern="1200">
                <a:latin typeface="+mn-lt"/>
                <a:ea typeface="+mn-ea"/>
                <a:cs typeface="+mn-cs"/>
              </a:rPr>
              <a:t>(Mutation)</a:t>
            </a:r>
            <a:r>
              <a:rPr lang="zh-CN" altLang="en-US" sz="2300" kern="1200" dirty="0">
                <a:latin typeface="+mn-lt"/>
                <a:ea typeface="+mn-ea"/>
                <a:cs typeface="+mn-cs"/>
              </a:rPr>
              <a:t>：在细胞复制时，可能产生复制差错，从而使</a:t>
            </a:r>
            <a:r>
              <a:rPr lang="en-US" altLang="zh-CN" sz="2300" kern="1200">
                <a:latin typeface="+mn-lt"/>
                <a:ea typeface="+mn-ea"/>
                <a:cs typeface="+mn-cs"/>
              </a:rPr>
              <a:t>DNA</a:t>
            </a:r>
            <a:r>
              <a:rPr lang="zh-CN" altLang="en-US" sz="2300" kern="1200" dirty="0">
                <a:latin typeface="+mn-lt"/>
                <a:ea typeface="+mn-ea"/>
                <a:cs typeface="+mn-cs"/>
              </a:rPr>
              <a:t>发生变异，产生出新的染色体。</a:t>
            </a:r>
            <a:endParaRPr lang="en-US" altLang="zh-CN" sz="2300" kern="1200">
              <a:latin typeface="+mn-lt"/>
              <a:ea typeface="+mn-ea"/>
              <a:cs typeface="+mn-cs"/>
            </a:endParaRPr>
          </a:p>
          <a:p>
            <a:pPr defTabSz="685800">
              <a:buFont typeface="Arial" panose="020B0604020202020204" pitchFamily="34" charset="0"/>
              <a:buNone/>
            </a:pPr>
            <a:r>
              <a:rPr lang="zh-CN" altLang="en-US" sz="2300" kern="1200" dirty="0">
                <a:latin typeface="+mn-lt"/>
                <a:ea typeface="+mn-ea"/>
                <a:cs typeface="+mn-cs"/>
              </a:rPr>
              <a:t>  </a:t>
            </a:r>
            <a:r>
              <a:rPr lang="zh-CN" altLang="en-US" sz="2300" b="1" kern="1200" dirty="0">
                <a:latin typeface="+mn-lt"/>
                <a:ea typeface="+mn-ea"/>
                <a:cs typeface="+mn-cs"/>
              </a:rPr>
              <a:t>进化</a:t>
            </a:r>
            <a:r>
              <a:rPr lang="en-US" altLang="zh-CN" sz="2300" b="1" kern="1200">
                <a:latin typeface="+mn-lt"/>
                <a:ea typeface="+mn-ea"/>
                <a:cs typeface="+mn-cs"/>
              </a:rPr>
              <a:t>(</a:t>
            </a:r>
            <a:r>
              <a:rPr lang="en-US" altLang="zh-CN" sz="2300" kern="1200">
                <a:latin typeface="+mn-lt"/>
                <a:ea typeface="+mn-ea"/>
                <a:cs typeface="+mn-cs"/>
              </a:rPr>
              <a:t>Evolution):</a:t>
            </a:r>
            <a:r>
              <a:rPr lang="zh-CN" altLang="en-US" sz="2300" kern="1200" dirty="0">
                <a:latin typeface="+mn-lt"/>
                <a:ea typeface="+mn-ea"/>
                <a:cs typeface="+mn-cs"/>
              </a:rPr>
              <a:t>生物在其延续生存的过程中，逐渐适应于其生存环境，使得其品质不断得到改良，这种生命现象称之为进化</a:t>
            </a:r>
            <a:endParaRPr lang="en-US" altLang="zh-CN" sz="2300" kern="1200">
              <a:latin typeface="+mn-lt"/>
              <a:ea typeface="+mn-ea"/>
              <a:cs typeface="+mn-cs"/>
            </a:endParaRPr>
          </a:p>
          <a:p>
            <a:pPr defTabSz="685800">
              <a:buFont typeface="Arial" panose="020B0604020202020204" pitchFamily="34" charset="0"/>
              <a:buNone/>
            </a:pPr>
            <a:r>
              <a:rPr lang="en-US" altLang="zh-CN" sz="2300" kern="1200">
                <a:latin typeface="+mn-lt"/>
                <a:ea typeface="+mn-ea"/>
                <a:cs typeface="+mn-cs"/>
              </a:rPr>
              <a:t>  </a:t>
            </a:r>
            <a:r>
              <a:rPr lang="zh-CN" altLang="en-US" sz="2300" b="1" kern="1200" dirty="0">
                <a:latin typeface="+mn-lt"/>
                <a:ea typeface="+mn-ea"/>
                <a:cs typeface="+mn-cs"/>
              </a:rPr>
              <a:t>群体</a:t>
            </a:r>
            <a:r>
              <a:rPr lang="en-US" altLang="zh-CN" sz="2300" kern="1200">
                <a:latin typeface="+mn-lt"/>
                <a:ea typeface="+mn-ea"/>
                <a:cs typeface="+mn-cs"/>
              </a:rPr>
              <a:t>(Population):</a:t>
            </a:r>
            <a:r>
              <a:rPr lang="zh-CN" altLang="en-US" sz="2300" kern="1200" dirty="0">
                <a:latin typeface="+mn-lt"/>
                <a:ea typeface="+mn-ea"/>
                <a:cs typeface="+mn-cs"/>
              </a:rPr>
              <a:t>生物进化是以集团的形式进行的，这样的集团称为群体</a:t>
            </a:r>
            <a:endParaRPr lang="zh-CN" altLang="en-US" sz="23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295275" y="541338"/>
            <a:ext cx="8229600" cy="777875"/>
          </a:xfrm>
          <a:ln/>
        </p:spPr>
        <p:txBody>
          <a:bodyPr vert="horz" lIns="91440" tIns="45720" rIns="91440" bIns="45720" anchor="ctr"/>
          <a:p>
            <a:r>
              <a:rPr lang="zh-CN" altLang="en-US"/>
              <a:t>现代优化方法</a:t>
            </a:r>
            <a:endParaRPr lang="zh-CN" altLang="en-US"/>
          </a:p>
        </p:txBody>
      </p:sp>
      <p:grpSp>
        <p:nvGrpSpPr>
          <p:cNvPr id="28675" name="Group 8"/>
          <p:cNvGrpSpPr/>
          <p:nvPr/>
        </p:nvGrpSpPr>
        <p:grpSpPr>
          <a:xfrm>
            <a:off x="446088" y="1225550"/>
            <a:ext cx="4708525" cy="884238"/>
            <a:chOff x="-2452" y="62"/>
            <a:chExt cx="2966" cy="557"/>
          </a:xfrm>
        </p:grpSpPr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>
              <a:off x="-2222" y="25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cmpd="sng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77" name="AutoShape 10"/>
            <p:cNvSpPr/>
            <p:nvPr/>
          </p:nvSpPr>
          <p:spPr>
            <a:xfrm>
              <a:off x="-2452" y="187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78" name="Text Box 11"/>
            <p:cNvSpPr txBox="1"/>
            <p:nvPr/>
          </p:nvSpPr>
          <p:spPr>
            <a:xfrm>
              <a:off x="-2102" y="238"/>
              <a:ext cx="1752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/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遗传算法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8679" name="Text Box 12"/>
            <p:cNvSpPr txBox="1"/>
            <p:nvPr/>
          </p:nvSpPr>
          <p:spPr>
            <a:xfrm>
              <a:off x="97" y="62"/>
              <a:ext cx="11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endPara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charRg st="34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charRg st="86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charRg st="150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lIns="91440" tIns="45720" rIns="91440" bIns="45720" anchor="t"/>
          <a:p>
            <a:pPr defTabSz="685800">
              <a:buFont typeface="Arial" panose="020B0604020202020204" pitchFamily="34" charset="0"/>
              <a:buNone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  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 defTabSz="685800">
              <a:buFont typeface="Arial" panose="020B0604020202020204" pitchFamily="34" charset="0"/>
              <a:buNone/>
            </a:pPr>
            <a:r>
              <a:rPr lang="zh-CN" altLang="en-US" b="1" kern="1200" dirty="0">
                <a:latin typeface="+mn-lt"/>
                <a:ea typeface="+mn-ea"/>
                <a:cs typeface="+mn-cs"/>
              </a:rPr>
              <a:t>适应度</a:t>
            </a:r>
            <a:r>
              <a:rPr lang="en-US" altLang="zh-CN" kern="1200">
                <a:latin typeface="+mn-lt"/>
                <a:ea typeface="+mn-ea"/>
                <a:cs typeface="+mn-cs"/>
              </a:rPr>
              <a:t>(Fitness):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每个个体对其生存环境都有不同的适应能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pPr defTabSz="685800">
              <a:buFont typeface="Arial" panose="020B0604020202020204" pitchFamily="34" charset="0"/>
              <a:buNone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 力，这种适应能力称为适应度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457200" y="522288"/>
            <a:ext cx="8229600" cy="777875"/>
          </a:xfrm>
          <a:ln/>
        </p:spPr>
        <p:txBody>
          <a:bodyPr vert="horz" lIns="91440" tIns="45720" rIns="91440" bIns="45720" anchor="ctr"/>
          <a:p>
            <a:r>
              <a:rPr lang="zh-CN" altLang="en-US"/>
              <a:t>现代优化方法</a:t>
            </a:r>
            <a:endParaRPr lang="zh-CN" altLang="en-US"/>
          </a:p>
        </p:txBody>
      </p:sp>
      <p:grpSp>
        <p:nvGrpSpPr>
          <p:cNvPr id="30723" name="Group 8"/>
          <p:cNvGrpSpPr/>
          <p:nvPr/>
        </p:nvGrpSpPr>
        <p:grpSpPr>
          <a:xfrm>
            <a:off x="457200" y="1504950"/>
            <a:ext cx="4727575" cy="685800"/>
            <a:chOff x="30" y="-27"/>
            <a:chExt cx="2978" cy="432"/>
          </a:xfrm>
        </p:grpSpPr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>
              <a:off x="272" y="45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cmpd="sng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25" name="AutoShape 10"/>
            <p:cNvSpPr/>
            <p:nvPr/>
          </p:nvSpPr>
          <p:spPr>
            <a:xfrm>
              <a:off x="30" y="-27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26" name="Text Box 11"/>
            <p:cNvSpPr txBox="1"/>
            <p:nvPr/>
          </p:nvSpPr>
          <p:spPr>
            <a:xfrm>
              <a:off x="254" y="42"/>
              <a:ext cx="1752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/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遗传算法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0727" name="Text Box 12"/>
            <p:cNvSpPr txBox="1"/>
            <p:nvPr/>
          </p:nvSpPr>
          <p:spPr>
            <a:xfrm>
              <a:off x="138" y="42"/>
              <a:ext cx="11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endPara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777875"/>
          </a:xfrm>
          <a:ln/>
        </p:spPr>
        <p:txBody>
          <a:bodyPr vert="horz" lIns="91440" tIns="45720" rIns="91440" bIns="45720" anchor="ctr"/>
          <a:p>
            <a:r>
              <a:rPr lang="zh-CN" altLang="en-US"/>
              <a:t>现代优化方法</a:t>
            </a:r>
            <a:endParaRPr lang="zh-CN" altLang="en-US"/>
          </a:p>
        </p:txBody>
      </p:sp>
      <p:grpSp>
        <p:nvGrpSpPr>
          <p:cNvPr id="31746" name="Group 8"/>
          <p:cNvGrpSpPr/>
          <p:nvPr/>
        </p:nvGrpSpPr>
        <p:grpSpPr>
          <a:xfrm>
            <a:off x="304800" y="1263650"/>
            <a:ext cx="4775200" cy="685800"/>
            <a:chOff x="0" y="0"/>
            <a:chExt cx="3008" cy="432"/>
          </a:xfrm>
        </p:grpSpPr>
        <p:sp>
          <p:nvSpPr>
            <p:cNvPr id="7" name="AutoShape 9"/>
            <p:cNvSpPr>
              <a:spLocks noChangeArrowheads="1"/>
            </p:cNvSpPr>
            <p:nvPr/>
          </p:nvSpPr>
          <p:spPr bwMode="auto">
            <a:xfrm>
              <a:off x="272" y="45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cmpd="sng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48" name="AutoShape 10"/>
            <p:cNvSpPr/>
            <p:nvPr/>
          </p:nvSpPr>
          <p:spPr>
            <a:xfrm>
              <a:off x="0" y="0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49" name="Text Box 11"/>
            <p:cNvSpPr txBox="1"/>
            <p:nvPr/>
          </p:nvSpPr>
          <p:spPr>
            <a:xfrm>
              <a:off x="272" y="45"/>
              <a:ext cx="258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/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遗传算法求解问题流程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1750" name="Text Box 12"/>
            <p:cNvSpPr txBox="1"/>
            <p:nvPr/>
          </p:nvSpPr>
          <p:spPr>
            <a:xfrm>
              <a:off x="97" y="62"/>
              <a:ext cx="11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endPara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751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2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050" name="Object 5"/>
          <p:cNvGraphicFramePr/>
          <p:nvPr/>
        </p:nvGraphicFramePr>
        <p:xfrm>
          <a:off x="736600" y="1949450"/>
          <a:ext cx="3516313" cy="466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6472555" imgH="4726305" progId="Visio.Drawing.11">
                  <p:embed/>
                </p:oleObj>
              </mc:Choice>
              <mc:Fallback>
                <p:oleObj name="" r:id="rId1" imgW="6472555" imgH="4726305" progId="Visio.Drawing.11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rcRect r="54094"/>
                      <a:stretch>
                        <a:fillRect/>
                      </a:stretch>
                    </p:blipFill>
                    <p:spPr>
                      <a:xfrm>
                        <a:off x="736600" y="1949450"/>
                        <a:ext cx="3516313" cy="4664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右箭头 15"/>
          <p:cNvSpPr/>
          <p:nvPr/>
        </p:nvSpPr>
        <p:spPr>
          <a:xfrm>
            <a:off x="4356100" y="2492375"/>
            <a:ext cx="86360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6" name="TextBox 16"/>
          <p:cNvSpPr txBox="1"/>
          <p:nvPr/>
        </p:nvSpPr>
        <p:spPr>
          <a:xfrm>
            <a:off x="5580063" y="2349500"/>
            <a:ext cx="3563937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编码，初始种群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4356100" y="3213100"/>
            <a:ext cx="86360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8" name="TextBox 18"/>
          <p:cNvSpPr txBox="1"/>
          <p:nvPr/>
        </p:nvSpPr>
        <p:spPr>
          <a:xfrm>
            <a:off x="5580063" y="3068638"/>
            <a:ext cx="2736850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个体适应度评价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4356100" y="4086225"/>
            <a:ext cx="865188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60" name="TextBox 20"/>
          <p:cNvSpPr txBox="1"/>
          <p:nvPr/>
        </p:nvSpPr>
        <p:spPr>
          <a:xfrm>
            <a:off x="5651500" y="3933825"/>
            <a:ext cx="1728788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遗传算子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4356100" y="4949825"/>
            <a:ext cx="865188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62" name="TextBox 22"/>
          <p:cNvSpPr txBox="1"/>
          <p:nvPr/>
        </p:nvSpPr>
        <p:spPr>
          <a:xfrm>
            <a:off x="5724525" y="4797425"/>
            <a:ext cx="1727200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停止准则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56" grpId="0"/>
      <p:bldP spid="18" grpId="0" animBg="1"/>
      <p:bldP spid="2058" grpId="0"/>
      <p:bldP spid="20" grpId="0" animBg="1"/>
      <p:bldP spid="2060" grpId="0"/>
      <p:bldP spid="22" grpId="0" animBg="1"/>
      <p:bldP spid="206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内容占位符 2"/>
          <p:cNvSpPr>
            <a:spLocks noGrp="1"/>
          </p:cNvSpPr>
          <p:nvPr>
            <p:ph idx="1"/>
          </p:nvPr>
        </p:nvSpPr>
        <p:spPr>
          <a:xfrm>
            <a:off x="611188" y="1895475"/>
            <a:ext cx="7886700" cy="4351338"/>
          </a:xfrm>
          <a:ln/>
        </p:spPr>
        <p:txBody>
          <a:bodyPr vert="horz" lIns="91440" tIns="45720" rIns="91440" bIns="45720" anchor="t"/>
          <a:p>
            <a:pPr defTabSz="685800"/>
            <a:r>
              <a:rPr lang="zh-CN" altLang="en-US" sz="2800" b="1" kern="1200" dirty="0">
                <a:latin typeface="+mn-lt"/>
                <a:ea typeface="+mn-ea"/>
                <a:cs typeface="+mn-cs"/>
              </a:rPr>
              <a:t>编码（解码）：</a:t>
            </a:r>
            <a:r>
              <a:rPr lang="zh-CN" altLang="en-US" sz="2800" kern="1200" dirty="0">
                <a:latin typeface="+mn-lt"/>
                <a:ea typeface="+mn-ea"/>
                <a:cs typeface="+mn-cs"/>
              </a:rPr>
              <a:t>一般采用二进制</a:t>
            </a:r>
            <a:r>
              <a:rPr lang="en-US" altLang="zh-CN" sz="2800" kern="1200">
                <a:latin typeface="+mn-lt"/>
                <a:ea typeface="+mn-ea"/>
                <a:cs typeface="+mn-cs"/>
              </a:rPr>
              <a:t>0/1</a:t>
            </a:r>
            <a:r>
              <a:rPr lang="zh-CN" altLang="en-US" sz="2800" kern="1200" dirty="0">
                <a:latin typeface="+mn-lt"/>
                <a:ea typeface="+mn-ea"/>
                <a:cs typeface="+mn-cs"/>
              </a:rPr>
              <a:t>字符编码。</a:t>
            </a:r>
            <a:endParaRPr lang="en-US" altLang="zh-CN" sz="2800" kern="1200">
              <a:latin typeface="+mn-lt"/>
              <a:ea typeface="+mn-ea"/>
              <a:cs typeface="+mn-cs"/>
            </a:endParaRPr>
          </a:p>
          <a:p>
            <a:pPr algn="ctr" defTabSz="685800">
              <a:buFont typeface="Arial" panose="020B0604020202020204" pitchFamily="34" charset="0"/>
              <a:buNone/>
            </a:pPr>
            <a:endParaRPr lang="en-US" altLang="zh-CN" sz="2800" kern="1200">
              <a:latin typeface="+mn-lt"/>
              <a:ea typeface="+mn-ea"/>
              <a:cs typeface="+mn-cs"/>
            </a:endParaRPr>
          </a:p>
          <a:p>
            <a:pPr algn="ctr" defTabSz="685800">
              <a:buFont typeface="Arial" panose="020B0604020202020204" pitchFamily="34" charset="0"/>
              <a:buNone/>
            </a:pPr>
            <a:r>
              <a:rPr lang="en-US" altLang="zh-CN" sz="2800" kern="1200">
                <a:latin typeface="+mn-lt"/>
                <a:ea typeface="+mn-ea"/>
                <a:cs typeface="+mn-cs"/>
              </a:rPr>
              <a:t>  x(</a:t>
            </a:r>
            <a:r>
              <a:rPr lang="zh-CN" altLang="en-US" sz="2800" kern="1200" dirty="0">
                <a:latin typeface="+mn-lt"/>
                <a:ea typeface="+mn-ea"/>
                <a:cs typeface="+mn-cs"/>
              </a:rPr>
              <a:t>十进制数</a:t>
            </a:r>
            <a:r>
              <a:rPr lang="en-US" altLang="zh-CN" sz="2800" kern="1200">
                <a:latin typeface="+mn-lt"/>
                <a:ea typeface="+mn-ea"/>
                <a:cs typeface="+mn-cs"/>
              </a:rPr>
              <a:t>)               y(</a:t>
            </a:r>
            <a:r>
              <a:rPr lang="zh-CN" altLang="en-US" sz="2800" kern="1200" dirty="0">
                <a:latin typeface="+mn-lt"/>
                <a:ea typeface="+mn-ea"/>
                <a:cs typeface="+mn-cs"/>
              </a:rPr>
              <a:t>二进制数</a:t>
            </a:r>
            <a:r>
              <a:rPr lang="en-US" altLang="zh-CN" sz="2800" kern="1200">
                <a:latin typeface="+mn-lt"/>
                <a:ea typeface="+mn-ea"/>
                <a:cs typeface="+mn-cs"/>
              </a:rPr>
              <a:t>)</a:t>
            </a:r>
            <a:endParaRPr lang="zh-CN" altLang="en-US" sz="2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457200" y="431800"/>
            <a:ext cx="8229600" cy="777875"/>
          </a:xfrm>
          <a:ln/>
        </p:spPr>
        <p:txBody>
          <a:bodyPr vert="horz" lIns="91440" tIns="45720" rIns="91440" bIns="45720" anchor="ctr"/>
          <a:p>
            <a:r>
              <a:rPr lang="zh-CN" altLang="en-US"/>
              <a:t>现代优化方法</a:t>
            </a:r>
            <a:endParaRPr lang="zh-CN" altLang="en-US"/>
          </a:p>
        </p:txBody>
      </p:sp>
      <p:grpSp>
        <p:nvGrpSpPr>
          <p:cNvPr id="32771" name="Group 8"/>
          <p:cNvGrpSpPr/>
          <p:nvPr/>
        </p:nvGrpSpPr>
        <p:grpSpPr>
          <a:xfrm>
            <a:off x="457200" y="1209675"/>
            <a:ext cx="4775200" cy="685800"/>
            <a:chOff x="0" y="0"/>
            <a:chExt cx="3008" cy="432"/>
          </a:xfrm>
        </p:grpSpPr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>
              <a:off x="272" y="45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cmpd="sng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773" name="AutoShape 10"/>
            <p:cNvSpPr/>
            <p:nvPr/>
          </p:nvSpPr>
          <p:spPr>
            <a:xfrm>
              <a:off x="0" y="0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74" name="Text Box 11"/>
            <p:cNvSpPr txBox="1"/>
            <p:nvPr/>
          </p:nvSpPr>
          <p:spPr>
            <a:xfrm>
              <a:off x="97" y="42"/>
              <a:ext cx="258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/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遗传算法的实现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2775" name="Text Box 12"/>
            <p:cNvSpPr txBox="1"/>
            <p:nvPr/>
          </p:nvSpPr>
          <p:spPr>
            <a:xfrm>
              <a:off x="97" y="62"/>
              <a:ext cx="11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endPara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" name="右箭头 11"/>
          <p:cNvSpPr/>
          <p:nvPr/>
        </p:nvSpPr>
        <p:spPr>
          <a:xfrm>
            <a:off x="4079875" y="3360738"/>
            <a:ext cx="1152525" cy="46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左箭头 12"/>
          <p:cNvSpPr/>
          <p:nvPr/>
        </p:nvSpPr>
        <p:spPr>
          <a:xfrm>
            <a:off x="4079875" y="3560763"/>
            <a:ext cx="1152525" cy="460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778" name="TextBox 14"/>
          <p:cNvSpPr txBox="1"/>
          <p:nvPr/>
        </p:nvSpPr>
        <p:spPr>
          <a:xfrm>
            <a:off x="4224338" y="2784475"/>
            <a:ext cx="863600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编码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9" name="TextBox 15"/>
          <p:cNvSpPr txBox="1"/>
          <p:nvPr/>
        </p:nvSpPr>
        <p:spPr>
          <a:xfrm>
            <a:off x="4210050" y="3630613"/>
            <a:ext cx="86518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解码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2762250" y="3787775"/>
            <a:ext cx="360363" cy="720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6011863" y="3797300"/>
            <a:ext cx="360363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2782" name="Object 2"/>
          <p:cNvGraphicFramePr/>
          <p:nvPr/>
        </p:nvGraphicFramePr>
        <p:xfrm>
          <a:off x="1792288" y="4633913"/>
          <a:ext cx="2287587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850265" imgH="203200" progId="Equation.3">
                  <p:embed/>
                </p:oleObj>
              </mc:Choice>
              <mc:Fallback>
                <p:oleObj name="" r:id="rId1" imgW="850265" imgH="203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2288" y="4633913"/>
                        <a:ext cx="2287587" cy="547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3" name="Object 3"/>
          <p:cNvGraphicFramePr/>
          <p:nvPr/>
        </p:nvGraphicFramePr>
        <p:xfrm>
          <a:off x="5232400" y="4557713"/>
          <a:ext cx="237648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1256665" imgH="431800" progId="Equation.3">
                  <p:embed/>
                </p:oleObj>
              </mc:Choice>
              <mc:Fallback>
                <p:oleObj name="" r:id="rId3" imgW="1256665" imgH="4318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32400" y="4557713"/>
                        <a:ext cx="2376488" cy="81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4" name="Object 4"/>
          <p:cNvGraphicFramePr/>
          <p:nvPr/>
        </p:nvGraphicFramePr>
        <p:xfrm>
          <a:off x="3708400" y="5373688"/>
          <a:ext cx="230346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888365" imgH="381000" progId="Equation.3">
                  <p:embed/>
                </p:oleObj>
              </mc:Choice>
              <mc:Fallback>
                <p:oleObj name="" r:id="rId5" imgW="888365" imgH="3810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8400" y="5373688"/>
                        <a:ext cx="2303463" cy="987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5" name="TextBox 22"/>
          <p:cNvSpPr txBox="1"/>
          <p:nvPr/>
        </p:nvSpPr>
        <p:spPr>
          <a:xfrm>
            <a:off x="1606550" y="5637213"/>
            <a:ext cx="2232025" cy="461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转换精度：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内容占位符 2"/>
          <p:cNvSpPr>
            <a:spLocks noGrp="1"/>
          </p:cNvSpPr>
          <p:nvPr>
            <p:ph idx="1"/>
          </p:nvPr>
        </p:nvSpPr>
        <p:spPr>
          <a:xfrm>
            <a:off x="523875" y="2217738"/>
            <a:ext cx="7886700" cy="4351337"/>
          </a:xfrm>
          <a:ln/>
        </p:spPr>
        <p:txBody>
          <a:bodyPr vert="horz" lIns="91440" tIns="45720" rIns="91440" bIns="45720" anchor="t"/>
          <a:p>
            <a:pPr defTabSz="685800"/>
            <a:r>
              <a:rPr lang="zh-CN" altLang="en-US" sz="2800" b="1" kern="1200" dirty="0">
                <a:latin typeface="Times New Roman" panose="02020603050405020304" pitchFamily="18" charset="0"/>
                <a:ea typeface="+mn-ea"/>
                <a:cs typeface="+mn-cs"/>
              </a:rPr>
              <a:t>产生初始群体</a:t>
            </a:r>
            <a:r>
              <a:rPr lang="en-US" altLang="zh-CN" sz="2800" b="1" kern="1200">
                <a:latin typeface="Times New Roman" panose="02020603050405020304" pitchFamily="18" charset="0"/>
                <a:ea typeface="+mn-ea"/>
                <a:cs typeface="+mn-cs"/>
              </a:rPr>
              <a:t>M</a:t>
            </a:r>
            <a:endParaRPr lang="en-US" altLang="zh-CN" b="1" kern="1200">
              <a:latin typeface="Times New Roman" panose="02020603050405020304" pitchFamily="18" charset="0"/>
              <a:ea typeface="+mn-ea"/>
              <a:cs typeface="+mn-cs"/>
            </a:endParaRPr>
          </a:p>
          <a:p>
            <a:pPr defTabSz="685800">
              <a:buFont typeface="Arial" panose="020B0604020202020204" pitchFamily="34" charset="0"/>
              <a:buNone/>
            </a:pPr>
            <a:r>
              <a:rPr lang="en-US" altLang="zh-CN" sz="2800" kern="1200">
                <a:latin typeface="Times New Roman" panose="02020603050405020304" pitchFamily="18" charset="0"/>
                <a:ea typeface="+mn-ea"/>
                <a:cs typeface="+mn-cs"/>
              </a:rPr>
              <a:t>     M</a:t>
            </a:r>
            <a:r>
              <a:rPr lang="zh-CN" altLang="en-US" sz="2800" kern="1200" dirty="0">
                <a:latin typeface="Times New Roman" panose="02020603050405020304" pitchFamily="18" charset="0"/>
                <a:ea typeface="+mn-ea"/>
                <a:cs typeface="+mn-cs"/>
              </a:rPr>
              <a:t>越大，搜索范围越宽，但每代的遗传操作时间越长；</a:t>
            </a:r>
            <a:endParaRPr lang="en-US" altLang="zh-CN" sz="2800" kern="1200">
              <a:latin typeface="Times New Roman" panose="02020603050405020304" pitchFamily="18" charset="0"/>
              <a:ea typeface="+mn-ea"/>
              <a:cs typeface="+mn-cs"/>
            </a:endParaRPr>
          </a:p>
          <a:p>
            <a:pPr defTabSz="685800">
              <a:buFont typeface="Arial" panose="020B0604020202020204" pitchFamily="34" charset="0"/>
              <a:buNone/>
            </a:pPr>
            <a:r>
              <a:rPr lang="en-US" altLang="zh-CN" sz="2800" kern="1200">
                <a:latin typeface="Times New Roman" panose="02020603050405020304" pitchFamily="18" charset="0"/>
                <a:ea typeface="+mn-ea"/>
                <a:cs typeface="+mn-cs"/>
              </a:rPr>
              <a:t>     M</a:t>
            </a:r>
            <a:r>
              <a:rPr lang="zh-CN" altLang="en-US" sz="2800" kern="1200" dirty="0">
                <a:latin typeface="Times New Roman" panose="02020603050405020304" pitchFamily="18" charset="0"/>
                <a:ea typeface="+mn-ea"/>
                <a:cs typeface="+mn-cs"/>
              </a:rPr>
              <a:t>越小，搜索范围越小，但每代的遗传操作时间越短。</a:t>
            </a:r>
            <a:endParaRPr lang="en-US" altLang="zh-CN" sz="2800" kern="1200">
              <a:latin typeface="Times New Roman" panose="02020603050405020304" pitchFamily="18" charset="0"/>
              <a:ea typeface="+mn-ea"/>
              <a:cs typeface="+mn-cs"/>
            </a:endParaRPr>
          </a:p>
          <a:p>
            <a:pPr defTabSz="685800">
              <a:buFont typeface="Arial" panose="020B0604020202020204" pitchFamily="34" charset="0"/>
              <a:buNone/>
            </a:pPr>
            <a:r>
              <a:rPr lang="en-US" altLang="zh-CN" sz="2800" kern="1200">
                <a:latin typeface="Times New Roman" panose="02020603050405020304" pitchFamily="18" charset="0"/>
                <a:ea typeface="+mn-ea"/>
                <a:cs typeface="+mn-cs"/>
              </a:rPr>
              <a:t>     </a:t>
            </a:r>
            <a:r>
              <a:rPr lang="zh-CN" altLang="en-US" sz="2800" kern="1200" dirty="0">
                <a:latin typeface="Times New Roman" panose="02020603050405020304" pitchFamily="18" charset="0"/>
                <a:ea typeface="+mn-ea"/>
                <a:cs typeface="+mn-cs"/>
              </a:rPr>
              <a:t>通常：</a:t>
            </a:r>
            <a:r>
              <a:rPr lang="en-US" altLang="zh-CN" sz="2800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rPr>
              <a:t>M=20~100</a:t>
            </a:r>
            <a:endParaRPr lang="zh-CN" altLang="en-US" sz="2800" kern="12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452438"/>
            <a:ext cx="8229600" cy="777875"/>
          </a:xfrm>
          <a:ln/>
        </p:spPr>
        <p:txBody>
          <a:bodyPr vert="horz" lIns="91440" tIns="45720" rIns="91440" bIns="45720" anchor="ctr"/>
          <a:p>
            <a:r>
              <a:rPr lang="zh-CN" altLang="en-US"/>
              <a:t>现代优化方法</a:t>
            </a:r>
            <a:endParaRPr lang="zh-CN" altLang="en-US"/>
          </a:p>
        </p:txBody>
      </p:sp>
      <p:grpSp>
        <p:nvGrpSpPr>
          <p:cNvPr id="33795" name="Group 8"/>
          <p:cNvGrpSpPr/>
          <p:nvPr/>
        </p:nvGrpSpPr>
        <p:grpSpPr>
          <a:xfrm>
            <a:off x="344488" y="1401763"/>
            <a:ext cx="4800600" cy="685800"/>
            <a:chOff x="-16" y="-27"/>
            <a:chExt cx="3024" cy="432"/>
          </a:xfrm>
        </p:grpSpPr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>
              <a:off x="272" y="45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cmpd="sng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797" name="AutoShape 10"/>
            <p:cNvSpPr/>
            <p:nvPr/>
          </p:nvSpPr>
          <p:spPr>
            <a:xfrm>
              <a:off x="-16" y="-27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798" name="Text Box 11"/>
            <p:cNvSpPr txBox="1"/>
            <p:nvPr/>
          </p:nvSpPr>
          <p:spPr>
            <a:xfrm>
              <a:off x="272" y="45"/>
              <a:ext cx="258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/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遗传算法的实现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charRg st="8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38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charRg st="38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68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charRg st="68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内容占位符 2"/>
          <p:cNvSpPr>
            <a:spLocks noGrp="1"/>
          </p:cNvSpPr>
          <p:nvPr>
            <p:ph idx="1"/>
          </p:nvPr>
        </p:nvSpPr>
        <p:spPr>
          <a:xfrm>
            <a:off x="628650" y="1951038"/>
            <a:ext cx="7886700" cy="4351337"/>
          </a:xfrm>
          <a:ln/>
        </p:spPr>
        <p:txBody>
          <a:bodyPr vert="horz" lIns="91440" tIns="45720" rIns="91440" bIns="45720" anchor="t"/>
          <a:p>
            <a:pPr defTabSz="685800"/>
            <a:r>
              <a:rPr lang="zh-CN" altLang="en-US" sz="2800" b="1" kern="1200" dirty="0">
                <a:latin typeface="+mn-lt"/>
                <a:ea typeface="+mn-ea"/>
                <a:cs typeface="+mn-cs"/>
              </a:rPr>
              <a:t>个体适应度评价</a:t>
            </a:r>
            <a:endParaRPr lang="en-US" altLang="zh-CN" b="1" kern="1200">
              <a:latin typeface="+mn-lt"/>
              <a:ea typeface="+mn-ea"/>
              <a:cs typeface="+mn-cs"/>
            </a:endParaRPr>
          </a:p>
          <a:p>
            <a:pPr defTabSz="685800">
              <a:buFont typeface="Arial" panose="020B0604020202020204" pitchFamily="34" charset="0"/>
              <a:buNone/>
            </a:pPr>
            <a:r>
              <a:rPr lang="en-US" altLang="zh-CN" kern="1200">
                <a:latin typeface="+mn-lt"/>
                <a:ea typeface="+mn-ea"/>
                <a:cs typeface="+mn-cs"/>
              </a:rPr>
              <a:t>        </a:t>
            </a:r>
            <a:r>
              <a:rPr lang="zh-CN" altLang="en-US" sz="2500" kern="1200" dirty="0">
                <a:latin typeface="+mn-lt"/>
                <a:ea typeface="+mn-ea"/>
                <a:cs typeface="+mn-cs"/>
              </a:rPr>
              <a:t>在</a:t>
            </a:r>
            <a:r>
              <a:rPr lang="en-US" altLang="zh-CN" sz="2500" kern="1200">
                <a:latin typeface="+mn-lt"/>
                <a:ea typeface="+mn-ea"/>
                <a:cs typeface="+mn-cs"/>
              </a:rPr>
              <a:t>GA</a:t>
            </a:r>
            <a:r>
              <a:rPr lang="zh-CN" altLang="en-US" sz="2500" kern="1200" dirty="0">
                <a:latin typeface="+mn-lt"/>
                <a:ea typeface="+mn-ea"/>
                <a:cs typeface="+mn-cs"/>
              </a:rPr>
              <a:t>中，以个体适应度的大小来确定该个体被遗传到下一代的概率。个体适应度越高，被选中的概率越大（要求个体适应度）。</a:t>
            </a:r>
            <a:endParaRPr lang="en-US" altLang="zh-CN" sz="2500" kern="1200">
              <a:latin typeface="+mn-lt"/>
              <a:ea typeface="+mn-ea"/>
              <a:cs typeface="+mn-cs"/>
            </a:endParaRPr>
          </a:p>
          <a:p>
            <a:pPr defTabSz="685800">
              <a:buFont typeface="Arial" panose="020B0604020202020204" pitchFamily="34" charset="0"/>
              <a:buNone/>
            </a:pPr>
            <a:r>
              <a:rPr lang="en-US" altLang="zh-CN" sz="2500" kern="1200">
                <a:latin typeface="+mn-lt"/>
                <a:ea typeface="+mn-ea"/>
                <a:cs typeface="+mn-cs"/>
              </a:rPr>
              <a:t>         </a:t>
            </a:r>
            <a:r>
              <a:rPr lang="zh-CN" altLang="en-US" sz="2500" kern="1200" dirty="0">
                <a:latin typeface="+mn-lt"/>
                <a:ea typeface="+mn-ea"/>
                <a:cs typeface="+mn-cs"/>
              </a:rPr>
              <a:t>对于求目标函数最小值的优化问题</a:t>
            </a:r>
            <a:endParaRPr lang="en-US" altLang="zh-CN" sz="2500" kern="1200">
              <a:latin typeface="+mn-lt"/>
              <a:ea typeface="+mn-ea"/>
              <a:cs typeface="+mn-cs"/>
            </a:endParaRPr>
          </a:p>
          <a:p>
            <a:pPr defTabSz="685800">
              <a:buFont typeface="Arial" panose="020B0604020202020204" pitchFamily="34" charset="0"/>
              <a:buNone/>
            </a:pPr>
            <a:endParaRPr lang="en-US" altLang="zh-CN" sz="2500" kern="1200">
              <a:latin typeface="+mn-lt"/>
              <a:ea typeface="+mn-ea"/>
              <a:cs typeface="+mn-cs"/>
            </a:endParaRPr>
          </a:p>
          <a:p>
            <a:pPr defTabSz="685800">
              <a:buFont typeface="Arial" panose="020B0604020202020204" pitchFamily="34" charset="0"/>
              <a:buNone/>
            </a:pPr>
            <a:r>
              <a:rPr lang="en-US" altLang="zh-CN" sz="2500" kern="1200">
                <a:latin typeface="+mn-lt"/>
                <a:ea typeface="+mn-ea"/>
                <a:cs typeface="+mn-cs"/>
              </a:rPr>
              <a:t>          </a:t>
            </a:r>
            <a:r>
              <a:rPr lang="zh-CN" altLang="en-US" sz="2500" kern="1200" dirty="0">
                <a:latin typeface="+mn-lt"/>
                <a:ea typeface="+mn-ea"/>
                <a:cs typeface="+mn-cs"/>
              </a:rPr>
              <a:t>对于求目标函数最大值的优化问题</a:t>
            </a:r>
            <a:endParaRPr lang="en-US" altLang="zh-CN" sz="2500" kern="1200">
              <a:latin typeface="+mn-lt"/>
              <a:ea typeface="+mn-ea"/>
              <a:cs typeface="+mn-cs"/>
            </a:endParaRPr>
          </a:p>
          <a:p>
            <a:pPr defTabSz="685800">
              <a:buFont typeface="Arial" panose="020B0604020202020204" pitchFamily="34" charset="0"/>
              <a:buNone/>
            </a:pPr>
            <a:r>
              <a:rPr lang="en-US" altLang="zh-CN" sz="2800" kern="1200">
                <a:latin typeface="+mn-lt"/>
                <a:ea typeface="+mn-ea"/>
                <a:cs typeface="+mn-cs"/>
              </a:rPr>
              <a:t>   </a:t>
            </a:r>
            <a:endParaRPr lang="zh-CN" altLang="en-US" sz="2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457200" y="431800"/>
            <a:ext cx="8229600" cy="777875"/>
          </a:xfrm>
          <a:ln/>
        </p:spPr>
        <p:txBody>
          <a:bodyPr vert="horz" lIns="91440" tIns="45720" rIns="91440" bIns="45720" anchor="ctr"/>
          <a:p>
            <a:r>
              <a:rPr lang="zh-CN" altLang="en-US"/>
              <a:t>现代优化方法</a:t>
            </a:r>
            <a:endParaRPr lang="zh-CN" altLang="en-US" b="1" dirty="0"/>
          </a:p>
        </p:txBody>
      </p:sp>
      <p:grpSp>
        <p:nvGrpSpPr>
          <p:cNvPr id="34819" name="Group 8"/>
          <p:cNvGrpSpPr/>
          <p:nvPr/>
        </p:nvGrpSpPr>
        <p:grpSpPr>
          <a:xfrm>
            <a:off x="303213" y="1265238"/>
            <a:ext cx="4775200" cy="685800"/>
            <a:chOff x="0" y="0"/>
            <a:chExt cx="3008" cy="432"/>
          </a:xfrm>
        </p:grpSpPr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>
              <a:off x="272" y="45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cmpd="sng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21" name="AutoShape 10"/>
            <p:cNvSpPr/>
            <p:nvPr/>
          </p:nvSpPr>
          <p:spPr>
            <a:xfrm>
              <a:off x="0" y="0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22" name="Text Box 11"/>
            <p:cNvSpPr txBox="1"/>
            <p:nvPr/>
          </p:nvSpPr>
          <p:spPr>
            <a:xfrm>
              <a:off x="272" y="62"/>
              <a:ext cx="258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/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遗传算法的实现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4823" name="Text Box 12"/>
            <p:cNvSpPr txBox="1"/>
            <p:nvPr/>
          </p:nvSpPr>
          <p:spPr>
            <a:xfrm>
              <a:off x="97" y="62"/>
              <a:ext cx="11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endPara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4824" name="Object 3"/>
          <p:cNvGraphicFramePr/>
          <p:nvPr/>
        </p:nvGraphicFramePr>
        <p:xfrm>
          <a:off x="3751263" y="4638675"/>
          <a:ext cx="16414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723900" imgH="190500" progId="Equation.3">
                  <p:embed/>
                </p:oleObj>
              </mc:Choice>
              <mc:Fallback>
                <p:oleObj name="" r:id="rId1" imgW="723900" imgH="1905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51263" y="4638675"/>
                        <a:ext cx="164147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4"/>
          <p:cNvGraphicFramePr/>
          <p:nvPr/>
        </p:nvGraphicFramePr>
        <p:xfrm>
          <a:off x="3636963" y="5746750"/>
          <a:ext cx="17557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774065" imgH="190500" progId="Equation.3">
                  <p:embed/>
                </p:oleObj>
              </mc:Choice>
              <mc:Fallback>
                <p:oleObj name="" r:id="rId3" imgW="774065" imgH="1905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6963" y="5746750"/>
                        <a:ext cx="175577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内容占位符 2"/>
          <p:cNvSpPr>
            <a:spLocks noGrp="1"/>
          </p:cNvSpPr>
          <p:nvPr>
            <p:ph idx="1"/>
          </p:nvPr>
        </p:nvSpPr>
        <p:spPr>
          <a:xfrm>
            <a:off x="628650" y="2052638"/>
            <a:ext cx="7886700" cy="4351337"/>
          </a:xfrm>
          <a:ln/>
        </p:spPr>
        <p:txBody>
          <a:bodyPr vert="horz" lIns="91440" tIns="45720" rIns="91440" bIns="45720" anchor="t"/>
          <a:p>
            <a:pPr defTabSz="685800"/>
            <a:r>
              <a:rPr lang="zh-CN" altLang="en-US" kern="1200" dirty="0">
                <a:latin typeface="+mn-lt"/>
                <a:ea typeface="+mn-ea"/>
                <a:cs typeface="+mn-cs"/>
              </a:rPr>
              <a:t>个体被选中的概率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 defTabSz="685800"/>
            <a:endParaRPr lang="en-US" altLang="zh-CN" kern="1200">
              <a:latin typeface="+mn-lt"/>
              <a:ea typeface="+mn-ea"/>
              <a:cs typeface="+mn-cs"/>
            </a:endParaRPr>
          </a:p>
          <a:p>
            <a:pPr defTabSz="685800"/>
            <a:endParaRPr lang="en-US" altLang="zh-CN" kern="1200">
              <a:latin typeface="+mn-lt"/>
              <a:ea typeface="+mn-ea"/>
              <a:cs typeface="+mn-cs"/>
            </a:endParaRPr>
          </a:p>
          <a:p>
            <a:pPr defTabSz="685800">
              <a:buFont typeface="Arial" panose="020B0604020202020204" pitchFamily="34" charset="0"/>
              <a:buNone/>
            </a:pP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pPr defTabSz="685800">
              <a:buFont typeface="Arial" panose="020B0604020202020204" pitchFamily="34" charset="0"/>
              <a:buNone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其中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 defTabSz="685800">
              <a:buFont typeface="Arial" panose="020B0604020202020204" pitchFamily="34" charset="0"/>
              <a:buNone/>
            </a:pP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457200" y="509588"/>
            <a:ext cx="8229600" cy="777875"/>
          </a:xfrm>
          <a:ln/>
        </p:spPr>
        <p:txBody>
          <a:bodyPr vert="horz" lIns="91440" tIns="45720" rIns="91440" bIns="45720" anchor="ctr"/>
          <a:p>
            <a:r>
              <a:rPr lang="zh-CN" altLang="en-US"/>
              <a:t>现代优化方法</a:t>
            </a:r>
            <a:endParaRPr lang="zh-CN" altLang="en-US"/>
          </a:p>
        </p:txBody>
      </p:sp>
      <p:grpSp>
        <p:nvGrpSpPr>
          <p:cNvPr id="35843" name="Group 8"/>
          <p:cNvGrpSpPr/>
          <p:nvPr/>
        </p:nvGrpSpPr>
        <p:grpSpPr>
          <a:xfrm>
            <a:off x="409575" y="1379538"/>
            <a:ext cx="4775200" cy="685800"/>
            <a:chOff x="0" y="0"/>
            <a:chExt cx="3008" cy="432"/>
          </a:xfrm>
        </p:grpSpPr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>
              <a:off x="272" y="45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cmpd="sng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45" name="AutoShape 10"/>
            <p:cNvSpPr/>
            <p:nvPr/>
          </p:nvSpPr>
          <p:spPr>
            <a:xfrm>
              <a:off x="0" y="0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46" name="Text Box 11"/>
            <p:cNvSpPr txBox="1"/>
            <p:nvPr/>
          </p:nvSpPr>
          <p:spPr>
            <a:xfrm>
              <a:off x="272" y="45"/>
              <a:ext cx="258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/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遗传算法的实现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5847" name="Text Box 12"/>
            <p:cNvSpPr txBox="1"/>
            <p:nvPr/>
          </p:nvSpPr>
          <p:spPr>
            <a:xfrm>
              <a:off x="97" y="62"/>
              <a:ext cx="11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endPara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5848" name="Object 2"/>
          <p:cNvGraphicFramePr/>
          <p:nvPr/>
        </p:nvGraphicFramePr>
        <p:xfrm>
          <a:off x="3484563" y="2479675"/>
          <a:ext cx="155733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622300" imgH="431800" progId="Equation.3">
                  <p:embed/>
                </p:oleObj>
              </mc:Choice>
              <mc:Fallback>
                <p:oleObj name="" r:id="rId1" imgW="622300" imgH="4318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84563" y="2479675"/>
                        <a:ext cx="1557337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3"/>
          <p:cNvGraphicFramePr/>
          <p:nvPr/>
        </p:nvGraphicFramePr>
        <p:xfrm>
          <a:off x="2051050" y="3644900"/>
          <a:ext cx="4425950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1651000" imgH="698500" progId="Equation.3">
                  <p:embed/>
                </p:oleObj>
              </mc:Choice>
              <mc:Fallback>
                <p:oleObj name="" r:id="rId3" imgW="1651000" imgH="6985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050" y="3644900"/>
                        <a:ext cx="4425950" cy="1871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0" name="TextBox 11"/>
          <p:cNvSpPr txBox="1"/>
          <p:nvPr/>
        </p:nvSpPr>
        <p:spPr>
          <a:xfrm>
            <a:off x="1187450" y="5589588"/>
            <a:ext cx="6337300" cy="461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显然，个体适应度越高，被选中的概率越大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4" name="Rectangle 6"/>
          <p:cNvSpPr>
            <a:spLocks noChangeArrowheads="1"/>
          </p:cNvSpPr>
          <p:nvPr/>
        </p:nvSpPr>
        <p:spPr bwMode="white">
          <a:xfrm>
            <a:off x="755650" y="260350"/>
            <a:ext cx="2520950" cy="5635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目录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15362" name="组合 62"/>
          <p:cNvGrpSpPr/>
          <p:nvPr/>
        </p:nvGrpSpPr>
        <p:grpSpPr>
          <a:xfrm>
            <a:off x="2339975" y="1341438"/>
            <a:ext cx="4756150" cy="563562"/>
            <a:chOff x="2305050" y="2073275"/>
            <a:chExt cx="4756150" cy="563563"/>
          </a:xfrm>
        </p:grpSpPr>
        <p:sp>
          <p:nvSpPr>
            <p:cNvPr id="15363" name="Line 14"/>
            <p:cNvSpPr/>
            <p:nvPr/>
          </p:nvSpPr>
          <p:spPr>
            <a:xfrm flipV="1">
              <a:off x="2614613" y="2576513"/>
              <a:ext cx="4446587" cy="2857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round/>
              <a:headEnd type="none" w="med" len="med"/>
              <a:tailEnd type="oval" w="med" len="med"/>
            </a:ln>
          </p:spPr>
        </p:sp>
        <p:grpSp>
          <p:nvGrpSpPr>
            <p:cNvPr id="15364" name="Group 16"/>
            <p:cNvGrpSpPr/>
            <p:nvPr/>
          </p:nvGrpSpPr>
          <p:grpSpPr>
            <a:xfrm>
              <a:off x="2305050" y="2082800"/>
              <a:ext cx="609600" cy="554038"/>
              <a:chOff x="1248" y="1339"/>
              <a:chExt cx="428" cy="389"/>
            </a:xfrm>
          </p:grpSpPr>
          <p:grpSp>
            <p:nvGrpSpPr>
              <p:cNvPr id="15365" name="Group 17"/>
              <p:cNvGrpSpPr/>
              <p:nvPr/>
            </p:nvGrpSpPr>
            <p:grpSpPr>
              <a:xfrm>
                <a:off x="1248" y="1339"/>
                <a:ext cx="428" cy="389"/>
                <a:chOff x="624" y="1536"/>
                <a:chExt cx="1251" cy="1256"/>
              </a:xfrm>
            </p:grpSpPr>
            <p:sp>
              <p:nvSpPr>
                <p:cNvPr id="68626" name="Oval 18"/>
                <p:cNvSpPr>
                  <a:spLocks noChangeArrowheads="1"/>
                </p:cNvSpPr>
                <p:nvPr/>
              </p:nvSpPr>
              <p:spPr bwMode="gray">
                <a:xfrm>
                  <a:off x="624" y="1536"/>
                  <a:ext cx="1251" cy="1256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>
                        <a:gamma/>
                        <a:tint val="0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8627" name="Oval 19"/>
                <p:cNvSpPr>
                  <a:spLocks noChangeArrowheads="1"/>
                </p:cNvSpPr>
                <p:nvPr/>
              </p:nvSpPr>
              <p:spPr bwMode="gray">
                <a:xfrm>
                  <a:off x="624" y="1536"/>
                  <a:ext cx="1251" cy="1256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>
                        <a:alpha val="32001"/>
                      </a:schemeClr>
                    </a:gs>
                    <a:gs pos="100000">
                      <a:schemeClr val="folHlink">
                        <a:gamma/>
                        <a:shade val="0"/>
                        <a:invGamma/>
                        <a:alpha val="89999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8628" name="Oval 20"/>
                <p:cNvSpPr>
                  <a:spLocks noChangeArrowheads="1"/>
                </p:cNvSpPr>
                <p:nvPr/>
              </p:nvSpPr>
              <p:spPr bwMode="gray">
                <a:xfrm>
                  <a:off x="705" y="1619"/>
                  <a:ext cx="1088" cy="109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>
                        <a:gamma/>
                        <a:shade val="54118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8629" name="Oval 21"/>
                <p:cNvSpPr>
                  <a:spLocks noChangeArrowheads="1"/>
                </p:cNvSpPr>
                <p:nvPr/>
              </p:nvSpPr>
              <p:spPr bwMode="gray">
                <a:xfrm>
                  <a:off x="705" y="1619"/>
                  <a:ext cx="1088" cy="109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>
                        <a:gamma/>
                        <a:shade val="63529"/>
                        <a:invGamma/>
                      </a:schemeClr>
                    </a:gs>
                    <a:gs pos="100000">
                      <a:schemeClr val="folHlink">
                        <a:alpha val="0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370" name="Oval 22"/>
                <p:cNvSpPr/>
                <p:nvPr/>
              </p:nvSpPr>
              <p:spPr>
                <a:xfrm>
                  <a:off x="760" y="1673"/>
                  <a:ext cx="979" cy="983"/>
                </a:xfrm>
                <a:prstGeom prst="ellipse">
                  <a:avLst/>
                </a:prstGeom>
                <a:solidFill>
                  <a:srgbClr val="333333"/>
                </a:solidFill>
                <a:ln w="38100">
                  <a:noFill/>
                </a:ln>
              </p:spPr>
              <p:txBody>
                <a:bodyPr anchor="ctr">
                  <a:spAutoFit/>
                </a:bodyPr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5371" name="Group 23"/>
                <p:cNvGrpSpPr/>
                <p:nvPr/>
              </p:nvGrpSpPr>
              <p:grpSpPr>
                <a:xfrm>
                  <a:off x="776" y="1687"/>
                  <a:ext cx="947" cy="952"/>
                  <a:chOff x="4166" y="1706"/>
                  <a:chExt cx="1252" cy="1252"/>
                </a:xfrm>
              </p:grpSpPr>
              <p:sp>
                <p:nvSpPr>
                  <p:cNvPr id="15372" name="Oval 24"/>
                  <p:cNvSpPr/>
                  <p:nvPr/>
                </p:nvSpPr>
                <p:spPr>
                  <a:xfrm>
                    <a:off x="4166" y="1706"/>
                    <a:ext cx="1252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  <a:tileRect/>
                  </a:gradFill>
                  <a:ln w="9525">
                    <a:noFill/>
                  </a:ln>
                </p:spPr>
                <p:txBody>
                  <a:bodyPr vert="eaVert" wrap="none" anchor="ctr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5373" name="Oval 25"/>
                  <p:cNvSpPr/>
                  <p:nvPr/>
                </p:nvSpPr>
                <p:spPr>
                  <a:xfrm>
                    <a:off x="4182" y="1713"/>
                    <a:ext cx="1222" cy="122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  <a:tileRect/>
                  </a:gradFill>
                  <a:ln w="9525">
                    <a:noFill/>
                  </a:ln>
                </p:spPr>
                <p:txBody>
                  <a:bodyPr vert="eaVert" wrap="none" anchor="ctr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5374" name="Oval 26"/>
                  <p:cNvSpPr/>
                  <p:nvPr/>
                </p:nvSpPr>
                <p:spPr>
                  <a:xfrm>
                    <a:off x="4195" y="1725"/>
                    <a:ext cx="1162" cy="114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  <a:tileRect/>
                  </a:gradFill>
                  <a:ln w="9525">
                    <a:noFill/>
                  </a:ln>
                </p:spPr>
                <p:txBody>
                  <a:bodyPr vert="eaVert" wrap="none" anchor="ctr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5375" name="Oval 27"/>
                  <p:cNvSpPr/>
                  <p:nvPr/>
                </p:nvSpPr>
                <p:spPr>
                  <a:xfrm>
                    <a:off x="4263" y="1757"/>
                    <a:ext cx="1033" cy="92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  <a:tileRect/>
                  </a:gradFill>
                  <a:ln w="9525">
                    <a:noFill/>
                  </a:ln>
                </p:spPr>
                <p:txBody>
                  <a:bodyPr vert="eaVert" wrap="none" anchor="ctr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15376" name="Text Box 28"/>
              <p:cNvSpPr txBox="1"/>
              <p:nvPr/>
            </p:nvSpPr>
            <p:spPr>
              <a:xfrm>
                <a:off x="1344" y="1393"/>
                <a:ext cx="239" cy="3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24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5377" name="Rectangle 68"/>
            <p:cNvSpPr/>
            <p:nvPr/>
          </p:nvSpPr>
          <p:spPr>
            <a:xfrm>
              <a:off x="2381250" y="2073275"/>
              <a:ext cx="4419600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优化问题</a:t>
              </a:r>
              <a:endPara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5378" name="组合 63"/>
          <p:cNvGrpSpPr/>
          <p:nvPr/>
        </p:nvGrpSpPr>
        <p:grpSpPr>
          <a:xfrm>
            <a:off x="2339975" y="2133600"/>
            <a:ext cx="4833938" cy="619125"/>
            <a:chOff x="2298700" y="2884488"/>
            <a:chExt cx="4833938" cy="619125"/>
          </a:xfrm>
        </p:grpSpPr>
        <p:sp>
          <p:nvSpPr>
            <p:cNvPr id="15379" name="Line 12"/>
            <p:cNvSpPr/>
            <p:nvPr/>
          </p:nvSpPr>
          <p:spPr>
            <a:xfrm flipV="1">
              <a:off x="2590800" y="3441700"/>
              <a:ext cx="4541838" cy="4921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round/>
              <a:headEnd type="none" w="med" len="med"/>
              <a:tailEnd type="oval" w="med" len="med"/>
            </a:ln>
          </p:spPr>
        </p:sp>
        <p:grpSp>
          <p:nvGrpSpPr>
            <p:cNvPr id="15380" name="Group 29"/>
            <p:cNvGrpSpPr/>
            <p:nvPr/>
          </p:nvGrpSpPr>
          <p:grpSpPr>
            <a:xfrm>
              <a:off x="2298700" y="2884488"/>
              <a:ext cx="612775" cy="619125"/>
              <a:chOff x="1244" y="1839"/>
              <a:chExt cx="430" cy="435"/>
            </a:xfrm>
          </p:grpSpPr>
          <p:grpSp>
            <p:nvGrpSpPr>
              <p:cNvPr id="15381" name="Group 30"/>
              <p:cNvGrpSpPr/>
              <p:nvPr/>
            </p:nvGrpSpPr>
            <p:grpSpPr>
              <a:xfrm>
                <a:off x="1244" y="1839"/>
                <a:ext cx="430" cy="435"/>
                <a:chOff x="1248" y="1488"/>
                <a:chExt cx="821" cy="829"/>
              </a:xfrm>
            </p:grpSpPr>
            <p:sp>
              <p:nvSpPr>
                <p:cNvPr id="68639" name="Oval 31"/>
                <p:cNvSpPr>
                  <a:spLocks noChangeArrowheads="1"/>
                </p:cNvSpPr>
                <p:nvPr/>
              </p:nvSpPr>
              <p:spPr bwMode="gray">
                <a:xfrm>
                  <a:off x="1248" y="1488"/>
                  <a:ext cx="821" cy="82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8640" name="Oval 32"/>
                <p:cNvSpPr>
                  <a:spLocks noChangeArrowheads="1"/>
                </p:cNvSpPr>
                <p:nvPr/>
              </p:nvSpPr>
              <p:spPr bwMode="gray">
                <a:xfrm>
                  <a:off x="1248" y="1488"/>
                  <a:ext cx="821" cy="82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alpha val="32001"/>
                      </a:schemeClr>
                    </a:gs>
                    <a:gs pos="100000">
                      <a:schemeClr val="accent1">
                        <a:gamma/>
                        <a:shade val="0"/>
                        <a:invGamma/>
                        <a:alpha val="89999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8641" name="Oval 33"/>
                <p:cNvSpPr>
                  <a:spLocks noChangeArrowheads="1"/>
                </p:cNvSpPr>
                <p:nvPr/>
              </p:nvSpPr>
              <p:spPr bwMode="gray">
                <a:xfrm>
                  <a:off x="1301" y="1541"/>
                  <a:ext cx="715" cy="72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gamma/>
                        <a:shade val="54118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8642" name="Oval 34"/>
                <p:cNvSpPr>
                  <a:spLocks noChangeArrowheads="1"/>
                </p:cNvSpPr>
                <p:nvPr/>
              </p:nvSpPr>
              <p:spPr bwMode="gray">
                <a:xfrm>
                  <a:off x="1303" y="1541"/>
                  <a:ext cx="715" cy="72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gamma/>
                        <a:shade val="63529"/>
                        <a:invGamma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386" name="Oval 35"/>
                <p:cNvSpPr/>
                <p:nvPr/>
              </p:nvSpPr>
              <p:spPr>
                <a:xfrm>
                  <a:off x="1337" y="1578"/>
                  <a:ext cx="643" cy="649"/>
                </a:xfrm>
                <a:prstGeom prst="ellipse">
                  <a:avLst/>
                </a:prstGeom>
                <a:solidFill>
                  <a:srgbClr val="333333"/>
                </a:solidFill>
                <a:ln w="38100">
                  <a:noFill/>
                </a:ln>
              </p:spPr>
              <p:txBody>
                <a:bodyPr anchor="ctr">
                  <a:spAutoFit/>
                </a:bodyPr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5387" name="Group 36"/>
                <p:cNvGrpSpPr/>
                <p:nvPr/>
              </p:nvGrpSpPr>
              <p:grpSpPr>
                <a:xfrm>
                  <a:off x="1348" y="1588"/>
                  <a:ext cx="621" cy="628"/>
                  <a:chOff x="4166" y="1706"/>
                  <a:chExt cx="1252" cy="1252"/>
                </a:xfrm>
              </p:grpSpPr>
              <p:sp>
                <p:nvSpPr>
                  <p:cNvPr id="15388" name="Oval 37"/>
                  <p:cNvSpPr/>
                  <p:nvPr/>
                </p:nvSpPr>
                <p:spPr>
                  <a:xfrm>
                    <a:off x="4166" y="1706"/>
                    <a:ext cx="1252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  <a:tileRect/>
                  </a:gradFill>
                  <a:ln w="9525">
                    <a:noFill/>
                  </a:ln>
                </p:spPr>
                <p:txBody>
                  <a:bodyPr vert="eaVert" wrap="none" anchor="ctr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5389" name="Oval 38"/>
                  <p:cNvSpPr/>
                  <p:nvPr/>
                </p:nvSpPr>
                <p:spPr>
                  <a:xfrm>
                    <a:off x="4182" y="1713"/>
                    <a:ext cx="1222" cy="122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  <a:tileRect/>
                  </a:gradFill>
                  <a:ln w="9525">
                    <a:noFill/>
                  </a:ln>
                </p:spPr>
                <p:txBody>
                  <a:bodyPr vert="eaVert" wrap="none" anchor="ctr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5390" name="Oval 39"/>
                  <p:cNvSpPr/>
                  <p:nvPr/>
                </p:nvSpPr>
                <p:spPr>
                  <a:xfrm>
                    <a:off x="4195" y="1725"/>
                    <a:ext cx="1162" cy="114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  <a:tileRect/>
                  </a:gradFill>
                  <a:ln w="9525">
                    <a:noFill/>
                  </a:ln>
                </p:spPr>
                <p:txBody>
                  <a:bodyPr vert="eaVert" wrap="none" anchor="ctr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5391" name="Oval 40"/>
                  <p:cNvSpPr/>
                  <p:nvPr/>
                </p:nvSpPr>
                <p:spPr>
                  <a:xfrm>
                    <a:off x="4263" y="1757"/>
                    <a:ext cx="1033" cy="92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  <a:tileRect/>
                  </a:gradFill>
                  <a:ln w="9525">
                    <a:noFill/>
                  </a:ln>
                </p:spPr>
                <p:txBody>
                  <a:bodyPr vert="eaVert" wrap="none" anchor="ctr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15392" name="Text Box 41"/>
              <p:cNvSpPr txBox="1"/>
              <p:nvPr/>
            </p:nvSpPr>
            <p:spPr>
              <a:xfrm>
                <a:off x="1344" y="1904"/>
                <a:ext cx="240" cy="3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sz="24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8677" name="Rectangle 69"/>
            <p:cNvSpPr>
              <a:spLocks noChangeArrowheads="1"/>
            </p:cNvSpPr>
            <p:nvPr/>
          </p:nvSpPr>
          <p:spPr bwMode="auto">
            <a:xfrm>
              <a:off x="2384425" y="2909888"/>
              <a:ext cx="4419600" cy="523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经典优化方法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15394" name="组合 64"/>
          <p:cNvGrpSpPr/>
          <p:nvPr/>
        </p:nvGrpSpPr>
        <p:grpSpPr>
          <a:xfrm>
            <a:off x="2339975" y="2924175"/>
            <a:ext cx="4827588" cy="704850"/>
            <a:chOff x="2305050" y="3782442"/>
            <a:chExt cx="4827588" cy="703833"/>
          </a:xfrm>
        </p:grpSpPr>
        <p:sp>
          <p:nvSpPr>
            <p:cNvPr id="15395" name="Line 15"/>
            <p:cNvSpPr/>
            <p:nvPr/>
          </p:nvSpPr>
          <p:spPr>
            <a:xfrm flipV="1">
              <a:off x="2614613" y="4376738"/>
              <a:ext cx="4518025" cy="3492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round/>
              <a:headEnd type="none" w="med" len="med"/>
              <a:tailEnd type="oval" w="med" len="med"/>
            </a:ln>
          </p:spPr>
        </p:sp>
        <p:grpSp>
          <p:nvGrpSpPr>
            <p:cNvPr id="15396" name="Group 42"/>
            <p:cNvGrpSpPr/>
            <p:nvPr/>
          </p:nvGrpSpPr>
          <p:grpSpPr>
            <a:xfrm>
              <a:off x="2305050" y="3870325"/>
              <a:ext cx="609600" cy="615950"/>
              <a:chOff x="1248" y="2461"/>
              <a:chExt cx="428" cy="432"/>
            </a:xfrm>
          </p:grpSpPr>
          <p:grpSp>
            <p:nvGrpSpPr>
              <p:cNvPr id="15397" name="Group 43"/>
              <p:cNvGrpSpPr/>
              <p:nvPr/>
            </p:nvGrpSpPr>
            <p:grpSpPr>
              <a:xfrm>
                <a:off x="1248" y="2461"/>
                <a:ext cx="428" cy="432"/>
                <a:chOff x="624" y="1536"/>
                <a:chExt cx="1251" cy="1256"/>
              </a:xfrm>
            </p:grpSpPr>
            <p:sp>
              <p:nvSpPr>
                <p:cNvPr id="68652" name="Oval 44"/>
                <p:cNvSpPr>
                  <a:spLocks noChangeArrowheads="1"/>
                </p:cNvSpPr>
                <p:nvPr/>
              </p:nvSpPr>
              <p:spPr bwMode="gray">
                <a:xfrm>
                  <a:off x="624" y="1535"/>
                  <a:ext cx="1251" cy="125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>
                        <a:gamma/>
                        <a:tint val="0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8653" name="Oval 45"/>
                <p:cNvSpPr>
                  <a:spLocks noChangeArrowheads="1"/>
                </p:cNvSpPr>
                <p:nvPr/>
              </p:nvSpPr>
              <p:spPr bwMode="gray">
                <a:xfrm>
                  <a:off x="624" y="1535"/>
                  <a:ext cx="1251" cy="125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>
                        <a:alpha val="32001"/>
                      </a:schemeClr>
                    </a:gs>
                    <a:gs pos="100000">
                      <a:schemeClr val="folHlink">
                        <a:gamma/>
                        <a:shade val="0"/>
                        <a:invGamma/>
                        <a:alpha val="89999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8654" name="Oval 46"/>
                <p:cNvSpPr>
                  <a:spLocks noChangeArrowheads="1"/>
                </p:cNvSpPr>
                <p:nvPr/>
              </p:nvSpPr>
              <p:spPr bwMode="gray">
                <a:xfrm>
                  <a:off x="705" y="1612"/>
                  <a:ext cx="1088" cy="109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>
                        <a:gamma/>
                        <a:shade val="54118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8655" name="Oval 47"/>
                <p:cNvSpPr>
                  <a:spLocks noChangeArrowheads="1"/>
                </p:cNvSpPr>
                <p:nvPr/>
              </p:nvSpPr>
              <p:spPr bwMode="gray">
                <a:xfrm>
                  <a:off x="705" y="1619"/>
                  <a:ext cx="1088" cy="109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>
                        <a:gamma/>
                        <a:shade val="63529"/>
                        <a:invGamma/>
                      </a:schemeClr>
                    </a:gs>
                    <a:gs pos="100000">
                      <a:schemeClr val="folHlink">
                        <a:alpha val="0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402" name="Oval 48"/>
                <p:cNvSpPr/>
                <p:nvPr/>
              </p:nvSpPr>
              <p:spPr>
                <a:xfrm>
                  <a:off x="760" y="1673"/>
                  <a:ext cx="979" cy="983"/>
                </a:xfrm>
                <a:prstGeom prst="ellipse">
                  <a:avLst/>
                </a:prstGeom>
                <a:solidFill>
                  <a:srgbClr val="333333"/>
                </a:solidFill>
                <a:ln w="38100">
                  <a:noFill/>
                </a:ln>
              </p:spPr>
              <p:txBody>
                <a:bodyPr anchor="ctr">
                  <a:spAutoFit/>
                </a:bodyPr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5403" name="Group 49"/>
                <p:cNvGrpSpPr/>
                <p:nvPr/>
              </p:nvGrpSpPr>
              <p:grpSpPr>
                <a:xfrm>
                  <a:off x="776" y="1687"/>
                  <a:ext cx="947" cy="952"/>
                  <a:chOff x="4166" y="1706"/>
                  <a:chExt cx="1252" cy="1252"/>
                </a:xfrm>
              </p:grpSpPr>
              <p:sp>
                <p:nvSpPr>
                  <p:cNvPr id="15404" name="Oval 50"/>
                  <p:cNvSpPr/>
                  <p:nvPr/>
                </p:nvSpPr>
                <p:spPr>
                  <a:xfrm>
                    <a:off x="4166" y="1706"/>
                    <a:ext cx="1252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  <a:tileRect/>
                  </a:gradFill>
                  <a:ln w="9525">
                    <a:noFill/>
                  </a:ln>
                </p:spPr>
                <p:txBody>
                  <a:bodyPr vert="eaVert" wrap="none" anchor="ctr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5405" name="Oval 51"/>
                  <p:cNvSpPr/>
                  <p:nvPr/>
                </p:nvSpPr>
                <p:spPr>
                  <a:xfrm>
                    <a:off x="4182" y="1713"/>
                    <a:ext cx="1222" cy="122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  <a:tileRect/>
                  </a:gradFill>
                  <a:ln w="9525">
                    <a:noFill/>
                  </a:ln>
                </p:spPr>
                <p:txBody>
                  <a:bodyPr vert="eaVert" wrap="none" anchor="ctr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5406" name="Oval 52"/>
                  <p:cNvSpPr/>
                  <p:nvPr/>
                </p:nvSpPr>
                <p:spPr>
                  <a:xfrm>
                    <a:off x="4195" y="1725"/>
                    <a:ext cx="1162" cy="114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  <a:tileRect/>
                  </a:gradFill>
                  <a:ln w="9525">
                    <a:noFill/>
                  </a:ln>
                </p:spPr>
                <p:txBody>
                  <a:bodyPr vert="eaVert" wrap="none" anchor="ctr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5407" name="Oval 53"/>
                  <p:cNvSpPr/>
                  <p:nvPr/>
                </p:nvSpPr>
                <p:spPr>
                  <a:xfrm>
                    <a:off x="4263" y="1757"/>
                    <a:ext cx="1033" cy="92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  <a:tileRect/>
                  </a:gradFill>
                  <a:ln w="9525">
                    <a:noFill/>
                  </a:ln>
                </p:spPr>
                <p:txBody>
                  <a:bodyPr vert="eaVert" wrap="none" anchor="ctr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15408" name="Text Box 54"/>
              <p:cNvSpPr txBox="1"/>
              <p:nvPr/>
            </p:nvSpPr>
            <p:spPr>
              <a:xfrm>
                <a:off x="1344" y="2534"/>
                <a:ext cx="239" cy="3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sz="24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8678" name="Rectangle 70"/>
            <p:cNvSpPr>
              <a:spLocks noChangeArrowheads="1"/>
            </p:cNvSpPr>
            <p:nvPr/>
          </p:nvSpPr>
          <p:spPr bwMode="auto">
            <a:xfrm>
              <a:off x="2520950" y="3782442"/>
              <a:ext cx="4419600" cy="52311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现代优化方法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15410" name="组合 65"/>
          <p:cNvGrpSpPr/>
          <p:nvPr/>
        </p:nvGrpSpPr>
        <p:grpSpPr>
          <a:xfrm>
            <a:off x="2339975" y="3846513"/>
            <a:ext cx="4833938" cy="633412"/>
            <a:chOff x="2298700" y="4739958"/>
            <a:chExt cx="4833938" cy="633730"/>
          </a:xfrm>
        </p:grpSpPr>
        <p:sp>
          <p:nvSpPr>
            <p:cNvPr id="15411" name="Line 13"/>
            <p:cNvSpPr/>
            <p:nvPr/>
          </p:nvSpPr>
          <p:spPr>
            <a:xfrm flipV="1">
              <a:off x="2614613" y="5313363"/>
              <a:ext cx="4518025" cy="1270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round/>
              <a:headEnd type="none" w="med" len="med"/>
              <a:tailEnd type="oval" w="med" len="med"/>
            </a:ln>
          </p:spPr>
        </p:sp>
        <p:grpSp>
          <p:nvGrpSpPr>
            <p:cNvPr id="15412" name="Group 55"/>
            <p:cNvGrpSpPr/>
            <p:nvPr/>
          </p:nvGrpSpPr>
          <p:grpSpPr>
            <a:xfrm>
              <a:off x="2298700" y="4754563"/>
              <a:ext cx="612775" cy="619125"/>
              <a:chOff x="1244" y="3017"/>
              <a:chExt cx="430" cy="435"/>
            </a:xfrm>
          </p:grpSpPr>
          <p:grpSp>
            <p:nvGrpSpPr>
              <p:cNvPr id="15413" name="Group 56"/>
              <p:cNvGrpSpPr/>
              <p:nvPr/>
            </p:nvGrpSpPr>
            <p:grpSpPr>
              <a:xfrm>
                <a:off x="1244" y="3017"/>
                <a:ext cx="430" cy="435"/>
                <a:chOff x="1248" y="1488"/>
                <a:chExt cx="821" cy="829"/>
              </a:xfrm>
            </p:grpSpPr>
            <p:sp>
              <p:nvSpPr>
                <p:cNvPr id="68665" name="Oval 57"/>
                <p:cNvSpPr>
                  <a:spLocks noChangeArrowheads="1"/>
                </p:cNvSpPr>
                <p:nvPr/>
              </p:nvSpPr>
              <p:spPr bwMode="gray">
                <a:xfrm>
                  <a:off x="1248" y="1488"/>
                  <a:ext cx="821" cy="82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8666" name="Oval 58"/>
                <p:cNvSpPr>
                  <a:spLocks noChangeArrowheads="1"/>
                </p:cNvSpPr>
                <p:nvPr/>
              </p:nvSpPr>
              <p:spPr bwMode="gray">
                <a:xfrm>
                  <a:off x="1248" y="1488"/>
                  <a:ext cx="821" cy="82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alpha val="32001"/>
                      </a:schemeClr>
                    </a:gs>
                    <a:gs pos="100000">
                      <a:schemeClr val="accent1">
                        <a:gamma/>
                        <a:shade val="0"/>
                        <a:invGamma/>
                        <a:alpha val="89999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8667" name="Oval 59"/>
                <p:cNvSpPr>
                  <a:spLocks noChangeArrowheads="1"/>
                </p:cNvSpPr>
                <p:nvPr/>
              </p:nvSpPr>
              <p:spPr bwMode="gray">
                <a:xfrm>
                  <a:off x="1301" y="1541"/>
                  <a:ext cx="715" cy="72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gamma/>
                        <a:shade val="54118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8668" name="Oval 60"/>
                <p:cNvSpPr>
                  <a:spLocks noChangeArrowheads="1"/>
                </p:cNvSpPr>
                <p:nvPr/>
              </p:nvSpPr>
              <p:spPr bwMode="gray">
                <a:xfrm>
                  <a:off x="1303" y="1541"/>
                  <a:ext cx="715" cy="72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gamma/>
                        <a:shade val="63529"/>
                        <a:invGamma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418" name="Oval 61"/>
                <p:cNvSpPr/>
                <p:nvPr/>
              </p:nvSpPr>
              <p:spPr>
                <a:xfrm>
                  <a:off x="1337" y="1578"/>
                  <a:ext cx="643" cy="649"/>
                </a:xfrm>
                <a:prstGeom prst="ellipse">
                  <a:avLst/>
                </a:prstGeom>
                <a:solidFill>
                  <a:srgbClr val="333333"/>
                </a:solidFill>
                <a:ln w="38100">
                  <a:noFill/>
                </a:ln>
              </p:spPr>
              <p:txBody>
                <a:bodyPr anchor="ctr">
                  <a:spAutoFit/>
                </a:bodyPr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5419" name="Group 62"/>
                <p:cNvGrpSpPr/>
                <p:nvPr/>
              </p:nvGrpSpPr>
              <p:grpSpPr>
                <a:xfrm>
                  <a:off x="1348" y="1588"/>
                  <a:ext cx="621" cy="628"/>
                  <a:chOff x="4166" y="1706"/>
                  <a:chExt cx="1252" cy="1252"/>
                </a:xfrm>
              </p:grpSpPr>
              <p:sp>
                <p:nvSpPr>
                  <p:cNvPr id="15420" name="Oval 63"/>
                  <p:cNvSpPr/>
                  <p:nvPr/>
                </p:nvSpPr>
                <p:spPr>
                  <a:xfrm>
                    <a:off x="4166" y="1706"/>
                    <a:ext cx="1252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  <a:tileRect/>
                  </a:gradFill>
                  <a:ln w="9525">
                    <a:noFill/>
                  </a:ln>
                </p:spPr>
                <p:txBody>
                  <a:bodyPr vert="eaVert" wrap="none" anchor="ctr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5421" name="Oval 64"/>
                  <p:cNvSpPr/>
                  <p:nvPr/>
                </p:nvSpPr>
                <p:spPr>
                  <a:xfrm>
                    <a:off x="4182" y="1713"/>
                    <a:ext cx="1222" cy="122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  <a:tileRect/>
                  </a:gradFill>
                  <a:ln w="9525">
                    <a:noFill/>
                  </a:ln>
                </p:spPr>
                <p:txBody>
                  <a:bodyPr vert="eaVert" wrap="none" anchor="ctr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5422" name="Oval 65"/>
                  <p:cNvSpPr/>
                  <p:nvPr/>
                </p:nvSpPr>
                <p:spPr>
                  <a:xfrm>
                    <a:off x="4195" y="1725"/>
                    <a:ext cx="1162" cy="114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  <a:tileRect/>
                  </a:gradFill>
                  <a:ln w="9525">
                    <a:noFill/>
                  </a:ln>
                </p:spPr>
                <p:txBody>
                  <a:bodyPr vert="eaVert" wrap="none" anchor="ctr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5423" name="Oval 66"/>
                  <p:cNvSpPr/>
                  <p:nvPr/>
                </p:nvSpPr>
                <p:spPr>
                  <a:xfrm>
                    <a:off x="4263" y="1757"/>
                    <a:ext cx="1033" cy="92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  <a:tileRect/>
                  </a:gradFill>
                  <a:ln w="9525">
                    <a:noFill/>
                  </a:ln>
                </p:spPr>
                <p:txBody>
                  <a:bodyPr vert="eaVert" wrap="none" anchor="ctr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15424" name="Text Box 67"/>
              <p:cNvSpPr txBox="1"/>
              <p:nvPr/>
            </p:nvSpPr>
            <p:spPr>
              <a:xfrm>
                <a:off x="1344" y="3091"/>
                <a:ext cx="240" cy="3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latin typeface="Arial" panose="020B0604020202020204" pitchFamily="34" charset="0"/>
                    <a:ea typeface="宋体" panose="02010600030101010101" pitchFamily="2" charset="-122"/>
                  </a:rPr>
                  <a:t>4</a:t>
                </a:r>
                <a:endParaRPr lang="en-US" altLang="zh-CN" sz="24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8679" name="Rectangle 71"/>
            <p:cNvSpPr>
              <a:spLocks noChangeArrowheads="1"/>
            </p:cNvSpPr>
            <p:nvPr/>
          </p:nvSpPr>
          <p:spPr bwMode="auto">
            <a:xfrm>
              <a:off x="3261360" y="4739958"/>
              <a:ext cx="2665413" cy="523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遗传算法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15426" name="组合 66"/>
          <p:cNvGrpSpPr/>
          <p:nvPr/>
        </p:nvGrpSpPr>
        <p:grpSpPr>
          <a:xfrm>
            <a:off x="2339975" y="4652963"/>
            <a:ext cx="5176838" cy="631825"/>
            <a:chOff x="2305050" y="3854450"/>
            <a:chExt cx="5177581" cy="631825"/>
          </a:xfrm>
        </p:grpSpPr>
        <p:sp>
          <p:nvSpPr>
            <p:cNvPr id="15427" name="Line 15"/>
            <p:cNvSpPr/>
            <p:nvPr/>
          </p:nvSpPr>
          <p:spPr>
            <a:xfrm flipV="1">
              <a:off x="2614613" y="4376738"/>
              <a:ext cx="4518025" cy="3492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round/>
              <a:headEnd type="none" w="med" len="med"/>
              <a:tailEnd type="oval" w="med" len="med"/>
            </a:ln>
          </p:spPr>
        </p:sp>
        <p:grpSp>
          <p:nvGrpSpPr>
            <p:cNvPr id="15428" name="Group 42"/>
            <p:cNvGrpSpPr/>
            <p:nvPr/>
          </p:nvGrpSpPr>
          <p:grpSpPr>
            <a:xfrm>
              <a:off x="2305050" y="3870325"/>
              <a:ext cx="609600" cy="615950"/>
              <a:chOff x="1248" y="2461"/>
              <a:chExt cx="428" cy="432"/>
            </a:xfrm>
          </p:grpSpPr>
          <p:grpSp>
            <p:nvGrpSpPr>
              <p:cNvPr id="15429" name="Group 43"/>
              <p:cNvGrpSpPr/>
              <p:nvPr/>
            </p:nvGrpSpPr>
            <p:grpSpPr>
              <a:xfrm>
                <a:off x="1248" y="2461"/>
                <a:ext cx="428" cy="432"/>
                <a:chOff x="624" y="1536"/>
                <a:chExt cx="1251" cy="1256"/>
              </a:xfrm>
            </p:grpSpPr>
            <p:sp>
              <p:nvSpPr>
                <p:cNvPr id="73" name="Oval 44"/>
                <p:cNvSpPr>
                  <a:spLocks noChangeArrowheads="1"/>
                </p:cNvSpPr>
                <p:nvPr/>
              </p:nvSpPr>
              <p:spPr bwMode="gray">
                <a:xfrm>
                  <a:off x="624" y="1536"/>
                  <a:ext cx="1251" cy="1256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>
                        <a:gamma/>
                        <a:tint val="0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4" name="Oval 45"/>
                <p:cNvSpPr>
                  <a:spLocks noChangeArrowheads="1"/>
                </p:cNvSpPr>
                <p:nvPr/>
              </p:nvSpPr>
              <p:spPr bwMode="gray">
                <a:xfrm>
                  <a:off x="624" y="1536"/>
                  <a:ext cx="1251" cy="1256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>
                        <a:alpha val="32001"/>
                      </a:schemeClr>
                    </a:gs>
                    <a:gs pos="100000">
                      <a:schemeClr val="folHlink">
                        <a:gamma/>
                        <a:shade val="0"/>
                        <a:invGamma/>
                        <a:alpha val="89999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5" name="Oval 46"/>
                <p:cNvSpPr>
                  <a:spLocks noChangeArrowheads="1"/>
                </p:cNvSpPr>
                <p:nvPr/>
              </p:nvSpPr>
              <p:spPr bwMode="gray">
                <a:xfrm>
                  <a:off x="705" y="1617"/>
                  <a:ext cx="1088" cy="109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>
                        <a:gamma/>
                        <a:shade val="54118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6" name="Oval 47"/>
                <p:cNvSpPr>
                  <a:spLocks noChangeArrowheads="1"/>
                </p:cNvSpPr>
                <p:nvPr/>
              </p:nvSpPr>
              <p:spPr bwMode="gray">
                <a:xfrm>
                  <a:off x="705" y="1620"/>
                  <a:ext cx="1088" cy="1091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>
                        <a:gamma/>
                        <a:shade val="63529"/>
                        <a:invGamma/>
                      </a:schemeClr>
                    </a:gs>
                    <a:gs pos="100000">
                      <a:schemeClr val="folHlink">
                        <a:alpha val="0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434" name="Oval 48"/>
                <p:cNvSpPr/>
                <p:nvPr/>
              </p:nvSpPr>
              <p:spPr>
                <a:xfrm>
                  <a:off x="760" y="1673"/>
                  <a:ext cx="979" cy="983"/>
                </a:xfrm>
                <a:prstGeom prst="ellipse">
                  <a:avLst/>
                </a:prstGeom>
                <a:solidFill>
                  <a:srgbClr val="333333"/>
                </a:solidFill>
                <a:ln w="38100">
                  <a:noFill/>
                </a:ln>
              </p:spPr>
              <p:txBody>
                <a:bodyPr anchor="ctr">
                  <a:spAutoFit/>
                </a:bodyPr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5435" name="Group 49"/>
                <p:cNvGrpSpPr/>
                <p:nvPr/>
              </p:nvGrpSpPr>
              <p:grpSpPr>
                <a:xfrm>
                  <a:off x="776" y="1687"/>
                  <a:ext cx="947" cy="952"/>
                  <a:chOff x="4166" y="1706"/>
                  <a:chExt cx="1252" cy="1252"/>
                </a:xfrm>
              </p:grpSpPr>
              <p:sp>
                <p:nvSpPr>
                  <p:cNvPr id="15436" name="Oval 50"/>
                  <p:cNvSpPr/>
                  <p:nvPr/>
                </p:nvSpPr>
                <p:spPr>
                  <a:xfrm>
                    <a:off x="4166" y="1706"/>
                    <a:ext cx="1252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  <a:tileRect/>
                  </a:gradFill>
                  <a:ln w="9525">
                    <a:noFill/>
                  </a:ln>
                </p:spPr>
                <p:txBody>
                  <a:bodyPr vert="eaVert" wrap="none" anchor="ctr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5437" name="Oval 51"/>
                  <p:cNvSpPr/>
                  <p:nvPr/>
                </p:nvSpPr>
                <p:spPr>
                  <a:xfrm>
                    <a:off x="4182" y="1713"/>
                    <a:ext cx="1222" cy="122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  <a:tileRect/>
                  </a:gradFill>
                  <a:ln w="9525">
                    <a:noFill/>
                  </a:ln>
                </p:spPr>
                <p:txBody>
                  <a:bodyPr vert="eaVert" wrap="none" anchor="ctr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5438" name="Oval 52"/>
                  <p:cNvSpPr/>
                  <p:nvPr/>
                </p:nvSpPr>
                <p:spPr>
                  <a:xfrm>
                    <a:off x="4195" y="1725"/>
                    <a:ext cx="1162" cy="114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  <a:tileRect/>
                  </a:gradFill>
                  <a:ln w="9525">
                    <a:noFill/>
                  </a:ln>
                </p:spPr>
                <p:txBody>
                  <a:bodyPr vert="eaVert" wrap="none" anchor="ctr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5439" name="Oval 53"/>
                  <p:cNvSpPr/>
                  <p:nvPr/>
                </p:nvSpPr>
                <p:spPr>
                  <a:xfrm>
                    <a:off x="4263" y="1757"/>
                    <a:ext cx="1033" cy="92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  <a:tileRect/>
                  </a:gradFill>
                  <a:ln w="9525">
                    <a:noFill/>
                  </a:ln>
                </p:spPr>
                <p:txBody>
                  <a:bodyPr vert="eaVert" wrap="none" anchor="ctr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15440" name="Text Box 54"/>
              <p:cNvSpPr txBox="1"/>
              <p:nvPr/>
            </p:nvSpPr>
            <p:spPr>
              <a:xfrm>
                <a:off x="1344" y="2534"/>
                <a:ext cx="239" cy="3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latin typeface="Arial" panose="020B0604020202020204" pitchFamily="34" charset="0"/>
                    <a:ea typeface="宋体" panose="02010600030101010101" pitchFamily="2" charset="-122"/>
                  </a:rPr>
                  <a:t>5</a:t>
                </a:r>
                <a:endParaRPr lang="en-US" altLang="zh-CN" sz="24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5441" name="Rectangle 70"/>
            <p:cNvSpPr/>
            <p:nvPr/>
          </p:nvSpPr>
          <p:spPr>
            <a:xfrm>
              <a:off x="2809106" y="3854450"/>
              <a:ext cx="4673525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基于</a:t>
              </a:r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</a:rPr>
                <a:t>GA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的优化问题求解实例</a:t>
              </a:r>
              <a:endPara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5442" name="组合 82"/>
          <p:cNvGrpSpPr/>
          <p:nvPr/>
        </p:nvGrpSpPr>
        <p:grpSpPr>
          <a:xfrm>
            <a:off x="2339975" y="5445125"/>
            <a:ext cx="5256213" cy="619125"/>
            <a:chOff x="2298700" y="4754563"/>
            <a:chExt cx="5256584" cy="619125"/>
          </a:xfrm>
        </p:grpSpPr>
        <p:sp>
          <p:nvSpPr>
            <p:cNvPr id="15443" name="Line 13"/>
            <p:cNvSpPr/>
            <p:nvPr/>
          </p:nvSpPr>
          <p:spPr>
            <a:xfrm flipV="1">
              <a:off x="2614613" y="5313363"/>
              <a:ext cx="4518025" cy="1270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round/>
              <a:headEnd type="none" w="med" len="med"/>
              <a:tailEnd type="oval" w="med" len="med"/>
            </a:ln>
          </p:spPr>
        </p:sp>
        <p:grpSp>
          <p:nvGrpSpPr>
            <p:cNvPr id="15444" name="Group 55"/>
            <p:cNvGrpSpPr/>
            <p:nvPr/>
          </p:nvGrpSpPr>
          <p:grpSpPr>
            <a:xfrm>
              <a:off x="2298700" y="4754563"/>
              <a:ext cx="612775" cy="619125"/>
              <a:chOff x="1244" y="3017"/>
              <a:chExt cx="430" cy="435"/>
            </a:xfrm>
          </p:grpSpPr>
          <p:grpSp>
            <p:nvGrpSpPr>
              <p:cNvPr id="15445" name="Group 56"/>
              <p:cNvGrpSpPr/>
              <p:nvPr/>
            </p:nvGrpSpPr>
            <p:grpSpPr>
              <a:xfrm>
                <a:off x="1244" y="3017"/>
                <a:ext cx="430" cy="435"/>
                <a:chOff x="1248" y="1488"/>
                <a:chExt cx="821" cy="829"/>
              </a:xfrm>
            </p:grpSpPr>
            <p:sp>
              <p:nvSpPr>
                <p:cNvPr id="89" name="Oval 57"/>
                <p:cNvSpPr>
                  <a:spLocks noChangeArrowheads="1"/>
                </p:cNvSpPr>
                <p:nvPr/>
              </p:nvSpPr>
              <p:spPr bwMode="gray">
                <a:xfrm>
                  <a:off x="1248" y="1488"/>
                  <a:ext cx="821" cy="82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0" name="Oval 58"/>
                <p:cNvSpPr>
                  <a:spLocks noChangeArrowheads="1"/>
                </p:cNvSpPr>
                <p:nvPr/>
              </p:nvSpPr>
              <p:spPr bwMode="gray">
                <a:xfrm>
                  <a:off x="1248" y="1488"/>
                  <a:ext cx="821" cy="82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alpha val="32001"/>
                      </a:schemeClr>
                    </a:gs>
                    <a:gs pos="100000">
                      <a:schemeClr val="accent1">
                        <a:gamma/>
                        <a:shade val="0"/>
                        <a:invGamma/>
                        <a:alpha val="89999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1" name="Oval 59"/>
                <p:cNvSpPr>
                  <a:spLocks noChangeArrowheads="1"/>
                </p:cNvSpPr>
                <p:nvPr/>
              </p:nvSpPr>
              <p:spPr bwMode="gray">
                <a:xfrm>
                  <a:off x="1301" y="1541"/>
                  <a:ext cx="715" cy="72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gamma/>
                        <a:shade val="54118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2" name="Oval 60"/>
                <p:cNvSpPr>
                  <a:spLocks noChangeArrowheads="1"/>
                </p:cNvSpPr>
                <p:nvPr/>
              </p:nvSpPr>
              <p:spPr bwMode="gray">
                <a:xfrm>
                  <a:off x="1303" y="1541"/>
                  <a:ext cx="715" cy="72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gamma/>
                        <a:shade val="63529"/>
                        <a:invGamma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450" name="Oval 61"/>
                <p:cNvSpPr/>
                <p:nvPr/>
              </p:nvSpPr>
              <p:spPr>
                <a:xfrm>
                  <a:off x="1337" y="1578"/>
                  <a:ext cx="643" cy="649"/>
                </a:xfrm>
                <a:prstGeom prst="ellipse">
                  <a:avLst/>
                </a:prstGeom>
                <a:solidFill>
                  <a:srgbClr val="333333"/>
                </a:solidFill>
                <a:ln w="38100">
                  <a:noFill/>
                </a:ln>
              </p:spPr>
              <p:txBody>
                <a:bodyPr anchor="ctr">
                  <a:spAutoFit/>
                </a:bodyPr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5451" name="Group 62"/>
                <p:cNvGrpSpPr/>
                <p:nvPr/>
              </p:nvGrpSpPr>
              <p:grpSpPr>
                <a:xfrm>
                  <a:off x="1348" y="1588"/>
                  <a:ext cx="621" cy="628"/>
                  <a:chOff x="4166" y="1706"/>
                  <a:chExt cx="1252" cy="1252"/>
                </a:xfrm>
              </p:grpSpPr>
              <p:sp>
                <p:nvSpPr>
                  <p:cNvPr id="15452" name="Oval 63"/>
                  <p:cNvSpPr/>
                  <p:nvPr/>
                </p:nvSpPr>
                <p:spPr>
                  <a:xfrm>
                    <a:off x="4166" y="1706"/>
                    <a:ext cx="1252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  <a:tileRect/>
                  </a:gradFill>
                  <a:ln w="9525">
                    <a:noFill/>
                  </a:ln>
                </p:spPr>
                <p:txBody>
                  <a:bodyPr vert="eaVert" wrap="none" anchor="ctr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5453" name="Oval 64"/>
                  <p:cNvSpPr/>
                  <p:nvPr/>
                </p:nvSpPr>
                <p:spPr>
                  <a:xfrm>
                    <a:off x="4182" y="1713"/>
                    <a:ext cx="1222" cy="122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  <a:tileRect/>
                  </a:gradFill>
                  <a:ln w="9525">
                    <a:noFill/>
                  </a:ln>
                </p:spPr>
                <p:txBody>
                  <a:bodyPr vert="eaVert" wrap="none" anchor="ctr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5454" name="Oval 65"/>
                  <p:cNvSpPr/>
                  <p:nvPr/>
                </p:nvSpPr>
                <p:spPr>
                  <a:xfrm>
                    <a:off x="4195" y="1725"/>
                    <a:ext cx="1162" cy="114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  <a:tileRect/>
                  </a:gradFill>
                  <a:ln w="9525">
                    <a:noFill/>
                  </a:ln>
                </p:spPr>
                <p:txBody>
                  <a:bodyPr vert="eaVert" wrap="none" anchor="ctr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5455" name="Oval 66"/>
                  <p:cNvSpPr/>
                  <p:nvPr/>
                </p:nvSpPr>
                <p:spPr>
                  <a:xfrm>
                    <a:off x="4263" y="1757"/>
                    <a:ext cx="1033" cy="92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  <a:tileRect/>
                  </a:gradFill>
                  <a:ln w="9525">
                    <a:noFill/>
                  </a:ln>
                </p:spPr>
                <p:txBody>
                  <a:bodyPr vert="eaVert" wrap="none" anchor="ctr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15456" name="Text Box 67"/>
              <p:cNvSpPr txBox="1"/>
              <p:nvPr/>
            </p:nvSpPr>
            <p:spPr>
              <a:xfrm>
                <a:off x="1344" y="3091"/>
                <a:ext cx="240" cy="3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latin typeface="Arial" panose="020B0604020202020204" pitchFamily="34" charset="0"/>
                    <a:ea typeface="宋体" panose="02010600030101010101" pitchFamily="2" charset="-122"/>
                  </a:rPr>
                  <a:t>6</a:t>
                </a:r>
                <a:endParaRPr lang="en-US" altLang="zh-CN" sz="24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5457" name="Rectangle 71"/>
            <p:cNvSpPr/>
            <p:nvPr/>
          </p:nvSpPr>
          <p:spPr>
            <a:xfrm>
              <a:off x="2740056" y="4779963"/>
              <a:ext cx="4815228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US" altLang="zh-CN" sz="2800" b="1" err="1">
                  <a:latin typeface="宋体" panose="02010600030101010101" pitchFamily="2" charset="-122"/>
                  <a:ea typeface="宋体" panose="02010600030101010101" pitchFamily="2" charset="-122"/>
                </a:rPr>
                <a:t>Matlab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的</a:t>
              </a:r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</a:rPr>
                <a:t>GA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工具箱简介</a:t>
              </a:r>
              <a:endPara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lIns="91440" tIns="45720" rIns="91440" bIns="45720" anchor="t"/>
          <a:p>
            <a:pPr defTabSz="685800"/>
            <a:endParaRPr lang="zh-CN" altLang="en-US" b="1" kern="1200" dirty="0">
              <a:latin typeface="+mn-lt"/>
              <a:ea typeface="+mn-ea"/>
              <a:cs typeface="+mn-cs"/>
            </a:endParaRPr>
          </a:p>
          <a:p>
            <a:pPr defTabSz="685800"/>
            <a:r>
              <a:rPr lang="zh-CN" altLang="en-US" b="1" kern="1200" dirty="0">
                <a:latin typeface="+mn-lt"/>
                <a:ea typeface="+mn-ea"/>
                <a:cs typeface="+mn-cs"/>
              </a:rPr>
              <a:t>遗传算子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：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 defTabSz="685800"/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457200" y="431800"/>
            <a:ext cx="8229600" cy="777875"/>
          </a:xfrm>
          <a:ln/>
        </p:spPr>
        <p:txBody>
          <a:bodyPr vert="horz" lIns="91440" tIns="45720" rIns="91440" bIns="45720" anchor="ctr"/>
          <a:p>
            <a:r>
              <a:rPr lang="zh-CN" altLang="en-US"/>
              <a:t>现代优化方法</a:t>
            </a:r>
            <a:endParaRPr lang="zh-CN" altLang="en-US" b="1" dirty="0"/>
          </a:p>
        </p:txBody>
      </p:sp>
      <p:grpSp>
        <p:nvGrpSpPr>
          <p:cNvPr id="36867" name="组合 41"/>
          <p:cNvGrpSpPr/>
          <p:nvPr/>
        </p:nvGrpSpPr>
        <p:grpSpPr>
          <a:xfrm>
            <a:off x="1049338" y="3257550"/>
            <a:ext cx="6629400" cy="1692275"/>
            <a:chOff x="1258888" y="2636838"/>
            <a:chExt cx="6629401" cy="1692276"/>
          </a:xfrm>
        </p:grpSpPr>
        <p:sp>
          <p:nvSpPr>
            <p:cNvPr id="36868" name="AutoShape 7"/>
            <p:cNvSpPr/>
            <p:nvPr/>
          </p:nvSpPr>
          <p:spPr>
            <a:xfrm>
              <a:off x="3114676" y="3260726"/>
              <a:ext cx="400050" cy="449263"/>
            </a:xfrm>
            <a:prstGeom prst="chevron">
              <a:avLst>
                <a:gd name="adj" fmla="val 52509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69" name="AutoShape 8"/>
            <p:cNvSpPr/>
            <p:nvPr/>
          </p:nvSpPr>
          <p:spPr>
            <a:xfrm>
              <a:off x="5576888" y="3260726"/>
              <a:ext cx="398463" cy="449263"/>
            </a:xfrm>
            <a:prstGeom prst="chevron">
              <a:avLst>
                <a:gd name="adj" fmla="val 52509"/>
              </a:avLst>
            </a:prstGeom>
            <a:solidFill>
              <a:schemeClr val="hlink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6184902" y="2641600"/>
              <a:ext cx="1703387" cy="168751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6184902" y="2641600"/>
              <a:ext cx="1703387" cy="168751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1999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6296027" y="2752725"/>
              <a:ext cx="1481137" cy="146685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6321427" y="2760663"/>
              <a:ext cx="1481137" cy="146685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874" name="Oval 13"/>
            <p:cNvSpPr/>
            <p:nvPr/>
          </p:nvSpPr>
          <p:spPr>
            <a:xfrm>
              <a:off x="6375401" y="2824163"/>
              <a:ext cx="1335088" cy="1320800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anchor="ctr">
              <a:spAutoFit/>
            </a:bodyPr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1258888" y="2636838"/>
              <a:ext cx="1703388" cy="168751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1258888" y="2636838"/>
              <a:ext cx="1703388" cy="168751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1999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1370013" y="2746375"/>
              <a:ext cx="1481138" cy="146685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1371601" y="2749550"/>
              <a:ext cx="1481137" cy="146685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879" name="Oval 18"/>
            <p:cNvSpPr/>
            <p:nvPr/>
          </p:nvSpPr>
          <p:spPr>
            <a:xfrm>
              <a:off x="1444626" y="2820988"/>
              <a:ext cx="1333500" cy="1320800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anchor="ctr">
              <a:spAutoFit/>
            </a:bodyPr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6880" name="Group 19"/>
            <p:cNvGrpSpPr/>
            <p:nvPr/>
          </p:nvGrpSpPr>
          <p:grpSpPr>
            <a:xfrm>
              <a:off x="1465263" y="2840038"/>
              <a:ext cx="1290638" cy="1277938"/>
              <a:chOff x="0" y="0"/>
              <a:chExt cx="1252" cy="1252"/>
            </a:xfrm>
          </p:grpSpPr>
          <p:sp>
            <p:nvSpPr>
              <p:cNvPr id="36881" name="Oval 20"/>
              <p:cNvSpPr/>
              <p:nvPr/>
            </p:nvSpPr>
            <p:spPr>
              <a:xfrm>
                <a:off x="0" y="0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82" name="Oval 21"/>
              <p:cNvSpPr/>
              <p:nvPr/>
            </p:nvSpPr>
            <p:spPr>
              <a:xfrm>
                <a:off x="16" y="7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83" name="Oval 22"/>
              <p:cNvSpPr/>
              <p:nvPr/>
            </p:nvSpPr>
            <p:spPr>
              <a:xfrm>
                <a:off x="29" y="19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84" name="Oval 23"/>
              <p:cNvSpPr/>
              <p:nvPr/>
            </p:nvSpPr>
            <p:spPr>
              <a:xfrm>
                <a:off x="75" y="154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9" name="Oval 24"/>
            <p:cNvSpPr>
              <a:spLocks noChangeArrowheads="1"/>
            </p:cNvSpPr>
            <p:nvPr/>
          </p:nvSpPr>
          <p:spPr bwMode="auto">
            <a:xfrm>
              <a:off x="3722688" y="2641600"/>
              <a:ext cx="1703388" cy="168751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722688" y="2641600"/>
              <a:ext cx="1703388" cy="168751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1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Oval 26"/>
            <p:cNvSpPr>
              <a:spLocks noChangeArrowheads="1"/>
            </p:cNvSpPr>
            <p:nvPr/>
          </p:nvSpPr>
          <p:spPr bwMode="auto">
            <a:xfrm>
              <a:off x="3833813" y="2752725"/>
              <a:ext cx="1481138" cy="146685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Oval 27"/>
            <p:cNvSpPr>
              <a:spLocks noChangeArrowheads="1"/>
            </p:cNvSpPr>
            <p:nvPr/>
          </p:nvSpPr>
          <p:spPr bwMode="auto">
            <a:xfrm>
              <a:off x="3835401" y="2754313"/>
              <a:ext cx="1481137" cy="146685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889" name="Oval 28"/>
            <p:cNvSpPr/>
            <p:nvPr/>
          </p:nvSpPr>
          <p:spPr>
            <a:xfrm>
              <a:off x="3906838" y="2824163"/>
              <a:ext cx="1333500" cy="1320800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anchor="ctr">
              <a:spAutoFit/>
            </a:bodyPr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6890" name="Group 29"/>
            <p:cNvGrpSpPr/>
            <p:nvPr/>
          </p:nvGrpSpPr>
          <p:grpSpPr>
            <a:xfrm>
              <a:off x="3929063" y="2840038"/>
              <a:ext cx="1290638" cy="1277938"/>
              <a:chOff x="0" y="0"/>
              <a:chExt cx="1252" cy="1252"/>
            </a:xfrm>
          </p:grpSpPr>
          <p:sp>
            <p:nvSpPr>
              <p:cNvPr id="36891" name="Oval 30"/>
              <p:cNvSpPr/>
              <p:nvPr/>
            </p:nvSpPr>
            <p:spPr>
              <a:xfrm>
                <a:off x="0" y="0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92" name="Oval 31"/>
              <p:cNvSpPr/>
              <p:nvPr/>
            </p:nvSpPr>
            <p:spPr>
              <a:xfrm>
                <a:off x="16" y="7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93" name="Oval 32"/>
              <p:cNvSpPr/>
              <p:nvPr/>
            </p:nvSpPr>
            <p:spPr>
              <a:xfrm>
                <a:off x="29" y="19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94" name="Oval 33"/>
              <p:cNvSpPr/>
              <p:nvPr/>
            </p:nvSpPr>
            <p:spPr>
              <a:xfrm>
                <a:off x="60" y="154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6895" name="Group 34"/>
            <p:cNvGrpSpPr/>
            <p:nvPr/>
          </p:nvGrpSpPr>
          <p:grpSpPr>
            <a:xfrm>
              <a:off x="6399213" y="2840038"/>
              <a:ext cx="1292225" cy="1277938"/>
              <a:chOff x="0" y="0"/>
              <a:chExt cx="1252" cy="1252"/>
            </a:xfrm>
          </p:grpSpPr>
          <p:sp>
            <p:nvSpPr>
              <p:cNvPr id="36896" name="Oval 35"/>
              <p:cNvSpPr/>
              <p:nvPr/>
            </p:nvSpPr>
            <p:spPr>
              <a:xfrm>
                <a:off x="0" y="0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97" name="Oval 36"/>
              <p:cNvSpPr/>
              <p:nvPr/>
            </p:nvSpPr>
            <p:spPr>
              <a:xfrm>
                <a:off x="16" y="7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98" name="Oval 37"/>
              <p:cNvSpPr/>
              <p:nvPr/>
            </p:nvSpPr>
            <p:spPr>
              <a:xfrm>
                <a:off x="29" y="19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99" name="Oval 38"/>
              <p:cNvSpPr/>
              <p:nvPr/>
            </p:nvSpPr>
            <p:spPr>
              <a:xfrm>
                <a:off x="97" y="51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6900" name="Text Box 39"/>
            <p:cNvSpPr txBox="1"/>
            <p:nvPr/>
          </p:nvSpPr>
          <p:spPr>
            <a:xfrm>
              <a:off x="1481456" y="3201353"/>
              <a:ext cx="1223962" cy="5857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defTabSz="914400" eaLnBrk="0" hangingPunct="0"/>
              <a:r>
                <a:rPr lang="zh-CN" altLang="en-US" sz="3200" b="1" dirty="0">
                  <a:latin typeface="微软雅黑" panose="020B0503020204020204" charset="-122"/>
                  <a:ea typeface="微软雅黑" panose="020B0503020204020204" charset="-122"/>
                </a:rPr>
                <a:t>选择</a:t>
              </a:r>
              <a:endParaRPr lang="zh-CN" altLang="en-US" sz="3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901" name="Text Box 40"/>
            <p:cNvSpPr txBox="1"/>
            <p:nvPr/>
          </p:nvSpPr>
          <p:spPr>
            <a:xfrm>
              <a:off x="4146868" y="3125788"/>
              <a:ext cx="1009650" cy="584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defTabSz="914400" eaLnBrk="0" hangingPunct="0"/>
              <a:r>
                <a:rPr lang="zh-CN" altLang="en-US" sz="32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交叉</a:t>
              </a:r>
              <a:endParaRPr lang="zh-CN" altLang="en-US" sz="3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6902" name="Text Box 40"/>
          <p:cNvSpPr txBox="1"/>
          <p:nvPr/>
        </p:nvSpPr>
        <p:spPr>
          <a:xfrm>
            <a:off x="6348413" y="3746500"/>
            <a:ext cx="1008062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defTabSz="914400" eaLnBrk="0" hangingPunct="0"/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变异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6903" name="Group 8"/>
          <p:cNvGrpSpPr/>
          <p:nvPr/>
        </p:nvGrpSpPr>
        <p:grpSpPr>
          <a:xfrm>
            <a:off x="330200" y="1466850"/>
            <a:ext cx="4775200" cy="685800"/>
            <a:chOff x="0" y="0"/>
            <a:chExt cx="3008" cy="432"/>
          </a:xfrm>
        </p:grpSpPr>
        <p:sp>
          <p:nvSpPr>
            <p:cNvPr id="42" name="AutoShape 9"/>
            <p:cNvSpPr>
              <a:spLocks noChangeArrowheads="1"/>
            </p:cNvSpPr>
            <p:nvPr/>
          </p:nvSpPr>
          <p:spPr bwMode="auto">
            <a:xfrm>
              <a:off x="272" y="45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cmpd="sng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05" name="AutoShape 10"/>
            <p:cNvSpPr/>
            <p:nvPr/>
          </p:nvSpPr>
          <p:spPr>
            <a:xfrm>
              <a:off x="0" y="0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906" name="Text Box 11"/>
            <p:cNvSpPr txBox="1"/>
            <p:nvPr/>
          </p:nvSpPr>
          <p:spPr>
            <a:xfrm>
              <a:off x="272" y="45"/>
              <a:ext cx="1752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/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遗传算法实现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6907" name="Text Box 12"/>
            <p:cNvSpPr txBox="1"/>
            <p:nvPr/>
          </p:nvSpPr>
          <p:spPr>
            <a:xfrm>
              <a:off x="97" y="62"/>
              <a:ext cx="11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endPara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5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选择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(Selection)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0" lang="en-US" altLang="zh-CN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zh-CN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根据个体的相对适应度      反复地从群体中选择</a:t>
            </a:r>
            <a:r>
              <a:rPr kumimoji="0" lang="en-US" altLang="zh-CN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zh-CN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个个体组成下一代群体。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4500" marR="0" lvl="0" indent="-44450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选择算法：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444500" marR="0" lvl="0" indent="-444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SzPct val="50000"/>
              <a:buFont typeface="Wingdings" panose="05000000000000000000" pitchFamily="2" charset="2"/>
              <a:buChar char="ü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轮盘赌选择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444500" marR="0" lvl="0" indent="-444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SzPct val="50000"/>
              <a:buFont typeface="Wingdings" panose="05000000000000000000" pitchFamily="2" charset="2"/>
              <a:buChar char="ü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随机遍历抽样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457200" y="522288"/>
            <a:ext cx="8229600" cy="777875"/>
          </a:xfrm>
          <a:ln/>
        </p:spPr>
        <p:txBody>
          <a:bodyPr vert="horz" lIns="91440" tIns="45720" rIns="91440" bIns="45720" anchor="ctr"/>
          <a:p>
            <a:r>
              <a:rPr lang="zh-CN" altLang="en-US"/>
              <a:t>现代优化方法</a:t>
            </a:r>
            <a:endParaRPr lang="zh-CN" altLang="en-US"/>
          </a:p>
        </p:txBody>
      </p:sp>
      <p:grpSp>
        <p:nvGrpSpPr>
          <p:cNvPr id="37891" name="Group 8"/>
          <p:cNvGrpSpPr/>
          <p:nvPr/>
        </p:nvGrpSpPr>
        <p:grpSpPr>
          <a:xfrm>
            <a:off x="444500" y="1384300"/>
            <a:ext cx="4752975" cy="685800"/>
            <a:chOff x="14" y="-27"/>
            <a:chExt cx="2994" cy="432"/>
          </a:xfrm>
        </p:grpSpPr>
        <p:sp>
          <p:nvSpPr>
            <p:cNvPr id="42" name="AutoShape 9"/>
            <p:cNvSpPr>
              <a:spLocks noChangeArrowheads="1"/>
            </p:cNvSpPr>
            <p:nvPr/>
          </p:nvSpPr>
          <p:spPr bwMode="auto">
            <a:xfrm>
              <a:off x="272" y="45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cmpd="sng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3" name="AutoShape 10"/>
            <p:cNvSpPr/>
            <p:nvPr/>
          </p:nvSpPr>
          <p:spPr>
            <a:xfrm>
              <a:off x="14" y="-27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894" name="Text Box 11"/>
            <p:cNvSpPr txBox="1"/>
            <p:nvPr/>
          </p:nvSpPr>
          <p:spPr>
            <a:xfrm>
              <a:off x="272" y="45"/>
              <a:ext cx="1752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/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遗传算法的实现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aphicFrame>
        <p:nvGraphicFramePr>
          <p:cNvPr id="6146" name="Object 9"/>
          <p:cNvGraphicFramePr/>
          <p:nvPr/>
        </p:nvGraphicFramePr>
        <p:xfrm>
          <a:off x="4887913" y="2659063"/>
          <a:ext cx="43497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152400" imgH="203200" progId="Equation.3">
                  <p:embed/>
                </p:oleObj>
              </mc:Choice>
              <mc:Fallback>
                <p:oleObj name="" r:id="rId1" imgW="152400" imgH="2032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87913" y="2659063"/>
                        <a:ext cx="434975" cy="496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Box 10"/>
          <p:cNvSpPr txBox="1"/>
          <p:nvPr/>
        </p:nvSpPr>
        <p:spPr>
          <a:xfrm>
            <a:off x="4427538" y="3990975"/>
            <a:ext cx="3240087" cy="1508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44500" indent="-444500">
              <a:buClr>
                <a:srgbClr val="FF00FF"/>
              </a:buClr>
              <a:buSzPct val="50000"/>
            </a:pPr>
            <a:endParaRPr lang="zh-CN" altLang="en-US" sz="2800" dirty="0">
              <a:latin typeface="Arial" panose="020B0604020202020204" pitchFamily="34" charset="0"/>
              <a:ea typeface="楷体_GB2312" pitchFamily="49" charset="-122"/>
            </a:endParaRPr>
          </a:p>
          <a:p>
            <a:pPr marL="444500" indent="-444500">
              <a:buClr>
                <a:srgbClr val="FF00FF"/>
              </a:buClr>
              <a:buSzPct val="50000"/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Arial" panose="020B0604020202020204" pitchFamily="34" charset="0"/>
                <a:ea typeface="楷体_GB2312" pitchFamily="49" charset="-122"/>
              </a:rPr>
              <a:t>截断选择</a:t>
            </a:r>
            <a:endParaRPr lang="zh-CN" altLang="en-US" sz="3200" dirty="0">
              <a:latin typeface="Arial" panose="020B0604020202020204" pitchFamily="34" charset="0"/>
              <a:ea typeface="楷体_GB2312" pitchFamily="49" charset="-122"/>
            </a:endParaRPr>
          </a:p>
          <a:p>
            <a:pPr marL="444500" indent="-444500">
              <a:buClr>
                <a:srgbClr val="FF00FF"/>
              </a:buClr>
              <a:buSzPct val="50000"/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Arial" panose="020B0604020202020204" pitchFamily="34" charset="0"/>
                <a:ea typeface="楷体_GB2312" pitchFamily="49" charset="-122"/>
              </a:rPr>
              <a:t>锦标赛选择</a:t>
            </a:r>
            <a:endParaRPr lang="zh-CN" altLang="en-US" sz="3200" dirty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1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6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charRg st="16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5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65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5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charRg st="75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1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charRg st="81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charRg st="1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6150">
                                            <p:txEl>
                                              <p:charRg st="1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charRg st="6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6150">
                                            <p:txEl>
                                              <p:charRg st="6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628650" y="2060575"/>
            <a:ext cx="7886700" cy="4351338"/>
          </a:xfrm>
          <a:ln/>
        </p:spPr>
        <p:txBody>
          <a:bodyPr vert="horz" lIns="91440" tIns="45720" rIns="91440" bIns="45720" anchor="t"/>
          <a:p>
            <a:pPr defTabSz="685800"/>
            <a:r>
              <a:rPr lang="zh-CN" altLang="en-US" sz="2500" b="1" kern="1200" dirty="0">
                <a:latin typeface="+mn-lt"/>
                <a:ea typeface="+mn-ea"/>
                <a:cs typeface="+mn-cs"/>
              </a:rPr>
              <a:t>交叉</a:t>
            </a:r>
            <a:r>
              <a:rPr lang="en-US" altLang="zh-CN" sz="2500" kern="1200">
                <a:latin typeface="+mn-lt"/>
                <a:ea typeface="+mn-ea"/>
                <a:cs typeface="+mn-cs"/>
              </a:rPr>
              <a:t>(Crossover)</a:t>
            </a:r>
            <a:endParaRPr lang="en-US" altLang="zh-CN" sz="2500" kern="1200">
              <a:latin typeface="+mn-lt"/>
              <a:ea typeface="+mn-ea"/>
              <a:cs typeface="+mn-cs"/>
            </a:endParaRPr>
          </a:p>
          <a:p>
            <a:pPr defTabSz="685800">
              <a:buFont typeface="Arial" panose="020B0604020202020204" pitchFamily="34" charset="0"/>
              <a:buNone/>
            </a:pPr>
            <a:r>
              <a:rPr lang="en-US" altLang="zh-CN" sz="2500" kern="1200">
                <a:latin typeface="+mn-lt"/>
                <a:ea typeface="+mn-ea"/>
                <a:cs typeface="+mn-cs"/>
              </a:rPr>
              <a:t>        </a:t>
            </a:r>
            <a:r>
              <a:rPr lang="zh-CN" altLang="en-US" sz="2500" kern="1200" dirty="0">
                <a:latin typeface="+mn-lt"/>
                <a:ea typeface="+mn-ea"/>
                <a:cs typeface="+mn-cs"/>
              </a:rPr>
              <a:t>在</a:t>
            </a:r>
            <a:r>
              <a:rPr lang="en-US" altLang="zh-CN" sz="2500" kern="1200">
                <a:latin typeface="+mn-lt"/>
                <a:ea typeface="+mn-ea"/>
                <a:cs typeface="+mn-cs"/>
              </a:rPr>
              <a:t>GA</a:t>
            </a:r>
            <a:r>
              <a:rPr lang="zh-CN" altLang="en-US" sz="2500" kern="1200" dirty="0">
                <a:latin typeface="+mn-lt"/>
                <a:ea typeface="+mn-ea"/>
                <a:cs typeface="+mn-cs"/>
              </a:rPr>
              <a:t>中交叉是产生新个体的主要手段，类似于生物学的杂交，使不同个体的基因互相交换，从而产生新个体。</a:t>
            </a:r>
            <a:endParaRPr lang="en-US" altLang="zh-CN" sz="2500" b="1" kern="1200">
              <a:latin typeface="+mn-lt"/>
              <a:ea typeface="+mn-ea"/>
              <a:cs typeface="+mn-cs"/>
            </a:endParaRPr>
          </a:p>
          <a:p>
            <a:pPr defTabSz="685800">
              <a:buFont typeface="Arial" panose="020B0604020202020204" pitchFamily="34" charset="0"/>
              <a:buNone/>
            </a:pPr>
            <a:r>
              <a:rPr lang="zh-CN" altLang="en-US" sz="2500" b="1" kern="1200" dirty="0">
                <a:latin typeface="+mn-lt"/>
                <a:ea typeface="+mn-ea"/>
                <a:cs typeface="+mn-cs"/>
              </a:rPr>
              <a:t>  交叉原理：</a:t>
            </a:r>
            <a:endParaRPr lang="en-US" altLang="zh-CN" sz="2500" b="1" kern="1200">
              <a:latin typeface="+mn-lt"/>
              <a:ea typeface="+mn-ea"/>
              <a:cs typeface="+mn-cs"/>
            </a:endParaRPr>
          </a:p>
          <a:p>
            <a:pPr defTabSz="685800">
              <a:buFont typeface="Arial" panose="020B0604020202020204" pitchFamily="34" charset="0"/>
              <a:buNone/>
            </a:pPr>
            <a:r>
              <a:rPr lang="en-US" altLang="zh-CN" sz="2500" b="1" kern="1200">
                <a:latin typeface="+mn-lt"/>
                <a:ea typeface="+mn-ea"/>
                <a:cs typeface="+mn-cs"/>
              </a:rPr>
              <a:t>       a</a:t>
            </a:r>
            <a:r>
              <a:rPr lang="zh-CN" altLang="en-US" sz="2500" b="1" kern="1200" dirty="0">
                <a:latin typeface="+mn-lt"/>
                <a:ea typeface="+mn-ea"/>
                <a:cs typeface="+mn-cs"/>
              </a:rPr>
              <a:t>）</a:t>
            </a:r>
            <a:r>
              <a:rPr lang="zh-CN" altLang="en-US" sz="2500" kern="1200" dirty="0">
                <a:latin typeface="+mn-lt"/>
                <a:ea typeface="+mn-ea"/>
                <a:cs typeface="+mn-cs"/>
              </a:rPr>
              <a:t>对群体中的个体进行两两配对，当群体总数为</a:t>
            </a:r>
            <a:r>
              <a:rPr lang="en-US" altLang="zh-CN" sz="2500" kern="1200">
                <a:latin typeface="+mn-lt"/>
                <a:ea typeface="+mn-ea"/>
                <a:cs typeface="+mn-cs"/>
              </a:rPr>
              <a:t>M</a:t>
            </a:r>
            <a:r>
              <a:rPr lang="zh-CN" altLang="en-US" sz="2500" kern="1200" dirty="0">
                <a:latin typeface="+mn-lt"/>
                <a:ea typeface="+mn-ea"/>
                <a:cs typeface="+mn-cs"/>
              </a:rPr>
              <a:t>，则共有</a:t>
            </a:r>
            <a:r>
              <a:rPr lang="en-US" altLang="zh-CN" sz="2500" kern="1200">
                <a:latin typeface="+mn-lt"/>
                <a:ea typeface="+mn-ea"/>
                <a:cs typeface="+mn-cs"/>
              </a:rPr>
              <a:t>M/2</a:t>
            </a:r>
            <a:r>
              <a:rPr lang="zh-CN" altLang="en-US" sz="2500" kern="1200" dirty="0">
                <a:latin typeface="+mn-lt"/>
                <a:ea typeface="+mn-ea"/>
                <a:cs typeface="+mn-cs"/>
              </a:rPr>
              <a:t>对相互配对的个体组</a:t>
            </a:r>
            <a:endParaRPr lang="en-US" altLang="zh-CN" sz="2500" kern="1200">
              <a:latin typeface="+mn-lt"/>
              <a:ea typeface="+mn-ea"/>
              <a:cs typeface="+mn-cs"/>
            </a:endParaRPr>
          </a:p>
        </p:txBody>
      </p:sp>
      <p:grpSp>
        <p:nvGrpSpPr>
          <p:cNvPr id="39938" name="Group 8"/>
          <p:cNvGrpSpPr/>
          <p:nvPr/>
        </p:nvGrpSpPr>
        <p:grpSpPr>
          <a:xfrm>
            <a:off x="449263" y="1323975"/>
            <a:ext cx="4775200" cy="685800"/>
            <a:chOff x="0" y="0"/>
            <a:chExt cx="3008" cy="432"/>
          </a:xfrm>
        </p:grpSpPr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>
              <a:off x="272" y="45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cmpd="sng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940" name="AutoShape 10"/>
            <p:cNvSpPr/>
            <p:nvPr/>
          </p:nvSpPr>
          <p:spPr>
            <a:xfrm>
              <a:off x="0" y="0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41" name="Text Box 11"/>
            <p:cNvSpPr txBox="1"/>
            <p:nvPr/>
          </p:nvSpPr>
          <p:spPr>
            <a:xfrm>
              <a:off x="272" y="45"/>
              <a:ext cx="1752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/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遗传算法的实现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9942" name="Text Box 12"/>
            <p:cNvSpPr txBox="1"/>
            <p:nvPr/>
          </p:nvSpPr>
          <p:spPr>
            <a:xfrm>
              <a:off x="97" y="62"/>
              <a:ext cx="11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endPara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9943" name="标题 1"/>
          <p:cNvSpPr>
            <a:spLocks noGrp="1"/>
          </p:cNvSpPr>
          <p:nvPr/>
        </p:nvSpPr>
        <p:spPr>
          <a:xfrm>
            <a:off x="457200" y="522288"/>
            <a:ext cx="8229600" cy="7778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algn="ctr">
              <a:lnSpc>
                <a:spcPct val="120000"/>
              </a:lnSpc>
            </a:pPr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rPr>
              <a:t>现代优化方法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8674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charRg st="1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8674">
                                            <p:txEl>
                                              <p:charRg st="14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charRg st="72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8674">
                                            <p:txEl>
                                              <p:charRg st="72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charRg st="80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28674">
                                            <p:txEl>
                                              <p:charRg st="80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628650" y="2230438"/>
            <a:ext cx="7886700" cy="4351337"/>
          </a:xfrm>
          <a:ln/>
        </p:spPr>
        <p:txBody>
          <a:bodyPr vert="horz" lIns="91440" tIns="45720" rIns="91440" bIns="45720" anchor="t"/>
          <a:p>
            <a:pPr defTabSz="685800"/>
            <a:r>
              <a:rPr lang="en-US" altLang="zh-CN" sz="2500" b="1" kern="1200">
                <a:latin typeface="+mn-lt"/>
                <a:ea typeface="+mn-ea"/>
                <a:cs typeface="+mn-cs"/>
              </a:rPr>
              <a:t>b) </a:t>
            </a:r>
            <a:r>
              <a:rPr lang="zh-CN" altLang="en-US" sz="2500" kern="1200" dirty="0">
                <a:latin typeface="+mn-lt"/>
                <a:ea typeface="+mn-ea"/>
                <a:cs typeface="+mn-cs"/>
              </a:rPr>
              <a:t>设置交叉点，随机设置某一基因座后的位置为交叉点，若染色体长度为</a:t>
            </a:r>
            <a:r>
              <a:rPr lang="en-US" altLang="zh-CN" sz="2500" kern="1200">
                <a:latin typeface="+mn-lt"/>
                <a:ea typeface="+mn-ea"/>
                <a:cs typeface="+mn-cs"/>
              </a:rPr>
              <a:t>L</a:t>
            </a:r>
            <a:r>
              <a:rPr lang="zh-CN" altLang="en-US" sz="2500" kern="1200" dirty="0">
                <a:latin typeface="+mn-lt"/>
                <a:ea typeface="+mn-ea"/>
                <a:cs typeface="+mn-cs"/>
              </a:rPr>
              <a:t>，则共有</a:t>
            </a:r>
            <a:r>
              <a:rPr lang="en-US" altLang="zh-CN" sz="2500" kern="1200">
                <a:latin typeface="+mn-lt"/>
                <a:ea typeface="+mn-ea"/>
                <a:cs typeface="+mn-cs"/>
              </a:rPr>
              <a:t>L-1</a:t>
            </a:r>
            <a:r>
              <a:rPr lang="zh-CN" altLang="en-US" sz="2500" kern="1200" dirty="0">
                <a:latin typeface="+mn-lt"/>
                <a:ea typeface="+mn-ea"/>
                <a:cs typeface="+mn-cs"/>
              </a:rPr>
              <a:t>个可能的交叉点位置。</a:t>
            </a:r>
            <a:endParaRPr lang="en-US" altLang="zh-CN" sz="2500" kern="1200">
              <a:latin typeface="+mn-lt"/>
              <a:ea typeface="+mn-ea"/>
              <a:cs typeface="+mn-cs"/>
            </a:endParaRPr>
          </a:p>
          <a:p>
            <a:pPr defTabSz="685800"/>
            <a:r>
              <a:rPr lang="en-US" altLang="zh-CN" sz="2500" b="1" kern="1200">
                <a:latin typeface="+mn-lt"/>
                <a:ea typeface="+mn-ea"/>
                <a:cs typeface="+mn-cs"/>
              </a:rPr>
              <a:t>C) </a:t>
            </a:r>
            <a:r>
              <a:rPr lang="zh-CN" altLang="en-US" sz="2500" kern="1200" dirty="0">
                <a:latin typeface="+mn-lt"/>
                <a:ea typeface="+mn-ea"/>
                <a:cs typeface="+mn-cs"/>
              </a:rPr>
              <a:t>设置交叉概率</a:t>
            </a:r>
            <a:r>
              <a:rPr lang="en-US" altLang="zh-CN" sz="2500" kern="1200">
                <a:latin typeface="+mn-lt"/>
                <a:ea typeface="+mn-ea"/>
                <a:cs typeface="+mn-cs"/>
              </a:rPr>
              <a:t>Pc</a:t>
            </a:r>
            <a:r>
              <a:rPr lang="zh-CN" altLang="en-US" sz="2500" kern="1200" dirty="0">
                <a:latin typeface="+mn-lt"/>
                <a:ea typeface="+mn-ea"/>
                <a:cs typeface="+mn-cs"/>
              </a:rPr>
              <a:t>。</a:t>
            </a:r>
            <a:endParaRPr lang="en-US" altLang="zh-CN" sz="2500" kern="1200">
              <a:latin typeface="+mn-lt"/>
              <a:ea typeface="+mn-ea"/>
              <a:cs typeface="+mn-cs"/>
            </a:endParaRPr>
          </a:p>
          <a:p>
            <a:pPr defTabSz="685800">
              <a:buFont typeface="Arial" panose="020B0604020202020204" pitchFamily="34" charset="0"/>
              <a:buNone/>
            </a:pPr>
            <a:r>
              <a:rPr lang="en-US" altLang="zh-CN" sz="2500" kern="1200">
                <a:latin typeface="+mn-lt"/>
                <a:ea typeface="+mn-ea"/>
                <a:cs typeface="+mn-cs"/>
              </a:rPr>
              <a:t>  </a:t>
            </a:r>
            <a:r>
              <a:rPr lang="zh-CN" altLang="en-US" sz="2500" kern="1200" dirty="0">
                <a:latin typeface="+mn-lt"/>
                <a:ea typeface="+mn-ea"/>
                <a:cs typeface="+mn-cs"/>
              </a:rPr>
              <a:t>被交叉的个体数目：</a:t>
            </a:r>
            <a:r>
              <a:rPr lang="en-US" altLang="zh-CN" sz="2500" kern="1200">
                <a:latin typeface="+mn-lt"/>
                <a:ea typeface="+mn-ea"/>
                <a:cs typeface="+mn-cs"/>
              </a:rPr>
              <a:t>Mc=Pc</a:t>
            </a:r>
            <a:r>
              <a:rPr lang="zh-CN" altLang="en-US" sz="2500" kern="1200" dirty="0">
                <a:latin typeface="+mn-lt"/>
                <a:ea typeface="+mn-ea"/>
                <a:cs typeface="+mn-cs"/>
              </a:rPr>
              <a:t>*</a:t>
            </a:r>
            <a:r>
              <a:rPr lang="en-US" altLang="zh-CN" sz="2500" kern="1200">
                <a:latin typeface="+mn-lt"/>
                <a:ea typeface="+mn-ea"/>
                <a:cs typeface="+mn-cs"/>
              </a:rPr>
              <a:t>M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 defTabSz="685800"/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grpSp>
        <p:nvGrpSpPr>
          <p:cNvPr id="40962" name="Group 8"/>
          <p:cNvGrpSpPr/>
          <p:nvPr/>
        </p:nvGrpSpPr>
        <p:grpSpPr>
          <a:xfrm>
            <a:off x="501650" y="1387475"/>
            <a:ext cx="4775200" cy="685800"/>
            <a:chOff x="0" y="0"/>
            <a:chExt cx="3008" cy="432"/>
          </a:xfrm>
        </p:grpSpPr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>
              <a:off x="272" y="45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cmpd="sng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64" name="AutoShape 10"/>
            <p:cNvSpPr/>
            <p:nvPr/>
          </p:nvSpPr>
          <p:spPr>
            <a:xfrm>
              <a:off x="0" y="0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965" name="Text Box 11"/>
            <p:cNvSpPr txBox="1"/>
            <p:nvPr/>
          </p:nvSpPr>
          <p:spPr>
            <a:xfrm>
              <a:off x="272" y="45"/>
              <a:ext cx="1752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/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遗传算法的实现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0966" name="Text Box 12"/>
            <p:cNvSpPr txBox="1"/>
            <p:nvPr/>
          </p:nvSpPr>
          <p:spPr>
            <a:xfrm>
              <a:off x="97" y="62"/>
              <a:ext cx="11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endPara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0967" name="标题 1"/>
          <p:cNvSpPr>
            <a:spLocks noGrp="1"/>
          </p:cNvSpPr>
          <p:nvPr/>
        </p:nvSpPr>
        <p:spPr>
          <a:xfrm>
            <a:off x="457200" y="522288"/>
            <a:ext cx="8229600" cy="7778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algn="ctr">
              <a:lnSpc>
                <a:spcPct val="120000"/>
              </a:lnSpc>
            </a:pPr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rPr>
              <a:t>现代优化方法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charRg st="53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9698">
                                            <p:txEl>
                                              <p:charRg st="53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charRg st="66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9698">
                                            <p:txEl>
                                              <p:charRg st="66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内容占位符 2"/>
          <p:cNvSpPr>
            <a:spLocks noGrp="1"/>
          </p:cNvSpPr>
          <p:nvPr>
            <p:ph idx="1"/>
          </p:nvPr>
        </p:nvSpPr>
        <p:spPr>
          <a:xfrm>
            <a:off x="636588" y="2076450"/>
            <a:ext cx="7886700" cy="4351338"/>
          </a:xfrm>
          <a:ln/>
        </p:spPr>
        <p:txBody>
          <a:bodyPr vert="horz" lIns="91440" tIns="45720" rIns="91440" bIns="45720" anchor="t"/>
          <a:p>
            <a:pPr defTabSz="685800"/>
            <a:r>
              <a:rPr lang="zh-CN" altLang="en-US" sz="2800" b="1" kern="1200" dirty="0">
                <a:latin typeface="+mn-lt"/>
                <a:ea typeface="+mn-ea"/>
                <a:cs typeface="+mn-cs"/>
              </a:rPr>
              <a:t>交叉示例：</a:t>
            </a:r>
            <a:endParaRPr lang="zh-CN" altLang="en-US" sz="2800" b="1" kern="1200" dirty="0">
              <a:latin typeface="+mn-lt"/>
              <a:ea typeface="+mn-ea"/>
              <a:cs typeface="+mn-cs"/>
            </a:endParaRPr>
          </a:p>
        </p:txBody>
      </p:sp>
      <p:grpSp>
        <p:nvGrpSpPr>
          <p:cNvPr id="43010" name="组合 64"/>
          <p:cNvGrpSpPr/>
          <p:nvPr/>
        </p:nvGrpSpPr>
        <p:grpSpPr>
          <a:xfrm>
            <a:off x="636588" y="2733675"/>
            <a:ext cx="7200900" cy="2849563"/>
            <a:chOff x="611361" y="2421012"/>
            <a:chExt cx="7200900" cy="2849563"/>
          </a:xfrm>
        </p:grpSpPr>
        <p:sp>
          <p:nvSpPr>
            <p:cNvPr id="43011" name="AutoShape 27"/>
            <p:cNvSpPr/>
            <p:nvPr/>
          </p:nvSpPr>
          <p:spPr>
            <a:xfrm>
              <a:off x="4572174" y="3614812"/>
              <a:ext cx="485775" cy="649288"/>
            </a:xfrm>
            <a:prstGeom prst="downArrow">
              <a:avLst>
                <a:gd name="adj1" fmla="val 50000"/>
                <a:gd name="adj2" fmla="val 33408"/>
              </a:avLst>
            </a:prstGeom>
            <a:noFill/>
            <a:ln w="38100" cap="sq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43012" name="Group 103"/>
            <p:cNvGrpSpPr/>
            <p:nvPr/>
          </p:nvGrpSpPr>
          <p:grpSpPr>
            <a:xfrm>
              <a:off x="1187624" y="2636912"/>
              <a:ext cx="6624637" cy="863600"/>
              <a:chOff x="884" y="2750"/>
              <a:chExt cx="4173" cy="408"/>
            </a:xfrm>
          </p:grpSpPr>
          <p:sp>
            <p:nvSpPr>
              <p:cNvPr id="6" name="Rectangle 11"/>
              <p:cNvSpPr>
                <a:spLocks noChangeArrowheads="1"/>
              </p:cNvSpPr>
              <p:nvPr/>
            </p:nvSpPr>
            <p:spPr bwMode="auto">
              <a:xfrm>
                <a:off x="1604" y="2759"/>
                <a:ext cx="288" cy="172"/>
              </a:xfrm>
              <a:prstGeom prst="rect">
                <a:avLst/>
              </a:prstGeom>
              <a:solidFill>
                <a:srgbClr val="FFFF99"/>
              </a:solidFill>
              <a:ln w="25400" cap="sq">
                <a:solidFill>
                  <a:srgbClr val="FF0000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7" name="Rectangle 12"/>
              <p:cNvSpPr>
                <a:spLocks noChangeArrowheads="1"/>
              </p:cNvSpPr>
              <p:nvPr/>
            </p:nvSpPr>
            <p:spPr bwMode="auto">
              <a:xfrm>
                <a:off x="1892" y="2759"/>
                <a:ext cx="288" cy="172"/>
              </a:xfrm>
              <a:prstGeom prst="rect">
                <a:avLst/>
              </a:prstGeom>
              <a:solidFill>
                <a:srgbClr val="FFFF99"/>
              </a:solidFill>
              <a:ln w="25400" cap="sq">
                <a:solidFill>
                  <a:srgbClr val="FF0000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8" name="Rectangle 13"/>
              <p:cNvSpPr>
                <a:spLocks noChangeArrowheads="1"/>
              </p:cNvSpPr>
              <p:nvPr/>
            </p:nvSpPr>
            <p:spPr bwMode="auto">
              <a:xfrm>
                <a:off x="2180" y="2759"/>
                <a:ext cx="288" cy="172"/>
              </a:xfrm>
              <a:prstGeom prst="rect">
                <a:avLst/>
              </a:prstGeom>
              <a:solidFill>
                <a:srgbClr val="FFFF99"/>
              </a:solidFill>
              <a:ln w="25400" cap="sq">
                <a:solidFill>
                  <a:srgbClr val="FF0000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2468" y="2759"/>
                <a:ext cx="288" cy="172"/>
              </a:xfrm>
              <a:prstGeom prst="rect">
                <a:avLst/>
              </a:prstGeom>
              <a:solidFill>
                <a:srgbClr val="FFFF99"/>
              </a:solidFill>
              <a:ln w="25400" cap="sq">
                <a:solidFill>
                  <a:srgbClr val="FF0000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3332" y="2759"/>
                <a:ext cx="288" cy="172"/>
              </a:xfrm>
              <a:prstGeom prst="rect">
                <a:avLst/>
              </a:prstGeom>
              <a:solidFill>
                <a:srgbClr val="FFFF99"/>
              </a:solidFill>
              <a:ln w="25400" cap="sq" algn="ctr">
                <a:solidFill>
                  <a:srgbClr val="FF0000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3620" y="2759"/>
                <a:ext cx="288" cy="172"/>
              </a:xfrm>
              <a:prstGeom prst="rect">
                <a:avLst/>
              </a:prstGeom>
              <a:solidFill>
                <a:srgbClr val="FFFF99"/>
              </a:solidFill>
              <a:ln w="25400" cap="sq" algn="ctr">
                <a:solidFill>
                  <a:srgbClr val="FF0000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2" name="Rectangle 17"/>
              <p:cNvSpPr>
                <a:spLocks noChangeArrowheads="1"/>
              </p:cNvSpPr>
              <p:nvPr/>
            </p:nvSpPr>
            <p:spPr bwMode="auto">
              <a:xfrm>
                <a:off x="2756" y="2759"/>
                <a:ext cx="288" cy="172"/>
              </a:xfrm>
              <a:prstGeom prst="rect">
                <a:avLst/>
              </a:prstGeom>
              <a:solidFill>
                <a:srgbClr val="FFFF99"/>
              </a:solidFill>
              <a:ln w="25400" cap="sq">
                <a:solidFill>
                  <a:srgbClr val="FF0000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3" name="Rectangle 18"/>
              <p:cNvSpPr>
                <a:spLocks noChangeArrowheads="1"/>
              </p:cNvSpPr>
              <p:nvPr/>
            </p:nvSpPr>
            <p:spPr bwMode="auto">
              <a:xfrm>
                <a:off x="3044" y="2759"/>
                <a:ext cx="288" cy="172"/>
              </a:xfrm>
              <a:prstGeom prst="rect">
                <a:avLst/>
              </a:prstGeom>
              <a:solidFill>
                <a:srgbClr val="FFFF99"/>
              </a:solidFill>
              <a:ln w="25400" cap="sq" algn="ctr">
                <a:solidFill>
                  <a:srgbClr val="FF0000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4" name="Text Box 28"/>
              <p:cNvSpPr txBox="1">
                <a:spLocks noChangeArrowheads="1"/>
              </p:cNvSpPr>
              <p:nvPr/>
            </p:nvSpPr>
            <p:spPr bwMode="auto">
              <a:xfrm>
                <a:off x="884" y="2750"/>
                <a:ext cx="438" cy="188"/>
              </a:xfrm>
              <a:prstGeom prst="rect">
                <a:avLst/>
              </a:prstGeom>
              <a:noFill/>
              <a:ln w="9525" cap="sq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defTabSz="914400" eaLnBrk="0" hangingPunct="0">
                  <a:buClrTx/>
                  <a:buSzTx/>
                  <a:buFontTx/>
                  <a:buNone/>
                  <a:defRPr/>
                </a:pPr>
                <a:r>
                  <a:rPr kumimoji="0" lang="zh-CN" altLang="en-US" sz="2000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父代</a:t>
                </a:r>
                <a:endParaRPr kumimoji="0" lang="zh-CN" altLang="en-US" sz="200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62"/>
              <p:cNvSpPr>
                <a:spLocks noChangeArrowheads="1"/>
              </p:cNvSpPr>
              <p:nvPr/>
            </p:nvSpPr>
            <p:spPr bwMode="auto">
              <a:xfrm>
                <a:off x="4481" y="2759"/>
                <a:ext cx="288" cy="172"/>
              </a:xfrm>
              <a:prstGeom prst="rect">
                <a:avLst/>
              </a:prstGeom>
              <a:solidFill>
                <a:srgbClr val="FFFF99"/>
              </a:solidFill>
              <a:ln w="25400" cap="sq" algn="ctr">
                <a:solidFill>
                  <a:srgbClr val="FF0000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6" name="Rectangle 63"/>
              <p:cNvSpPr>
                <a:spLocks noChangeArrowheads="1"/>
              </p:cNvSpPr>
              <p:nvPr/>
            </p:nvSpPr>
            <p:spPr bwMode="auto">
              <a:xfrm>
                <a:off x="4769" y="2759"/>
                <a:ext cx="288" cy="172"/>
              </a:xfrm>
              <a:prstGeom prst="rect">
                <a:avLst/>
              </a:prstGeom>
              <a:solidFill>
                <a:srgbClr val="FFFF99"/>
              </a:solidFill>
              <a:ln w="25400" cap="sq" algn="ctr">
                <a:solidFill>
                  <a:srgbClr val="FF0000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7" name="Rectangle 64"/>
              <p:cNvSpPr>
                <a:spLocks noChangeArrowheads="1"/>
              </p:cNvSpPr>
              <p:nvPr/>
            </p:nvSpPr>
            <p:spPr bwMode="auto">
              <a:xfrm>
                <a:off x="3905" y="2759"/>
                <a:ext cx="288" cy="172"/>
              </a:xfrm>
              <a:prstGeom prst="rect">
                <a:avLst/>
              </a:prstGeom>
              <a:solidFill>
                <a:srgbClr val="FFFF99"/>
              </a:solidFill>
              <a:ln w="25400" cap="sq">
                <a:solidFill>
                  <a:srgbClr val="FF0000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8" name="Rectangle 65"/>
              <p:cNvSpPr>
                <a:spLocks noChangeArrowheads="1"/>
              </p:cNvSpPr>
              <p:nvPr/>
            </p:nvSpPr>
            <p:spPr bwMode="auto">
              <a:xfrm>
                <a:off x="4193" y="2759"/>
                <a:ext cx="288" cy="172"/>
              </a:xfrm>
              <a:prstGeom prst="rect">
                <a:avLst/>
              </a:prstGeom>
              <a:solidFill>
                <a:srgbClr val="FFFF99"/>
              </a:solidFill>
              <a:ln w="25400" cap="sq" algn="ctr">
                <a:solidFill>
                  <a:srgbClr val="FF0000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9" name="Rectangle 66"/>
              <p:cNvSpPr>
                <a:spLocks noChangeArrowheads="1"/>
              </p:cNvSpPr>
              <p:nvPr/>
            </p:nvSpPr>
            <p:spPr bwMode="auto">
              <a:xfrm>
                <a:off x="1604" y="2986"/>
                <a:ext cx="288" cy="172"/>
              </a:xfrm>
              <a:prstGeom prst="rect">
                <a:avLst/>
              </a:prstGeom>
              <a:noFill/>
              <a:ln w="12700" cap="sq">
                <a:solidFill>
                  <a:srgbClr val="000000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" name="Rectangle 67"/>
              <p:cNvSpPr>
                <a:spLocks noChangeArrowheads="1"/>
              </p:cNvSpPr>
              <p:nvPr/>
            </p:nvSpPr>
            <p:spPr bwMode="auto">
              <a:xfrm>
                <a:off x="1892" y="2986"/>
                <a:ext cx="288" cy="17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1" name="Rectangle 68"/>
              <p:cNvSpPr>
                <a:spLocks noChangeArrowheads="1"/>
              </p:cNvSpPr>
              <p:nvPr/>
            </p:nvSpPr>
            <p:spPr bwMode="auto">
              <a:xfrm>
                <a:off x="2180" y="2986"/>
                <a:ext cx="288" cy="17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2" name="Rectangle 69"/>
              <p:cNvSpPr>
                <a:spLocks noChangeArrowheads="1"/>
              </p:cNvSpPr>
              <p:nvPr/>
            </p:nvSpPr>
            <p:spPr bwMode="auto">
              <a:xfrm>
                <a:off x="2468" y="2986"/>
                <a:ext cx="288" cy="17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3" name="Rectangle 70"/>
              <p:cNvSpPr>
                <a:spLocks noChangeArrowheads="1"/>
              </p:cNvSpPr>
              <p:nvPr/>
            </p:nvSpPr>
            <p:spPr bwMode="auto">
              <a:xfrm>
                <a:off x="3332" y="2986"/>
                <a:ext cx="288" cy="172"/>
              </a:xfrm>
              <a:prstGeom prst="rect">
                <a:avLst/>
              </a:prstGeom>
              <a:noFill/>
              <a:ln w="12700" cap="sq" algn="ctr">
                <a:solidFill>
                  <a:srgbClr val="000000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4" name="Rectangle 71"/>
              <p:cNvSpPr>
                <a:spLocks noChangeArrowheads="1"/>
              </p:cNvSpPr>
              <p:nvPr/>
            </p:nvSpPr>
            <p:spPr bwMode="auto">
              <a:xfrm>
                <a:off x="3620" y="2986"/>
                <a:ext cx="288" cy="172"/>
              </a:xfrm>
              <a:prstGeom prst="rect">
                <a:avLst/>
              </a:prstGeom>
              <a:noFill/>
              <a:ln w="12700" cap="sq" algn="ctr">
                <a:solidFill>
                  <a:srgbClr val="000000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5" name="Rectangle 72"/>
              <p:cNvSpPr>
                <a:spLocks noChangeArrowheads="1"/>
              </p:cNvSpPr>
              <p:nvPr/>
            </p:nvSpPr>
            <p:spPr bwMode="auto">
              <a:xfrm>
                <a:off x="2756" y="2986"/>
                <a:ext cx="288" cy="17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6" name="Rectangle 73"/>
              <p:cNvSpPr>
                <a:spLocks noChangeArrowheads="1"/>
              </p:cNvSpPr>
              <p:nvPr/>
            </p:nvSpPr>
            <p:spPr bwMode="auto">
              <a:xfrm>
                <a:off x="3044" y="2986"/>
                <a:ext cx="288" cy="172"/>
              </a:xfrm>
              <a:prstGeom prst="rect">
                <a:avLst/>
              </a:prstGeom>
              <a:noFill/>
              <a:ln w="12700" cap="sq" algn="ctr">
                <a:solidFill>
                  <a:srgbClr val="000000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7" name="Rectangle 74"/>
              <p:cNvSpPr>
                <a:spLocks noChangeArrowheads="1"/>
              </p:cNvSpPr>
              <p:nvPr/>
            </p:nvSpPr>
            <p:spPr bwMode="auto">
              <a:xfrm>
                <a:off x="4481" y="2986"/>
                <a:ext cx="288" cy="172"/>
              </a:xfrm>
              <a:prstGeom prst="rect">
                <a:avLst/>
              </a:prstGeom>
              <a:noFill/>
              <a:ln w="12700" cap="sq" algn="ctr">
                <a:solidFill>
                  <a:srgbClr val="000000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75"/>
              <p:cNvSpPr>
                <a:spLocks noChangeArrowheads="1"/>
              </p:cNvSpPr>
              <p:nvPr/>
            </p:nvSpPr>
            <p:spPr bwMode="auto">
              <a:xfrm>
                <a:off x="4769" y="2986"/>
                <a:ext cx="288" cy="172"/>
              </a:xfrm>
              <a:prstGeom prst="rect">
                <a:avLst/>
              </a:prstGeom>
              <a:noFill/>
              <a:ln w="12700" cap="sq" algn="ctr">
                <a:solidFill>
                  <a:srgbClr val="000000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76"/>
              <p:cNvSpPr>
                <a:spLocks noChangeArrowheads="1"/>
              </p:cNvSpPr>
              <p:nvPr/>
            </p:nvSpPr>
            <p:spPr bwMode="auto">
              <a:xfrm>
                <a:off x="3905" y="2986"/>
                <a:ext cx="288" cy="17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0" name="Rectangle 77"/>
              <p:cNvSpPr>
                <a:spLocks noChangeArrowheads="1"/>
              </p:cNvSpPr>
              <p:nvPr/>
            </p:nvSpPr>
            <p:spPr bwMode="auto">
              <a:xfrm>
                <a:off x="4193" y="2986"/>
                <a:ext cx="288" cy="172"/>
              </a:xfrm>
              <a:prstGeom prst="rect">
                <a:avLst/>
              </a:prstGeom>
              <a:noFill/>
              <a:ln w="12700" cap="sq" algn="ctr">
                <a:solidFill>
                  <a:srgbClr val="000000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3038" name="Group 104"/>
            <p:cNvGrpSpPr/>
            <p:nvPr/>
          </p:nvGrpSpPr>
          <p:grpSpPr>
            <a:xfrm>
              <a:off x="1187624" y="4335537"/>
              <a:ext cx="6567487" cy="935038"/>
              <a:chOff x="884" y="3666"/>
              <a:chExt cx="4137" cy="399"/>
            </a:xfrm>
          </p:grpSpPr>
          <p:sp>
            <p:nvSpPr>
              <p:cNvPr id="32" name="Text Box 29"/>
              <p:cNvSpPr txBox="1">
                <a:spLocks noChangeArrowheads="1"/>
              </p:cNvSpPr>
              <p:nvPr/>
            </p:nvSpPr>
            <p:spPr bwMode="auto">
              <a:xfrm>
                <a:off x="884" y="3757"/>
                <a:ext cx="438" cy="169"/>
              </a:xfrm>
              <a:prstGeom prst="rect">
                <a:avLst/>
              </a:prstGeom>
              <a:noFill/>
              <a:ln w="9525" cap="sq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defTabSz="914400" eaLnBrk="0" hangingPunct="0">
                  <a:buClrTx/>
                  <a:buSzTx/>
                  <a:buFontTx/>
                  <a:buNone/>
                  <a:defRPr/>
                </a:pPr>
                <a:r>
                  <a:rPr kumimoji="0" lang="zh-CN" altLang="en-US" sz="2000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子代</a:t>
                </a:r>
                <a:endParaRPr kumimoji="0" lang="zh-CN" altLang="en-US" sz="200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Rectangle 78"/>
              <p:cNvSpPr>
                <a:spLocks noChangeArrowheads="1"/>
              </p:cNvSpPr>
              <p:nvPr/>
            </p:nvSpPr>
            <p:spPr bwMode="auto">
              <a:xfrm>
                <a:off x="1562" y="3666"/>
                <a:ext cx="288" cy="172"/>
              </a:xfrm>
              <a:prstGeom prst="rect">
                <a:avLst/>
              </a:prstGeom>
              <a:solidFill>
                <a:srgbClr val="FFFF99"/>
              </a:solidFill>
              <a:ln w="25400" cap="sq">
                <a:solidFill>
                  <a:srgbClr val="FF0000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4" name="Rectangle 79"/>
              <p:cNvSpPr>
                <a:spLocks noChangeArrowheads="1"/>
              </p:cNvSpPr>
              <p:nvPr/>
            </p:nvSpPr>
            <p:spPr bwMode="auto">
              <a:xfrm>
                <a:off x="1850" y="3666"/>
                <a:ext cx="288" cy="172"/>
              </a:xfrm>
              <a:prstGeom prst="rect">
                <a:avLst/>
              </a:prstGeom>
              <a:solidFill>
                <a:srgbClr val="FFFF99"/>
              </a:solidFill>
              <a:ln w="25400" cap="sq">
                <a:solidFill>
                  <a:srgbClr val="FF0000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" name="Rectangle 80"/>
              <p:cNvSpPr>
                <a:spLocks noChangeArrowheads="1"/>
              </p:cNvSpPr>
              <p:nvPr/>
            </p:nvSpPr>
            <p:spPr bwMode="auto">
              <a:xfrm>
                <a:off x="2138" y="3666"/>
                <a:ext cx="288" cy="172"/>
              </a:xfrm>
              <a:prstGeom prst="rect">
                <a:avLst/>
              </a:prstGeom>
              <a:solidFill>
                <a:srgbClr val="FFFF99"/>
              </a:solidFill>
              <a:ln w="25400" cap="sq">
                <a:solidFill>
                  <a:srgbClr val="FF0000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6" name="Rectangle 81"/>
              <p:cNvSpPr>
                <a:spLocks noChangeArrowheads="1"/>
              </p:cNvSpPr>
              <p:nvPr/>
            </p:nvSpPr>
            <p:spPr bwMode="auto">
              <a:xfrm>
                <a:off x="2426" y="3666"/>
                <a:ext cx="288" cy="172"/>
              </a:xfrm>
              <a:prstGeom prst="rect">
                <a:avLst/>
              </a:prstGeom>
              <a:solidFill>
                <a:srgbClr val="FFFF99"/>
              </a:solidFill>
              <a:ln w="25400" cap="sq">
                <a:solidFill>
                  <a:srgbClr val="FF0000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82"/>
              <p:cNvSpPr>
                <a:spLocks noChangeArrowheads="1"/>
              </p:cNvSpPr>
              <p:nvPr/>
            </p:nvSpPr>
            <p:spPr bwMode="auto">
              <a:xfrm>
                <a:off x="3290" y="3666"/>
                <a:ext cx="288" cy="172"/>
              </a:xfrm>
              <a:prstGeom prst="rect">
                <a:avLst/>
              </a:prstGeom>
              <a:noFill/>
              <a:ln w="12700" cap="sq" algn="ctr">
                <a:solidFill>
                  <a:srgbClr val="000000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8" name="Rectangle 83"/>
              <p:cNvSpPr>
                <a:spLocks noChangeArrowheads="1"/>
              </p:cNvSpPr>
              <p:nvPr/>
            </p:nvSpPr>
            <p:spPr bwMode="auto">
              <a:xfrm>
                <a:off x="3578" y="3666"/>
                <a:ext cx="288" cy="172"/>
              </a:xfrm>
              <a:prstGeom prst="rect">
                <a:avLst/>
              </a:prstGeom>
              <a:noFill/>
              <a:ln w="12700" cap="sq" algn="ctr">
                <a:solidFill>
                  <a:srgbClr val="000000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9" name="Rectangle 84"/>
              <p:cNvSpPr>
                <a:spLocks noChangeArrowheads="1"/>
              </p:cNvSpPr>
              <p:nvPr/>
            </p:nvSpPr>
            <p:spPr bwMode="auto">
              <a:xfrm>
                <a:off x="2714" y="3666"/>
                <a:ext cx="288" cy="17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0" name="Rectangle 85"/>
              <p:cNvSpPr>
                <a:spLocks noChangeArrowheads="1"/>
              </p:cNvSpPr>
              <p:nvPr/>
            </p:nvSpPr>
            <p:spPr bwMode="auto">
              <a:xfrm>
                <a:off x="3002" y="3666"/>
                <a:ext cx="288" cy="172"/>
              </a:xfrm>
              <a:prstGeom prst="rect">
                <a:avLst/>
              </a:prstGeom>
              <a:noFill/>
              <a:ln w="12700" cap="sq" algn="ctr">
                <a:solidFill>
                  <a:srgbClr val="000000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1" name="Rectangle 86"/>
              <p:cNvSpPr>
                <a:spLocks noChangeArrowheads="1"/>
              </p:cNvSpPr>
              <p:nvPr/>
            </p:nvSpPr>
            <p:spPr bwMode="auto">
              <a:xfrm>
                <a:off x="4439" y="3666"/>
                <a:ext cx="288" cy="172"/>
              </a:xfrm>
              <a:prstGeom prst="rect">
                <a:avLst/>
              </a:prstGeom>
              <a:noFill/>
              <a:ln w="12700" cap="sq" algn="ctr">
                <a:solidFill>
                  <a:srgbClr val="000000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2" name="Rectangle 87"/>
              <p:cNvSpPr>
                <a:spLocks noChangeArrowheads="1"/>
              </p:cNvSpPr>
              <p:nvPr/>
            </p:nvSpPr>
            <p:spPr bwMode="auto">
              <a:xfrm>
                <a:off x="4727" y="3666"/>
                <a:ext cx="288" cy="172"/>
              </a:xfrm>
              <a:prstGeom prst="rect">
                <a:avLst/>
              </a:prstGeom>
              <a:noFill/>
              <a:ln w="12700" cap="sq" algn="ctr">
                <a:solidFill>
                  <a:srgbClr val="000000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3" name="Rectangle 88"/>
              <p:cNvSpPr>
                <a:spLocks noChangeArrowheads="1"/>
              </p:cNvSpPr>
              <p:nvPr/>
            </p:nvSpPr>
            <p:spPr bwMode="auto">
              <a:xfrm>
                <a:off x="3863" y="3666"/>
                <a:ext cx="288" cy="17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4" name="Rectangle 89"/>
              <p:cNvSpPr>
                <a:spLocks noChangeArrowheads="1"/>
              </p:cNvSpPr>
              <p:nvPr/>
            </p:nvSpPr>
            <p:spPr bwMode="auto">
              <a:xfrm>
                <a:off x="4151" y="3666"/>
                <a:ext cx="288" cy="172"/>
              </a:xfrm>
              <a:prstGeom prst="rect">
                <a:avLst/>
              </a:prstGeom>
              <a:noFill/>
              <a:ln w="12700" cap="sq" algn="ctr">
                <a:solidFill>
                  <a:srgbClr val="000000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5" name="Rectangle 90"/>
              <p:cNvSpPr>
                <a:spLocks noChangeArrowheads="1"/>
              </p:cNvSpPr>
              <p:nvPr/>
            </p:nvSpPr>
            <p:spPr bwMode="auto">
              <a:xfrm>
                <a:off x="1568" y="3893"/>
                <a:ext cx="288" cy="172"/>
              </a:xfrm>
              <a:prstGeom prst="rect">
                <a:avLst/>
              </a:prstGeom>
              <a:noFill/>
              <a:ln w="12700" cap="sq">
                <a:solidFill>
                  <a:srgbClr val="000000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6" name="Rectangle 91"/>
              <p:cNvSpPr>
                <a:spLocks noChangeArrowheads="1"/>
              </p:cNvSpPr>
              <p:nvPr/>
            </p:nvSpPr>
            <p:spPr bwMode="auto">
              <a:xfrm>
                <a:off x="1856" y="3893"/>
                <a:ext cx="288" cy="17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7" name="Rectangle 92"/>
              <p:cNvSpPr>
                <a:spLocks noChangeArrowheads="1"/>
              </p:cNvSpPr>
              <p:nvPr/>
            </p:nvSpPr>
            <p:spPr bwMode="auto">
              <a:xfrm>
                <a:off x="2144" y="3893"/>
                <a:ext cx="288" cy="17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8" name="Rectangle 93"/>
              <p:cNvSpPr>
                <a:spLocks noChangeArrowheads="1"/>
              </p:cNvSpPr>
              <p:nvPr/>
            </p:nvSpPr>
            <p:spPr bwMode="auto">
              <a:xfrm>
                <a:off x="2432" y="3893"/>
                <a:ext cx="288" cy="17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9" name="Rectangle 94"/>
              <p:cNvSpPr>
                <a:spLocks noChangeArrowheads="1"/>
              </p:cNvSpPr>
              <p:nvPr/>
            </p:nvSpPr>
            <p:spPr bwMode="auto">
              <a:xfrm>
                <a:off x="3296" y="3893"/>
                <a:ext cx="288" cy="172"/>
              </a:xfrm>
              <a:prstGeom prst="rect">
                <a:avLst/>
              </a:prstGeom>
              <a:solidFill>
                <a:srgbClr val="FFFF99"/>
              </a:solidFill>
              <a:ln w="25400" cap="sq" algn="ctr">
                <a:solidFill>
                  <a:srgbClr val="FF0000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50" name="Rectangle 95"/>
              <p:cNvSpPr>
                <a:spLocks noChangeArrowheads="1"/>
              </p:cNvSpPr>
              <p:nvPr/>
            </p:nvSpPr>
            <p:spPr bwMode="auto">
              <a:xfrm>
                <a:off x="3584" y="3893"/>
                <a:ext cx="288" cy="172"/>
              </a:xfrm>
              <a:prstGeom prst="rect">
                <a:avLst/>
              </a:prstGeom>
              <a:solidFill>
                <a:srgbClr val="FFFF99"/>
              </a:solidFill>
              <a:ln w="25400" cap="sq" algn="ctr">
                <a:solidFill>
                  <a:srgbClr val="FF0000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51" name="Rectangle 96"/>
              <p:cNvSpPr>
                <a:spLocks noChangeArrowheads="1"/>
              </p:cNvSpPr>
              <p:nvPr/>
            </p:nvSpPr>
            <p:spPr bwMode="auto">
              <a:xfrm>
                <a:off x="2720" y="3893"/>
                <a:ext cx="288" cy="172"/>
              </a:xfrm>
              <a:prstGeom prst="rect">
                <a:avLst/>
              </a:prstGeom>
              <a:solidFill>
                <a:srgbClr val="FFFF99"/>
              </a:solidFill>
              <a:ln w="25400" cap="sq">
                <a:solidFill>
                  <a:srgbClr val="FF0000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52" name="Rectangle 97"/>
              <p:cNvSpPr>
                <a:spLocks noChangeArrowheads="1"/>
              </p:cNvSpPr>
              <p:nvPr/>
            </p:nvSpPr>
            <p:spPr bwMode="auto">
              <a:xfrm>
                <a:off x="3008" y="3893"/>
                <a:ext cx="288" cy="172"/>
              </a:xfrm>
              <a:prstGeom prst="rect">
                <a:avLst/>
              </a:prstGeom>
              <a:solidFill>
                <a:srgbClr val="FFFF99"/>
              </a:solidFill>
              <a:ln w="25400" cap="sq" algn="ctr">
                <a:solidFill>
                  <a:srgbClr val="FF0000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53" name="Rectangle 98"/>
              <p:cNvSpPr>
                <a:spLocks noChangeArrowheads="1"/>
              </p:cNvSpPr>
              <p:nvPr/>
            </p:nvSpPr>
            <p:spPr bwMode="auto">
              <a:xfrm>
                <a:off x="4445" y="3893"/>
                <a:ext cx="288" cy="172"/>
              </a:xfrm>
              <a:prstGeom prst="rect">
                <a:avLst/>
              </a:prstGeom>
              <a:solidFill>
                <a:srgbClr val="FFFF99"/>
              </a:solidFill>
              <a:ln w="25400" cap="sq" algn="ctr">
                <a:solidFill>
                  <a:srgbClr val="FF0000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54" name="Rectangle 99"/>
              <p:cNvSpPr>
                <a:spLocks noChangeArrowheads="1"/>
              </p:cNvSpPr>
              <p:nvPr/>
            </p:nvSpPr>
            <p:spPr bwMode="auto">
              <a:xfrm>
                <a:off x="4733" y="3893"/>
                <a:ext cx="288" cy="172"/>
              </a:xfrm>
              <a:prstGeom prst="rect">
                <a:avLst/>
              </a:prstGeom>
              <a:solidFill>
                <a:srgbClr val="FFFF99"/>
              </a:solidFill>
              <a:ln w="25400" cap="sq" algn="ctr">
                <a:solidFill>
                  <a:srgbClr val="FF0000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55" name="Rectangle 100"/>
              <p:cNvSpPr>
                <a:spLocks noChangeArrowheads="1"/>
              </p:cNvSpPr>
              <p:nvPr/>
            </p:nvSpPr>
            <p:spPr bwMode="auto">
              <a:xfrm>
                <a:off x="3869" y="3893"/>
                <a:ext cx="288" cy="172"/>
              </a:xfrm>
              <a:prstGeom prst="rect">
                <a:avLst/>
              </a:prstGeom>
              <a:solidFill>
                <a:srgbClr val="FFFF99"/>
              </a:solidFill>
              <a:ln w="25400" cap="sq">
                <a:solidFill>
                  <a:srgbClr val="FF0000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56" name="Rectangle 101"/>
              <p:cNvSpPr>
                <a:spLocks noChangeArrowheads="1"/>
              </p:cNvSpPr>
              <p:nvPr/>
            </p:nvSpPr>
            <p:spPr bwMode="auto">
              <a:xfrm>
                <a:off x="4157" y="3893"/>
                <a:ext cx="288" cy="172"/>
              </a:xfrm>
              <a:prstGeom prst="rect">
                <a:avLst/>
              </a:prstGeom>
              <a:solidFill>
                <a:srgbClr val="FFFF99"/>
              </a:solidFill>
              <a:ln w="25400" cap="sq" algn="ctr">
                <a:solidFill>
                  <a:srgbClr val="FF0000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3064" name="Line 102"/>
            <p:cNvSpPr/>
            <p:nvPr/>
          </p:nvSpPr>
          <p:spPr>
            <a:xfrm flipH="1">
              <a:off x="4138786" y="2421012"/>
              <a:ext cx="1588" cy="136842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" name="AutoShape 105"/>
            <p:cNvSpPr>
              <a:spLocks noChangeArrowheads="1"/>
            </p:cNvSpPr>
            <p:nvPr/>
          </p:nvSpPr>
          <p:spPr bwMode="auto">
            <a:xfrm>
              <a:off x="611361" y="3571949"/>
              <a:ext cx="1800225" cy="476250"/>
            </a:xfrm>
            <a:prstGeom prst="wedgeEllipseCallout">
              <a:avLst>
                <a:gd name="adj1" fmla="val 135537"/>
                <a:gd name="adj2" fmla="val -11005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交叉点位置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066" name="Group 8"/>
          <p:cNvGrpSpPr/>
          <p:nvPr/>
        </p:nvGrpSpPr>
        <p:grpSpPr>
          <a:xfrm>
            <a:off x="307975" y="1336675"/>
            <a:ext cx="4775200" cy="685800"/>
            <a:chOff x="0" y="0"/>
            <a:chExt cx="3008" cy="432"/>
          </a:xfrm>
        </p:grpSpPr>
        <p:sp>
          <p:nvSpPr>
            <p:cNvPr id="61" name="AutoShape 9"/>
            <p:cNvSpPr>
              <a:spLocks noChangeArrowheads="1"/>
            </p:cNvSpPr>
            <p:nvPr/>
          </p:nvSpPr>
          <p:spPr bwMode="auto">
            <a:xfrm>
              <a:off x="272" y="45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cmpd="sng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68" name="AutoShape 10"/>
            <p:cNvSpPr/>
            <p:nvPr/>
          </p:nvSpPr>
          <p:spPr>
            <a:xfrm>
              <a:off x="0" y="0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69" name="Text Box 11"/>
            <p:cNvSpPr txBox="1"/>
            <p:nvPr/>
          </p:nvSpPr>
          <p:spPr>
            <a:xfrm>
              <a:off x="272" y="45"/>
              <a:ext cx="188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 eaLnBrk="0" hangingPunct="0"/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遗传算法的实现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3070" name="Text Box 12"/>
            <p:cNvSpPr txBox="1"/>
            <p:nvPr/>
          </p:nvSpPr>
          <p:spPr>
            <a:xfrm>
              <a:off x="97" y="62"/>
              <a:ext cx="11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endPara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3071" name="标题 1"/>
          <p:cNvSpPr>
            <a:spLocks noGrp="1"/>
          </p:cNvSpPr>
          <p:nvPr/>
        </p:nvSpPr>
        <p:spPr>
          <a:xfrm>
            <a:off x="457200" y="522288"/>
            <a:ext cx="8229600" cy="7778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algn="ctr">
              <a:lnSpc>
                <a:spcPct val="120000"/>
              </a:lnSpc>
            </a:pPr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rPr>
              <a:t>现代优化方法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内容占位符 2"/>
          <p:cNvSpPr>
            <a:spLocks noGrp="1"/>
          </p:cNvSpPr>
          <p:nvPr>
            <p:ph idx="1"/>
          </p:nvPr>
        </p:nvSpPr>
        <p:spPr>
          <a:xfrm>
            <a:off x="628650" y="2217738"/>
            <a:ext cx="7886700" cy="4351337"/>
          </a:xfrm>
          <a:ln/>
        </p:spPr>
        <p:txBody>
          <a:bodyPr vert="horz" lIns="91440" tIns="45720" rIns="91440" bIns="45720" anchor="t"/>
          <a:p>
            <a:pPr marL="444500" indent="-444500" defTabSz="685800"/>
            <a:r>
              <a:rPr lang="zh-CN" altLang="en-US" kern="1200" dirty="0">
                <a:latin typeface="Verdana" panose="020B0604030504040204" pitchFamily="34" charset="0"/>
                <a:ea typeface="黑体" panose="02010609060101010101" pitchFamily="2" charset="-122"/>
                <a:cs typeface="+mn-cs"/>
              </a:rPr>
              <a:t>交叉方法</a:t>
            </a:r>
            <a:endParaRPr lang="zh-CN" altLang="en-US" kern="1200" dirty="0">
              <a:latin typeface="Verdana" panose="020B0604030504040204" pitchFamily="34" charset="0"/>
              <a:ea typeface="黑体" panose="02010609060101010101" pitchFamily="2" charset="-122"/>
              <a:cs typeface="+mn-cs"/>
            </a:endParaRPr>
          </a:p>
          <a:p>
            <a:pPr marL="444500" indent="-444500" defTabSz="685800">
              <a:buClr>
                <a:srgbClr val="FF00FF"/>
              </a:buClr>
              <a:buSzPct val="50000"/>
              <a:buFont typeface="Wingdings" panose="05000000000000000000" pitchFamily="2" charset="2"/>
              <a:buChar char="ü"/>
            </a:pPr>
            <a:r>
              <a:rPr lang="zh-CN" altLang="en-US" kern="1200" dirty="0">
                <a:latin typeface="+mn-lt"/>
                <a:ea typeface="楷体_GB2312" pitchFamily="49" charset="-122"/>
                <a:cs typeface="+mn-cs"/>
              </a:rPr>
              <a:t>单点交叉</a:t>
            </a:r>
            <a:endParaRPr lang="zh-CN" altLang="en-US" kern="1200" dirty="0">
              <a:latin typeface="+mn-lt"/>
              <a:ea typeface="楷体_GB2312" pitchFamily="49" charset="-122"/>
              <a:cs typeface="+mn-cs"/>
            </a:endParaRPr>
          </a:p>
          <a:p>
            <a:pPr marL="444500" indent="-444500" defTabSz="685800">
              <a:buClr>
                <a:srgbClr val="FF00FF"/>
              </a:buClr>
              <a:buSzPct val="50000"/>
              <a:buFont typeface="Wingdings" panose="05000000000000000000" pitchFamily="2" charset="2"/>
              <a:buChar char="ü"/>
            </a:pPr>
            <a:r>
              <a:rPr lang="zh-CN" altLang="en-US" kern="1200" dirty="0">
                <a:latin typeface="+mn-lt"/>
                <a:ea typeface="楷体_GB2312" pitchFamily="49" charset="-122"/>
                <a:cs typeface="+mn-cs"/>
              </a:rPr>
              <a:t>多点交叉</a:t>
            </a:r>
            <a:endParaRPr lang="zh-CN" altLang="en-US" kern="1200" dirty="0">
              <a:latin typeface="+mn-lt"/>
              <a:ea typeface="楷体_GB2312" pitchFamily="49" charset="-122"/>
              <a:cs typeface="+mn-cs"/>
            </a:endParaRPr>
          </a:p>
          <a:p>
            <a:pPr marL="444500" indent="-444500" defTabSz="685800">
              <a:buClr>
                <a:srgbClr val="FF00FF"/>
              </a:buClr>
              <a:buSzPct val="50000"/>
              <a:buFont typeface="Wingdings" panose="05000000000000000000" pitchFamily="2" charset="2"/>
              <a:buChar char="ü"/>
            </a:pPr>
            <a:r>
              <a:rPr lang="zh-CN" altLang="en-US" kern="1200" dirty="0">
                <a:latin typeface="+mn-lt"/>
                <a:ea typeface="楷体_GB2312" pitchFamily="49" charset="-122"/>
                <a:cs typeface="+mn-cs"/>
              </a:rPr>
              <a:t>均匀交叉</a:t>
            </a:r>
            <a:endParaRPr lang="zh-CN" altLang="en-US" kern="1200" dirty="0">
              <a:latin typeface="+mn-lt"/>
              <a:ea typeface="楷体_GB2312" pitchFamily="49" charset="-122"/>
              <a:cs typeface="+mn-cs"/>
            </a:endParaRPr>
          </a:p>
          <a:p>
            <a:pPr marL="444500" indent="-444500" defTabSz="685800">
              <a:buClr>
                <a:srgbClr val="FF00FF"/>
              </a:buClr>
              <a:buSzPct val="50000"/>
              <a:buFont typeface="Wingdings" panose="05000000000000000000" pitchFamily="2" charset="2"/>
              <a:buChar char="ü"/>
            </a:pPr>
            <a:r>
              <a:rPr lang="zh-CN" altLang="en-US" kern="1200" dirty="0">
                <a:latin typeface="+mn-lt"/>
                <a:ea typeface="楷体_GB2312" pitchFamily="49" charset="-122"/>
                <a:cs typeface="+mn-cs"/>
              </a:rPr>
              <a:t>洗牌交叉</a:t>
            </a:r>
            <a:endParaRPr lang="zh-CN" altLang="en-US" kern="1200" dirty="0">
              <a:latin typeface="+mn-lt"/>
              <a:ea typeface="楷体_GB2312" pitchFamily="49" charset="-122"/>
              <a:cs typeface="+mn-cs"/>
            </a:endParaRPr>
          </a:p>
          <a:p>
            <a:pPr marL="444500" indent="-444500" defTabSz="685800">
              <a:buClr>
                <a:srgbClr val="FF00FF"/>
              </a:buClr>
              <a:buSzPct val="50000"/>
              <a:buFont typeface="Arial" panose="020B0604020202020204" pitchFamily="34" charset="0"/>
              <a:buNone/>
            </a:pP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grpSp>
        <p:nvGrpSpPr>
          <p:cNvPr id="44034" name="Group 8"/>
          <p:cNvGrpSpPr/>
          <p:nvPr/>
        </p:nvGrpSpPr>
        <p:grpSpPr>
          <a:xfrm>
            <a:off x="396875" y="1458913"/>
            <a:ext cx="4775200" cy="685800"/>
            <a:chOff x="0" y="0"/>
            <a:chExt cx="3008" cy="432"/>
          </a:xfrm>
        </p:grpSpPr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>
              <a:off x="272" y="45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cmpd="sng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036" name="AutoShape 10"/>
            <p:cNvSpPr/>
            <p:nvPr/>
          </p:nvSpPr>
          <p:spPr>
            <a:xfrm>
              <a:off x="0" y="0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37" name="Text Box 11"/>
            <p:cNvSpPr txBox="1"/>
            <p:nvPr/>
          </p:nvSpPr>
          <p:spPr>
            <a:xfrm>
              <a:off x="272" y="45"/>
              <a:ext cx="1752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/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遗传算法的实现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4038" name="Text Box 12"/>
            <p:cNvSpPr txBox="1"/>
            <p:nvPr/>
          </p:nvSpPr>
          <p:spPr>
            <a:xfrm>
              <a:off x="97" y="62"/>
              <a:ext cx="11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endPara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4039" name="标题 1"/>
          <p:cNvSpPr>
            <a:spLocks noGrp="1"/>
          </p:cNvSpPr>
          <p:nvPr/>
        </p:nvSpPr>
        <p:spPr>
          <a:xfrm>
            <a:off x="457200" y="522288"/>
            <a:ext cx="8229600" cy="7778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algn="ctr">
              <a:lnSpc>
                <a:spcPct val="120000"/>
              </a:lnSpc>
            </a:pPr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rPr>
              <a:t>现代优化方法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3" name="内容占位符 2"/>
          <p:cNvSpPr>
            <a:spLocks noGrp="1"/>
          </p:cNvSpPr>
          <p:nvPr>
            <p:ph idx="1"/>
          </p:nvPr>
        </p:nvSpPr>
        <p:spPr bwMode="auto">
          <a:xfrm>
            <a:off x="628650" y="2325688"/>
            <a:ext cx="7886700" cy="4351338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变异</a:t>
            </a:r>
            <a:r>
              <a:rPr kumimoji="0" lang="en-US" altLang="zh-CN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(Mutation)</a:t>
            </a:r>
            <a:endParaRPr kumimoji="0" lang="en-US" altLang="zh-CN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 以变异概率</a:t>
            </a:r>
            <a:r>
              <a:rPr kumimoji="0" lang="en-GB" altLang="zh-CN" sz="25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</a:t>
            </a:r>
            <a:r>
              <a:rPr kumimoji="0" lang="en-GB" altLang="zh-CN" sz="25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m</a:t>
            </a:r>
            <a:r>
              <a:rPr kumimoji="0" lang="zh-CN" altLang="en-GB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改变</a:t>
            </a:r>
            <a:r>
              <a:rPr kumimoji="0" lang="zh-CN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染色体的某一个基因</a:t>
            </a:r>
            <a:r>
              <a:rPr kumimoji="0" lang="en-US" altLang="zh-CN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</a:t>
            </a:r>
            <a:r>
              <a:rPr kumimoji="0" lang="zh-CN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当以二进制编码时，变异的基因由</a:t>
            </a:r>
            <a:r>
              <a:rPr kumimoji="0" lang="en-US" altLang="zh-CN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0</a:t>
            </a:r>
            <a:r>
              <a:rPr kumimoji="0" lang="zh-CN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变成</a:t>
            </a:r>
            <a:r>
              <a:rPr kumimoji="0" lang="en-US" altLang="zh-CN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</a:t>
            </a:r>
            <a:r>
              <a:rPr kumimoji="0" lang="zh-CN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，或者由</a:t>
            </a:r>
            <a:r>
              <a:rPr kumimoji="0" lang="en-US" altLang="zh-CN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</a:t>
            </a:r>
            <a:r>
              <a:rPr kumimoji="0" lang="zh-CN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变成</a:t>
            </a:r>
            <a:r>
              <a:rPr kumimoji="0" lang="en-US" altLang="zh-CN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0</a:t>
            </a:r>
            <a:r>
              <a:rPr kumimoji="0" lang="zh-CN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。</a:t>
            </a:r>
            <a:endParaRPr kumimoji="0" lang="en-US" altLang="zh-CN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变异过程：</a:t>
            </a:r>
            <a:endParaRPr kumimoji="0" lang="en-US" altLang="zh-CN" sz="25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）依据变异概率</a:t>
            </a:r>
            <a:r>
              <a:rPr kumimoji="0" lang="en-US" altLang="zh-CN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Pm</a:t>
            </a:r>
            <a:r>
              <a:rPr kumimoji="0" lang="zh-CN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指定变异点。</a:t>
            </a:r>
            <a:endParaRPr kumimoji="0" lang="en-US" altLang="zh-CN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</a:t>
            </a:r>
            <a:r>
              <a:rPr kumimoji="0" lang="zh-CN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）对指定的变异点进行取反运算。</a:t>
            </a:r>
            <a:endParaRPr kumimoji="0" lang="zh-CN" altLang="en-US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6082" name="Group 8"/>
          <p:cNvGrpSpPr/>
          <p:nvPr/>
        </p:nvGrpSpPr>
        <p:grpSpPr>
          <a:xfrm>
            <a:off x="304800" y="1470025"/>
            <a:ext cx="4775200" cy="685800"/>
            <a:chOff x="0" y="0"/>
            <a:chExt cx="3008" cy="432"/>
          </a:xfrm>
        </p:grpSpPr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>
              <a:off x="272" y="45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cmpd="sng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4" name="AutoShape 10"/>
            <p:cNvSpPr/>
            <p:nvPr/>
          </p:nvSpPr>
          <p:spPr>
            <a:xfrm>
              <a:off x="0" y="0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085" name="Text Box 11"/>
            <p:cNvSpPr txBox="1"/>
            <p:nvPr/>
          </p:nvSpPr>
          <p:spPr>
            <a:xfrm>
              <a:off x="272" y="45"/>
              <a:ext cx="1752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/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遗传算法的实现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6086" name="Text Box 12"/>
            <p:cNvSpPr txBox="1"/>
            <p:nvPr/>
          </p:nvSpPr>
          <p:spPr>
            <a:xfrm>
              <a:off x="97" y="62"/>
              <a:ext cx="11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endPara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773" name="TextBox 9"/>
          <p:cNvSpPr txBox="1"/>
          <p:nvPr/>
        </p:nvSpPr>
        <p:spPr>
          <a:xfrm>
            <a:off x="2987675" y="5203825"/>
            <a:ext cx="3168650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Pm=0.01~0.001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088" name="标题 1"/>
          <p:cNvSpPr>
            <a:spLocks noGrp="1"/>
          </p:cNvSpPr>
          <p:nvPr/>
        </p:nvSpPr>
        <p:spPr>
          <a:xfrm>
            <a:off x="457200" y="522288"/>
            <a:ext cx="8229600" cy="7778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algn="ctr">
              <a:lnSpc>
                <a:spcPct val="120000"/>
              </a:lnSpc>
            </a:pPr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rPr>
              <a:t>现代优化方法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13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charRg st="13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68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5603">
                                            <p:txEl>
                                              <p:charRg st="68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74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5603">
                                            <p:txEl>
                                              <p:charRg st="74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92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25603">
                                            <p:txEl>
                                              <p:charRg st="92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内容占位符 2"/>
          <p:cNvSpPr>
            <a:spLocks noGrp="1"/>
          </p:cNvSpPr>
          <p:nvPr>
            <p:ph idx="1"/>
          </p:nvPr>
        </p:nvSpPr>
        <p:spPr>
          <a:xfrm>
            <a:off x="457200" y="2084388"/>
            <a:ext cx="8229600" cy="4525962"/>
          </a:xfrm>
          <a:ln/>
        </p:spPr>
        <p:txBody>
          <a:bodyPr vert="horz" lIns="91440" tIns="45720" rIns="91440" bIns="45720" anchor="t"/>
          <a:p>
            <a:pPr defTabSz="685800"/>
            <a:r>
              <a:rPr lang="zh-CN" altLang="en-US" sz="2800" b="1" kern="1200" dirty="0">
                <a:latin typeface="+mn-lt"/>
                <a:ea typeface="+mn-ea"/>
                <a:cs typeface="+mn-cs"/>
              </a:rPr>
              <a:t>变异示例</a:t>
            </a:r>
            <a:endParaRPr lang="zh-CN" altLang="en-US" sz="2800" b="1" kern="1200" dirty="0">
              <a:latin typeface="+mn-lt"/>
              <a:ea typeface="+mn-ea"/>
              <a:cs typeface="+mn-cs"/>
            </a:endParaRPr>
          </a:p>
        </p:txBody>
      </p:sp>
      <p:grpSp>
        <p:nvGrpSpPr>
          <p:cNvPr id="47106" name="组合 30"/>
          <p:cNvGrpSpPr/>
          <p:nvPr/>
        </p:nvGrpSpPr>
        <p:grpSpPr>
          <a:xfrm>
            <a:off x="763588" y="3078163"/>
            <a:ext cx="7056437" cy="2303462"/>
            <a:chOff x="611188" y="3789363"/>
            <a:chExt cx="7056437" cy="2303462"/>
          </a:xfrm>
        </p:grpSpPr>
        <p:sp>
          <p:nvSpPr>
            <p:cNvPr id="47107" name="Rectangle 39"/>
            <p:cNvSpPr/>
            <p:nvPr/>
          </p:nvSpPr>
          <p:spPr>
            <a:xfrm>
              <a:off x="4787900" y="5588000"/>
              <a:ext cx="504825" cy="503238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08" name="Rectangle 38"/>
            <p:cNvSpPr/>
            <p:nvPr/>
          </p:nvSpPr>
          <p:spPr>
            <a:xfrm>
              <a:off x="4787900" y="3789363"/>
              <a:ext cx="431800" cy="576262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09" name="Rectangle 40"/>
            <p:cNvSpPr/>
            <p:nvPr/>
          </p:nvSpPr>
          <p:spPr>
            <a:xfrm>
              <a:off x="2411413" y="5589588"/>
              <a:ext cx="504825" cy="503237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10" name="Rectangle 37"/>
            <p:cNvSpPr/>
            <p:nvPr/>
          </p:nvSpPr>
          <p:spPr>
            <a:xfrm>
              <a:off x="2413000" y="3789363"/>
              <a:ext cx="503238" cy="576262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11" name="AutoShape 23"/>
            <p:cNvSpPr/>
            <p:nvPr/>
          </p:nvSpPr>
          <p:spPr>
            <a:xfrm>
              <a:off x="3725863" y="4508500"/>
              <a:ext cx="630237" cy="719138"/>
            </a:xfrm>
            <a:prstGeom prst="downArrow">
              <a:avLst>
                <a:gd name="adj1" fmla="val 50000"/>
                <a:gd name="adj2" fmla="val 28521"/>
              </a:avLst>
            </a:prstGeom>
            <a:noFill/>
            <a:ln w="38100" cap="sq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47112" name="Group 34"/>
            <p:cNvGrpSpPr/>
            <p:nvPr/>
          </p:nvGrpSpPr>
          <p:grpSpPr>
            <a:xfrm>
              <a:off x="1258888" y="3789363"/>
              <a:ext cx="4897437" cy="576262"/>
              <a:chOff x="1429" y="2831"/>
              <a:chExt cx="3024" cy="248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149" y="2840"/>
                <a:ext cx="281" cy="23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2437" y="2840"/>
                <a:ext cx="288" cy="23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2725" y="2840"/>
                <a:ext cx="288" cy="23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3" name="Rectangle 10"/>
              <p:cNvSpPr>
                <a:spLocks noChangeArrowheads="1"/>
              </p:cNvSpPr>
              <p:nvPr/>
            </p:nvSpPr>
            <p:spPr bwMode="auto">
              <a:xfrm>
                <a:off x="3013" y="2840"/>
                <a:ext cx="288" cy="23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3877" y="2840"/>
                <a:ext cx="288" cy="23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4165" y="2840"/>
                <a:ext cx="288" cy="23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3301" y="2840"/>
                <a:ext cx="288" cy="23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3589" y="2840"/>
                <a:ext cx="281" cy="23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8" name="Text Box 28"/>
              <p:cNvSpPr txBox="1">
                <a:spLocks noChangeArrowheads="1"/>
              </p:cNvSpPr>
              <p:nvPr/>
            </p:nvSpPr>
            <p:spPr bwMode="auto">
              <a:xfrm>
                <a:off x="1429" y="2831"/>
                <a:ext cx="429" cy="171"/>
              </a:xfrm>
              <a:prstGeom prst="rect">
                <a:avLst/>
              </a:prstGeom>
              <a:noFill/>
              <a:ln w="9525" cap="sq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defTabSz="914400" eaLnBrk="0" hangingPunct="0">
                  <a:buClrTx/>
                  <a:buSzTx/>
                  <a:buFontTx/>
                  <a:buNone/>
                  <a:defRPr/>
                </a:pPr>
                <a:r>
                  <a:rPr kumimoji="0" lang="zh-CN" altLang="en-US" sz="2000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父代</a:t>
                </a:r>
                <a:endParaRPr kumimoji="0" lang="zh-CN" altLang="en-US" sz="200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7122" name="Group 41"/>
            <p:cNvGrpSpPr/>
            <p:nvPr/>
          </p:nvGrpSpPr>
          <p:grpSpPr>
            <a:xfrm>
              <a:off x="1331913" y="5516563"/>
              <a:ext cx="4895850" cy="576262"/>
              <a:chOff x="839" y="3702"/>
              <a:chExt cx="3084" cy="363"/>
            </a:xfrm>
          </p:grpSpPr>
          <p:sp>
            <p:nvSpPr>
              <p:cNvPr id="20" name="Rectangle 15"/>
              <p:cNvSpPr>
                <a:spLocks noChangeArrowheads="1"/>
              </p:cNvSpPr>
              <p:nvPr/>
            </p:nvSpPr>
            <p:spPr bwMode="auto">
              <a:xfrm>
                <a:off x="1535" y="3748"/>
                <a:ext cx="299" cy="317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1834" y="3734"/>
                <a:ext cx="298" cy="31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2" name="Rectangle 17"/>
              <p:cNvSpPr>
                <a:spLocks noChangeArrowheads="1"/>
              </p:cNvSpPr>
              <p:nvPr/>
            </p:nvSpPr>
            <p:spPr bwMode="auto">
              <a:xfrm>
                <a:off x="2132" y="3734"/>
                <a:ext cx="299" cy="31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3" name="Rectangle 18"/>
              <p:cNvSpPr>
                <a:spLocks noChangeArrowheads="1"/>
              </p:cNvSpPr>
              <p:nvPr/>
            </p:nvSpPr>
            <p:spPr bwMode="auto">
              <a:xfrm>
                <a:off x="2431" y="3734"/>
                <a:ext cx="298" cy="31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4" name="Rectangle 19"/>
              <p:cNvSpPr>
                <a:spLocks noChangeArrowheads="1"/>
              </p:cNvSpPr>
              <p:nvPr/>
            </p:nvSpPr>
            <p:spPr bwMode="auto">
              <a:xfrm>
                <a:off x="3326" y="3734"/>
                <a:ext cx="299" cy="31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5" name="Rectangle 20"/>
              <p:cNvSpPr>
                <a:spLocks noChangeArrowheads="1"/>
              </p:cNvSpPr>
              <p:nvPr/>
            </p:nvSpPr>
            <p:spPr bwMode="auto">
              <a:xfrm>
                <a:off x="3625" y="3734"/>
                <a:ext cx="298" cy="31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6" name="Rectangle 21"/>
              <p:cNvSpPr>
                <a:spLocks noChangeArrowheads="1"/>
              </p:cNvSpPr>
              <p:nvPr/>
            </p:nvSpPr>
            <p:spPr bwMode="auto">
              <a:xfrm>
                <a:off x="2729" y="3734"/>
                <a:ext cx="299" cy="31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7" name="Rectangle 22"/>
              <p:cNvSpPr>
                <a:spLocks noChangeArrowheads="1"/>
              </p:cNvSpPr>
              <p:nvPr/>
            </p:nvSpPr>
            <p:spPr bwMode="auto">
              <a:xfrm>
                <a:off x="3028" y="3734"/>
                <a:ext cx="298" cy="31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</a:ln>
              <a:effectLst/>
            </p:spPr>
            <p:txBody>
              <a:bodyPr wrap="none" anchor="ctr"/>
              <a:p>
                <a:pPr algn="ctr" eaLnBrk="0" fontAlgn="base" hangingPunct="0"/>
                <a:r>
                  <a:rPr lang="en-US" altLang="zh-CN" sz="2000" strike="noStrik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lang="en-US" altLang="zh-CN" sz="2000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8" name="Text Box 29"/>
              <p:cNvSpPr txBox="1">
                <a:spLocks noChangeArrowheads="1"/>
              </p:cNvSpPr>
              <p:nvPr/>
            </p:nvSpPr>
            <p:spPr bwMode="auto">
              <a:xfrm>
                <a:off x="839" y="3702"/>
                <a:ext cx="438" cy="250"/>
              </a:xfrm>
              <a:prstGeom prst="rect">
                <a:avLst/>
              </a:prstGeom>
              <a:noFill/>
              <a:ln w="9525" cap="sq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defTabSz="914400" eaLnBrk="0" hangingPunct="0">
                  <a:buClrTx/>
                  <a:buSzTx/>
                  <a:buFontTx/>
                  <a:buNone/>
                  <a:defRPr/>
                </a:pPr>
                <a:r>
                  <a:rPr kumimoji="0" lang="zh-CN" altLang="en-US" sz="2000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子代</a:t>
                </a:r>
                <a:endParaRPr kumimoji="0" lang="zh-CN" altLang="en-US" sz="200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9" name="AutoShape 32"/>
            <p:cNvSpPr>
              <a:spLocks noChangeArrowheads="1"/>
            </p:cNvSpPr>
            <p:nvPr/>
          </p:nvSpPr>
          <p:spPr bwMode="auto">
            <a:xfrm>
              <a:off x="6011863" y="4868863"/>
              <a:ext cx="1655762" cy="476250"/>
            </a:xfrm>
            <a:prstGeom prst="wedgeEllipseCallout">
              <a:avLst>
                <a:gd name="adj1" fmla="val -101486"/>
                <a:gd name="adj2" fmla="val -115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变异基因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AutoShape 33"/>
            <p:cNvSpPr>
              <a:spLocks noChangeArrowheads="1"/>
            </p:cNvSpPr>
            <p:nvPr/>
          </p:nvSpPr>
          <p:spPr bwMode="auto">
            <a:xfrm>
              <a:off x="611188" y="4868863"/>
              <a:ext cx="1655762" cy="476250"/>
            </a:xfrm>
            <a:prstGeom prst="wedgeEllipseCallout">
              <a:avLst>
                <a:gd name="adj1" fmla="val 70806"/>
                <a:gd name="adj2" fmla="val -124667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变异基因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7134" name="Group 8"/>
          <p:cNvGrpSpPr/>
          <p:nvPr/>
        </p:nvGrpSpPr>
        <p:grpSpPr>
          <a:xfrm>
            <a:off x="331788" y="1392238"/>
            <a:ext cx="4775200" cy="685800"/>
            <a:chOff x="0" y="0"/>
            <a:chExt cx="3008" cy="432"/>
          </a:xfrm>
        </p:grpSpPr>
        <p:sp>
          <p:nvSpPr>
            <p:cNvPr id="34" name="AutoShape 9"/>
            <p:cNvSpPr>
              <a:spLocks noChangeArrowheads="1"/>
            </p:cNvSpPr>
            <p:nvPr/>
          </p:nvSpPr>
          <p:spPr bwMode="auto">
            <a:xfrm>
              <a:off x="272" y="45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cmpd="sng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136" name="AutoShape 10"/>
            <p:cNvSpPr/>
            <p:nvPr/>
          </p:nvSpPr>
          <p:spPr>
            <a:xfrm>
              <a:off x="0" y="0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37" name="Text Box 11"/>
            <p:cNvSpPr txBox="1"/>
            <p:nvPr/>
          </p:nvSpPr>
          <p:spPr>
            <a:xfrm>
              <a:off x="272" y="45"/>
              <a:ext cx="1752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/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遗传算法的实现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7138" name="Text Box 12"/>
            <p:cNvSpPr txBox="1"/>
            <p:nvPr/>
          </p:nvSpPr>
          <p:spPr>
            <a:xfrm>
              <a:off x="97" y="62"/>
              <a:ext cx="11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endPara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7139" name="标题 1"/>
          <p:cNvSpPr>
            <a:spLocks noGrp="1"/>
          </p:cNvSpPr>
          <p:nvPr/>
        </p:nvSpPr>
        <p:spPr>
          <a:xfrm>
            <a:off x="457200" y="522288"/>
            <a:ext cx="8229600" cy="7778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algn="ctr">
              <a:lnSpc>
                <a:spcPct val="120000"/>
              </a:lnSpc>
            </a:pPr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rPr>
              <a:t>现代优化方法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70125"/>
            <a:ext cx="7886700" cy="4351338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停止准则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）种群中个体的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最大适应值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超过预设定值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）种群中个体的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平均适应值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超过预设定值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）种群中个体的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进化代数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超过预设定值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8130" name="Group 8"/>
          <p:cNvGrpSpPr/>
          <p:nvPr/>
        </p:nvGrpSpPr>
        <p:grpSpPr>
          <a:xfrm>
            <a:off x="396875" y="1485900"/>
            <a:ext cx="4775200" cy="685800"/>
            <a:chOff x="0" y="0"/>
            <a:chExt cx="3008" cy="432"/>
          </a:xfrm>
        </p:grpSpPr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>
              <a:off x="272" y="45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cmpd="sng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32" name="AutoShape 10"/>
            <p:cNvSpPr/>
            <p:nvPr/>
          </p:nvSpPr>
          <p:spPr>
            <a:xfrm>
              <a:off x="0" y="0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33" name="Text Box 11"/>
            <p:cNvSpPr txBox="1"/>
            <p:nvPr/>
          </p:nvSpPr>
          <p:spPr>
            <a:xfrm>
              <a:off x="272" y="45"/>
              <a:ext cx="1752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/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遗传算法的实现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8134" name="Text Box 12"/>
            <p:cNvSpPr txBox="1"/>
            <p:nvPr/>
          </p:nvSpPr>
          <p:spPr>
            <a:xfrm>
              <a:off x="97" y="62"/>
              <a:ext cx="11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endPara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8135" name="标题 1"/>
          <p:cNvSpPr>
            <a:spLocks noGrp="1"/>
          </p:cNvSpPr>
          <p:nvPr/>
        </p:nvSpPr>
        <p:spPr>
          <a:xfrm>
            <a:off x="457200" y="522288"/>
            <a:ext cx="8229600" cy="7778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algn="ctr">
              <a:lnSpc>
                <a:spcPct val="120000"/>
              </a:lnSpc>
            </a:pPr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rPr>
              <a:t>现代优化方法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charRg st="5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6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charRg st="26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7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charRg st="47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177" name="Group 8"/>
          <p:cNvGrpSpPr/>
          <p:nvPr/>
        </p:nvGrpSpPr>
        <p:grpSpPr>
          <a:xfrm>
            <a:off x="423863" y="1439863"/>
            <a:ext cx="5516562" cy="685800"/>
            <a:chOff x="0" y="0"/>
            <a:chExt cx="3198" cy="432"/>
          </a:xfrm>
        </p:grpSpPr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>
              <a:off x="272" y="45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cmpd="sng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179" name="AutoShape 10"/>
            <p:cNvSpPr/>
            <p:nvPr/>
          </p:nvSpPr>
          <p:spPr>
            <a:xfrm>
              <a:off x="0" y="0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80" name="Text Box 11"/>
            <p:cNvSpPr txBox="1"/>
            <p:nvPr/>
          </p:nvSpPr>
          <p:spPr>
            <a:xfrm>
              <a:off x="272" y="45"/>
              <a:ext cx="292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/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基于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GA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的优化问题求解实例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0181" name="Text Box 12"/>
            <p:cNvSpPr txBox="1"/>
            <p:nvPr/>
          </p:nvSpPr>
          <p:spPr>
            <a:xfrm>
              <a:off x="97" y="62"/>
              <a:ext cx="11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 eaLnBrk="0" hangingPunct="0"/>
              <a:endPara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0182" name="内容占位符 11"/>
          <p:cNvSpPr>
            <a:spLocks noGrp="1"/>
          </p:cNvSpPr>
          <p:nvPr>
            <p:ph idx="1"/>
          </p:nvPr>
        </p:nvSpPr>
        <p:spPr>
          <a:xfrm>
            <a:off x="423863" y="2152650"/>
            <a:ext cx="8229600" cy="4525963"/>
          </a:xfrm>
          <a:ln/>
        </p:spPr>
        <p:txBody>
          <a:bodyPr vert="horz" lIns="91440" tIns="45720" rIns="91440" bIns="45720" anchor="t"/>
          <a:p>
            <a:pPr defTabSz="685800">
              <a:buFont typeface="Arial" panose="020B0604020202020204" pitchFamily="34" charset="0"/>
              <a:buNone/>
            </a:pPr>
            <a:r>
              <a:rPr lang="zh-CN" altLang="en-US" sz="2800" kern="1200" dirty="0">
                <a:latin typeface="Times New Roman" panose="02020603050405020304" pitchFamily="18" charset="0"/>
                <a:ea typeface="+mn-ea"/>
                <a:cs typeface="+mn-cs"/>
              </a:rPr>
              <a:t>        计算                                        由简单的代数运算我们知道</a:t>
            </a:r>
            <a:r>
              <a:rPr lang="en-US" altLang="zh-CN" sz="2800" kern="1200">
                <a:latin typeface="Times New Roman" panose="02020603050405020304" pitchFamily="18" charset="0"/>
                <a:ea typeface="+mn-ea"/>
                <a:cs typeface="+mn-cs"/>
              </a:rPr>
              <a:t>x=31</a:t>
            </a:r>
            <a:r>
              <a:rPr lang="zh-CN" altLang="en-US" sz="2800" kern="1200" dirty="0">
                <a:latin typeface="Times New Roman" panose="02020603050405020304" pitchFamily="18" charset="0"/>
                <a:ea typeface="+mn-ea"/>
                <a:cs typeface="+mn-cs"/>
              </a:rPr>
              <a:t>。</a:t>
            </a:r>
            <a:endParaRPr lang="en-US" altLang="zh-CN" sz="2800" kern="1200">
              <a:latin typeface="Times New Roman" panose="02020603050405020304" pitchFamily="18" charset="0"/>
              <a:ea typeface="+mn-ea"/>
              <a:cs typeface="+mn-cs"/>
            </a:endParaRPr>
          </a:p>
          <a:p>
            <a:pPr defTabSz="685800">
              <a:buFont typeface="Arial" panose="020B0604020202020204" pitchFamily="34" charset="0"/>
              <a:buNone/>
            </a:pPr>
            <a:r>
              <a:rPr lang="en-US" altLang="zh-CN" sz="2800" kern="1200">
                <a:latin typeface="Times New Roman" panose="02020603050405020304" pitchFamily="18" charset="0"/>
                <a:ea typeface="+mn-ea"/>
                <a:cs typeface="+mn-cs"/>
              </a:rPr>
              <a:t>    </a:t>
            </a:r>
            <a:r>
              <a:rPr lang="zh-CN" altLang="en-US" sz="2800" kern="1200" dirty="0">
                <a:latin typeface="Times New Roman" panose="02020603050405020304" pitchFamily="18" charset="0"/>
                <a:ea typeface="+mn-ea"/>
                <a:cs typeface="+mn-cs"/>
              </a:rPr>
              <a:t>采用</a:t>
            </a:r>
            <a:r>
              <a:rPr lang="en-US" altLang="zh-CN" sz="2800" kern="1200">
                <a:latin typeface="Times New Roman" panose="02020603050405020304" pitchFamily="18" charset="0"/>
                <a:ea typeface="+mn-ea"/>
                <a:cs typeface="+mn-cs"/>
              </a:rPr>
              <a:t>GA</a:t>
            </a:r>
            <a:r>
              <a:rPr lang="zh-CN" altLang="en-US" sz="2800" kern="1200" dirty="0">
                <a:latin typeface="Times New Roman" panose="02020603050405020304" pitchFamily="18" charset="0"/>
                <a:ea typeface="+mn-ea"/>
                <a:cs typeface="+mn-cs"/>
              </a:rPr>
              <a:t>：</a:t>
            </a:r>
            <a:endParaRPr lang="en-US" altLang="zh-CN" sz="2800" kern="1200">
              <a:latin typeface="Times New Roman" panose="02020603050405020304" pitchFamily="18" charset="0"/>
              <a:ea typeface="+mn-ea"/>
              <a:cs typeface="+mn-cs"/>
            </a:endParaRPr>
          </a:p>
          <a:p>
            <a:pPr defTabSz="685800">
              <a:buFont typeface="Arial" panose="020B0604020202020204" pitchFamily="34" charset="0"/>
              <a:buNone/>
            </a:pPr>
            <a:r>
              <a:rPr lang="en-US" altLang="zh-CN" sz="2800" kern="1200">
                <a:latin typeface="Times New Roman" panose="02020603050405020304" pitchFamily="18" charset="0"/>
                <a:ea typeface="+mn-ea"/>
                <a:cs typeface="+mn-cs"/>
              </a:rPr>
              <a:t>    1</a:t>
            </a:r>
            <a:r>
              <a:rPr lang="zh-CN" altLang="en-US" sz="2800" kern="1200" dirty="0">
                <a:latin typeface="Times New Roman" panose="02020603050405020304" pitchFamily="18" charset="0"/>
                <a:ea typeface="+mn-ea"/>
                <a:cs typeface="+mn-cs"/>
              </a:rPr>
              <a:t>）</a:t>
            </a:r>
            <a:r>
              <a:rPr lang="zh-CN" altLang="en-US" sz="2800" b="1" kern="1200" dirty="0">
                <a:latin typeface="Times New Roman" panose="02020603050405020304" pitchFamily="18" charset="0"/>
                <a:ea typeface="+mn-ea"/>
                <a:cs typeface="+mn-cs"/>
              </a:rPr>
              <a:t>编码</a:t>
            </a:r>
            <a:r>
              <a:rPr lang="zh-CN" altLang="en-US" sz="2800" kern="1200" dirty="0">
                <a:latin typeface="Times New Roman" panose="02020603050405020304" pitchFamily="18" charset="0"/>
                <a:ea typeface="+mn-ea"/>
                <a:cs typeface="+mn-cs"/>
              </a:rPr>
              <a:t>：</a:t>
            </a:r>
            <a:endParaRPr lang="zh-CN" altLang="en-US" sz="2800" kern="1200" dirty="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graphicFrame>
        <p:nvGraphicFramePr>
          <p:cNvPr id="50183" name="Object 3"/>
          <p:cNvGraphicFramePr/>
          <p:nvPr/>
        </p:nvGraphicFramePr>
        <p:xfrm>
          <a:off x="1992313" y="2152650"/>
          <a:ext cx="34718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574800" imgH="228600" progId="Equation.3">
                  <p:embed/>
                </p:oleObj>
              </mc:Choice>
              <mc:Fallback>
                <p:oleObj name="" r:id="rId1" imgW="1574800" imgH="228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92313" y="2152650"/>
                        <a:ext cx="3471862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4"/>
          <p:cNvGraphicFramePr/>
          <p:nvPr/>
        </p:nvGraphicFramePr>
        <p:xfrm>
          <a:off x="3255963" y="3686175"/>
          <a:ext cx="33321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1511300" imgH="228600" progId="Equation.3">
                  <p:embed/>
                </p:oleObj>
              </mc:Choice>
              <mc:Fallback>
                <p:oleObj name="" r:id="rId3" imgW="1511300" imgH="228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55963" y="3686175"/>
                        <a:ext cx="3332162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5"/>
          <p:cNvGraphicFramePr/>
          <p:nvPr/>
        </p:nvGraphicFramePr>
        <p:xfrm>
          <a:off x="3419475" y="4508500"/>
          <a:ext cx="2520950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1168400" imgH="825500" progId="Equation.3">
                  <p:embed/>
                </p:oleObj>
              </mc:Choice>
              <mc:Fallback>
                <p:oleObj name="" r:id="rId5" imgW="1168400" imgH="8255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9475" y="4508500"/>
                        <a:ext cx="2520950" cy="178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6" name="AutoShape 6"/>
          <p:cNvSpPr/>
          <p:nvPr/>
        </p:nvSpPr>
        <p:spPr>
          <a:xfrm rot="10800000">
            <a:off x="6119813" y="4397375"/>
            <a:ext cx="288925" cy="1773238"/>
          </a:xfrm>
          <a:prstGeom prst="leftBrace">
            <a:avLst>
              <a:gd name="adj1" fmla="val 51002"/>
              <a:gd name="adj2" fmla="val 47944"/>
            </a:avLst>
          </a:prstGeom>
          <a:noFill/>
          <a:ln w="9525" cap="flat" cmpd="sng">
            <a:solidFill>
              <a:srgbClr val="FF9999"/>
            </a:solidFill>
            <a:prstDash val="solid"/>
            <a:round/>
            <a:headEnd type="none" w="med" len="med"/>
            <a:tailEnd type="none" w="med" len="med"/>
          </a:ln>
          <a:scene3d>
            <a:camera prst="legacyObliqueBottomLeft">
              <a:rot lat="0" lon="0" rev="0"/>
            </a:camera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0187" name="Object 6"/>
          <p:cNvGraphicFramePr/>
          <p:nvPr/>
        </p:nvGraphicFramePr>
        <p:xfrm>
          <a:off x="6588125" y="5218113"/>
          <a:ext cx="4508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7" imgW="114300" imgH="127000" progId="Equation.3">
                  <p:embed/>
                </p:oleObj>
              </mc:Choice>
              <mc:Fallback>
                <p:oleObj name="" r:id="rId7" imgW="114300" imgH="1270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88125" y="5218113"/>
                        <a:ext cx="450850" cy="36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8" name="标题 1"/>
          <p:cNvSpPr>
            <a:spLocks noGrp="1"/>
          </p:cNvSpPr>
          <p:nvPr/>
        </p:nvSpPr>
        <p:spPr>
          <a:xfrm>
            <a:off x="457200" y="522288"/>
            <a:ext cx="8229600" cy="7778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algn="ctr">
              <a:lnSpc>
                <a:spcPct val="120000"/>
              </a:lnSpc>
            </a:pPr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rPr>
              <a:t>现代优化方法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/>
          <a:p>
            <a:r>
              <a:rPr lang="zh-CN" altLang="en-US"/>
              <a:t>优化问题简介</a:t>
            </a:r>
            <a:endParaRPr lang="zh-CN" altLang="en-US"/>
          </a:p>
        </p:txBody>
      </p:sp>
      <p:sp>
        <p:nvSpPr>
          <p:cNvPr id="16386" name="TextBox 4"/>
          <p:cNvSpPr txBox="1"/>
          <p:nvPr/>
        </p:nvSpPr>
        <p:spPr>
          <a:xfrm>
            <a:off x="720725" y="1508125"/>
            <a:ext cx="7704138" cy="4770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</a:rPr>
              <a:t>生活中经常遇到的求利润最大、用料最省、效率最高等问题，都是优化问题。所谓</a:t>
            </a:r>
            <a:r>
              <a:rPr lang="zh-CN" altLang="en-US" sz="23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最优化问题就是在满足一定的约束条件下，寻找一组参数值，以使某些最优性度量得到满足，即使系统的某些性能指标达到最大或最小。</a:t>
            </a:r>
            <a:endParaRPr lang="zh-CN" altLang="en-US" sz="23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</a:rPr>
              <a:t>最优化问题描述：</a:t>
            </a:r>
            <a:endParaRPr lang="en-US" altLang="zh-CN" sz="23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3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3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3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3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3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3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  <a:r>
              <a:rPr lang="en-US" altLang="zh-CN" sz="230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</a:rPr>
              <a:t>为目标函数，</a:t>
            </a:r>
            <a:r>
              <a:rPr lang="en-US" altLang="zh-CN" sz="230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</a:rPr>
              <a:t>为约束函数，</a:t>
            </a:r>
            <a:r>
              <a:rPr lang="en-US" altLang="zh-CN" sz="230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</a:rPr>
              <a:t>为约束域。</a:t>
            </a:r>
            <a:endParaRPr lang="zh-CN" altLang="en-US" sz="23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3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6387" name="组合 13"/>
          <p:cNvGrpSpPr/>
          <p:nvPr/>
        </p:nvGrpSpPr>
        <p:grpSpPr>
          <a:xfrm>
            <a:off x="2913063" y="3367088"/>
            <a:ext cx="3941762" cy="1787525"/>
            <a:chOff x="2930888" y="3284984"/>
            <a:chExt cx="3277515" cy="1087735"/>
          </a:xfrm>
        </p:grpSpPr>
        <p:graphicFrame>
          <p:nvGraphicFramePr>
            <p:cNvPr id="16388" name="Object 6"/>
            <p:cNvGraphicFramePr/>
            <p:nvPr/>
          </p:nvGraphicFramePr>
          <p:xfrm>
            <a:off x="3059729" y="3284984"/>
            <a:ext cx="3148674" cy="3600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1" imgW="1384300" imgH="203200" progId="Equation.3">
                    <p:embed/>
                  </p:oleObj>
                </mc:Choice>
                <mc:Fallback>
                  <p:oleObj name="" r:id="rId1" imgW="1384300" imgH="2032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059729" y="3284984"/>
                          <a:ext cx="3148674" cy="3600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9" name="Object 8"/>
            <p:cNvGraphicFramePr/>
            <p:nvPr/>
          </p:nvGraphicFramePr>
          <p:xfrm>
            <a:off x="2930888" y="3697134"/>
            <a:ext cx="2760040" cy="675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3" imgW="1371600" imgH="457200" progId="Equation.3">
                    <p:embed/>
                  </p:oleObj>
                </mc:Choice>
                <mc:Fallback>
                  <p:oleObj name="" r:id="rId3" imgW="1371600" imgH="4572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30888" y="3697134"/>
                          <a:ext cx="2760040" cy="6755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390" name="Object 10"/>
          <p:cNvGraphicFramePr/>
          <p:nvPr/>
        </p:nvGraphicFramePr>
        <p:xfrm>
          <a:off x="1300163" y="5484813"/>
          <a:ext cx="10160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596900" imgH="190500" progId="Equation.3">
                  <p:embed/>
                </p:oleObj>
              </mc:Choice>
              <mc:Fallback>
                <p:oleObj name="" r:id="rId5" imgW="596900" imgH="1905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00163" y="5484813"/>
                        <a:ext cx="1016000" cy="331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12"/>
          <p:cNvGraphicFramePr/>
          <p:nvPr/>
        </p:nvGraphicFramePr>
        <p:xfrm>
          <a:off x="3835400" y="5457825"/>
          <a:ext cx="7127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7" imgW="405765" imgH="203200" progId="Equation.3">
                  <p:embed/>
                </p:oleObj>
              </mc:Choice>
              <mc:Fallback>
                <p:oleObj name="" r:id="rId7" imgW="405765" imgH="2032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35400" y="5457825"/>
                        <a:ext cx="712788" cy="35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075" y="1293813"/>
            <a:ext cx="8959850" cy="4522787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内容占位符 2"/>
          <p:cNvSpPr>
            <a:spLocks noGrp="1"/>
          </p:cNvSpPr>
          <p:nvPr>
            <p:ph idx="1"/>
          </p:nvPr>
        </p:nvSpPr>
        <p:spPr>
          <a:xfrm>
            <a:off x="457200" y="1871663"/>
            <a:ext cx="8229600" cy="4525962"/>
          </a:xfrm>
          <a:ln/>
        </p:spPr>
        <p:txBody>
          <a:bodyPr vert="horz" lIns="91440" tIns="45720" rIns="91440" bIns="45720" anchor="t"/>
          <a:p>
            <a:pPr defTabSz="685800">
              <a:buFont typeface="Arial" panose="020B0604020202020204" pitchFamily="34" charset="0"/>
              <a:buNone/>
            </a:pPr>
            <a:r>
              <a:rPr lang="en-US" altLang="zh-CN" sz="2800" kern="1200">
                <a:latin typeface="+mn-lt"/>
                <a:ea typeface="+mn-ea"/>
                <a:cs typeface="+mn-cs"/>
              </a:rPr>
              <a:t>  2</a:t>
            </a:r>
            <a:r>
              <a:rPr lang="zh-CN" altLang="en-US" sz="2800" kern="1200" dirty="0">
                <a:latin typeface="+mn-lt"/>
                <a:ea typeface="+mn-ea"/>
                <a:cs typeface="+mn-cs"/>
              </a:rPr>
              <a:t>）</a:t>
            </a:r>
            <a:r>
              <a:rPr lang="zh-CN" altLang="en-US" sz="2800" b="1" kern="1200" dirty="0">
                <a:latin typeface="+mn-lt"/>
                <a:ea typeface="+mn-ea"/>
                <a:cs typeface="+mn-cs"/>
              </a:rPr>
              <a:t>形成初始群体，计算适应度</a:t>
            </a:r>
            <a:endParaRPr lang="en-US" altLang="zh-CN" sz="2800" b="1" kern="1200">
              <a:latin typeface="+mn-lt"/>
              <a:ea typeface="+mn-ea"/>
              <a:cs typeface="+mn-cs"/>
            </a:endParaRPr>
          </a:p>
          <a:p>
            <a:pPr defTabSz="685800">
              <a:buFont typeface="Arial" panose="020B0604020202020204" pitchFamily="34" charset="0"/>
              <a:buNone/>
            </a:pP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grpSp>
        <p:nvGrpSpPr>
          <p:cNvPr id="51202" name="Group 8"/>
          <p:cNvGrpSpPr/>
          <p:nvPr/>
        </p:nvGrpSpPr>
        <p:grpSpPr>
          <a:xfrm>
            <a:off x="461963" y="1228725"/>
            <a:ext cx="5364162" cy="685800"/>
            <a:chOff x="0" y="0"/>
            <a:chExt cx="3198" cy="432"/>
          </a:xfrm>
        </p:grpSpPr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>
              <a:off x="272" y="45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cmpd="sng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04" name="AutoShape 10"/>
            <p:cNvSpPr/>
            <p:nvPr/>
          </p:nvSpPr>
          <p:spPr>
            <a:xfrm>
              <a:off x="0" y="0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05" name="Text Box 11"/>
            <p:cNvSpPr txBox="1"/>
            <p:nvPr/>
          </p:nvSpPr>
          <p:spPr>
            <a:xfrm>
              <a:off x="272" y="42"/>
              <a:ext cx="292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/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基于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GA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的优化问题求解实例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1206" name="Text Box 12"/>
            <p:cNvSpPr txBox="1"/>
            <p:nvPr/>
          </p:nvSpPr>
          <p:spPr>
            <a:xfrm>
              <a:off x="97" y="62"/>
              <a:ext cx="11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endPara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331913" y="2668588"/>
          <a:ext cx="5903913" cy="3168650"/>
        </p:xfrm>
        <a:graphic>
          <a:graphicData uri="http://schemas.openxmlformats.org/drawingml/2006/table">
            <a:tbl>
              <a:tblPr/>
              <a:tblGrid>
                <a:gridCol w="1296144"/>
                <a:gridCol w="1349261"/>
                <a:gridCol w="492753"/>
                <a:gridCol w="1578860"/>
                <a:gridCol w="1187638"/>
              </a:tblGrid>
              <a:tr h="7920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个体编号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初始群体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适应</a:t>
                      </a:r>
                      <a:r>
                        <a:rPr lang="zh-CN" sz="20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度</a:t>
                      </a:r>
                      <a:r>
                        <a:rPr lang="en-US" sz="20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01101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13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169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0.14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11000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24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576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3399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0.49</a:t>
                      </a:r>
                      <a:endParaRPr lang="zh-CN" sz="2000" kern="100" dirty="0">
                        <a:solidFill>
                          <a:srgbClr val="339933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01000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8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64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0.06</a:t>
                      </a:r>
                      <a:endParaRPr lang="zh-CN" sz="2000" kern="100" dirty="0">
                        <a:solidFill>
                          <a:srgbClr val="FF0000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10011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19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361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0.31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1245" name="Object 3"/>
          <p:cNvGraphicFramePr/>
          <p:nvPr/>
        </p:nvGraphicFramePr>
        <p:xfrm>
          <a:off x="4140200" y="2852738"/>
          <a:ext cx="28733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152400" imgH="203200" progId="Equation.3">
                  <p:embed/>
                </p:oleObj>
              </mc:Choice>
              <mc:Fallback>
                <p:oleObj name="" r:id="rId1" imgW="152400" imgH="2032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40200" y="2852738"/>
                        <a:ext cx="287338" cy="36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6" name="Object 2"/>
          <p:cNvGraphicFramePr/>
          <p:nvPr/>
        </p:nvGraphicFramePr>
        <p:xfrm>
          <a:off x="4946650" y="2940050"/>
          <a:ext cx="6477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368300" imgH="203200" progId="Equation.3">
                  <p:embed/>
                </p:oleObj>
              </mc:Choice>
              <mc:Fallback>
                <p:oleObj name="" r:id="rId3" imgW="368300" imgH="2032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46650" y="2940050"/>
                        <a:ext cx="647700" cy="34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7" name="Object 1"/>
          <p:cNvGraphicFramePr/>
          <p:nvPr/>
        </p:nvGraphicFramePr>
        <p:xfrm>
          <a:off x="6284913" y="2722563"/>
          <a:ext cx="792162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571500" imgH="444500" progId="Equation.3">
                  <p:embed/>
                </p:oleObj>
              </mc:Choice>
              <mc:Fallback>
                <p:oleObj name="" r:id="rId5" imgW="571500" imgH="4445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84913" y="2722563"/>
                        <a:ext cx="792162" cy="620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8" name="TextBox 13"/>
          <p:cNvSpPr txBox="1"/>
          <p:nvPr/>
        </p:nvSpPr>
        <p:spPr>
          <a:xfrm>
            <a:off x="7524750" y="4144963"/>
            <a:ext cx="792163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b="1" dirty="0">
                <a:solidFill>
                  <a:srgbClr val="3399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复制</a:t>
            </a:r>
            <a:endParaRPr lang="zh-CN" altLang="en-US" sz="2000" b="1" dirty="0">
              <a:solidFill>
                <a:srgbClr val="33993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49" name="TextBox 14"/>
          <p:cNvSpPr txBox="1"/>
          <p:nvPr/>
        </p:nvSpPr>
        <p:spPr>
          <a:xfrm>
            <a:off x="7524750" y="4724400"/>
            <a:ext cx="792163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淘汰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50" name="TextBox 15"/>
          <p:cNvSpPr txBox="1"/>
          <p:nvPr/>
        </p:nvSpPr>
        <p:spPr>
          <a:xfrm>
            <a:off x="1042988" y="6086475"/>
            <a:ext cx="7813675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选择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后的新一代群体：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01101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3399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11000, 11000,  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10011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51" name="标题 1"/>
          <p:cNvSpPr>
            <a:spLocks noGrp="1"/>
          </p:cNvSpPr>
          <p:nvPr/>
        </p:nvSpPr>
        <p:spPr>
          <a:xfrm>
            <a:off x="457200" y="522288"/>
            <a:ext cx="8229600" cy="7778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algn="ctr">
              <a:lnSpc>
                <a:spcPct val="120000"/>
              </a:lnSpc>
            </a:pPr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rPr>
              <a:t>现代优化方法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2225" name="Group 8"/>
          <p:cNvGrpSpPr/>
          <p:nvPr/>
        </p:nvGrpSpPr>
        <p:grpSpPr>
          <a:xfrm>
            <a:off x="377825" y="1300163"/>
            <a:ext cx="5364163" cy="685800"/>
            <a:chOff x="0" y="0"/>
            <a:chExt cx="3198" cy="432"/>
          </a:xfrm>
        </p:grpSpPr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>
              <a:off x="272" y="45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cmpd="sng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27" name="AutoShape 10"/>
            <p:cNvSpPr/>
            <p:nvPr/>
          </p:nvSpPr>
          <p:spPr>
            <a:xfrm>
              <a:off x="0" y="0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228" name="Text Box 11"/>
            <p:cNvSpPr txBox="1"/>
            <p:nvPr/>
          </p:nvSpPr>
          <p:spPr>
            <a:xfrm>
              <a:off x="272" y="45"/>
              <a:ext cx="292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/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基于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GA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的优化问题求解实例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2229" name="Text Box 12"/>
            <p:cNvSpPr txBox="1"/>
            <p:nvPr/>
          </p:nvSpPr>
          <p:spPr>
            <a:xfrm>
              <a:off x="97" y="62"/>
              <a:ext cx="11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endPara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95288" y="2781300"/>
          <a:ext cx="8353425" cy="3292475"/>
        </p:xfrm>
        <a:graphic>
          <a:graphicData uri="http://schemas.openxmlformats.org/drawingml/2006/table">
            <a:tbl>
              <a:tblPr/>
              <a:tblGrid>
                <a:gridCol w="864096"/>
                <a:gridCol w="1512168"/>
                <a:gridCol w="632565"/>
                <a:gridCol w="1133595"/>
                <a:gridCol w="872290"/>
                <a:gridCol w="889942"/>
                <a:gridCol w="1270614"/>
                <a:gridCol w="1177658"/>
              </a:tblGrid>
              <a:tr h="10801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个体编号</a:t>
                      </a:r>
                      <a:endParaRPr lang="zh-CN" sz="24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复制初始群体</a:t>
                      </a:r>
                      <a:endParaRPr lang="zh-CN" sz="2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4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复制后</a:t>
                      </a:r>
                      <a:endParaRPr lang="zh-CN" sz="24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交换对象</a:t>
                      </a:r>
                      <a:endParaRPr lang="zh-CN" sz="2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交换位置</a:t>
                      </a:r>
                      <a:endParaRPr lang="zh-CN" sz="24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交换后群体</a:t>
                      </a:r>
                      <a:endParaRPr lang="zh-CN" sz="24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交换后</a:t>
                      </a:r>
                      <a:endParaRPr lang="zh-CN" sz="24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011</a:t>
                      </a:r>
                      <a:r>
                        <a:rPr lang="en-US" sz="2400" b="1" kern="100" dirty="0">
                          <a:solidFill>
                            <a:srgbClr val="FF330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01</a:t>
                      </a:r>
                      <a:endParaRPr lang="zh-CN" sz="2400" b="1" kern="100" dirty="0">
                        <a:solidFill>
                          <a:srgbClr val="FF3300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13</a:t>
                      </a:r>
                      <a:endParaRPr lang="zh-CN" sz="2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169</a:t>
                      </a:r>
                      <a:endParaRPr lang="zh-CN" sz="2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2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2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011</a:t>
                      </a:r>
                      <a:r>
                        <a:rPr lang="en-US" sz="2400" b="1" kern="100" dirty="0">
                          <a:solidFill>
                            <a:srgbClr val="FF330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00</a:t>
                      </a:r>
                      <a:endParaRPr lang="zh-CN" sz="2400" b="1" kern="100" dirty="0">
                        <a:solidFill>
                          <a:srgbClr val="FF3300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144</a:t>
                      </a:r>
                      <a:endParaRPr lang="zh-CN" sz="2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2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110</a:t>
                      </a:r>
                      <a:r>
                        <a:rPr lang="en-US" sz="2400" b="1" kern="100" dirty="0">
                          <a:solidFill>
                            <a:srgbClr val="FF330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00</a:t>
                      </a:r>
                      <a:endParaRPr lang="zh-CN" sz="2400" b="1" kern="100" dirty="0">
                        <a:solidFill>
                          <a:srgbClr val="FF3300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24</a:t>
                      </a:r>
                      <a:endParaRPr lang="zh-CN" sz="2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576</a:t>
                      </a:r>
                      <a:endParaRPr lang="zh-CN" sz="2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2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110</a:t>
                      </a:r>
                      <a:r>
                        <a:rPr lang="en-US" sz="2400" b="1" kern="100" dirty="0">
                          <a:solidFill>
                            <a:srgbClr val="FF330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01</a:t>
                      </a:r>
                      <a:endParaRPr lang="zh-CN" sz="2400" b="1" kern="100" dirty="0">
                        <a:solidFill>
                          <a:srgbClr val="FF3300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625</a:t>
                      </a:r>
                      <a:endParaRPr lang="zh-CN" sz="2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2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11</a:t>
                      </a:r>
                      <a:r>
                        <a:rPr lang="en-US" sz="2400" b="1" kern="100" dirty="0">
                          <a:solidFill>
                            <a:srgbClr val="3399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000</a:t>
                      </a:r>
                      <a:endParaRPr lang="zh-CN" sz="2400" b="1" kern="100" dirty="0">
                        <a:solidFill>
                          <a:srgbClr val="339933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24</a:t>
                      </a:r>
                      <a:endParaRPr lang="zh-CN" sz="2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476</a:t>
                      </a:r>
                      <a:endParaRPr lang="zh-CN" sz="2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zh-CN" sz="2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2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11</a:t>
                      </a:r>
                      <a:r>
                        <a:rPr lang="en-US" sz="2400" b="1" kern="100" dirty="0">
                          <a:solidFill>
                            <a:srgbClr val="3399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011</a:t>
                      </a:r>
                      <a:endParaRPr lang="zh-CN" sz="2400" b="1" kern="100" dirty="0">
                        <a:solidFill>
                          <a:srgbClr val="339933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729</a:t>
                      </a:r>
                      <a:endParaRPr lang="zh-CN" sz="2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zh-CN" sz="2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10</a:t>
                      </a:r>
                      <a:r>
                        <a:rPr lang="en-US" sz="2400" b="1" kern="100" dirty="0">
                          <a:solidFill>
                            <a:srgbClr val="3399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011</a:t>
                      </a:r>
                      <a:endParaRPr lang="zh-CN" sz="2400" b="1" kern="100" dirty="0">
                        <a:solidFill>
                          <a:srgbClr val="339933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19</a:t>
                      </a:r>
                      <a:endParaRPr lang="zh-CN" sz="2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361</a:t>
                      </a:r>
                      <a:endParaRPr lang="zh-CN" sz="2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2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2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10</a:t>
                      </a:r>
                      <a:r>
                        <a:rPr lang="en-US" sz="2400" b="1" kern="100" dirty="0">
                          <a:solidFill>
                            <a:srgbClr val="3399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000</a:t>
                      </a:r>
                      <a:endParaRPr lang="zh-CN" sz="2400" b="1" kern="100" dirty="0">
                        <a:solidFill>
                          <a:srgbClr val="339933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256</a:t>
                      </a:r>
                      <a:endParaRPr lang="zh-CN" sz="24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2286" name="Object 3"/>
          <p:cNvGraphicFramePr/>
          <p:nvPr/>
        </p:nvGraphicFramePr>
        <p:xfrm>
          <a:off x="2984500" y="3068638"/>
          <a:ext cx="2873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152400" imgH="203200" progId="Equation.3">
                  <p:embed/>
                </p:oleObj>
              </mc:Choice>
              <mc:Fallback>
                <p:oleObj name="" r:id="rId1" imgW="152400" imgH="2032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4500" y="3068638"/>
                        <a:ext cx="287338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87" name="Object 2"/>
          <p:cNvGraphicFramePr/>
          <p:nvPr/>
        </p:nvGraphicFramePr>
        <p:xfrm>
          <a:off x="7759700" y="3348038"/>
          <a:ext cx="66833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368300" imgH="203200" progId="Equation.3">
                  <p:embed/>
                </p:oleObj>
              </mc:Choice>
              <mc:Fallback>
                <p:oleObj name="" r:id="rId3" imgW="368300" imgH="2032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59700" y="3348038"/>
                        <a:ext cx="668338" cy="36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88" name="Object 1"/>
          <p:cNvGraphicFramePr/>
          <p:nvPr/>
        </p:nvGraphicFramePr>
        <p:xfrm>
          <a:off x="3595688" y="3348038"/>
          <a:ext cx="6699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368300" imgH="203200" progId="Equation.3">
                  <p:embed/>
                </p:oleObj>
              </mc:Choice>
              <mc:Fallback>
                <p:oleObj name="" r:id="rId5" imgW="368300" imgH="2032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95688" y="3348038"/>
                        <a:ext cx="669925" cy="36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89" name="TextBox 13"/>
          <p:cNvSpPr txBox="1"/>
          <p:nvPr/>
        </p:nvSpPr>
        <p:spPr>
          <a:xfrm>
            <a:off x="457200" y="1985963"/>
            <a:ext cx="2879725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914400"/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）复制与交叉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290" name="标题 1"/>
          <p:cNvSpPr>
            <a:spLocks noGrp="1"/>
          </p:cNvSpPr>
          <p:nvPr/>
        </p:nvSpPr>
        <p:spPr>
          <a:xfrm>
            <a:off x="457200" y="522288"/>
            <a:ext cx="8229600" cy="7778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algn="ctr">
              <a:lnSpc>
                <a:spcPct val="120000"/>
              </a:lnSpc>
            </a:pPr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rPr>
              <a:t>现代优化方法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322513"/>
            <a:ext cx="7886700" cy="4351338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）变异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设置变异点，将个体字符串某位符号进行逆变。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5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）终止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反复执行直到得到满意的结果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53250" name="Group 8"/>
          <p:cNvGrpSpPr/>
          <p:nvPr/>
        </p:nvGrpSpPr>
        <p:grpSpPr>
          <a:xfrm>
            <a:off x="457200" y="1468438"/>
            <a:ext cx="5364163" cy="685800"/>
            <a:chOff x="0" y="0"/>
            <a:chExt cx="3198" cy="432"/>
          </a:xfrm>
        </p:grpSpPr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>
              <a:off x="272" y="45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cmpd="sng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52" name="AutoShape 10"/>
            <p:cNvSpPr/>
            <p:nvPr/>
          </p:nvSpPr>
          <p:spPr>
            <a:xfrm>
              <a:off x="0" y="0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53" name="Text Box 11"/>
            <p:cNvSpPr txBox="1"/>
            <p:nvPr/>
          </p:nvSpPr>
          <p:spPr>
            <a:xfrm>
              <a:off x="272" y="45"/>
              <a:ext cx="292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/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基于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GA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的优化问题求解实例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3254" name="Text Box 12"/>
            <p:cNvSpPr txBox="1"/>
            <p:nvPr/>
          </p:nvSpPr>
          <p:spPr>
            <a:xfrm>
              <a:off x="97" y="62"/>
              <a:ext cx="11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endPara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3255" name="标题 1"/>
          <p:cNvSpPr>
            <a:spLocks noGrp="1"/>
          </p:cNvSpPr>
          <p:nvPr/>
        </p:nvSpPr>
        <p:spPr>
          <a:xfrm>
            <a:off x="457200" y="522288"/>
            <a:ext cx="8229600" cy="7778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algn="ctr">
              <a:lnSpc>
                <a:spcPct val="120000"/>
              </a:lnSpc>
            </a:pPr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rPr>
              <a:t>现代优化方法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4273" name="Group 8"/>
          <p:cNvGrpSpPr/>
          <p:nvPr/>
        </p:nvGrpSpPr>
        <p:grpSpPr>
          <a:xfrm>
            <a:off x="457200" y="1308100"/>
            <a:ext cx="5364163" cy="685800"/>
            <a:chOff x="0" y="0"/>
            <a:chExt cx="3198" cy="432"/>
          </a:xfrm>
        </p:grpSpPr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>
              <a:off x="272" y="45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cmpd="sng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275" name="AutoShape 10"/>
            <p:cNvSpPr/>
            <p:nvPr/>
          </p:nvSpPr>
          <p:spPr>
            <a:xfrm>
              <a:off x="0" y="0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76" name="Text Box 11"/>
            <p:cNvSpPr txBox="1"/>
            <p:nvPr/>
          </p:nvSpPr>
          <p:spPr>
            <a:xfrm>
              <a:off x="272" y="45"/>
              <a:ext cx="292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/>
              <a:r>
                <a:rPr lang="en-US" altLang="zh-CN" sz="2800" b="1" err="1">
                  <a:latin typeface="楷体_GB2312" pitchFamily="49" charset="-122"/>
                  <a:ea typeface="楷体_GB2312" pitchFamily="49" charset="-122"/>
                </a:rPr>
                <a:t>Matlab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的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GA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工具箱使用简介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4277" name="Text Box 12"/>
            <p:cNvSpPr txBox="1"/>
            <p:nvPr/>
          </p:nvSpPr>
          <p:spPr>
            <a:xfrm>
              <a:off x="97" y="62"/>
              <a:ext cx="11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endPara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4278" name="组合 28"/>
          <p:cNvGrpSpPr/>
          <p:nvPr/>
        </p:nvGrpSpPr>
        <p:grpSpPr>
          <a:xfrm>
            <a:off x="1160463" y="2138363"/>
            <a:ext cx="6192837" cy="4248150"/>
            <a:chOff x="1143000" y="1340768"/>
            <a:chExt cx="6705600" cy="4679032"/>
          </a:xfrm>
        </p:grpSpPr>
        <p:grpSp>
          <p:nvGrpSpPr>
            <p:cNvPr id="54279" name="Group 3"/>
            <p:cNvGrpSpPr/>
            <p:nvPr/>
          </p:nvGrpSpPr>
          <p:grpSpPr>
            <a:xfrm>
              <a:off x="1143000" y="3352800"/>
              <a:ext cx="2286000" cy="2667000"/>
              <a:chOff x="0" y="0"/>
              <a:chExt cx="1440" cy="1680"/>
            </a:xfrm>
          </p:grpSpPr>
          <p:sp>
            <p:nvSpPr>
              <p:cNvPr id="54280" name="AutoShape 4"/>
              <p:cNvSpPr/>
              <p:nvPr/>
            </p:nvSpPr>
            <p:spPr>
              <a:xfrm>
                <a:off x="0" y="0"/>
                <a:ext cx="1440" cy="168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0" hangingPunct="0"/>
                <a:endParaRPr lang="zh-CN" altLang="zh-CN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281" name="Text Box 5"/>
              <p:cNvSpPr txBox="1"/>
              <p:nvPr/>
            </p:nvSpPr>
            <p:spPr>
              <a:xfrm>
                <a:off x="246" y="281"/>
                <a:ext cx="971" cy="8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algn="ctr" eaLnBrk="0" hangingPunct="0"/>
                <a:r>
                  <a:rPr lang="zh-CN" altLang="en-US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利用遗传算法函数</a:t>
                </a:r>
                <a:r>
                  <a:rPr lang="en-US" altLang="zh-CN" sz="2400" err="1">
                    <a:latin typeface="Arial" panose="020B0604020202020204" pitchFamily="34" charset="0"/>
                    <a:ea typeface="宋体" panose="02010600030101010101" pitchFamily="2" charset="-122"/>
                  </a:rPr>
                  <a:t>ga</a:t>
                </a:r>
                <a:r>
                  <a:rPr lang="zh-CN" altLang="en-US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求解</a:t>
                </a:r>
                <a:endParaRPr lang="en-US" altLang="zh-CN" sz="2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4282" name="AutoShape 7"/>
            <p:cNvSpPr>
              <a:spLocks noChangeAspect="1" noTextEdit="1"/>
            </p:cNvSpPr>
            <p:nvPr/>
          </p:nvSpPr>
          <p:spPr>
            <a:xfrm flipH="1">
              <a:off x="4868863" y="3252788"/>
              <a:ext cx="909637" cy="12446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4283" name="Group 8"/>
            <p:cNvGrpSpPr/>
            <p:nvPr/>
          </p:nvGrpSpPr>
          <p:grpSpPr>
            <a:xfrm>
              <a:off x="2771800" y="1340768"/>
              <a:ext cx="2998788" cy="1601788"/>
              <a:chOff x="0" y="0"/>
              <a:chExt cx="1889" cy="1009"/>
            </a:xfrm>
          </p:grpSpPr>
          <p:grpSp>
            <p:nvGrpSpPr>
              <p:cNvPr id="54284" name="Group 9"/>
              <p:cNvGrpSpPr/>
              <p:nvPr/>
            </p:nvGrpSpPr>
            <p:grpSpPr>
              <a:xfrm>
                <a:off x="0" y="0"/>
                <a:ext cx="1889" cy="1009"/>
                <a:chOff x="0" y="0"/>
                <a:chExt cx="1889" cy="1009"/>
              </a:xfrm>
            </p:grpSpPr>
            <p:grpSp>
              <p:nvGrpSpPr>
                <p:cNvPr id="54285" name="Group 10"/>
                <p:cNvGrpSpPr/>
                <p:nvPr/>
              </p:nvGrpSpPr>
              <p:grpSpPr>
                <a:xfrm>
                  <a:off x="0" y="90"/>
                  <a:ext cx="1889" cy="919"/>
                  <a:chOff x="0" y="0"/>
                  <a:chExt cx="1926" cy="937"/>
                </a:xfrm>
              </p:grpSpPr>
              <p:sp>
                <p:nvSpPr>
                  <p:cNvPr id="23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21" y="32"/>
                    <a:ext cx="1903" cy="90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shade val="48627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903" cy="90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>
                          <a:gamma/>
                          <a:tint val="44314"/>
                          <a:invGamma/>
                        </a:schemeClr>
                      </a:gs>
                      <a:gs pos="100000">
                        <a:schemeClr val="hlink"/>
                      </a:gs>
                    </a:gsLst>
                    <a:lin ang="2700000" scaled="1"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9" name="Oval 13"/>
                <p:cNvSpPr>
                  <a:spLocks noChangeArrowheads="1"/>
                </p:cNvSpPr>
                <p:nvPr/>
              </p:nvSpPr>
              <p:spPr bwMode="auto">
                <a:xfrm>
                  <a:off x="89" y="0"/>
                  <a:ext cx="1689" cy="84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</a:ln>
                <a:effectLst/>
              </p:spPr>
              <p:txBody>
                <a:bodyPr vert="eaVert"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" name="Oval 14"/>
                <p:cNvSpPr>
                  <a:spLocks noChangeArrowheads="1"/>
                </p:cNvSpPr>
                <p:nvPr/>
              </p:nvSpPr>
              <p:spPr bwMode="auto">
                <a:xfrm>
                  <a:off x="111" y="6"/>
                  <a:ext cx="1650" cy="82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>
                        <a:gamma/>
                        <a:tint val="34902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</a:ln>
                <a:effectLst/>
              </p:spPr>
              <p:txBody>
                <a:bodyPr vert="eaVert"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" name="Oval 15"/>
                <p:cNvSpPr>
                  <a:spLocks noChangeArrowheads="1"/>
                </p:cNvSpPr>
                <p:nvPr/>
              </p:nvSpPr>
              <p:spPr bwMode="auto">
                <a:xfrm>
                  <a:off x="128" y="13"/>
                  <a:ext cx="1570" cy="77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gamma/>
                        <a:shade val="79216"/>
                        <a:invGamma/>
                      </a:schemeClr>
                    </a:gs>
                    <a:gs pos="100000">
                      <a:schemeClr val="accent1">
                        <a:alpha val="48000"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</a:ln>
                <a:effectLst/>
              </p:spPr>
              <p:txBody>
                <a:bodyPr vert="eaVert"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" name="Oval 16"/>
                <p:cNvSpPr>
                  <a:spLocks noChangeArrowheads="1"/>
                </p:cNvSpPr>
                <p:nvPr/>
              </p:nvSpPr>
              <p:spPr bwMode="auto">
                <a:xfrm>
                  <a:off x="213" y="30"/>
                  <a:ext cx="1382" cy="626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>
                        <a:alpha val="37999"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</a:ln>
                <a:effectLst/>
              </p:spPr>
              <p:txBody>
                <a:bodyPr vert="eaVert"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4292" name="Text Box 17"/>
              <p:cNvSpPr txBox="1"/>
              <p:nvPr/>
            </p:nvSpPr>
            <p:spPr>
              <a:xfrm>
                <a:off x="447" y="150"/>
                <a:ext cx="966" cy="3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 eaLnBrk="0" hangingPunct="0"/>
                <a:r>
                  <a:rPr lang="zh-CN" altLang="en-US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两种方案</a:t>
                </a:r>
                <a:endParaRPr lang="en-US" altLang="zh-CN" sz="2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4293" name="Group 18"/>
            <p:cNvGrpSpPr/>
            <p:nvPr/>
          </p:nvGrpSpPr>
          <p:grpSpPr>
            <a:xfrm>
              <a:off x="5562600" y="3352800"/>
              <a:ext cx="2286000" cy="2667000"/>
              <a:chOff x="0" y="0"/>
              <a:chExt cx="1440" cy="1680"/>
            </a:xfrm>
          </p:grpSpPr>
          <p:sp>
            <p:nvSpPr>
              <p:cNvPr id="54294" name="AutoShape 19"/>
              <p:cNvSpPr/>
              <p:nvPr/>
            </p:nvSpPr>
            <p:spPr>
              <a:xfrm>
                <a:off x="0" y="0"/>
                <a:ext cx="1440" cy="168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0" hangingPunct="0"/>
                <a:endParaRPr lang="zh-CN" altLang="zh-CN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295" name="Text Box 20"/>
              <p:cNvSpPr txBox="1"/>
              <p:nvPr/>
            </p:nvSpPr>
            <p:spPr>
              <a:xfrm>
                <a:off x="114" y="281"/>
                <a:ext cx="1284" cy="8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algn="ctr" defTabSz="914400" eaLnBrk="0" hangingPunct="0"/>
                <a:r>
                  <a:rPr lang="zh-CN" altLang="en-US" sz="2400" dirty="0">
                    <a:latin typeface="Times New Roman" panose="02020603050405020304" pitchFamily="18" charset="0"/>
                    <a:ea typeface="微软雅黑" panose="020B0503020204020204" charset="-122"/>
                  </a:rPr>
                  <a:t>利用遗传算法工具箱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微软雅黑" panose="020B0503020204020204" charset="-122"/>
                  </a:rPr>
                  <a:t>gatool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微软雅黑" panose="020B0503020204020204" charset="-122"/>
                  </a:rPr>
                  <a:t>求解</a:t>
                </a:r>
                <a:endParaRPr lang="en-US" altLang="zh-CN" sz="2400" dirty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</p:grpSp>
        <p:sp>
          <p:nvSpPr>
            <p:cNvPr id="28" name="未知"/>
            <p:cNvSpPr/>
            <p:nvPr/>
          </p:nvSpPr>
          <p:spPr bwMode="auto">
            <a:xfrm flipH="1">
              <a:off x="4383897" y="3352612"/>
              <a:ext cx="904164" cy="1241447"/>
            </a:xfrm>
            <a:custGeom>
              <a:avLst/>
              <a:gdLst/>
              <a:ahLst/>
              <a:cxnLst>
                <a:cxn ang="0">
                  <a:pos x="580" y="0"/>
                </a:cxn>
                <a:cxn ang="0">
                  <a:pos x="578" y="90"/>
                </a:cxn>
                <a:cxn ang="0">
                  <a:pos x="568" y="174"/>
                </a:cxn>
                <a:cxn ang="0">
                  <a:pos x="552" y="252"/>
                </a:cxn>
                <a:cxn ang="0">
                  <a:pos x="526" y="324"/>
                </a:cxn>
                <a:cxn ang="0">
                  <a:pos x="494" y="390"/>
                </a:cxn>
                <a:cxn ang="0">
                  <a:pos x="452" y="450"/>
                </a:cxn>
                <a:cxn ang="0">
                  <a:pos x="402" y="508"/>
                </a:cxn>
                <a:cxn ang="0">
                  <a:pos x="342" y="560"/>
                </a:cxn>
                <a:cxn ang="0">
                  <a:pos x="270" y="610"/>
                </a:cxn>
                <a:cxn ang="0">
                  <a:pos x="188" y="656"/>
                </a:cxn>
                <a:cxn ang="0">
                  <a:pos x="188" y="798"/>
                </a:cxn>
                <a:cxn ang="0">
                  <a:pos x="0" y="514"/>
                </a:cxn>
                <a:cxn ang="0">
                  <a:pos x="188" y="230"/>
                </a:cxn>
                <a:cxn ang="0">
                  <a:pos x="188" y="372"/>
                </a:cxn>
                <a:cxn ang="0">
                  <a:pos x="224" y="368"/>
                </a:cxn>
                <a:cxn ang="0">
                  <a:pos x="264" y="356"/>
                </a:cxn>
                <a:cxn ang="0">
                  <a:pos x="306" y="336"/>
                </a:cxn>
                <a:cxn ang="0">
                  <a:pos x="348" y="310"/>
                </a:cxn>
                <a:cxn ang="0">
                  <a:pos x="392" y="280"/>
                </a:cxn>
                <a:cxn ang="0">
                  <a:pos x="432" y="246"/>
                </a:cxn>
                <a:cxn ang="0">
                  <a:pos x="472" y="208"/>
                </a:cxn>
                <a:cxn ang="0">
                  <a:pos x="506" y="166"/>
                </a:cxn>
                <a:cxn ang="0">
                  <a:pos x="536" y="124"/>
                </a:cxn>
                <a:cxn ang="0">
                  <a:pos x="558" y="82"/>
                </a:cxn>
                <a:cxn ang="0">
                  <a:pos x="574" y="40"/>
                </a:cxn>
                <a:cxn ang="0">
                  <a:pos x="578" y="0"/>
                </a:cxn>
                <a:cxn ang="0">
                  <a:pos x="580" y="0"/>
                </a:cxn>
              </a:cxnLst>
              <a:rect l="0" t="0" r="r" b="b"/>
              <a:pathLst>
                <a:path w="580" h="798">
                  <a:moveTo>
                    <a:pt x="580" y="0"/>
                  </a:moveTo>
                  <a:lnTo>
                    <a:pt x="578" y="90"/>
                  </a:lnTo>
                  <a:lnTo>
                    <a:pt x="568" y="174"/>
                  </a:lnTo>
                  <a:lnTo>
                    <a:pt x="552" y="252"/>
                  </a:lnTo>
                  <a:lnTo>
                    <a:pt x="526" y="324"/>
                  </a:lnTo>
                  <a:lnTo>
                    <a:pt x="494" y="390"/>
                  </a:lnTo>
                  <a:lnTo>
                    <a:pt x="452" y="450"/>
                  </a:lnTo>
                  <a:lnTo>
                    <a:pt x="402" y="508"/>
                  </a:lnTo>
                  <a:lnTo>
                    <a:pt x="342" y="560"/>
                  </a:lnTo>
                  <a:lnTo>
                    <a:pt x="270" y="610"/>
                  </a:lnTo>
                  <a:lnTo>
                    <a:pt x="188" y="656"/>
                  </a:lnTo>
                  <a:lnTo>
                    <a:pt x="188" y="798"/>
                  </a:lnTo>
                  <a:lnTo>
                    <a:pt x="0" y="514"/>
                  </a:lnTo>
                  <a:lnTo>
                    <a:pt x="188" y="230"/>
                  </a:lnTo>
                  <a:lnTo>
                    <a:pt x="188" y="372"/>
                  </a:lnTo>
                  <a:lnTo>
                    <a:pt x="224" y="368"/>
                  </a:lnTo>
                  <a:lnTo>
                    <a:pt x="264" y="356"/>
                  </a:lnTo>
                  <a:lnTo>
                    <a:pt x="306" y="336"/>
                  </a:lnTo>
                  <a:lnTo>
                    <a:pt x="348" y="310"/>
                  </a:lnTo>
                  <a:lnTo>
                    <a:pt x="392" y="280"/>
                  </a:lnTo>
                  <a:lnTo>
                    <a:pt x="432" y="246"/>
                  </a:lnTo>
                  <a:lnTo>
                    <a:pt x="472" y="208"/>
                  </a:lnTo>
                  <a:lnTo>
                    <a:pt x="506" y="166"/>
                  </a:lnTo>
                  <a:lnTo>
                    <a:pt x="536" y="124"/>
                  </a:lnTo>
                  <a:lnTo>
                    <a:pt x="558" y="82"/>
                  </a:lnTo>
                  <a:lnTo>
                    <a:pt x="574" y="40"/>
                  </a:lnTo>
                  <a:lnTo>
                    <a:pt x="578" y="0"/>
                  </a:lnTo>
                  <a:lnTo>
                    <a:pt x="58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3176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4297" name="标题 1"/>
          <p:cNvSpPr>
            <a:spLocks noGrp="1"/>
          </p:cNvSpPr>
          <p:nvPr/>
        </p:nvSpPr>
        <p:spPr>
          <a:xfrm>
            <a:off x="457200" y="528638"/>
            <a:ext cx="8229600" cy="7778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algn="ctr">
              <a:lnSpc>
                <a:spcPct val="120000"/>
              </a:lnSpc>
            </a:pPr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rPr>
              <a:t>现代优化方法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027238"/>
            <a:ext cx="7886700" cy="4938713"/>
          </a:xfrm>
        </p:spPr>
        <p:txBody>
          <a:bodyPr>
            <a:normAutofit fontScale="9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遗传算法函数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x,fval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]=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ga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fitnessfun,nvars,A,b,Aeq,beq,lb,ub,nonlcon,options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   输出函数：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-----</a:t>
            </a:r>
            <a:r>
              <a:rPr kumimoji="0" 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最优解</a:t>
            </a:r>
            <a:endParaRPr kumimoji="0" 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fval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-----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最优适应度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输入函数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fitnessfun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-----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适应度函数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nvars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-----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变量个数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5298" name="Group 8"/>
          <p:cNvGrpSpPr/>
          <p:nvPr/>
        </p:nvGrpSpPr>
        <p:grpSpPr>
          <a:xfrm>
            <a:off x="465138" y="1341438"/>
            <a:ext cx="5364162" cy="685800"/>
            <a:chOff x="0" y="0"/>
            <a:chExt cx="3198" cy="432"/>
          </a:xfrm>
        </p:grpSpPr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>
              <a:off x="272" y="45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cmpd="sng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00" name="AutoShape 10"/>
            <p:cNvSpPr/>
            <p:nvPr/>
          </p:nvSpPr>
          <p:spPr>
            <a:xfrm>
              <a:off x="0" y="0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01" name="Text Box 11"/>
            <p:cNvSpPr txBox="1"/>
            <p:nvPr/>
          </p:nvSpPr>
          <p:spPr>
            <a:xfrm>
              <a:off x="272" y="24"/>
              <a:ext cx="292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/>
              <a:r>
                <a:rPr lang="en-US" altLang="zh-CN" sz="2800" b="1" err="1">
                  <a:latin typeface="楷体_GB2312" pitchFamily="49" charset="-122"/>
                  <a:ea typeface="楷体_GB2312" pitchFamily="49" charset="-122"/>
                </a:rPr>
                <a:t>Matlab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的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GA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工具箱使用简介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5302" name="Text Box 12"/>
            <p:cNvSpPr txBox="1"/>
            <p:nvPr/>
          </p:nvSpPr>
          <p:spPr>
            <a:xfrm>
              <a:off x="97" y="62"/>
              <a:ext cx="11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endPara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5303" name="标题 1"/>
          <p:cNvSpPr>
            <a:spLocks noGrp="1"/>
          </p:cNvSpPr>
          <p:nvPr/>
        </p:nvSpPr>
        <p:spPr>
          <a:xfrm>
            <a:off x="457200" y="522288"/>
            <a:ext cx="8229600" cy="7778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algn="ctr">
              <a:lnSpc>
                <a:spcPct val="120000"/>
              </a:lnSpc>
            </a:pPr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rPr>
              <a:t>现代优化方法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9763" y="2263775"/>
            <a:ext cx="7886700" cy="4351338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输入参数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A,b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----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不等式约束          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Aeq,beq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----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等式约束               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Lb,ub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----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变量的上下限                 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nonlcon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----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非线性函数约束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options----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传递给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ga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的参数，不写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自动取默认值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参考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gaoptimset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56322" name="Group 8"/>
          <p:cNvGrpSpPr/>
          <p:nvPr/>
        </p:nvGrpSpPr>
        <p:grpSpPr>
          <a:xfrm>
            <a:off x="357188" y="1449388"/>
            <a:ext cx="5364162" cy="685800"/>
            <a:chOff x="0" y="0"/>
            <a:chExt cx="3198" cy="432"/>
          </a:xfrm>
        </p:grpSpPr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>
              <a:off x="272" y="45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cmpd="sng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324" name="AutoShape 10"/>
            <p:cNvSpPr/>
            <p:nvPr/>
          </p:nvSpPr>
          <p:spPr>
            <a:xfrm>
              <a:off x="0" y="0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25" name="Text Box 11"/>
            <p:cNvSpPr txBox="1"/>
            <p:nvPr/>
          </p:nvSpPr>
          <p:spPr>
            <a:xfrm>
              <a:off x="272" y="45"/>
              <a:ext cx="292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/>
              <a:r>
                <a:rPr lang="en-US" altLang="zh-CN" sz="2800" b="1" err="1">
                  <a:latin typeface="楷体_GB2312" pitchFamily="49" charset="-122"/>
                  <a:ea typeface="楷体_GB2312" pitchFamily="49" charset="-122"/>
                </a:rPr>
                <a:t>Matlab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的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GA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工具箱使用简介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6326" name="Text Box 12"/>
            <p:cNvSpPr txBox="1"/>
            <p:nvPr/>
          </p:nvSpPr>
          <p:spPr>
            <a:xfrm>
              <a:off x="97" y="62"/>
              <a:ext cx="11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endPara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56327" name="Object 2"/>
          <p:cNvGraphicFramePr/>
          <p:nvPr/>
        </p:nvGraphicFramePr>
        <p:xfrm>
          <a:off x="5332413" y="2319338"/>
          <a:ext cx="8096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405765" imgH="165100" progId="Equation.3">
                  <p:embed/>
                </p:oleObj>
              </mc:Choice>
              <mc:Fallback>
                <p:oleObj name="" r:id="rId1" imgW="405765" imgH="1651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2413" y="2319338"/>
                        <a:ext cx="809625" cy="35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3"/>
          <p:cNvGraphicFramePr/>
          <p:nvPr/>
        </p:nvGraphicFramePr>
        <p:xfrm>
          <a:off x="5197475" y="2755900"/>
          <a:ext cx="108108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584200" imgH="228600" progId="Equation.3">
                  <p:embed/>
                </p:oleObj>
              </mc:Choice>
              <mc:Fallback>
                <p:oleObj name="" r:id="rId3" imgW="584200" imgH="2286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97475" y="2755900"/>
                        <a:ext cx="1081088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4"/>
          <p:cNvGraphicFramePr/>
          <p:nvPr/>
        </p:nvGraphicFramePr>
        <p:xfrm>
          <a:off x="5149850" y="3260725"/>
          <a:ext cx="117475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5" imgW="634365" imgH="165100" progId="Equation.3">
                  <p:embed/>
                </p:oleObj>
              </mc:Choice>
              <mc:Fallback>
                <p:oleObj name="" r:id="rId5" imgW="634365" imgH="1651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9850" y="3260725"/>
                        <a:ext cx="1174750" cy="334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0" name="标题 1"/>
          <p:cNvSpPr>
            <a:spLocks noGrp="1"/>
          </p:cNvSpPr>
          <p:nvPr/>
        </p:nvSpPr>
        <p:spPr>
          <a:xfrm>
            <a:off x="457200" y="522288"/>
            <a:ext cx="8229600" cy="7778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algn="ctr">
              <a:lnSpc>
                <a:spcPct val="120000"/>
              </a:lnSpc>
            </a:pPr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rPr>
              <a:t>现代优化方法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内容占位符 2"/>
          <p:cNvSpPr>
            <a:spLocks noGrp="1"/>
          </p:cNvSpPr>
          <p:nvPr>
            <p:ph idx="1"/>
          </p:nvPr>
        </p:nvSpPr>
        <p:spPr>
          <a:xfrm>
            <a:off x="628650" y="2152650"/>
            <a:ext cx="7886700" cy="4351338"/>
          </a:xfrm>
          <a:ln/>
        </p:spPr>
        <p:txBody>
          <a:bodyPr vert="horz" lIns="91440" tIns="45720" rIns="91440" bIns="45720" anchor="t"/>
          <a:p>
            <a:pPr defTabSz="685800">
              <a:buFont typeface="Arial" panose="020B0604020202020204" pitchFamily="34" charset="0"/>
              <a:buNone/>
            </a:pPr>
            <a:r>
              <a:rPr lang="en-US" altLang="zh-CN" kern="1200">
                <a:latin typeface="+mn-lt"/>
                <a:ea typeface="+mn-ea"/>
                <a:cs typeface="+mn-cs"/>
              </a:rPr>
              <a:t>     </a:t>
            </a:r>
            <a:r>
              <a:rPr lang="zh-CN" altLang="en-US" sz="2800" kern="1200" dirty="0">
                <a:latin typeface="Times New Roman" panose="02020603050405020304" pitchFamily="18" charset="0"/>
                <a:ea typeface="+mn-ea"/>
                <a:cs typeface="+mn-cs"/>
              </a:rPr>
              <a:t>遗传算法工具箱</a:t>
            </a:r>
            <a:r>
              <a:rPr lang="en-US" altLang="zh-CN" sz="2800" kern="1200" err="1">
                <a:latin typeface="Times New Roman" panose="02020603050405020304" pitchFamily="18" charset="0"/>
                <a:ea typeface="+mn-ea"/>
                <a:cs typeface="+mn-cs"/>
              </a:rPr>
              <a:t>gatool</a:t>
            </a:r>
            <a:endParaRPr lang="en-US" altLang="zh-CN" kern="1200">
              <a:latin typeface="Times New Roman" panose="02020603050405020304" pitchFamily="18" charset="0"/>
              <a:ea typeface="+mn-ea"/>
              <a:cs typeface="+mn-cs"/>
            </a:endParaRPr>
          </a:p>
          <a:p>
            <a:pPr defTabSz="685800">
              <a:buFont typeface="Arial" panose="020B0604020202020204" pitchFamily="34" charset="0"/>
              <a:buNone/>
            </a:pPr>
            <a:r>
              <a:rPr lang="zh-CN" altLang="en-US" kern="1200" dirty="0">
                <a:latin typeface="Times New Roman" panose="02020603050405020304" pitchFamily="18" charset="0"/>
                <a:ea typeface="+mn-ea"/>
                <a:cs typeface="+mn-cs"/>
              </a:rPr>
              <a:t>      在</a:t>
            </a:r>
            <a:r>
              <a:rPr lang="en-US" altLang="zh-CN" kern="1200" err="1">
                <a:latin typeface="Times New Roman" panose="02020603050405020304" pitchFamily="18" charset="0"/>
                <a:ea typeface="+mn-ea"/>
                <a:cs typeface="+mn-cs"/>
              </a:rPr>
              <a:t>matlab</a:t>
            </a:r>
            <a:r>
              <a:rPr lang="zh-CN" altLang="en-US" kern="1200" dirty="0">
                <a:latin typeface="Times New Roman" panose="02020603050405020304" pitchFamily="18" charset="0"/>
                <a:ea typeface="+mn-ea"/>
                <a:cs typeface="+mn-cs"/>
              </a:rPr>
              <a:t>控制窗口输入</a:t>
            </a:r>
            <a:endParaRPr lang="en-US" altLang="zh-CN" kern="1200">
              <a:latin typeface="Times New Roman" panose="02020603050405020304" pitchFamily="18" charset="0"/>
              <a:ea typeface="+mn-ea"/>
              <a:cs typeface="+mn-cs"/>
            </a:endParaRPr>
          </a:p>
          <a:p>
            <a:pPr defTabSz="685800">
              <a:buFont typeface="Arial" panose="020B0604020202020204" pitchFamily="34" charset="0"/>
              <a:buNone/>
            </a:pPr>
            <a:r>
              <a:rPr lang="en-US" altLang="zh-CN" kern="1200">
                <a:latin typeface="Times New Roman" panose="02020603050405020304" pitchFamily="18" charset="0"/>
                <a:ea typeface="+mn-ea"/>
                <a:cs typeface="+mn-cs"/>
              </a:rPr>
              <a:t>       &gt;&gt; </a:t>
            </a:r>
            <a:r>
              <a:rPr lang="en-US" altLang="zh-CN" kern="1200" err="1">
                <a:latin typeface="Times New Roman" panose="02020603050405020304" pitchFamily="18" charset="0"/>
                <a:ea typeface="+mn-ea"/>
                <a:cs typeface="+mn-cs"/>
              </a:rPr>
              <a:t>gatool</a:t>
            </a:r>
            <a:endParaRPr lang="en-US" altLang="zh-CN" kern="1200">
              <a:latin typeface="Times New Roman" panose="02020603050405020304" pitchFamily="18" charset="0"/>
              <a:ea typeface="+mn-ea"/>
              <a:cs typeface="+mn-cs"/>
            </a:endParaRPr>
          </a:p>
          <a:p>
            <a:pPr defTabSz="685800">
              <a:buFont typeface="Arial" panose="020B0604020202020204" pitchFamily="34" charset="0"/>
              <a:buNone/>
            </a:pPr>
            <a:r>
              <a:rPr lang="zh-CN" altLang="en-US" kern="1200" dirty="0">
                <a:latin typeface="Times New Roman" panose="02020603050405020304" pitchFamily="18" charset="0"/>
                <a:ea typeface="+mn-ea"/>
                <a:cs typeface="+mn-cs"/>
              </a:rPr>
              <a:t>      打开</a:t>
            </a:r>
            <a:r>
              <a:rPr lang="en-US" altLang="zh-CN" kern="1200" err="1">
                <a:latin typeface="Times New Roman" panose="02020603050405020304" pitchFamily="18" charset="0"/>
                <a:ea typeface="+mn-ea"/>
                <a:cs typeface="+mn-cs"/>
              </a:rPr>
              <a:t>ga</a:t>
            </a:r>
            <a:r>
              <a:rPr lang="zh-CN" altLang="en-US" kern="1200" dirty="0">
                <a:latin typeface="Times New Roman" panose="02020603050405020304" pitchFamily="18" charset="0"/>
                <a:ea typeface="+mn-ea"/>
                <a:cs typeface="+mn-cs"/>
              </a:rPr>
              <a:t>工具箱，控制界面如下图</a:t>
            </a:r>
            <a:endParaRPr lang="en-US" altLang="zh-CN" kern="120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grpSp>
        <p:nvGrpSpPr>
          <p:cNvPr id="58370" name="Group 8"/>
          <p:cNvGrpSpPr/>
          <p:nvPr/>
        </p:nvGrpSpPr>
        <p:grpSpPr>
          <a:xfrm>
            <a:off x="357188" y="1466850"/>
            <a:ext cx="5364162" cy="685800"/>
            <a:chOff x="0" y="0"/>
            <a:chExt cx="3198" cy="432"/>
          </a:xfrm>
        </p:grpSpPr>
        <p:sp>
          <p:nvSpPr>
            <p:cNvPr id="8" name="AutoShape 9"/>
            <p:cNvSpPr>
              <a:spLocks noChangeArrowheads="1"/>
            </p:cNvSpPr>
            <p:nvPr/>
          </p:nvSpPr>
          <p:spPr bwMode="auto">
            <a:xfrm>
              <a:off x="272" y="45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cmpd="sng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372" name="AutoShape 10"/>
            <p:cNvSpPr/>
            <p:nvPr/>
          </p:nvSpPr>
          <p:spPr>
            <a:xfrm>
              <a:off x="0" y="0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73" name="Text Box 11"/>
            <p:cNvSpPr txBox="1"/>
            <p:nvPr/>
          </p:nvSpPr>
          <p:spPr>
            <a:xfrm>
              <a:off x="272" y="42"/>
              <a:ext cx="292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/>
              <a:r>
                <a:rPr lang="en-US" altLang="zh-CN" sz="2800" b="1" err="1">
                  <a:latin typeface="楷体_GB2312" pitchFamily="49" charset="-122"/>
                  <a:ea typeface="楷体_GB2312" pitchFamily="49" charset="-122"/>
                </a:rPr>
                <a:t>Matlab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的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GA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工具箱使用简介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8374" name="Text Box 12"/>
            <p:cNvSpPr txBox="1"/>
            <p:nvPr/>
          </p:nvSpPr>
          <p:spPr>
            <a:xfrm>
              <a:off x="97" y="62"/>
              <a:ext cx="11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endPara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8375" name="标题 1"/>
          <p:cNvSpPr>
            <a:spLocks noGrp="1"/>
          </p:cNvSpPr>
          <p:nvPr/>
        </p:nvSpPr>
        <p:spPr>
          <a:xfrm>
            <a:off x="457200" y="522288"/>
            <a:ext cx="8229600" cy="7778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algn="ctr">
              <a:lnSpc>
                <a:spcPct val="120000"/>
              </a:lnSpc>
            </a:pPr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rPr>
              <a:t>现代优化方法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9393" name="Group 8"/>
          <p:cNvGrpSpPr/>
          <p:nvPr/>
        </p:nvGrpSpPr>
        <p:grpSpPr>
          <a:xfrm>
            <a:off x="723900" y="1150938"/>
            <a:ext cx="5481638" cy="685800"/>
            <a:chOff x="-7" y="-27"/>
            <a:chExt cx="3205" cy="432"/>
          </a:xfrm>
        </p:grpSpPr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>
              <a:off x="272" y="45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cmpd="sng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395" name="AutoShape 10"/>
            <p:cNvSpPr/>
            <p:nvPr/>
          </p:nvSpPr>
          <p:spPr>
            <a:xfrm>
              <a:off x="-7" y="-27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396" name="Text Box 11"/>
            <p:cNvSpPr txBox="1"/>
            <p:nvPr/>
          </p:nvSpPr>
          <p:spPr>
            <a:xfrm>
              <a:off x="272" y="45"/>
              <a:ext cx="292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/>
              <a:r>
                <a:rPr lang="en-US" altLang="zh-CN" sz="2800" b="1" err="1">
                  <a:latin typeface="楷体_GB2312" pitchFamily="49" charset="-122"/>
                  <a:ea typeface="楷体_GB2312" pitchFamily="49" charset="-122"/>
                </a:rPr>
                <a:t>Matlab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的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GA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工具箱使用简介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pic>
        <p:nvPicPr>
          <p:cNvPr id="59397" name="图片 9" descr="C:\Documents and Settings\Administrator\Application Data\Tencent\Users\934011668\QQ\WinTemp\RichOle\N@YN0D@P2I2%C8Z}KJMLV]B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0100" y="1836738"/>
            <a:ext cx="5003800" cy="4843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9398" name="标题 1"/>
          <p:cNvSpPr>
            <a:spLocks noGrp="1"/>
          </p:cNvSpPr>
          <p:nvPr/>
        </p:nvSpPr>
        <p:spPr>
          <a:xfrm>
            <a:off x="457200" y="487363"/>
            <a:ext cx="8229600" cy="7778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algn="ctr">
              <a:lnSpc>
                <a:spcPct val="120000"/>
              </a:lnSpc>
            </a:pPr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rPr>
              <a:t>现代优化方法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>
            <a:normAutofit fontScale="90000" lnSpcReduction="20000"/>
          </a:bodyPr>
          <a:p>
            <a:pPr fontAlgn="auto">
              <a:buNone/>
            </a:pPr>
            <a:endParaRPr lang="zh-CN" altLang="en-US" sz="2400" b="1" strike="noStrike" noProof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buNone/>
            </a:pPr>
            <a:r>
              <a:rPr lang="zh-CN" altLang="en-US" sz="2400" b="1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实例讲解：</a:t>
            </a:r>
            <a:endParaRPr lang="en-US" altLang="zh-CN" sz="2400" b="1" strike="noStrike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buNone/>
            </a:pPr>
            <a:endParaRPr lang="en-US" altLang="zh-CN" sz="2400" b="1" strike="noStrike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buNone/>
            </a:pPr>
            <a:endParaRPr lang="en-US" altLang="zh-CN" sz="2400" b="1" strike="noStrike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buNone/>
            </a:pPr>
            <a:endParaRPr lang="en-US" altLang="zh-CN" sz="2400" b="1" strike="noStrike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buNone/>
            </a:pPr>
            <a:endParaRPr lang="en-US" altLang="zh-CN" sz="2400" b="1" strike="noStrike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buNone/>
            </a:pPr>
            <a:endParaRPr lang="en-US" altLang="zh-CN" sz="2400" b="1" strike="noStrike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/>
            <a:r>
              <a:rPr lang="zh-CN" altLang="en-US" sz="2400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将目标函数创建为</a:t>
            </a:r>
            <a:r>
              <a:rPr lang="en-US" altLang="zh-CN" sz="2400" strike="noStrike" noProof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Simple_objective</a:t>
            </a:r>
            <a:r>
              <a:rPr lang="zh-CN" altLang="en-US" sz="2400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strike="noStrike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文件：</a:t>
            </a:r>
            <a:endParaRPr lang="zh-CN" altLang="en-US" sz="2400" strike="noStrike" noProof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buNone/>
            </a:pPr>
            <a:r>
              <a:rPr lang="en-US" altLang="zh-CN" sz="2400" strike="noStrike" noProof="1">
                <a:solidFill>
                  <a:srgbClr val="0000FF"/>
                </a:solidFill>
                <a:cs typeface="Times New Roman" panose="02020603050405020304" pitchFamily="18" charset="0"/>
              </a:rPr>
              <a:t>    function y = </a:t>
            </a:r>
            <a:r>
              <a:rPr lang="en-US" altLang="zh-CN" sz="2400" strike="noStrike" noProof="1" err="1">
                <a:solidFill>
                  <a:srgbClr val="0000FF"/>
                </a:solidFill>
                <a:cs typeface="Times New Roman" panose="02020603050405020304" pitchFamily="18" charset="0"/>
              </a:rPr>
              <a:t>simple_objective(x</a:t>
            </a:r>
            <a:r>
              <a:rPr lang="en-US" altLang="zh-CN" sz="2400" strike="noStrike" noProof="1">
                <a:solidFill>
                  <a:srgbClr val="0000FF"/>
                </a:solidFill>
                <a:cs typeface="Times New Roman" panose="02020603050405020304" pitchFamily="18" charset="0"/>
              </a:rPr>
              <a:t>)</a:t>
            </a:r>
            <a:endParaRPr lang="en-US" altLang="zh-CN" sz="2400" strike="noStrike" noProof="1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fontAlgn="auto">
              <a:buNone/>
            </a:pPr>
            <a:r>
              <a:rPr lang="en-US" altLang="zh-CN" sz="2400" strike="noStrike" noProof="1">
                <a:solidFill>
                  <a:srgbClr val="0000FF"/>
                </a:solidFill>
                <a:cs typeface="Times New Roman" panose="02020603050405020304" pitchFamily="18" charset="0"/>
              </a:rPr>
              <a:t>    y = 100 * (x(1)^2 - x(2)) ^2 + (1 - x(1))^2;</a:t>
            </a:r>
            <a:r>
              <a:rPr lang="en-US" altLang="zh-CN" sz="2400" b="1" strike="noStrike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b="1" strike="noStrike" noProof="1"/>
          </a:p>
        </p:txBody>
      </p:sp>
      <p:grpSp>
        <p:nvGrpSpPr>
          <p:cNvPr id="60418" name="Group 8"/>
          <p:cNvGrpSpPr/>
          <p:nvPr/>
        </p:nvGrpSpPr>
        <p:grpSpPr>
          <a:xfrm>
            <a:off x="423863" y="1428750"/>
            <a:ext cx="5364162" cy="685800"/>
            <a:chOff x="0" y="0"/>
            <a:chExt cx="3198" cy="432"/>
          </a:xfrm>
        </p:grpSpPr>
        <p:sp>
          <p:nvSpPr>
            <p:cNvPr id="8" name="AutoShape 9"/>
            <p:cNvSpPr>
              <a:spLocks noChangeArrowheads="1"/>
            </p:cNvSpPr>
            <p:nvPr/>
          </p:nvSpPr>
          <p:spPr bwMode="auto">
            <a:xfrm>
              <a:off x="272" y="45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cmpd="sng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420" name="AutoShape 10"/>
            <p:cNvSpPr/>
            <p:nvPr/>
          </p:nvSpPr>
          <p:spPr>
            <a:xfrm>
              <a:off x="0" y="0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21" name="Text Box 11"/>
            <p:cNvSpPr txBox="1"/>
            <p:nvPr/>
          </p:nvSpPr>
          <p:spPr>
            <a:xfrm>
              <a:off x="272" y="45"/>
              <a:ext cx="292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/>
              <a:r>
                <a:rPr lang="en-US" altLang="zh-CN" sz="2800" b="1" err="1">
                  <a:latin typeface="楷体_GB2312" pitchFamily="49" charset="-122"/>
                  <a:ea typeface="楷体_GB2312" pitchFamily="49" charset="-122"/>
                </a:rPr>
                <a:t>Matlab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的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GA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工具箱使用简介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0422" name="Text Box 12"/>
            <p:cNvSpPr txBox="1"/>
            <p:nvPr/>
          </p:nvSpPr>
          <p:spPr>
            <a:xfrm>
              <a:off x="99" y="62"/>
              <a:ext cx="1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endPara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60423" name="Object 10"/>
          <p:cNvGraphicFramePr/>
          <p:nvPr/>
        </p:nvGraphicFramePr>
        <p:xfrm>
          <a:off x="2592388" y="2940050"/>
          <a:ext cx="3959225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1727200" imgH="749300" progId="Equation.3">
                  <p:embed/>
                </p:oleObj>
              </mc:Choice>
              <mc:Fallback>
                <p:oleObj name="" r:id="rId1" imgW="1727200" imgH="7493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92388" y="2940050"/>
                        <a:ext cx="3959225" cy="172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4" name="Rectangle 13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0425" name="Object 11"/>
          <p:cNvGraphicFramePr/>
          <p:nvPr/>
        </p:nvGraphicFramePr>
        <p:xfrm>
          <a:off x="2203450" y="2254250"/>
          <a:ext cx="54324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2362200" imgH="228600" progId="Equation.3">
                  <p:embed/>
                </p:oleObj>
              </mc:Choice>
              <mc:Fallback>
                <p:oleObj name="" r:id="rId3" imgW="2362200" imgH="2286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3450" y="2254250"/>
                        <a:ext cx="5432425" cy="49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6" name="标题 1"/>
          <p:cNvSpPr>
            <a:spLocks noGrp="1"/>
          </p:cNvSpPr>
          <p:nvPr/>
        </p:nvSpPr>
        <p:spPr>
          <a:xfrm>
            <a:off x="457200" y="457200"/>
            <a:ext cx="8229600" cy="7778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algn="ctr">
              <a:lnSpc>
                <a:spcPct val="120000"/>
              </a:lnSpc>
            </a:pPr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rPr>
              <a:t>现代优化方法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内容占位符 2"/>
          <p:cNvSpPr>
            <a:spLocks noGrp="1"/>
          </p:cNvSpPr>
          <p:nvPr>
            <p:ph idx="1"/>
          </p:nvPr>
        </p:nvSpPr>
        <p:spPr>
          <a:xfrm>
            <a:off x="628650" y="1720850"/>
            <a:ext cx="7886700" cy="4351338"/>
          </a:xfrm>
          <a:ln/>
        </p:spPr>
        <p:txBody>
          <a:bodyPr vert="horz" lIns="91440" tIns="45720" rIns="91440" bIns="45720" anchor="t"/>
          <a:p>
            <a:pPr defTabSz="685800"/>
            <a:endParaRPr lang="en-US" altLang="zh-CN" kern="1200">
              <a:latin typeface="Times New Roman" panose="02020603050405020304" pitchFamily="18" charset="0"/>
              <a:ea typeface="+mn-ea"/>
              <a:cs typeface="+mn-cs"/>
            </a:endParaRPr>
          </a:p>
          <a:p>
            <a:pPr defTabSz="685800"/>
            <a:r>
              <a:rPr lang="zh-CN" altLang="en-US" kern="1200" dirty="0">
                <a:latin typeface="Times New Roman" panose="02020603050405020304" pitchFamily="18" charset="0"/>
                <a:ea typeface="+mn-ea"/>
                <a:cs typeface="+mn-cs"/>
              </a:rPr>
              <a:t>将非线性约束函数创建为</a:t>
            </a:r>
            <a:r>
              <a:rPr lang="en-US" altLang="zh-CN" kern="1200" err="1">
                <a:latin typeface="Times New Roman" panose="02020603050405020304" pitchFamily="18" charset="0"/>
                <a:ea typeface="+mn-ea"/>
                <a:cs typeface="+mn-cs"/>
              </a:rPr>
              <a:t>simple_constraint</a:t>
            </a:r>
            <a:r>
              <a:rPr lang="zh-CN" altLang="en-US" kern="1200" dirty="0">
                <a:latin typeface="Times New Roman" panose="02020603050405020304" pitchFamily="18" charset="0"/>
                <a:ea typeface="+mn-ea"/>
                <a:cs typeface="+mn-cs"/>
              </a:rPr>
              <a:t>的</a:t>
            </a:r>
            <a:r>
              <a:rPr lang="en-US" altLang="zh-CN" kern="1200">
                <a:latin typeface="Times New Roman" panose="02020603050405020304" pitchFamily="18" charset="0"/>
                <a:ea typeface="+mn-ea"/>
                <a:cs typeface="+mn-cs"/>
              </a:rPr>
              <a:t>m</a:t>
            </a:r>
            <a:r>
              <a:rPr lang="zh-CN" altLang="en-US" kern="1200" dirty="0">
                <a:latin typeface="Times New Roman" panose="02020603050405020304" pitchFamily="18" charset="0"/>
                <a:ea typeface="+mn-ea"/>
                <a:cs typeface="+mn-cs"/>
              </a:rPr>
              <a:t>文件：</a:t>
            </a:r>
            <a:endParaRPr lang="zh-CN" altLang="en-US" kern="1200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defTabSz="685800">
              <a:buFont typeface="Arial" panose="020B0604020202020204" pitchFamily="34" charset="0"/>
              <a:buNone/>
            </a:pPr>
            <a:r>
              <a:rPr lang="en-US" altLang="zh-CN" kern="1200"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fr-FR" altLang="zh-CN" kern="1200" dirty="0">
                <a:latin typeface="Times New Roman" panose="02020603050405020304" pitchFamily="18" charset="0"/>
                <a:ea typeface="+mn-ea"/>
                <a:cs typeface="+mn-cs"/>
              </a:rPr>
              <a:t>function [c, ceq] = simple_constraint(x)</a:t>
            </a:r>
            <a:endParaRPr lang="fr-FR" altLang="zh-CN" kern="1200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defTabSz="685800">
              <a:buFont typeface="Arial" panose="020B0604020202020204" pitchFamily="34" charset="0"/>
              <a:buNone/>
            </a:pPr>
            <a:r>
              <a:rPr lang="fr-FR" altLang="zh-CN" kern="1200" dirty="0">
                <a:latin typeface="Times New Roman" panose="02020603050405020304" pitchFamily="18" charset="0"/>
                <a:ea typeface="+mn-ea"/>
                <a:cs typeface="+mn-cs"/>
              </a:rPr>
              <a:t>   c = [1.5 + x(1)*x(2) + x(1) - x(2);</a:t>
            </a:r>
            <a:endParaRPr lang="fr-FR" altLang="zh-CN" kern="1200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defTabSz="685800">
              <a:buFont typeface="Arial" panose="020B0604020202020204" pitchFamily="34" charset="0"/>
              <a:buNone/>
            </a:pPr>
            <a:r>
              <a:rPr lang="fr-FR" altLang="zh-CN" kern="1200" dirty="0">
                <a:latin typeface="Times New Roman" panose="02020603050405020304" pitchFamily="18" charset="0"/>
                <a:ea typeface="+mn-ea"/>
                <a:cs typeface="+mn-cs"/>
              </a:rPr>
              <a:t>   -x(1)*x(2) + 10];</a:t>
            </a:r>
            <a:endParaRPr lang="fr-FR" altLang="zh-CN" kern="1200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defTabSz="685800">
              <a:buFont typeface="Arial" panose="020B0604020202020204" pitchFamily="34" charset="0"/>
              <a:buNone/>
            </a:pPr>
            <a:r>
              <a:rPr lang="fr-FR" altLang="zh-CN" kern="1200" dirty="0">
                <a:latin typeface="Times New Roman" panose="02020603050405020304" pitchFamily="18" charset="0"/>
                <a:ea typeface="+mn-ea"/>
                <a:cs typeface="+mn-cs"/>
              </a:rPr>
              <a:t>   ceq = [];</a:t>
            </a:r>
            <a:endParaRPr lang="fr-FR" altLang="zh-CN" kern="1200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defTabSz="685800">
              <a:buFont typeface="Arial" panose="020B0604020202020204" pitchFamily="34" charset="0"/>
              <a:buNone/>
            </a:pPr>
            <a:r>
              <a:rPr lang="fr-FR" altLang="zh-CN" kern="1200" dirty="0"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lang="zh-CN" altLang="en-US" kern="1200" dirty="0">
                <a:latin typeface="Times New Roman" panose="02020603050405020304" pitchFamily="18" charset="0"/>
                <a:ea typeface="+mn-ea"/>
                <a:cs typeface="+mn-cs"/>
              </a:rPr>
              <a:t>用</a:t>
            </a:r>
            <a:r>
              <a:rPr lang="en-US" altLang="zh-CN" kern="1200" err="1">
                <a:latin typeface="Times New Roman" panose="02020603050405020304" pitchFamily="18" charset="0"/>
                <a:ea typeface="+mn-ea"/>
                <a:cs typeface="+mn-cs"/>
              </a:rPr>
              <a:t>ga</a:t>
            </a:r>
            <a:r>
              <a:rPr lang="zh-CN" altLang="en-US" kern="1200" dirty="0">
                <a:latin typeface="Times New Roman" panose="02020603050405020304" pitchFamily="18" charset="0"/>
                <a:ea typeface="+mn-ea"/>
                <a:cs typeface="+mn-cs"/>
              </a:rPr>
              <a:t>函数求解，对应的程序如下</a:t>
            </a:r>
            <a:endParaRPr lang="zh-CN" altLang="en-US" kern="1200" dirty="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grpSp>
        <p:nvGrpSpPr>
          <p:cNvPr id="61442" name="Group 8"/>
          <p:cNvGrpSpPr/>
          <p:nvPr/>
        </p:nvGrpSpPr>
        <p:grpSpPr>
          <a:xfrm>
            <a:off x="457200" y="1482725"/>
            <a:ext cx="5364163" cy="685800"/>
            <a:chOff x="0" y="0"/>
            <a:chExt cx="3198" cy="432"/>
          </a:xfrm>
        </p:grpSpPr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>
              <a:off x="272" y="45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cmpd="sng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44" name="AutoShape 10"/>
            <p:cNvSpPr/>
            <p:nvPr/>
          </p:nvSpPr>
          <p:spPr>
            <a:xfrm>
              <a:off x="0" y="0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45" name="Text Box 11"/>
            <p:cNvSpPr txBox="1"/>
            <p:nvPr/>
          </p:nvSpPr>
          <p:spPr>
            <a:xfrm>
              <a:off x="272" y="45"/>
              <a:ext cx="292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/>
              <a:r>
                <a:rPr lang="en-US" altLang="zh-CN" sz="2800" b="1" err="1">
                  <a:latin typeface="楷体_GB2312" pitchFamily="49" charset="-122"/>
                  <a:ea typeface="楷体_GB2312" pitchFamily="49" charset="-122"/>
                </a:rPr>
                <a:t>Matlab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的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GA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工具箱使用简介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1446" name="Text Box 12"/>
            <p:cNvSpPr txBox="1"/>
            <p:nvPr/>
          </p:nvSpPr>
          <p:spPr>
            <a:xfrm>
              <a:off x="97" y="62"/>
              <a:ext cx="11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endPara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1447" name="标题 1"/>
          <p:cNvSpPr>
            <a:spLocks noGrp="1"/>
          </p:cNvSpPr>
          <p:nvPr/>
        </p:nvSpPr>
        <p:spPr>
          <a:xfrm>
            <a:off x="457200" y="522288"/>
            <a:ext cx="8229600" cy="7778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algn="ctr">
              <a:lnSpc>
                <a:spcPct val="120000"/>
              </a:lnSpc>
            </a:pPr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rPr>
              <a:t>现代优化方法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2843213" y="665163"/>
            <a:ext cx="3455988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i="0" u="none" strike="noStrike" kern="1200" cap="none" spc="0" normalizeH="0" baseline="0" noProof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经典优化方法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7410" name="Group 3"/>
          <p:cNvGrpSpPr/>
          <p:nvPr/>
        </p:nvGrpSpPr>
        <p:grpSpPr>
          <a:xfrm>
            <a:off x="749300" y="1773238"/>
            <a:ext cx="7339013" cy="3835400"/>
            <a:chOff x="0" y="-35"/>
            <a:chExt cx="4623" cy="2416"/>
          </a:xfrm>
        </p:grpSpPr>
        <p:sp>
          <p:nvSpPr>
            <p:cNvPr id="17411" name="AutoShape 4"/>
            <p:cNvSpPr/>
            <p:nvPr/>
          </p:nvSpPr>
          <p:spPr>
            <a:xfrm rot="-3626814">
              <a:off x="2401" y="444"/>
              <a:ext cx="499" cy="182"/>
            </a:xfrm>
            <a:prstGeom prst="rightArrow">
              <a:avLst>
                <a:gd name="adj1" fmla="val 35166"/>
                <a:gd name="adj2" fmla="val 111015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12" name="AutoShape 5"/>
            <p:cNvSpPr/>
            <p:nvPr/>
          </p:nvSpPr>
          <p:spPr>
            <a:xfrm rot="3465783">
              <a:off x="2433" y="1773"/>
              <a:ext cx="499" cy="182"/>
            </a:xfrm>
            <a:prstGeom prst="rightArrow">
              <a:avLst>
                <a:gd name="adj1" fmla="val 35166"/>
                <a:gd name="adj2" fmla="val 111015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13" name="AutoShape 6"/>
            <p:cNvSpPr/>
            <p:nvPr/>
          </p:nvSpPr>
          <p:spPr>
            <a:xfrm rot="-7230979">
              <a:off x="1665" y="458"/>
              <a:ext cx="499" cy="182"/>
            </a:xfrm>
            <a:prstGeom prst="rightArrow">
              <a:avLst>
                <a:gd name="adj1" fmla="val 35166"/>
                <a:gd name="adj2" fmla="val 111015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14" name="AutoShape 7"/>
            <p:cNvSpPr/>
            <p:nvPr/>
          </p:nvSpPr>
          <p:spPr>
            <a:xfrm rot="7535209">
              <a:off x="1641" y="1752"/>
              <a:ext cx="499" cy="182"/>
            </a:xfrm>
            <a:prstGeom prst="rightArrow">
              <a:avLst>
                <a:gd name="adj1" fmla="val 35166"/>
                <a:gd name="adj2" fmla="val 111015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15" name="AutoShape 8"/>
            <p:cNvSpPr/>
            <p:nvPr/>
          </p:nvSpPr>
          <p:spPr>
            <a:xfrm>
              <a:off x="2800" y="1123"/>
              <a:ext cx="499" cy="182"/>
            </a:xfrm>
            <a:prstGeom prst="rightArrow">
              <a:avLst>
                <a:gd name="adj1" fmla="val 35166"/>
                <a:gd name="adj2" fmla="val 111015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16" name="AutoShape 9"/>
            <p:cNvSpPr/>
            <p:nvPr/>
          </p:nvSpPr>
          <p:spPr>
            <a:xfrm rot="10800000">
              <a:off x="1282" y="1119"/>
              <a:ext cx="544" cy="182"/>
            </a:xfrm>
            <a:prstGeom prst="rightArrow">
              <a:avLst>
                <a:gd name="adj1" fmla="val 35166"/>
                <a:gd name="adj2" fmla="val 121027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17" name="Oval 10"/>
            <p:cNvSpPr/>
            <p:nvPr/>
          </p:nvSpPr>
          <p:spPr>
            <a:xfrm>
              <a:off x="1106" y="16"/>
              <a:ext cx="2358" cy="2359"/>
            </a:xfrm>
            <a:prstGeom prst="ellipse">
              <a:avLst/>
            </a:prstGeom>
            <a:noFill/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18" name="Text Box 11"/>
            <p:cNvSpPr txBox="1"/>
            <p:nvPr/>
          </p:nvSpPr>
          <p:spPr>
            <a:xfrm>
              <a:off x="3026" y="0"/>
              <a:ext cx="1247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zh-CN" altLang="en-US" sz="2800" dirty="0">
                  <a:latin typeface="Arial" panose="020B0604020202020204" pitchFamily="34" charset="0"/>
                  <a:ea typeface="宋体" panose="02010600030101010101" pitchFamily="2" charset="-122"/>
                </a:rPr>
                <a:t>非线性规划</a:t>
              </a:r>
              <a:endParaRPr lang="en-US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19" name="Text Box 12"/>
            <p:cNvSpPr txBox="1"/>
            <p:nvPr/>
          </p:nvSpPr>
          <p:spPr>
            <a:xfrm>
              <a:off x="458" y="-35"/>
              <a:ext cx="1021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zh-CN" altLang="en-US" sz="2800" dirty="0">
                  <a:latin typeface="Arial" panose="020B0604020202020204" pitchFamily="34" charset="0"/>
                  <a:ea typeface="宋体" panose="02010600030101010101" pitchFamily="2" charset="-122"/>
                </a:rPr>
                <a:t>线性规划</a:t>
              </a:r>
              <a:endParaRPr lang="en-US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0" name="Text Box 13"/>
            <p:cNvSpPr txBox="1"/>
            <p:nvPr/>
          </p:nvSpPr>
          <p:spPr>
            <a:xfrm>
              <a:off x="3602" y="1104"/>
              <a:ext cx="1021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zh-CN" altLang="en-US" sz="2800" dirty="0">
                  <a:latin typeface="Arial" panose="020B0604020202020204" pitchFamily="34" charset="0"/>
                  <a:ea typeface="宋体" panose="02010600030101010101" pitchFamily="2" charset="-122"/>
                </a:rPr>
                <a:t>动态规划</a:t>
              </a:r>
              <a:endParaRPr lang="en-US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1" name="Text Box 14"/>
            <p:cNvSpPr txBox="1"/>
            <p:nvPr/>
          </p:nvSpPr>
          <p:spPr>
            <a:xfrm>
              <a:off x="3026" y="2112"/>
              <a:ext cx="50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zh-CN" altLang="en-US" sz="1600" dirty="0">
                  <a:latin typeface="Arial" panose="020B0604020202020204" pitchFamily="34" charset="0"/>
                  <a:ea typeface="宋体" panose="02010600030101010101" pitchFamily="2" charset="-122"/>
                </a:rPr>
                <a:t>。。。</a:t>
              </a:r>
              <a:endParaRPr lang="en-US" altLang="zh-CN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2" name="Text Box 15"/>
            <p:cNvSpPr txBox="1"/>
            <p:nvPr/>
          </p:nvSpPr>
          <p:spPr>
            <a:xfrm>
              <a:off x="0" y="1104"/>
              <a:ext cx="1021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zh-CN" altLang="en-US" sz="2800" dirty="0">
                  <a:latin typeface="Arial" panose="020B0604020202020204" pitchFamily="34" charset="0"/>
                  <a:ea typeface="宋体" panose="02010600030101010101" pitchFamily="2" charset="-122"/>
                </a:rPr>
                <a:t>整数规划</a:t>
              </a:r>
              <a:endParaRPr lang="en-US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3" name="Text Box 16"/>
            <p:cNvSpPr txBox="1"/>
            <p:nvPr/>
          </p:nvSpPr>
          <p:spPr>
            <a:xfrm>
              <a:off x="276" y="2051"/>
              <a:ext cx="1247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zh-CN" altLang="en-US" sz="2800" dirty="0">
                  <a:latin typeface="Arial" panose="020B0604020202020204" pitchFamily="34" charset="0"/>
                  <a:ea typeface="宋体" panose="02010600030101010101" pitchFamily="2" charset="-122"/>
                </a:rPr>
                <a:t>多目标规划</a:t>
              </a:r>
              <a:endParaRPr lang="en-US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" name="Oval 17"/>
            <p:cNvSpPr>
              <a:spLocks noChangeArrowheads="1"/>
            </p:cNvSpPr>
            <p:nvPr/>
          </p:nvSpPr>
          <p:spPr bwMode="auto">
            <a:xfrm>
              <a:off x="1016" y="1136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Oval 18"/>
            <p:cNvSpPr>
              <a:spLocks noChangeArrowheads="1"/>
            </p:cNvSpPr>
            <p:nvPr/>
          </p:nvSpPr>
          <p:spPr bwMode="auto">
            <a:xfrm>
              <a:off x="1592" y="96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Oval 19"/>
            <p:cNvSpPr>
              <a:spLocks noChangeArrowheads="1"/>
            </p:cNvSpPr>
            <p:nvPr/>
          </p:nvSpPr>
          <p:spPr bwMode="auto">
            <a:xfrm>
              <a:off x="2792" y="96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Oval 20"/>
            <p:cNvSpPr>
              <a:spLocks noChangeArrowheads="1"/>
            </p:cNvSpPr>
            <p:nvPr/>
          </p:nvSpPr>
          <p:spPr bwMode="auto">
            <a:xfrm>
              <a:off x="1544" y="2112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Oval 21"/>
            <p:cNvSpPr>
              <a:spLocks noChangeArrowheads="1"/>
            </p:cNvSpPr>
            <p:nvPr/>
          </p:nvSpPr>
          <p:spPr bwMode="auto">
            <a:xfrm>
              <a:off x="2792" y="2112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Oval 22"/>
            <p:cNvSpPr>
              <a:spLocks noChangeArrowheads="1"/>
            </p:cNvSpPr>
            <p:nvPr/>
          </p:nvSpPr>
          <p:spPr bwMode="auto">
            <a:xfrm>
              <a:off x="3368" y="1128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Oval 23"/>
            <p:cNvSpPr>
              <a:spLocks noChangeArrowheads="1"/>
            </p:cNvSpPr>
            <p:nvPr/>
          </p:nvSpPr>
          <p:spPr bwMode="auto">
            <a:xfrm>
              <a:off x="1761" y="66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Oval 24"/>
            <p:cNvSpPr>
              <a:spLocks noChangeArrowheads="1"/>
            </p:cNvSpPr>
            <p:nvPr/>
          </p:nvSpPr>
          <p:spPr bwMode="auto">
            <a:xfrm>
              <a:off x="1758" y="668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1999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Oval 25"/>
            <p:cNvSpPr>
              <a:spLocks noChangeArrowheads="1"/>
            </p:cNvSpPr>
            <p:nvPr/>
          </p:nvSpPr>
          <p:spPr bwMode="auto">
            <a:xfrm>
              <a:off x="1831" y="734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Oval 26"/>
            <p:cNvSpPr>
              <a:spLocks noChangeArrowheads="1"/>
            </p:cNvSpPr>
            <p:nvPr/>
          </p:nvSpPr>
          <p:spPr bwMode="auto">
            <a:xfrm>
              <a:off x="1839" y="720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4" name="Oval 27"/>
            <p:cNvSpPr/>
            <p:nvPr/>
          </p:nvSpPr>
          <p:spPr>
            <a:xfrm>
              <a:off x="1878" y="781"/>
              <a:ext cx="840" cy="832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anchor="ctr">
              <a:spAutoFit/>
            </a:bodyPr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7435" name="Group 28"/>
            <p:cNvGrpSpPr/>
            <p:nvPr/>
          </p:nvGrpSpPr>
          <p:grpSpPr>
            <a:xfrm>
              <a:off x="1891" y="793"/>
              <a:ext cx="813" cy="805"/>
              <a:chOff x="0" y="0"/>
              <a:chExt cx="1252" cy="1252"/>
            </a:xfrm>
          </p:grpSpPr>
          <p:sp>
            <p:nvSpPr>
              <p:cNvPr id="17436" name="Oval 29"/>
              <p:cNvSpPr/>
              <p:nvPr/>
            </p:nvSpPr>
            <p:spPr>
              <a:xfrm>
                <a:off x="0" y="0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37" name="Oval 30"/>
              <p:cNvSpPr/>
              <p:nvPr/>
            </p:nvSpPr>
            <p:spPr>
              <a:xfrm>
                <a:off x="16" y="7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38" name="Oval 31"/>
              <p:cNvSpPr/>
              <p:nvPr/>
            </p:nvSpPr>
            <p:spPr>
              <a:xfrm>
                <a:off x="29" y="19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39" name="Oval 32"/>
              <p:cNvSpPr/>
              <p:nvPr/>
            </p:nvSpPr>
            <p:spPr>
              <a:xfrm>
                <a:off x="97" y="51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内容占位符 2"/>
          <p:cNvSpPr>
            <a:spLocks noGrp="1"/>
          </p:cNvSpPr>
          <p:nvPr>
            <p:ph idx="1"/>
          </p:nvPr>
        </p:nvSpPr>
        <p:spPr>
          <a:xfrm>
            <a:off x="628650" y="1736725"/>
            <a:ext cx="7886700" cy="4351338"/>
          </a:xfrm>
          <a:ln/>
        </p:spPr>
        <p:txBody>
          <a:bodyPr vert="horz" lIns="91440" tIns="45720" rIns="91440" bIns="45720" anchor="t"/>
          <a:p>
            <a:pPr defTabSz="685800">
              <a:buFont typeface="Arial" panose="020B0604020202020204" pitchFamily="34" charset="0"/>
              <a:buNone/>
            </a:pPr>
            <a:r>
              <a:rPr lang="en-US" altLang="zh-CN" kern="1200"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lang="en-US" altLang="zh-CN" kern="1200">
              <a:latin typeface="Times New Roman" panose="02020603050405020304" pitchFamily="18" charset="0"/>
              <a:ea typeface="+mn-ea"/>
              <a:cs typeface="+mn-cs"/>
            </a:endParaRPr>
          </a:p>
          <a:p>
            <a:pPr defTabSz="685800">
              <a:buFont typeface="Arial" panose="020B0604020202020204" pitchFamily="34" charset="0"/>
              <a:buNone/>
            </a:pPr>
            <a:r>
              <a:rPr lang="en-US" altLang="zh-CN" kern="1200"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US" altLang="zh-CN" kern="1200" err="1">
                <a:latin typeface="Times New Roman" panose="02020603050405020304" pitchFamily="18" charset="0"/>
                <a:ea typeface="+mn-ea"/>
                <a:cs typeface="+mn-cs"/>
              </a:rPr>
              <a:t>ObjectiveFunction</a:t>
            </a:r>
            <a:r>
              <a:rPr lang="en-US" altLang="zh-CN" kern="1200">
                <a:latin typeface="Times New Roman" panose="02020603050405020304" pitchFamily="18" charset="0"/>
                <a:ea typeface="+mn-ea"/>
                <a:cs typeface="+mn-cs"/>
              </a:rPr>
              <a:t> = @</a:t>
            </a:r>
            <a:r>
              <a:rPr lang="en-US" altLang="zh-CN" kern="1200" err="1">
                <a:latin typeface="Times New Roman" panose="02020603050405020304" pitchFamily="18" charset="0"/>
                <a:ea typeface="+mn-ea"/>
                <a:cs typeface="+mn-cs"/>
              </a:rPr>
              <a:t>simple_objective</a:t>
            </a:r>
            <a:r>
              <a:rPr lang="en-US" altLang="zh-CN" kern="1200">
                <a:latin typeface="Times New Roman" panose="02020603050405020304" pitchFamily="18" charset="0"/>
                <a:ea typeface="+mn-ea"/>
                <a:cs typeface="+mn-cs"/>
              </a:rPr>
              <a:t>;</a:t>
            </a:r>
            <a:endParaRPr lang="en-US" altLang="zh-CN" kern="1200">
              <a:latin typeface="Times New Roman" panose="02020603050405020304" pitchFamily="18" charset="0"/>
              <a:ea typeface="+mn-ea"/>
              <a:cs typeface="+mn-cs"/>
            </a:endParaRPr>
          </a:p>
          <a:p>
            <a:pPr defTabSz="685800">
              <a:buFont typeface="Arial" panose="020B0604020202020204" pitchFamily="34" charset="0"/>
              <a:buNone/>
            </a:pPr>
            <a:r>
              <a:rPr lang="en-US" altLang="zh-CN" kern="1200"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US" altLang="zh-CN" kern="1200" err="1">
                <a:latin typeface="Times New Roman" panose="02020603050405020304" pitchFamily="18" charset="0"/>
                <a:ea typeface="+mn-ea"/>
                <a:cs typeface="+mn-cs"/>
              </a:rPr>
              <a:t>nvars</a:t>
            </a:r>
            <a:r>
              <a:rPr lang="en-US" altLang="zh-CN" kern="1200">
                <a:latin typeface="Times New Roman" panose="02020603050405020304" pitchFamily="18" charset="0"/>
                <a:ea typeface="+mn-ea"/>
                <a:cs typeface="+mn-cs"/>
              </a:rPr>
              <a:t> = 2;    % Number of variables</a:t>
            </a:r>
            <a:endParaRPr lang="en-US" altLang="zh-CN" kern="1200">
              <a:latin typeface="Times New Roman" panose="02020603050405020304" pitchFamily="18" charset="0"/>
              <a:ea typeface="+mn-ea"/>
              <a:cs typeface="+mn-cs"/>
            </a:endParaRPr>
          </a:p>
          <a:p>
            <a:pPr defTabSz="685800">
              <a:buFont typeface="Arial" panose="020B0604020202020204" pitchFamily="34" charset="0"/>
              <a:buNone/>
            </a:pPr>
            <a:r>
              <a:rPr lang="en-US" altLang="zh-CN" kern="1200">
                <a:latin typeface="Times New Roman" panose="02020603050405020304" pitchFamily="18" charset="0"/>
                <a:ea typeface="+mn-ea"/>
                <a:cs typeface="+mn-cs"/>
              </a:rPr>
              <a:t> LB = [0 0];   % Lower bound</a:t>
            </a:r>
            <a:endParaRPr lang="en-US" altLang="zh-CN" kern="1200">
              <a:latin typeface="Times New Roman" panose="02020603050405020304" pitchFamily="18" charset="0"/>
              <a:ea typeface="+mn-ea"/>
              <a:cs typeface="+mn-cs"/>
            </a:endParaRPr>
          </a:p>
          <a:p>
            <a:pPr defTabSz="685800">
              <a:buFont typeface="Arial" panose="020B0604020202020204" pitchFamily="34" charset="0"/>
              <a:buNone/>
            </a:pPr>
            <a:r>
              <a:rPr lang="en-US" altLang="zh-CN" kern="1200">
                <a:latin typeface="Times New Roman" panose="02020603050405020304" pitchFamily="18" charset="0"/>
                <a:ea typeface="+mn-ea"/>
                <a:cs typeface="+mn-cs"/>
              </a:rPr>
              <a:t> UB = [1 13];  % Upper bound</a:t>
            </a:r>
            <a:endParaRPr lang="en-US" altLang="zh-CN" kern="1200">
              <a:latin typeface="Times New Roman" panose="02020603050405020304" pitchFamily="18" charset="0"/>
              <a:ea typeface="+mn-ea"/>
              <a:cs typeface="+mn-cs"/>
            </a:endParaRPr>
          </a:p>
          <a:p>
            <a:pPr defTabSz="685800">
              <a:buFont typeface="Arial" panose="020B0604020202020204" pitchFamily="34" charset="0"/>
              <a:buNone/>
            </a:pPr>
            <a:r>
              <a:rPr lang="en-US" altLang="zh-CN" kern="1200"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US" altLang="zh-CN" kern="1200" err="1">
                <a:latin typeface="Times New Roman" panose="02020603050405020304" pitchFamily="18" charset="0"/>
                <a:ea typeface="+mn-ea"/>
                <a:cs typeface="+mn-cs"/>
              </a:rPr>
              <a:t>ConstraintFunction</a:t>
            </a:r>
            <a:r>
              <a:rPr lang="en-US" altLang="zh-CN" kern="1200">
                <a:latin typeface="Times New Roman" panose="02020603050405020304" pitchFamily="18" charset="0"/>
                <a:ea typeface="+mn-ea"/>
                <a:cs typeface="+mn-cs"/>
              </a:rPr>
              <a:t> = @</a:t>
            </a:r>
            <a:r>
              <a:rPr lang="en-US" altLang="zh-CN" kern="1200" err="1">
                <a:latin typeface="Times New Roman" panose="02020603050405020304" pitchFamily="18" charset="0"/>
                <a:ea typeface="+mn-ea"/>
                <a:cs typeface="+mn-cs"/>
              </a:rPr>
              <a:t>simple_constraint</a:t>
            </a:r>
            <a:r>
              <a:rPr lang="en-US" altLang="zh-CN" kern="1200">
                <a:latin typeface="Times New Roman" panose="02020603050405020304" pitchFamily="18" charset="0"/>
                <a:ea typeface="+mn-ea"/>
                <a:cs typeface="+mn-cs"/>
              </a:rPr>
              <a:t>;</a:t>
            </a:r>
            <a:endParaRPr lang="en-US" altLang="zh-CN" kern="1200">
              <a:latin typeface="Times New Roman" panose="02020603050405020304" pitchFamily="18" charset="0"/>
              <a:ea typeface="+mn-ea"/>
              <a:cs typeface="+mn-cs"/>
            </a:endParaRPr>
          </a:p>
          <a:p>
            <a:pPr defTabSz="685800">
              <a:buFont typeface="Arial" panose="020B0604020202020204" pitchFamily="34" charset="0"/>
              <a:buNone/>
            </a:pPr>
            <a:r>
              <a:rPr lang="en-US" altLang="zh-CN" kern="1200">
                <a:latin typeface="Times New Roman" panose="02020603050405020304" pitchFamily="18" charset="0"/>
                <a:ea typeface="+mn-ea"/>
                <a:cs typeface="+mn-cs"/>
              </a:rPr>
              <a:t>[</a:t>
            </a:r>
            <a:r>
              <a:rPr lang="en-US" altLang="zh-CN" kern="1200" err="1">
                <a:latin typeface="Times New Roman" panose="02020603050405020304" pitchFamily="18" charset="0"/>
                <a:ea typeface="+mn-ea"/>
                <a:cs typeface="+mn-cs"/>
              </a:rPr>
              <a:t>x,fval</a:t>
            </a:r>
            <a:r>
              <a:rPr lang="en-US" altLang="zh-CN" kern="1200">
                <a:latin typeface="Times New Roman" panose="02020603050405020304" pitchFamily="18" charset="0"/>
                <a:ea typeface="+mn-ea"/>
                <a:cs typeface="+mn-cs"/>
              </a:rPr>
              <a:t>] = </a:t>
            </a:r>
            <a:r>
              <a:rPr lang="en-US" altLang="zh-CN" kern="1200" err="1">
                <a:latin typeface="Times New Roman" panose="02020603050405020304" pitchFamily="18" charset="0"/>
                <a:ea typeface="+mn-ea"/>
                <a:cs typeface="+mn-cs"/>
              </a:rPr>
              <a:t>ga(ObjectiveFunction,nvars,[],[],[],[],LB,UB</a:t>
            </a:r>
            <a:r>
              <a:rPr lang="en-US" altLang="zh-CN" kern="1200">
                <a:latin typeface="Times New Roman" panose="02020603050405020304" pitchFamily="18" charset="0"/>
                <a:ea typeface="+mn-ea"/>
                <a:cs typeface="+mn-cs"/>
              </a:rPr>
              <a:t>, ...</a:t>
            </a:r>
            <a:endParaRPr lang="en-US" altLang="zh-CN" kern="1200">
              <a:latin typeface="Times New Roman" panose="02020603050405020304" pitchFamily="18" charset="0"/>
              <a:ea typeface="+mn-ea"/>
              <a:cs typeface="+mn-cs"/>
            </a:endParaRPr>
          </a:p>
          <a:p>
            <a:pPr defTabSz="685800">
              <a:buFont typeface="Arial" panose="020B0604020202020204" pitchFamily="34" charset="0"/>
              <a:buNone/>
            </a:pPr>
            <a:r>
              <a:rPr lang="en-US" altLang="zh-CN" kern="1200">
                <a:latin typeface="Times New Roman" panose="02020603050405020304" pitchFamily="18" charset="0"/>
                <a:ea typeface="+mn-ea"/>
                <a:cs typeface="+mn-cs"/>
              </a:rPr>
              <a:t>    </a:t>
            </a:r>
            <a:r>
              <a:rPr lang="en-US" altLang="zh-CN" kern="1200" err="1">
                <a:latin typeface="Times New Roman" panose="02020603050405020304" pitchFamily="18" charset="0"/>
                <a:ea typeface="+mn-ea"/>
                <a:cs typeface="+mn-cs"/>
              </a:rPr>
              <a:t>ConstraintFunction</a:t>
            </a:r>
            <a:r>
              <a:rPr lang="en-US" altLang="zh-CN" kern="1200"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endParaRPr lang="zh-CN" altLang="zh-CN" kern="1200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defTabSz="685800"/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grpSp>
        <p:nvGrpSpPr>
          <p:cNvPr id="62466" name="Group 8"/>
          <p:cNvGrpSpPr/>
          <p:nvPr/>
        </p:nvGrpSpPr>
        <p:grpSpPr>
          <a:xfrm>
            <a:off x="457200" y="1522413"/>
            <a:ext cx="5364163" cy="685800"/>
            <a:chOff x="0" y="0"/>
            <a:chExt cx="3198" cy="432"/>
          </a:xfrm>
        </p:grpSpPr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>
              <a:off x="272" y="45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cmpd="sng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68" name="AutoShape 10"/>
            <p:cNvSpPr/>
            <p:nvPr/>
          </p:nvSpPr>
          <p:spPr>
            <a:xfrm>
              <a:off x="0" y="0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469" name="Text Box 11"/>
            <p:cNvSpPr txBox="1"/>
            <p:nvPr/>
          </p:nvSpPr>
          <p:spPr>
            <a:xfrm>
              <a:off x="272" y="45"/>
              <a:ext cx="292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/>
              <a:r>
                <a:rPr lang="en-US" altLang="zh-CN" sz="2800" b="1" err="1">
                  <a:latin typeface="楷体_GB2312" pitchFamily="49" charset="-122"/>
                  <a:ea typeface="楷体_GB2312" pitchFamily="49" charset="-122"/>
                </a:rPr>
                <a:t>Matlab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的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GA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工具箱使用简介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2470" name="Text Box 12"/>
            <p:cNvSpPr txBox="1"/>
            <p:nvPr/>
          </p:nvSpPr>
          <p:spPr>
            <a:xfrm>
              <a:off x="97" y="62"/>
              <a:ext cx="11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endPara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11"/>
          <p:cNvGrpSpPr/>
          <p:nvPr/>
        </p:nvGrpSpPr>
        <p:grpSpPr>
          <a:xfrm>
            <a:off x="5821363" y="3163888"/>
            <a:ext cx="2735262" cy="1295400"/>
            <a:chOff x="5076056" y="4797152"/>
            <a:chExt cx="2736304" cy="1296144"/>
          </a:xfrm>
        </p:grpSpPr>
        <p:sp>
          <p:nvSpPr>
            <p:cNvPr id="10" name="椭圆形标注 9"/>
            <p:cNvSpPr/>
            <p:nvPr/>
          </p:nvSpPr>
          <p:spPr>
            <a:xfrm>
              <a:off x="5076056" y="4797152"/>
              <a:ext cx="2736304" cy="1296144"/>
            </a:xfrm>
            <a:prstGeom prst="wedgeEllipseCallout">
              <a:avLst>
                <a:gd name="adj1" fmla="val -24971"/>
                <a:gd name="adj2" fmla="val 687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473" name="TextBox 10"/>
            <p:cNvSpPr txBox="1"/>
            <p:nvPr/>
          </p:nvSpPr>
          <p:spPr>
            <a:xfrm>
              <a:off x="5364088" y="5085184"/>
              <a:ext cx="2376264" cy="9233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x=0.8122    12.3122 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r>
                <a:rPr lang="en-US" altLang="zh-CN" err="1">
                  <a:latin typeface="Arial" panose="020B0604020202020204" pitchFamily="34" charset="0"/>
                  <a:ea typeface="宋体" panose="02010600030101010101" pitchFamily="2" charset="-122"/>
                </a:rPr>
                <a:t>fval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=1.3578e+004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2474" name="标题 1"/>
          <p:cNvSpPr>
            <a:spLocks noGrp="1"/>
          </p:cNvSpPr>
          <p:nvPr/>
        </p:nvSpPr>
        <p:spPr>
          <a:xfrm>
            <a:off x="457200" y="522288"/>
            <a:ext cx="8229600" cy="7778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algn="ctr">
              <a:lnSpc>
                <a:spcPct val="120000"/>
              </a:lnSpc>
            </a:pPr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rPr>
              <a:t>现代优化方法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lIns="91440" tIns="45720" rIns="91440" bIns="45720" anchor="t"/>
          <a:p>
            <a:pPr defTabSz="685800">
              <a:lnSpc>
                <a:spcPct val="150000"/>
              </a:lnSpc>
            </a:pPr>
            <a:r>
              <a:rPr lang="zh-CN" altLang="en-US" sz="2800" kern="1200" dirty="0">
                <a:latin typeface="Times New Roman" panose="02020603050405020304" pitchFamily="18" charset="0"/>
                <a:ea typeface="+mn-ea"/>
                <a:cs typeface="+mn-cs"/>
              </a:rPr>
              <a:t>用</a:t>
            </a:r>
            <a:r>
              <a:rPr lang="en-US" altLang="zh-CN" sz="2800" kern="1200" err="1">
                <a:latin typeface="Times New Roman" panose="02020603050405020304" pitchFamily="18" charset="0"/>
                <a:ea typeface="+mn-ea"/>
                <a:cs typeface="+mn-cs"/>
              </a:rPr>
              <a:t>gatool</a:t>
            </a:r>
            <a:r>
              <a:rPr lang="zh-CN" altLang="en-US" sz="2800" kern="1200" dirty="0">
                <a:latin typeface="Times New Roman" panose="02020603050405020304" pitchFamily="18" charset="0"/>
                <a:ea typeface="+mn-ea"/>
                <a:cs typeface="+mn-cs"/>
              </a:rPr>
              <a:t>求解</a:t>
            </a:r>
            <a:endParaRPr lang="en-US" altLang="zh-CN" sz="2800" kern="1200">
              <a:latin typeface="Times New Roman" panose="02020603050405020304" pitchFamily="18" charset="0"/>
              <a:ea typeface="+mn-ea"/>
              <a:cs typeface="+mn-cs"/>
            </a:endParaRPr>
          </a:p>
          <a:p>
            <a:pPr defTabSz="685800">
              <a:buFont typeface="Arial" panose="020B0604020202020204" pitchFamily="34" charset="0"/>
              <a:buNone/>
            </a:pPr>
            <a:endParaRPr lang="zh-CN" altLang="en-US" sz="2800" kern="1200" dirty="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grpSp>
        <p:nvGrpSpPr>
          <p:cNvPr id="64514" name="Group 8"/>
          <p:cNvGrpSpPr/>
          <p:nvPr/>
        </p:nvGrpSpPr>
        <p:grpSpPr>
          <a:xfrm>
            <a:off x="444500" y="1339850"/>
            <a:ext cx="5364163" cy="685800"/>
            <a:chOff x="0" y="0"/>
            <a:chExt cx="3198" cy="432"/>
          </a:xfrm>
        </p:grpSpPr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>
              <a:off x="272" y="45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cmpd="sng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16" name="AutoShape 10"/>
            <p:cNvSpPr/>
            <p:nvPr/>
          </p:nvSpPr>
          <p:spPr>
            <a:xfrm>
              <a:off x="0" y="0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517" name="Text Box 11"/>
            <p:cNvSpPr txBox="1"/>
            <p:nvPr/>
          </p:nvSpPr>
          <p:spPr>
            <a:xfrm>
              <a:off x="272" y="45"/>
              <a:ext cx="292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/>
              <a:r>
                <a:rPr lang="en-US" altLang="zh-CN" sz="2800" b="1" err="1">
                  <a:latin typeface="楷体_GB2312" pitchFamily="49" charset="-122"/>
                  <a:ea typeface="楷体_GB2312" pitchFamily="49" charset="-122"/>
                </a:rPr>
                <a:t>Matlab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的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GA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工具箱使用简介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4518" name="Text Box 12"/>
            <p:cNvSpPr txBox="1"/>
            <p:nvPr/>
          </p:nvSpPr>
          <p:spPr>
            <a:xfrm>
              <a:off x="97" y="62"/>
              <a:ext cx="11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endPara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64519" name="图片 9" descr="C:\Documents and Settings\Administrator\Application Data\Tencent\Users\934011668\QQ\WinTemp\RichOle\{3DNAEHD63~(XQZT$RGID8X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0" y="2636838"/>
            <a:ext cx="6273800" cy="38465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10"/>
          <p:cNvGrpSpPr/>
          <p:nvPr/>
        </p:nvGrpSpPr>
        <p:grpSpPr>
          <a:xfrm>
            <a:off x="6292850" y="4059238"/>
            <a:ext cx="2736850" cy="1295400"/>
            <a:chOff x="5076056" y="4797152"/>
            <a:chExt cx="2736304" cy="1296144"/>
          </a:xfrm>
        </p:grpSpPr>
        <p:sp>
          <p:nvSpPr>
            <p:cNvPr id="12" name="椭圆形标注 11"/>
            <p:cNvSpPr/>
            <p:nvPr/>
          </p:nvSpPr>
          <p:spPr>
            <a:xfrm>
              <a:off x="5076056" y="4797152"/>
              <a:ext cx="2736304" cy="1296144"/>
            </a:xfrm>
            <a:prstGeom prst="wedgeEllipseCallout">
              <a:avLst>
                <a:gd name="adj1" fmla="val -24971"/>
                <a:gd name="adj2" fmla="val 687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522" name="TextBox 12"/>
            <p:cNvSpPr txBox="1"/>
            <p:nvPr/>
          </p:nvSpPr>
          <p:spPr>
            <a:xfrm>
              <a:off x="5364088" y="5085184"/>
              <a:ext cx="2376264" cy="9233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x=0.8122    12.3122 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r>
                <a:rPr lang="en-US" altLang="zh-CN" err="1">
                  <a:latin typeface="Arial" panose="020B0604020202020204" pitchFamily="34" charset="0"/>
                  <a:ea typeface="宋体" panose="02010600030101010101" pitchFamily="2" charset="-122"/>
                </a:rPr>
                <a:t>fval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=1.3578e+004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4523" name="标题 1"/>
          <p:cNvSpPr>
            <a:spLocks noGrp="1"/>
          </p:cNvSpPr>
          <p:nvPr/>
        </p:nvSpPr>
        <p:spPr>
          <a:xfrm>
            <a:off x="457200" y="522288"/>
            <a:ext cx="8229600" cy="7778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algn="ctr">
              <a:lnSpc>
                <a:spcPct val="120000"/>
              </a:lnSpc>
            </a:pPr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rPr>
              <a:t>现代优化方法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61" name="Rectangle 5"/>
          <p:cNvSpPr/>
          <p:nvPr/>
        </p:nvSpPr>
        <p:spPr>
          <a:xfrm>
            <a:off x="952500" y="2922588"/>
            <a:ext cx="7239000" cy="10128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en-US" altLang="zh-CN" sz="8800">
                <a:latin typeface="宋体" panose="02010600030101010101" pitchFamily="2" charset="-122"/>
                <a:ea typeface="宋体" panose="02010600030101010101" pitchFamily="2" charset="-122"/>
              </a:rPr>
              <a:t>Q &amp; A</a:t>
            </a:r>
            <a:endParaRPr lang="zh-CN" altLang="en-US" sz="8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386" name="Group 3"/>
          <p:cNvGrpSpPr/>
          <p:nvPr/>
        </p:nvGrpSpPr>
        <p:grpSpPr>
          <a:xfrm>
            <a:off x="382588" y="1285875"/>
            <a:ext cx="2746375" cy="5184775"/>
            <a:chOff x="0" y="3"/>
            <a:chExt cx="1367" cy="2539"/>
          </a:xfrm>
        </p:grpSpPr>
        <p:sp>
          <p:nvSpPr>
            <p:cNvPr id="18434" name="AutoShape 4"/>
            <p:cNvSpPr/>
            <p:nvPr/>
          </p:nvSpPr>
          <p:spPr>
            <a:xfrm>
              <a:off x="0" y="194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35" name="AutoShape 5"/>
            <p:cNvSpPr/>
            <p:nvPr/>
          </p:nvSpPr>
          <p:spPr>
            <a:xfrm>
              <a:off x="21" y="199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36" name="AutoShape 6"/>
            <p:cNvSpPr/>
            <p:nvPr/>
          </p:nvSpPr>
          <p:spPr>
            <a:xfrm>
              <a:off x="32" y="1499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37" name="AutoShape 7"/>
            <p:cNvSpPr/>
            <p:nvPr/>
          </p:nvSpPr>
          <p:spPr>
            <a:xfrm>
              <a:off x="32" y="213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38" name="AutoShape 8"/>
            <p:cNvSpPr/>
            <p:nvPr/>
          </p:nvSpPr>
          <p:spPr>
            <a:xfrm>
              <a:off x="4" y="1994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39" name="AutoShape 9"/>
            <p:cNvSpPr/>
            <p:nvPr/>
          </p:nvSpPr>
          <p:spPr>
            <a:xfrm>
              <a:off x="32" y="2009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8440" name="Group 10"/>
            <p:cNvGrpSpPr/>
            <p:nvPr/>
          </p:nvGrpSpPr>
          <p:grpSpPr>
            <a:xfrm>
              <a:off x="470" y="3"/>
              <a:ext cx="404" cy="392"/>
              <a:chOff x="2" y="5"/>
              <a:chExt cx="666" cy="647"/>
            </a:xfrm>
          </p:grpSpPr>
          <p:sp>
            <p:nvSpPr>
              <p:cNvPr id="18441" name="Oval 11"/>
              <p:cNvSpPr/>
              <p:nvPr/>
            </p:nvSpPr>
            <p:spPr>
              <a:xfrm>
                <a:off x="2" y="139"/>
                <a:ext cx="666" cy="38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</a:ln>
            </p:spPr>
            <p:txBody>
              <a:bodyPr anchor="ctr">
                <a:spAutoFit/>
              </a:bodyPr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42" name="Oval 12"/>
              <p:cNvSpPr/>
              <p:nvPr/>
            </p:nvSpPr>
            <p:spPr>
              <a:xfrm>
                <a:off x="7" y="5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43" name="Oval 13"/>
              <p:cNvSpPr/>
              <p:nvPr/>
            </p:nvSpPr>
            <p:spPr>
              <a:xfrm>
                <a:off x="15" y="9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44" name="Oval 14"/>
              <p:cNvSpPr/>
              <p:nvPr/>
            </p:nvSpPr>
            <p:spPr>
              <a:xfrm>
                <a:off x="22" y="15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45" name="Oval 15"/>
              <p:cNvSpPr/>
              <p:nvPr/>
            </p:nvSpPr>
            <p:spPr>
              <a:xfrm>
                <a:off x="57" y="31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446" name="Text Box 16"/>
            <p:cNvSpPr txBox="1"/>
            <p:nvPr/>
          </p:nvSpPr>
          <p:spPr>
            <a:xfrm>
              <a:off x="579" y="58"/>
              <a:ext cx="176" cy="2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7" name="Text Box 17"/>
            <p:cNvSpPr txBox="1"/>
            <p:nvPr/>
          </p:nvSpPr>
          <p:spPr>
            <a:xfrm>
              <a:off x="48" y="479"/>
              <a:ext cx="1296" cy="11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线性规划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研究线性约束条件下线性目标函数的极值问题的数学理论和方法。</a:t>
              </a:r>
              <a:endPara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6387" name="Group 18"/>
          <p:cNvGrpSpPr/>
          <p:nvPr/>
        </p:nvGrpSpPr>
        <p:grpSpPr>
          <a:xfrm>
            <a:off x="3200400" y="1257300"/>
            <a:ext cx="2447925" cy="5183188"/>
            <a:chOff x="0" y="3"/>
            <a:chExt cx="1365" cy="2539"/>
          </a:xfrm>
        </p:grpSpPr>
        <p:sp>
          <p:nvSpPr>
            <p:cNvPr id="18449" name="AutoShape 19"/>
            <p:cNvSpPr/>
            <p:nvPr/>
          </p:nvSpPr>
          <p:spPr>
            <a:xfrm>
              <a:off x="0" y="194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0" name="AutoShape 20"/>
            <p:cNvSpPr/>
            <p:nvPr/>
          </p:nvSpPr>
          <p:spPr>
            <a:xfrm>
              <a:off x="21" y="199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</a:ln>
          </p:spPr>
          <p:txBody>
            <a:bodyPr wrap="none" anchor="ctr"/>
            <a:p>
              <a:endParaRPr lang="zh-CN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1" name="AutoShape 21"/>
            <p:cNvSpPr/>
            <p:nvPr/>
          </p:nvSpPr>
          <p:spPr>
            <a:xfrm>
              <a:off x="32" y="1499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2" name="AutoShape 22"/>
            <p:cNvSpPr/>
            <p:nvPr/>
          </p:nvSpPr>
          <p:spPr>
            <a:xfrm>
              <a:off x="32" y="213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3" name="Oval 23"/>
            <p:cNvSpPr/>
            <p:nvPr/>
          </p:nvSpPr>
          <p:spPr>
            <a:xfrm>
              <a:off x="470" y="54"/>
              <a:ext cx="403" cy="298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anchor="ctr">
              <a:spAutoFit/>
            </a:bodyPr>
            <a:p>
              <a:endParaRPr lang="zh-CN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4" name="Oval 24"/>
            <p:cNvSpPr/>
            <p:nvPr/>
          </p:nvSpPr>
          <p:spPr>
            <a:xfrm>
              <a:off x="473" y="3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/>
            <a:p>
              <a:endParaRPr lang="zh-CN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5" name="Oval 25"/>
            <p:cNvSpPr/>
            <p:nvPr/>
          </p:nvSpPr>
          <p:spPr>
            <a:xfrm>
              <a:off x="478" y="5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/>
            <a:p>
              <a:endParaRPr lang="zh-CN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6" name="Oval 26"/>
            <p:cNvSpPr/>
            <p:nvPr/>
          </p:nvSpPr>
          <p:spPr>
            <a:xfrm>
              <a:off x="482" y="9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/>
            <a:p>
              <a:endParaRPr lang="zh-CN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7" name="Oval 27"/>
            <p:cNvSpPr/>
            <p:nvPr/>
          </p:nvSpPr>
          <p:spPr>
            <a:xfrm>
              <a:off x="504" y="19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/>
            <a:p>
              <a:endParaRPr lang="zh-CN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8" name="Text Box 28"/>
            <p:cNvSpPr txBox="1"/>
            <p:nvPr/>
          </p:nvSpPr>
          <p:spPr>
            <a:xfrm>
              <a:off x="568" y="58"/>
              <a:ext cx="198" cy="2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9" name="Text Box 29"/>
            <p:cNvSpPr txBox="1"/>
            <p:nvPr/>
          </p:nvSpPr>
          <p:spPr>
            <a:xfrm>
              <a:off x="48" y="480"/>
              <a:ext cx="1296" cy="11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非线性规划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具有非线性约束条件或目标函数的数学规划。</a:t>
              </a:r>
              <a:endPara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460" name="AutoShape 30"/>
            <p:cNvSpPr/>
            <p:nvPr/>
          </p:nvSpPr>
          <p:spPr>
            <a:xfrm>
              <a:off x="2" y="1994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61" name="AutoShape 31"/>
            <p:cNvSpPr/>
            <p:nvPr/>
          </p:nvSpPr>
          <p:spPr>
            <a:xfrm>
              <a:off x="30" y="2009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388" name="Group 32"/>
          <p:cNvGrpSpPr/>
          <p:nvPr/>
        </p:nvGrpSpPr>
        <p:grpSpPr>
          <a:xfrm>
            <a:off x="5710238" y="1206500"/>
            <a:ext cx="2962275" cy="5327650"/>
            <a:chOff x="0" y="3"/>
            <a:chExt cx="1367" cy="2539"/>
          </a:xfrm>
        </p:grpSpPr>
        <p:sp>
          <p:nvSpPr>
            <p:cNvPr id="18463" name="AutoShape 33"/>
            <p:cNvSpPr/>
            <p:nvPr/>
          </p:nvSpPr>
          <p:spPr>
            <a:xfrm>
              <a:off x="4" y="194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64" name="AutoShape 34"/>
            <p:cNvSpPr/>
            <p:nvPr/>
          </p:nvSpPr>
          <p:spPr>
            <a:xfrm>
              <a:off x="25" y="199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</a:ln>
          </p:spPr>
          <p:txBody>
            <a:bodyPr wrap="none" anchor="ctr"/>
            <a:p>
              <a:endParaRPr lang="zh-CN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65" name="AutoShape 35"/>
            <p:cNvSpPr/>
            <p:nvPr/>
          </p:nvSpPr>
          <p:spPr>
            <a:xfrm>
              <a:off x="36" y="1499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66" name="AutoShape 36"/>
            <p:cNvSpPr/>
            <p:nvPr/>
          </p:nvSpPr>
          <p:spPr>
            <a:xfrm>
              <a:off x="36" y="213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8467" name="Group 37"/>
            <p:cNvGrpSpPr/>
            <p:nvPr/>
          </p:nvGrpSpPr>
          <p:grpSpPr>
            <a:xfrm>
              <a:off x="474" y="3"/>
              <a:ext cx="404" cy="392"/>
              <a:chOff x="2" y="5"/>
              <a:chExt cx="666" cy="647"/>
            </a:xfrm>
          </p:grpSpPr>
          <p:sp>
            <p:nvSpPr>
              <p:cNvPr id="18468" name="Oval 38"/>
              <p:cNvSpPr/>
              <p:nvPr/>
            </p:nvSpPr>
            <p:spPr>
              <a:xfrm>
                <a:off x="2" y="97"/>
                <a:ext cx="666" cy="479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</a:ln>
            </p:spPr>
            <p:txBody>
              <a:bodyPr anchor="ctr">
                <a:spAutoFit/>
              </a:bodyPr>
              <a:p>
                <a:endParaRPr lang="zh-CN" altLang="en-US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69" name="Oval 39"/>
              <p:cNvSpPr/>
              <p:nvPr/>
            </p:nvSpPr>
            <p:spPr>
              <a:xfrm>
                <a:off x="7" y="5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70" name="Oval 40"/>
              <p:cNvSpPr/>
              <p:nvPr/>
            </p:nvSpPr>
            <p:spPr>
              <a:xfrm>
                <a:off x="15" y="9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71" name="Oval 41"/>
              <p:cNvSpPr/>
              <p:nvPr/>
            </p:nvSpPr>
            <p:spPr>
              <a:xfrm>
                <a:off x="22" y="15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72" name="Oval 42"/>
              <p:cNvSpPr/>
              <p:nvPr/>
            </p:nvSpPr>
            <p:spPr>
              <a:xfrm>
                <a:off x="57" y="31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473" name="Text Box 43"/>
            <p:cNvSpPr txBox="1"/>
            <p:nvPr/>
          </p:nvSpPr>
          <p:spPr>
            <a:xfrm>
              <a:off x="589" y="58"/>
              <a:ext cx="163" cy="2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74" name="Text Box 44"/>
            <p:cNvSpPr txBox="1"/>
            <p:nvPr/>
          </p:nvSpPr>
          <p:spPr>
            <a:xfrm>
              <a:off x="50" y="464"/>
              <a:ext cx="1297" cy="127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动态规划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解决多阶段决策过程最优化问题的优化方法。本质上还是一种非线性规划方法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475" name="AutoShape 45"/>
            <p:cNvSpPr/>
            <p:nvPr/>
          </p:nvSpPr>
          <p:spPr>
            <a:xfrm>
              <a:off x="0" y="1994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EA7BE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76" name="AutoShape 46"/>
            <p:cNvSpPr/>
            <p:nvPr/>
          </p:nvSpPr>
          <p:spPr>
            <a:xfrm>
              <a:off x="28" y="2009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FBFB4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8" name="标题 1"/>
          <p:cNvSpPr>
            <a:spLocks noGrp="1"/>
          </p:cNvSpPr>
          <p:nvPr>
            <p:ph type="title"/>
          </p:nvPr>
        </p:nvSpPr>
        <p:spPr>
          <a:xfrm>
            <a:off x="785813" y="628650"/>
            <a:ext cx="7570788" cy="633413"/>
          </a:xfrm>
        </p:spPr>
        <p:txBody>
          <a:bodyPr>
            <a:normAutofit fontScale="9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i="0" u="none" strike="noStrike" cap="none" spc="0" normalizeH="0" baseline="0" noProof="1">
                <a:solidFill>
                  <a:schemeClr val="tx2"/>
                </a:solidFill>
                <a:cs typeface="+mj-cs"/>
              </a:rPr>
              <a:t>经典优化方法</a:t>
            </a:r>
            <a:endParaRPr kumimoji="0" lang="zh-CN" altLang="en-US" sz="3600" i="0" u="none" strike="noStrike" cap="none" spc="0" normalizeH="0" baseline="0" noProof="1">
              <a:solidFill>
                <a:schemeClr val="tx2"/>
              </a:solidFill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410" name="Group 3"/>
          <p:cNvGrpSpPr/>
          <p:nvPr/>
        </p:nvGrpSpPr>
        <p:grpSpPr>
          <a:xfrm>
            <a:off x="1019175" y="1173163"/>
            <a:ext cx="2962275" cy="5106987"/>
            <a:chOff x="0" y="3"/>
            <a:chExt cx="1367" cy="2539"/>
          </a:xfrm>
        </p:grpSpPr>
        <p:sp>
          <p:nvSpPr>
            <p:cNvPr id="20482" name="AutoShape 4"/>
            <p:cNvSpPr/>
            <p:nvPr/>
          </p:nvSpPr>
          <p:spPr>
            <a:xfrm>
              <a:off x="0" y="194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83" name="AutoShape 5"/>
            <p:cNvSpPr/>
            <p:nvPr/>
          </p:nvSpPr>
          <p:spPr>
            <a:xfrm>
              <a:off x="21" y="199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 w="9525">
              <a:noFill/>
            </a:ln>
          </p:spPr>
          <p:txBody>
            <a:bodyPr wrap="none" anchor="ctr"/>
            <a:p>
              <a:endParaRPr lang="zh-CN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84" name="AutoShape 6"/>
            <p:cNvSpPr/>
            <p:nvPr/>
          </p:nvSpPr>
          <p:spPr>
            <a:xfrm>
              <a:off x="32" y="1499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85" name="AutoShape 7"/>
            <p:cNvSpPr/>
            <p:nvPr/>
          </p:nvSpPr>
          <p:spPr>
            <a:xfrm>
              <a:off x="32" y="213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86" name="AutoShape 8"/>
            <p:cNvSpPr/>
            <p:nvPr/>
          </p:nvSpPr>
          <p:spPr>
            <a:xfrm>
              <a:off x="4" y="1994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87" name="AutoShape 9"/>
            <p:cNvSpPr/>
            <p:nvPr/>
          </p:nvSpPr>
          <p:spPr>
            <a:xfrm>
              <a:off x="32" y="2009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0488" name="Group 10"/>
            <p:cNvGrpSpPr/>
            <p:nvPr/>
          </p:nvGrpSpPr>
          <p:grpSpPr>
            <a:xfrm>
              <a:off x="469" y="3"/>
              <a:ext cx="405" cy="392"/>
              <a:chOff x="0" y="5"/>
              <a:chExt cx="668" cy="647"/>
            </a:xfrm>
          </p:grpSpPr>
          <p:sp>
            <p:nvSpPr>
              <p:cNvPr id="20489" name="Oval 11"/>
              <p:cNvSpPr/>
              <p:nvPr/>
            </p:nvSpPr>
            <p:spPr>
              <a:xfrm>
                <a:off x="0" y="83"/>
                <a:ext cx="668" cy="499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</a:ln>
            </p:spPr>
            <p:txBody>
              <a:bodyPr anchor="ctr">
                <a:spAutoFit/>
              </a:bodyPr>
              <a:p>
                <a:endParaRPr lang="zh-CN" altLang="en-US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90" name="Oval 12"/>
              <p:cNvSpPr/>
              <p:nvPr/>
            </p:nvSpPr>
            <p:spPr>
              <a:xfrm>
                <a:off x="7" y="5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91" name="Oval 13"/>
              <p:cNvSpPr/>
              <p:nvPr/>
            </p:nvSpPr>
            <p:spPr>
              <a:xfrm>
                <a:off x="15" y="9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92" name="Oval 14"/>
              <p:cNvSpPr/>
              <p:nvPr/>
            </p:nvSpPr>
            <p:spPr>
              <a:xfrm>
                <a:off x="22" y="15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93" name="Oval 15"/>
              <p:cNvSpPr/>
              <p:nvPr/>
            </p:nvSpPr>
            <p:spPr>
              <a:xfrm>
                <a:off x="57" y="31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0494" name="Text Box 16"/>
            <p:cNvSpPr txBox="1"/>
            <p:nvPr/>
          </p:nvSpPr>
          <p:spPr>
            <a:xfrm>
              <a:off x="585" y="58"/>
              <a:ext cx="164" cy="2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95" name="Text Box 17"/>
            <p:cNvSpPr txBox="1"/>
            <p:nvPr/>
          </p:nvSpPr>
          <p:spPr>
            <a:xfrm>
              <a:off x="48" y="480"/>
              <a:ext cx="1296" cy="95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多目标规划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研究目标函数多于一个时的最优化问题。</a:t>
              </a:r>
              <a:endPara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7411" name="Group 18"/>
          <p:cNvGrpSpPr/>
          <p:nvPr/>
        </p:nvGrpSpPr>
        <p:grpSpPr>
          <a:xfrm>
            <a:off x="4919663" y="1117600"/>
            <a:ext cx="2879725" cy="5322888"/>
            <a:chOff x="0" y="3"/>
            <a:chExt cx="1365" cy="2539"/>
          </a:xfrm>
        </p:grpSpPr>
        <p:sp>
          <p:nvSpPr>
            <p:cNvPr id="20497" name="AutoShape 19"/>
            <p:cNvSpPr/>
            <p:nvPr/>
          </p:nvSpPr>
          <p:spPr>
            <a:xfrm>
              <a:off x="0" y="194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98" name="AutoShape 20"/>
            <p:cNvSpPr/>
            <p:nvPr/>
          </p:nvSpPr>
          <p:spPr>
            <a:xfrm>
              <a:off x="21" y="199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99" name="AutoShape 21"/>
            <p:cNvSpPr/>
            <p:nvPr/>
          </p:nvSpPr>
          <p:spPr>
            <a:xfrm>
              <a:off x="32" y="1499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0" name="AutoShape 22"/>
            <p:cNvSpPr/>
            <p:nvPr/>
          </p:nvSpPr>
          <p:spPr>
            <a:xfrm>
              <a:off x="32" y="213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1" name="Oval 23"/>
            <p:cNvSpPr/>
            <p:nvPr/>
          </p:nvSpPr>
          <p:spPr>
            <a:xfrm>
              <a:off x="469" y="88"/>
              <a:ext cx="404" cy="229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anchor="ctr">
              <a:spAutoFit/>
            </a:bodyPr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2" name="Oval 24"/>
            <p:cNvSpPr/>
            <p:nvPr/>
          </p:nvSpPr>
          <p:spPr>
            <a:xfrm>
              <a:off x="473" y="3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3" name="Oval 25"/>
            <p:cNvSpPr/>
            <p:nvPr/>
          </p:nvSpPr>
          <p:spPr>
            <a:xfrm>
              <a:off x="478" y="5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4" name="Oval 26"/>
            <p:cNvSpPr/>
            <p:nvPr/>
          </p:nvSpPr>
          <p:spPr>
            <a:xfrm>
              <a:off x="482" y="9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5" name="Oval 27"/>
            <p:cNvSpPr/>
            <p:nvPr/>
          </p:nvSpPr>
          <p:spPr>
            <a:xfrm>
              <a:off x="504" y="19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6" name="Text Box 28"/>
            <p:cNvSpPr txBox="1"/>
            <p:nvPr/>
          </p:nvSpPr>
          <p:spPr>
            <a:xfrm>
              <a:off x="583" y="58"/>
              <a:ext cx="168" cy="2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7" name="Text Box 29"/>
            <p:cNvSpPr txBox="1"/>
            <p:nvPr/>
          </p:nvSpPr>
          <p:spPr>
            <a:xfrm>
              <a:off x="47" y="476"/>
              <a:ext cx="1296" cy="11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整数规划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要求问题的最优解中的全部或一部分变量为整数的数学规划。</a:t>
              </a:r>
              <a:endPara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508" name="AutoShape 30"/>
            <p:cNvSpPr/>
            <p:nvPr/>
          </p:nvSpPr>
          <p:spPr>
            <a:xfrm>
              <a:off x="2" y="1994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9" name="AutoShape 31"/>
            <p:cNvSpPr/>
            <p:nvPr/>
          </p:nvSpPr>
          <p:spPr>
            <a:xfrm>
              <a:off x="30" y="2009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510" name="标题 1"/>
          <p:cNvSpPr>
            <a:spLocks noGrp="1"/>
          </p:cNvSpPr>
          <p:nvPr>
            <p:ph type="title"/>
          </p:nvPr>
        </p:nvSpPr>
        <p:spPr>
          <a:xfrm>
            <a:off x="785813" y="525463"/>
            <a:ext cx="7570787" cy="706437"/>
          </a:xfrm>
          <a:ln/>
        </p:spPr>
        <p:txBody>
          <a:bodyPr vert="horz" lIns="91440" tIns="45720" rIns="91440" bIns="45720" anchor="ctr"/>
          <a:p>
            <a:pPr marL="0" indent="0" defTabSz="914400" fontAlgn="base">
              <a:lnSpc>
                <a:spcPct val="100000"/>
              </a:lnSpc>
              <a:spcAft>
                <a:spcPct val="0"/>
              </a:spcAft>
            </a:pPr>
            <a:r>
              <a:rPr lang="zh-CN" altLang="en-US" baseline="0"/>
              <a:t>经典优化方法</a:t>
            </a:r>
            <a:endParaRPr lang="zh-CN" altLang="en-US" baseline="0"/>
          </a:p>
        </p:txBody>
      </p:sp>
      <p:sp>
        <p:nvSpPr>
          <p:cNvPr id="34" name="TextBox 5"/>
          <p:cNvSpPr txBox="1"/>
          <p:nvPr/>
        </p:nvSpPr>
        <p:spPr>
          <a:xfrm>
            <a:off x="1019175" y="5486400"/>
            <a:ext cx="5976938" cy="9540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缺点：应用对象受限，计算量大，收敛速度慢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505" name="组合 3"/>
          <p:cNvGrpSpPr/>
          <p:nvPr/>
        </p:nvGrpSpPr>
        <p:grpSpPr>
          <a:xfrm>
            <a:off x="1258888" y="1511300"/>
            <a:ext cx="6769100" cy="4510088"/>
            <a:chOff x="5991275" y="2561804"/>
            <a:chExt cx="2295525" cy="2900363"/>
          </a:xfrm>
        </p:grpSpPr>
        <p:sp>
          <p:nvSpPr>
            <p:cNvPr id="21506" name="AutoShape 9"/>
            <p:cNvSpPr/>
            <p:nvPr/>
          </p:nvSpPr>
          <p:spPr>
            <a:xfrm>
              <a:off x="5991275" y="2704679"/>
              <a:ext cx="2295525" cy="2757488"/>
            </a:xfrm>
            <a:prstGeom prst="roundRect">
              <a:avLst>
                <a:gd name="adj" fmla="val 4690"/>
              </a:avLst>
            </a:pr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AutoShape 10"/>
            <p:cNvSpPr>
              <a:spLocks noChangeArrowheads="1"/>
            </p:cNvSpPr>
            <p:nvPr/>
          </p:nvSpPr>
          <p:spPr bwMode="auto">
            <a:xfrm>
              <a:off x="6207153" y="2561804"/>
              <a:ext cx="1863768" cy="28687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08" name="AutoShape 11"/>
            <p:cNvSpPr/>
            <p:nvPr/>
          </p:nvSpPr>
          <p:spPr>
            <a:xfrm flipH="1">
              <a:off x="7893100" y="2633241"/>
              <a:ext cx="71438" cy="142875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09" name="AutoShape 12"/>
            <p:cNvSpPr/>
            <p:nvPr/>
          </p:nvSpPr>
          <p:spPr>
            <a:xfrm flipH="1">
              <a:off x="6310363" y="2633241"/>
              <a:ext cx="71438" cy="142875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0" name="Text Box 24"/>
            <p:cNvSpPr txBox="1"/>
            <p:nvPr/>
          </p:nvSpPr>
          <p:spPr>
            <a:xfrm>
              <a:off x="6076873" y="2905846"/>
              <a:ext cx="2133482" cy="225311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/>
              <a:r>
                <a:rPr lang="zh-CN" altLang="en-US" sz="3200" dirty="0">
                  <a:latin typeface="宋体" panose="02010600030101010101" pitchFamily="2" charset="-122"/>
                  <a:ea typeface="宋体" panose="02010600030101010101" pitchFamily="2" charset="-122"/>
                </a:rPr>
                <a:t>现代优化算法又称智能优化算法或现代</a:t>
              </a:r>
              <a:r>
                <a:rPr lang="zh-CN" altLang="en-US" sz="3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启发式算法</a:t>
              </a:r>
              <a:r>
                <a:rPr lang="zh-CN" altLang="en-US" sz="3200" dirty="0">
                  <a:latin typeface="宋体" panose="02010600030101010101" pitchFamily="2" charset="-122"/>
                  <a:ea typeface="宋体" panose="02010600030101010101" pitchFamily="2" charset="-122"/>
                </a:rPr>
                <a:t>，是一种具有全局优化性能、通用性强、且适合于并行处理的算法。这种算法一般具有严密的理论依据</a:t>
              </a:r>
              <a:r>
                <a:rPr lang="en-US" altLang="zh-CN" sz="3200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sz="3200" dirty="0">
                  <a:latin typeface="宋体" panose="02010600030101010101" pitchFamily="2" charset="-122"/>
                  <a:ea typeface="宋体" panose="02010600030101010101" pitchFamily="2" charset="-122"/>
                </a:rPr>
                <a:t>而不是单纯凭借专家经验，理论上可以在一定的时间内找到</a:t>
              </a:r>
              <a:r>
                <a:rPr lang="zh-CN" altLang="en-US" sz="32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最优解或近似最优解</a:t>
              </a:r>
              <a:r>
                <a:rPr lang="zh-CN" altLang="en-US" sz="3200" dirty="0"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  <a:endParaRPr lang="en-US" altLang="zh-CN" sz="32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1511" name="标题 1"/>
          <p:cNvSpPr>
            <a:spLocks noGrp="1"/>
          </p:cNvSpPr>
          <p:nvPr>
            <p:ph type="title"/>
          </p:nvPr>
        </p:nvSpPr>
        <p:spPr>
          <a:xfrm>
            <a:off x="835025" y="561975"/>
            <a:ext cx="7643813" cy="777875"/>
          </a:xfrm>
          <a:ln/>
        </p:spPr>
        <p:txBody>
          <a:bodyPr vert="horz" lIns="91440" tIns="45720" rIns="91440" bIns="45720" anchor="ctr"/>
          <a:p>
            <a:pPr marL="0" indent="0" defTabSz="914400" fontAlgn="base">
              <a:lnSpc>
                <a:spcPct val="100000"/>
              </a:lnSpc>
              <a:spcAft>
                <a:spcPct val="0"/>
              </a:spcAft>
            </a:pPr>
            <a:r>
              <a:rPr lang="zh-CN" altLang="en-US" baseline="0"/>
              <a:t>现代优化方法</a:t>
            </a:r>
            <a:endParaRPr lang="zh-CN" altLang="en-US" baseline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529" name="Group 3"/>
          <p:cNvGrpSpPr/>
          <p:nvPr/>
        </p:nvGrpSpPr>
        <p:grpSpPr>
          <a:xfrm>
            <a:off x="192088" y="1243013"/>
            <a:ext cx="8496300" cy="5111750"/>
            <a:chOff x="0" y="128"/>
            <a:chExt cx="4272" cy="2464"/>
          </a:xfrm>
        </p:grpSpPr>
        <p:sp>
          <p:nvSpPr>
            <p:cNvPr id="22530" name="AutoShape 4"/>
            <p:cNvSpPr/>
            <p:nvPr/>
          </p:nvSpPr>
          <p:spPr>
            <a:xfrm>
              <a:off x="1577" y="1030"/>
              <a:ext cx="1271" cy="1562"/>
            </a:xfrm>
            <a:prstGeom prst="roundRect">
              <a:avLst>
                <a:gd name="adj" fmla="val 13745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p>
              <a:pPr eaLnBrk="0" hangingPunct="0"/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模拟物理中固体退火原理（加温，等温，冷却），从某一较高初温出发，伴随温度参数的不断下降</a:t>
              </a: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,</a:t>
              </a: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结合概率突跳特性在解空间中随机寻找目标函数的全局最优解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eaLnBrk="0" hangingPunct="0"/>
              <a:endParaRPr lang="en-US" altLang="zh-CN" b="1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31" name="AutoShape 5"/>
            <p:cNvSpPr/>
            <p:nvPr/>
          </p:nvSpPr>
          <p:spPr>
            <a:xfrm>
              <a:off x="0" y="1030"/>
              <a:ext cx="1338" cy="1562"/>
            </a:xfrm>
            <a:prstGeom prst="roundRect">
              <a:avLst>
                <a:gd name="adj" fmla="val 13745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p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是一种全局性邻域搜索算法，模拟人类具有记忆功能的寻优特征。它通过局部邻域搜索机制和相应的禁忌准则来避免迂回搜索，并通过破禁水平来释放一些被禁忌的优良状态，进而保证多样化的有效探索，以最终实现全局优化。 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32" name="AutoShape 6"/>
            <p:cNvSpPr/>
            <p:nvPr/>
          </p:nvSpPr>
          <p:spPr>
            <a:xfrm>
              <a:off x="3064" y="1030"/>
              <a:ext cx="1208" cy="1562"/>
            </a:xfrm>
            <a:prstGeom prst="roundRect">
              <a:avLst>
                <a:gd name="adj" fmla="val 13745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p>
              <a:pPr eaLnBrk="0" hangingPunct="0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由大量处理单元互联组成的非线性、自适应信息处理系统。是由人工建立的以有向图为拓扑结构的动态系统，它通过对连续或断续的输入作状态响应而进行信息处理</a:t>
              </a:r>
              <a:endParaRPr lang="en-US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295" y="418"/>
              <a:ext cx="93" cy="23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151" y="418"/>
              <a:ext cx="1072" cy="23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1999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220" y="419"/>
              <a:ext cx="934" cy="23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236" y="425"/>
              <a:ext cx="934" cy="23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37" name="Oval 13"/>
            <p:cNvSpPr/>
            <p:nvPr/>
          </p:nvSpPr>
          <p:spPr>
            <a:xfrm>
              <a:off x="3271" y="418"/>
              <a:ext cx="841" cy="232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anchor="ctr">
              <a:spAutoFit/>
            </a:bodyPr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92" y="415"/>
              <a:ext cx="92" cy="232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192" y="415"/>
              <a:ext cx="92" cy="232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1999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17" y="415"/>
              <a:ext cx="934" cy="232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18" y="418"/>
              <a:ext cx="934" cy="232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42" name="Oval 18"/>
            <p:cNvSpPr/>
            <p:nvPr/>
          </p:nvSpPr>
          <p:spPr>
            <a:xfrm>
              <a:off x="165" y="416"/>
              <a:ext cx="840" cy="232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anchor="ctr">
              <a:spAutoFit/>
            </a:bodyPr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2543" name="Group 19"/>
            <p:cNvGrpSpPr/>
            <p:nvPr/>
          </p:nvGrpSpPr>
          <p:grpSpPr>
            <a:xfrm>
              <a:off x="178" y="128"/>
              <a:ext cx="813" cy="805"/>
              <a:chOff x="0" y="0"/>
              <a:chExt cx="1252" cy="1252"/>
            </a:xfrm>
          </p:grpSpPr>
          <p:sp>
            <p:nvSpPr>
              <p:cNvPr id="22544" name="Oval 20"/>
              <p:cNvSpPr/>
              <p:nvPr/>
            </p:nvSpPr>
            <p:spPr>
              <a:xfrm>
                <a:off x="0" y="0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45" name="Oval 21"/>
              <p:cNvSpPr/>
              <p:nvPr/>
            </p:nvSpPr>
            <p:spPr>
              <a:xfrm>
                <a:off x="16" y="7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46" name="Oval 22"/>
              <p:cNvSpPr/>
              <p:nvPr/>
            </p:nvSpPr>
            <p:spPr>
              <a:xfrm>
                <a:off x="29" y="19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47" name="Oval 23"/>
              <p:cNvSpPr/>
              <p:nvPr/>
            </p:nvSpPr>
            <p:spPr>
              <a:xfrm>
                <a:off x="97" y="51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1742" y="419"/>
              <a:ext cx="93" cy="23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1742" y="419"/>
              <a:ext cx="93" cy="23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1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1669" y="419"/>
              <a:ext cx="934" cy="23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1670" y="420"/>
              <a:ext cx="934" cy="23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52" name="Oval 28"/>
            <p:cNvSpPr/>
            <p:nvPr/>
          </p:nvSpPr>
          <p:spPr>
            <a:xfrm>
              <a:off x="1716" y="419"/>
              <a:ext cx="840" cy="232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anchor="ctr">
              <a:spAutoFit/>
            </a:bodyPr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2553" name="Group 29"/>
            <p:cNvGrpSpPr/>
            <p:nvPr/>
          </p:nvGrpSpPr>
          <p:grpSpPr>
            <a:xfrm>
              <a:off x="1730" y="128"/>
              <a:ext cx="813" cy="805"/>
              <a:chOff x="0" y="0"/>
              <a:chExt cx="1252" cy="1252"/>
            </a:xfrm>
          </p:grpSpPr>
          <p:sp>
            <p:nvSpPr>
              <p:cNvPr id="22554" name="Oval 30"/>
              <p:cNvSpPr/>
              <p:nvPr/>
            </p:nvSpPr>
            <p:spPr>
              <a:xfrm>
                <a:off x="0" y="0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55" name="Oval 31"/>
              <p:cNvSpPr/>
              <p:nvPr/>
            </p:nvSpPr>
            <p:spPr>
              <a:xfrm>
                <a:off x="16" y="7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56" name="Oval 32"/>
              <p:cNvSpPr/>
              <p:nvPr/>
            </p:nvSpPr>
            <p:spPr>
              <a:xfrm>
                <a:off x="29" y="19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57" name="Oval 33"/>
              <p:cNvSpPr/>
              <p:nvPr/>
            </p:nvSpPr>
            <p:spPr>
              <a:xfrm>
                <a:off x="97" y="51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2558" name="Group 34"/>
            <p:cNvGrpSpPr/>
            <p:nvPr/>
          </p:nvGrpSpPr>
          <p:grpSpPr>
            <a:xfrm>
              <a:off x="3286" y="128"/>
              <a:ext cx="814" cy="805"/>
              <a:chOff x="0" y="0"/>
              <a:chExt cx="1252" cy="1252"/>
            </a:xfrm>
          </p:grpSpPr>
          <p:sp>
            <p:nvSpPr>
              <p:cNvPr id="22559" name="Oval 35"/>
              <p:cNvSpPr/>
              <p:nvPr/>
            </p:nvSpPr>
            <p:spPr>
              <a:xfrm>
                <a:off x="0" y="0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60" name="Oval 36"/>
              <p:cNvSpPr/>
              <p:nvPr/>
            </p:nvSpPr>
            <p:spPr>
              <a:xfrm>
                <a:off x="16" y="7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61" name="Oval 37"/>
              <p:cNvSpPr/>
              <p:nvPr/>
            </p:nvSpPr>
            <p:spPr>
              <a:xfrm>
                <a:off x="29" y="19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62" name="Oval 38"/>
              <p:cNvSpPr/>
              <p:nvPr/>
            </p:nvSpPr>
            <p:spPr>
              <a:xfrm>
                <a:off x="97" y="51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2563" name="Text Box 39"/>
            <p:cNvSpPr txBox="1"/>
            <p:nvPr/>
          </p:nvSpPr>
          <p:spPr>
            <a:xfrm>
              <a:off x="173" y="297"/>
              <a:ext cx="777" cy="3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/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禁忌搜索算法</a:t>
              </a:r>
              <a:endParaRPr lang="en-US" altLang="zh-CN" sz="2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64" name="Text Box 40"/>
            <p:cNvSpPr txBox="1"/>
            <p:nvPr/>
          </p:nvSpPr>
          <p:spPr>
            <a:xfrm>
              <a:off x="1812" y="297"/>
              <a:ext cx="690" cy="3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/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模拟退火算法</a:t>
              </a:r>
              <a:endParaRPr lang="en-US" altLang="zh-CN" sz="2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65" name="Text Box 41"/>
            <p:cNvSpPr txBox="1"/>
            <p:nvPr/>
          </p:nvSpPr>
          <p:spPr>
            <a:xfrm>
              <a:off x="3323" y="297"/>
              <a:ext cx="734" cy="3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/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人工神经网络</a:t>
              </a:r>
              <a:endParaRPr lang="en-US" altLang="zh-CN" sz="2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566" name="标题 1"/>
          <p:cNvSpPr>
            <a:spLocks noGrp="1"/>
          </p:cNvSpPr>
          <p:nvPr>
            <p:ph type="title"/>
          </p:nvPr>
        </p:nvSpPr>
        <p:spPr>
          <a:xfrm>
            <a:off x="806450" y="531813"/>
            <a:ext cx="7570788" cy="777875"/>
          </a:xfrm>
          <a:ln/>
        </p:spPr>
        <p:txBody>
          <a:bodyPr vert="horz" lIns="91440" tIns="45720" rIns="91440" bIns="45720" anchor="ctr"/>
          <a:p>
            <a:pPr marL="0" indent="0" defTabSz="914400" fontAlgn="base">
              <a:lnSpc>
                <a:spcPct val="100000"/>
              </a:lnSpc>
              <a:spcAft>
                <a:spcPct val="0"/>
              </a:spcAft>
            </a:pPr>
            <a:r>
              <a:rPr lang="zh-CN" altLang="en-US" baseline="0"/>
              <a:t>现代优化方法</a:t>
            </a:r>
            <a:endParaRPr lang="zh-CN" altLang="en-US" baseline="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6833"/>
</p:tagLst>
</file>

<file path=ppt/tags/tag10.xml><?xml version="1.0" encoding="utf-8"?>
<p:tagLst xmlns:p="http://schemas.openxmlformats.org/presentationml/2006/main">
  <p:tag name="KSO_WM_TEMPLATE_CATEGORY" val="custom"/>
  <p:tag name="KSO_WM_TEMPLATE_INDEX" val="20186833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6833"/>
</p:tagLst>
</file>

<file path=ppt/tags/tag12.xml><?xml version="1.0" encoding="utf-8"?>
<p:tagLst xmlns:p="http://schemas.openxmlformats.org/presentationml/2006/main">
  <p:tag name="KSO_WM_TEMPLATE_CATEGORY" val="custom"/>
  <p:tag name="KSO_WM_TEMPLATE_INDEX" val="20186833"/>
</p:tagLst>
</file>

<file path=ppt/tags/tag13.xml><?xml version="1.0" encoding="utf-8"?>
<p:tagLst xmlns:p="http://schemas.openxmlformats.org/presentationml/2006/main">
  <p:tag name="KSO_WM_TEMPLATE_CATEGORY" val="custom"/>
  <p:tag name="KSO_WM_TEMPLATE_INDEX" val="20186833"/>
</p:tagLst>
</file>

<file path=ppt/tags/tag14.xml><?xml version="1.0" encoding="utf-8"?>
<p:tagLst xmlns:p="http://schemas.openxmlformats.org/presentationml/2006/main">
  <p:tag name="KSO_WM_TEMPLATE_CATEGORY" val="custom"/>
  <p:tag name="KSO_WM_TEMPLATE_INDEX" val="20186833"/>
</p:tagLst>
</file>

<file path=ppt/tags/tag15.xml><?xml version="1.0" encoding="utf-8"?>
<p:tagLst xmlns:p="http://schemas.openxmlformats.org/presentationml/2006/main">
  <p:tag name="KSO_WM_TEMPLATE_CATEGORY" val="custom"/>
  <p:tag name="KSO_WM_TEMPLATE_INDEX" val="20186833"/>
</p:tagLst>
</file>

<file path=ppt/tags/tag16.xml><?xml version="1.0" encoding="utf-8"?>
<p:tagLst xmlns:p="http://schemas.openxmlformats.org/presentationml/2006/main">
  <p:tag name="KSO_WM_TEMPLATE_CATEGORY" val="custom"/>
  <p:tag name="KSO_WM_TEMPLATE_INDEX" val="20186833"/>
</p:tagLst>
</file>

<file path=ppt/tags/tag17.xml><?xml version="1.0" encoding="utf-8"?>
<p:tagLst xmlns:p="http://schemas.openxmlformats.org/presentationml/2006/main">
  <p:tag name="KSO_WM_TEMPLATE_CATEGORY" val="custom"/>
  <p:tag name="KSO_WM_TEMPLATE_INDEX" val="20186833"/>
</p:tagLst>
</file>

<file path=ppt/tags/tag18.xml><?xml version="1.0" encoding="utf-8"?>
<p:tagLst xmlns:p="http://schemas.openxmlformats.org/presentationml/2006/main">
  <p:tag name="KSO_WM_TEMPLATE_CATEGORY" val="custom"/>
  <p:tag name="KSO_WM_TEMPLATE_INDEX" val="20186833"/>
</p:tagLst>
</file>

<file path=ppt/tags/tag19.xml><?xml version="1.0" encoding="utf-8"?>
<p:tagLst xmlns:p="http://schemas.openxmlformats.org/presentationml/2006/main">
  <p:tag name="KSO_WM_TEMPLATE_CATEGORY" val="custom"/>
  <p:tag name="KSO_WM_TEMPLATE_INDEX" val="2018683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6833"/>
</p:tagLst>
</file>

<file path=ppt/tags/tag20.xml><?xml version="1.0" encoding="utf-8"?>
<p:tagLst xmlns:p="http://schemas.openxmlformats.org/presentationml/2006/main">
  <p:tag name="KSO_WM_TEMPLATE_CATEGORY" val="custom"/>
  <p:tag name="KSO_WM_TEMPLATE_INDEX" val="20186833"/>
</p:tagLst>
</file>

<file path=ppt/tags/tag21.xml><?xml version="1.0" encoding="utf-8"?>
<p:tagLst xmlns:p="http://schemas.openxmlformats.org/presentationml/2006/main">
  <p:tag name="KSO_WM_TEMPLATE_CATEGORY" val="custom"/>
  <p:tag name="KSO_WM_TEMPLATE_INDEX" val="20186833"/>
</p:tagLst>
</file>

<file path=ppt/tags/tag22.xml><?xml version="1.0" encoding="utf-8"?>
<p:tagLst xmlns:p="http://schemas.openxmlformats.org/presentationml/2006/main">
  <p:tag name="KSO_WM_TEMPLATE_CATEGORY" val="custom"/>
  <p:tag name="KSO_WM_TEMPLATE_INDEX" val="20186833"/>
</p:tagLst>
</file>

<file path=ppt/tags/tag23.xml><?xml version="1.0" encoding="utf-8"?>
<p:tagLst xmlns:p="http://schemas.openxmlformats.org/presentationml/2006/main">
  <p:tag name="KSO_WM_TEMPLATE_CATEGORY" val="custom"/>
  <p:tag name="KSO_WM_TEMPLATE_INDEX" val="20186833"/>
</p:tagLst>
</file>

<file path=ppt/tags/tag24.xml><?xml version="1.0" encoding="utf-8"?>
<p:tagLst xmlns:p="http://schemas.openxmlformats.org/presentationml/2006/main">
  <p:tag name="KSO_WM_TEMPLATE_CATEGORY" val="custom"/>
  <p:tag name="KSO_WM_TEMPLATE_INDEX" val="20186833"/>
</p:tagLst>
</file>

<file path=ppt/tags/tag25.xml><?xml version="1.0" encoding="utf-8"?>
<p:tagLst xmlns:p="http://schemas.openxmlformats.org/presentationml/2006/main">
  <p:tag name="KSO_WM_TEMPLATE_CATEGORY" val="custom"/>
  <p:tag name="KSO_WM_TEMPLATE_INDEX" val="20186833"/>
</p:tagLst>
</file>

<file path=ppt/tags/tag26.xml><?xml version="1.0" encoding="utf-8"?>
<p:tagLst xmlns:p="http://schemas.openxmlformats.org/presentationml/2006/main">
  <p:tag name="KSO_WM_TEMPLATE_CATEGORY" val="custom"/>
  <p:tag name="KSO_WM_TEMPLATE_INDEX" val="20186833"/>
</p:tagLst>
</file>

<file path=ppt/tags/tag27.xml><?xml version="1.0" encoding="utf-8"?>
<p:tagLst xmlns:p="http://schemas.openxmlformats.org/presentationml/2006/main">
  <p:tag name="KSO_WM_TEMPLATE_CATEGORY" val="custom"/>
  <p:tag name="KSO_WM_TEMPLATE_INDEX" val="20186833"/>
</p:tagLst>
</file>

<file path=ppt/tags/tag28.xml><?xml version="1.0" encoding="utf-8"?>
<p:tagLst xmlns:p="http://schemas.openxmlformats.org/presentationml/2006/main">
  <p:tag name="KSO_WM_TEMPLATE_CATEGORY" val="custom"/>
  <p:tag name="KSO_WM_TEMPLATE_INDEX" val="20186833"/>
</p:tagLst>
</file>

<file path=ppt/tags/tag29.xml><?xml version="1.0" encoding="utf-8"?>
<p:tagLst xmlns:p="http://schemas.openxmlformats.org/presentationml/2006/main">
  <p:tag name="KSO_WM_TEMPLATE_CATEGORY" val="custom"/>
  <p:tag name="KSO_WM_TEMPLATE_INDEX" val="20186833"/>
</p:tagLst>
</file>

<file path=ppt/tags/tag3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TEMPLATE_THUMBS_INDEX" val="1、9、12、16、19、22、23"/>
  <p:tag name="KSO_WM_BEAUTIFY_FLAG" val="#wm#"/>
</p:tagLst>
</file>

<file path=ppt/tags/tag30.xml><?xml version="1.0" encoding="utf-8"?>
<p:tagLst xmlns:p="http://schemas.openxmlformats.org/presentationml/2006/main">
  <p:tag name="KSO_WM_TEMPLATE_CATEGORY" val="custom"/>
  <p:tag name="KSO_WM_TEMPLATE_INDEX" val="20186833"/>
</p:tagLst>
</file>

<file path=ppt/tags/tag31.xml><?xml version="1.0" encoding="utf-8"?>
<p:tagLst xmlns:p="http://schemas.openxmlformats.org/presentationml/2006/main">
  <p:tag name="KSO_WM_TEMPLATE_CATEGORY" val="custom"/>
  <p:tag name="KSO_WM_TEMPLATE_INDEX" val="20186833"/>
</p:tagLst>
</file>

<file path=ppt/tags/tag32.xml><?xml version="1.0" encoding="utf-8"?>
<p:tagLst xmlns:p="http://schemas.openxmlformats.org/presentationml/2006/main">
  <p:tag name="KSO_WM_TEMPLATE_CATEGORY" val="custom"/>
  <p:tag name="KSO_WM_TEMPLATE_INDEX" val="20186833"/>
</p:tagLst>
</file>

<file path=ppt/tags/tag33.xml><?xml version="1.0" encoding="utf-8"?>
<p:tagLst xmlns:p="http://schemas.openxmlformats.org/presentationml/2006/main">
  <p:tag name="KSO_WM_TEMPLATE_CATEGORY" val="custom"/>
  <p:tag name="KSO_WM_TEMPLATE_INDEX" val="20186833"/>
</p:tagLst>
</file>

<file path=ppt/tags/tag34.xml><?xml version="1.0" encoding="utf-8"?>
<p:tagLst xmlns:p="http://schemas.openxmlformats.org/presentationml/2006/main">
  <p:tag name="KSO_WM_TEMPLATE_CATEGORY" val="custom"/>
  <p:tag name="KSO_WM_TEMPLATE_INDEX" val="20186833"/>
</p:tagLst>
</file>

<file path=ppt/tags/tag35.xml><?xml version="1.0" encoding="utf-8"?>
<p:tagLst xmlns:p="http://schemas.openxmlformats.org/presentationml/2006/main">
  <p:tag name="KSO_WM_TEMPLATE_CATEGORY" val="custom"/>
  <p:tag name="KSO_WM_TEMPLATE_INDEX" val="20186833"/>
</p:tagLst>
</file>

<file path=ppt/tags/tag36.xml><?xml version="1.0" encoding="utf-8"?>
<p:tagLst xmlns:p="http://schemas.openxmlformats.org/presentationml/2006/main">
  <p:tag name="KSO_WM_TEMPLATE_CATEGORY" val="custom"/>
  <p:tag name="KSO_WM_TEMPLATE_INDEX" val="20186833"/>
</p:tagLst>
</file>

<file path=ppt/tags/tag37.xml><?xml version="1.0" encoding="utf-8"?>
<p:tagLst xmlns:p="http://schemas.openxmlformats.org/presentationml/2006/main">
  <p:tag name="KSO_WM_TEMPLATE_CATEGORY" val="custom"/>
  <p:tag name="KSO_WM_TEMPLATE_INDEX" val="20186833"/>
</p:tagLst>
</file>

<file path=ppt/tags/tag38.xml><?xml version="1.0" encoding="utf-8"?>
<p:tagLst xmlns:p="http://schemas.openxmlformats.org/presentationml/2006/main">
  <p:tag name="KSO_WM_TEMPLATE_CATEGORY" val="custom"/>
  <p:tag name="KSO_WM_TEMPLATE_INDEX" val="20186833"/>
</p:tagLst>
</file>

<file path=ppt/tags/tag39.xml><?xml version="1.0" encoding="utf-8"?>
<p:tagLst xmlns:p="http://schemas.openxmlformats.org/presentationml/2006/main">
  <p:tag name="KSO_WM_TEMPLATE_CATEGORY" val="custom"/>
  <p:tag name="KSO_WM_TEMPLATE_INDEX" val="20186833"/>
</p:tagLst>
</file>

<file path=ppt/tags/tag4.xml><?xml version="1.0" encoding="utf-8"?>
<p:tagLst xmlns:p="http://schemas.openxmlformats.org/presentationml/2006/main">
  <p:tag name="KSO_WM_TEMPLATE_CATEGORY" val="custom"/>
  <p:tag name="KSO_WM_TEMPLATE_INDEX" val="20186833"/>
</p:tagLst>
</file>

<file path=ppt/tags/tag40.xml><?xml version="1.0" encoding="utf-8"?>
<p:tagLst xmlns:p="http://schemas.openxmlformats.org/presentationml/2006/main">
  <p:tag name="KSO_WM_TEMPLATE_CATEGORY" val="custom"/>
  <p:tag name="KSO_WM_TEMPLATE_INDEX" val="20186833"/>
</p:tagLst>
</file>

<file path=ppt/tags/tag41.xml><?xml version="1.0" encoding="utf-8"?>
<p:tagLst xmlns:p="http://schemas.openxmlformats.org/presentationml/2006/main">
  <p:tag name="KSO_WM_TEMPLATE_CATEGORY" val="custom"/>
  <p:tag name="KSO_WM_TEMPLATE_INDEX" val="20186833"/>
</p:tagLst>
</file>

<file path=ppt/tags/tag42.xml><?xml version="1.0" encoding="utf-8"?>
<p:tagLst xmlns:p="http://schemas.openxmlformats.org/presentationml/2006/main">
  <p:tag name="KSO_WM_TEMPLATE_CATEGORY" val="custom"/>
  <p:tag name="KSO_WM_TEMPLATE_INDEX" val="20186833"/>
</p:tagLst>
</file>

<file path=ppt/tags/tag43.xml><?xml version="1.0" encoding="utf-8"?>
<p:tagLst xmlns:p="http://schemas.openxmlformats.org/presentationml/2006/main">
  <p:tag name="KSO_WM_TEMPLATE_CATEGORY" val="custom"/>
  <p:tag name="KSO_WM_TEMPLATE_INDEX" val="20186833"/>
</p:tagLst>
</file>

<file path=ppt/tags/tag44.xml><?xml version="1.0" encoding="utf-8"?>
<p:tagLst xmlns:p="http://schemas.openxmlformats.org/presentationml/2006/main">
  <p:tag name="KSO_WM_TEMPLATE_CATEGORY" val="custom"/>
  <p:tag name="KSO_WM_TEMPLATE_INDEX" val="20186833"/>
</p:tagLst>
</file>

<file path=ppt/tags/tag45.xml><?xml version="1.0" encoding="utf-8"?>
<p:tagLst xmlns:p="http://schemas.openxmlformats.org/presentationml/2006/main">
  <p:tag name="KSO_WM_TEMPLATE_CATEGORY" val="custom"/>
  <p:tag name="KSO_WM_TEMPLATE_INDEX" val="20186833"/>
</p:tagLst>
</file>

<file path=ppt/tags/tag5.xml><?xml version="1.0" encoding="utf-8"?>
<p:tagLst xmlns:p="http://schemas.openxmlformats.org/presentationml/2006/main">
  <p:tag name="KSO_WM_TEMPLATE_CATEGORY" val="custom"/>
  <p:tag name="KSO_WM_TEMPLATE_INDEX" val="20186833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6833"/>
</p:tagLst>
</file>

<file path=ppt/tags/tag7.xml><?xml version="1.0" encoding="utf-8"?>
<p:tagLst xmlns:p="http://schemas.openxmlformats.org/presentationml/2006/main">
  <p:tag name="KSO_WM_TEMPLATE_CATEGORY" val="custom"/>
  <p:tag name="KSO_WM_TEMPLATE_INDEX" val="20186833"/>
</p:tagLst>
</file>

<file path=ppt/tags/tag8.xml><?xml version="1.0" encoding="utf-8"?>
<p:tagLst xmlns:p="http://schemas.openxmlformats.org/presentationml/2006/main">
  <p:tag name="KSO_WM_TEMPLATE_CATEGORY" val="custom"/>
  <p:tag name="KSO_WM_TEMPLATE_INDEX" val="20186833"/>
</p:tagLst>
</file>

<file path=ppt/tags/tag9.xml><?xml version="1.0" encoding="utf-8"?>
<p:tagLst xmlns:p="http://schemas.openxmlformats.org/presentationml/2006/main">
  <p:tag name="KSO_WM_TEMPLATE_CATEGORY" val="custom"/>
  <p:tag name="KSO_WM_TEMPLATE_INDEX" val="20186833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21">
      <a:dk1>
        <a:srgbClr val="000000"/>
      </a:dk1>
      <a:lt1>
        <a:srgbClr val="FFFFFF"/>
      </a:lt1>
      <a:dk2>
        <a:srgbClr val="5B9BD5"/>
      </a:dk2>
      <a:lt2>
        <a:srgbClr val="E7E6E6"/>
      </a:lt2>
      <a:accent1>
        <a:srgbClr val="5B9BD5"/>
      </a:accent1>
      <a:accent2>
        <a:srgbClr val="FFFFFF"/>
      </a:accent2>
      <a:accent3>
        <a:srgbClr val="5B9BD5"/>
      </a:accent3>
      <a:accent4>
        <a:srgbClr val="5B9BD5"/>
      </a:accent4>
      <a:accent5>
        <a:srgbClr val="5B9BD5"/>
      </a:accent5>
      <a:accent6>
        <a:srgbClr val="5B9BD5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4361</Words>
  <Application>WPS 演示</Application>
  <PresentationFormat>在屏幕上显示</PresentationFormat>
  <Paragraphs>721</Paragraphs>
  <Slides>42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28</vt:i4>
      </vt:variant>
      <vt:variant>
        <vt:lpstr>幻灯片标题</vt:lpstr>
      </vt:variant>
      <vt:variant>
        <vt:i4>42</vt:i4>
      </vt:variant>
    </vt:vector>
  </HeadingPairs>
  <TitlesOfParts>
    <vt:vector size="86" baseType="lpstr">
      <vt:lpstr>Arial</vt:lpstr>
      <vt:lpstr>宋体</vt:lpstr>
      <vt:lpstr>Wingdings</vt:lpstr>
      <vt:lpstr>Calibri</vt:lpstr>
      <vt:lpstr>华文楷体</vt:lpstr>
      <vt:lpstr>Times New Roman</vt:lpstr>
      <vt:lpstr>Verdana</vt:lpstr>
      <vt:lpstr>楷体_GB2312</vt:lpstr>
      <vt:lpstr>黑体</vt:lpstr>
      <vt:lpstr>新宋体</vt:lpstr>
      <vt:lpstr>Calibri</vt:lpstr>
      <vt:lpstr>Times New Roman</vt:lpstr>
      <vt:lpstr>微软雅黑</vt:lpstr>
      <vt:lpstr>Arial Unicode MS</vt:lpstr>
      <vt:lpstr>自定义设计方案</vt:lpstr>
      <vt:lpstr>1_Office 主题​​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Visio.Drawing.11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jhyx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wen</dc:creator>
  <cp:lastModifiedBy>gongzuo123456789</cp:lastModifiedBy>
  <cp:revision>145</cp:revision>
  <dcterms:created xsi:type="dcterms:W3CDTF">2008-04-03T14:48:13Z</dcterms:created>
  <dcterms:modified xsi:type="dcterms:W3CDTF">2018-08-21T13:40:34Z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