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  <p:sldMasterId id="2147483666" r:id="rId3"/>
    <p:sldMasterId id="2147483652" r:id="rId4"/>
  </p:sldMasterIdLst>
  <p:handoutMasterIdLst>
    <p:handoutMasterId r:id="rId18"/>
  </p:handoutMasterIdLst>
  <p:sldIdLst>
    <p:sldId id="256" r:id="rId5"/>
    <p:sldId id="273" r:id="rId6"/>
    <p:sldId id="275" r:id="rId7"/>
    <p:sldId id="284" r:id="rId8"/>
    <p:sldId id="274" r:id="rId9"/>
    <p:sldId id="270" r:id="rId10"/>
    <p:sldId id="278" r:id="rId11"/>
    <p:sldId id="276" r:id="rId12"/>
    <p:sldId id="282" r:id="rId13"/>
    <p:sldId id="272" r:id="rId14"/>
    <p:sldId id="279" r:id="rId15"/>
    <p:sldId id="283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704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5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2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3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46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1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传智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9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92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9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99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29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3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77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6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70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24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5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4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8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27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201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271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84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37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2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8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0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传智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单阿道夫</a:t>
            </a:r>
          </a:p>
          <a:p>
            <a:pPr lvl="2"/>
            <a:r>
              <a:rPr lang="zh-CN" altLang="en-US" dirty="0" smtClean="0"/>
              <a:t>手动</a:t>
            </a:r>
            <a:r>
              <a:rPr lang="en-US" altLang="zh-CN" dirty="0" smtClean="0"/>
              <a:t>ii</a:t>
            </a:r>
            <a:r>
              <a:rPr lang="zh-CN" altLang="en-US" dirty="0" smtClean="0"/>
              <a:t>阀第三级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8" r:id="rId3"/>
    <p:sldLayoutId id="2147483665" r:id="rId4"/>
    <p:sldLayoutId id="2147483650" r:id="rId5"/>
    <p:sldLayoutId id="2147483651" r:id="rId6"/>
    <p:sldLayoutId id="214748369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4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72AF-15FF-4515-8051-F6E243E4A82B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7C24-BD04-4102-BFE6-FC492F715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55FF-7FA3-4093-88D7-B4B69743DE08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EF6E-7A6D-423B-A072-87F7474C1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2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210" y="2660688"/>
            <a:ext cx="663797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人生苦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短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我用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程序员的职业规划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小</a:t>
            </a:r>
            <a:r>
              <a:rPr lang="zh-CN" altLang="en-US" dirty="0" smtClean="0">
                <a:solidFill>
                  <a:srgbClr val="FF0000"/>
                </a:solidFill>
              </a:rPr>
              <a:t>明（精明有眼光）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w</a:t>
            </a:r>
            <a:r>
              <a:rPr lang="en-US" altLang="zh-CN" sz="2000" dirty="0" smtClean="0"/>
              <a:t>eb</a:t>
            </a:r>
            <a:r>
              <a:rPr lang="zh-CN" altLang="en-US" sz="2000" dirty="0" smtClean="0"/>
              <a:t>后端开发   </a:t>
            </a:r>
            <a:r>
              <a:rPr lang="en-US" altLang="zh-CN" sz="2000" dirty="0" smtClean="0"/>
              <a:t>-&gt;  web</a:t>
            </a:r>
            <a:r>
              <a:rPr lang="zh-CN" altLang="en-US" sz="2000" dirty="0" smtClean="0"/>
              <a:t>前端开发  </a:t>
            </a:r>
            <a:r>
              <a:rPr lang="en-US" altLang="zh-CN" sz="2000" dirty="0" smtClean="0"/>
              <a:t>-&gt;  </a:t>
            </a:r>
            <a:r>
              <a:rPr lang="zh-CN" altLang="en-US" sz="2000" dirty="0" smtClean="0"/>
              <a:t>项目经理  </a:t>
            </a:r>
            <a:r>
              <a:rPr lang="en-US" altLang="zh-CN" sz="2000" dirty="0" smtClean="0"/>
              <a:t>-&gt;  </a:t>
            </a:r>
            <a:r>
              <a:rPr lang="zh-CN" altLang="en-US" sz="2000" dirty="0" smtClean="0"/>
              <a:t>创业公司技术合伙人</a:t>
            </a:r>
            <a:endParaRPr lang="en-US" altLang="zh-CN" sz="200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笨</a:t>
            </a:r>
            <a:r>
              <a:rPr lang="zh-CN" altLang="en-US" dirty="0" smtClean="0">
                <a:solidFill>
                  <a:srgbClr val="FF0000"/>
                </a:solidFill>
              </a:rPr>
              <a:t>笨（踏实随大流）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爬虫开发  </a:t>
            </a:r>
            <a:r>
              <a:rPr lang="en-US" altLang="zh-CN" sz="2000" dirty="0" smtClean="0"/>
              <a:t>-&gt;  web</a:t>
            </a:r>
            <a:r>
              <a:rPr lang="zh-CN" altLang="en-US" sz="2000" dirty="0" smtClean="0"/>
              <a:t>前端开发 </a:t>
            </a:r>
            <a:r>
              <a:rPr lang="en-US" altLang="zh-CN" sz="2000" dirty="0" smtClean="0"/>
              <a:t> -&gt;  web</a:t>
            </a:r>
            <a:r>
              <a:rPr lang="zh-CN" altLang="en-US" sz="2000" dirty="0" smtClean="0"/>
              <a:t>后端开发  </a:t>
            </a:r>
            <a:r>
              <a:rPr lang="en-US" altLang="zh-CN" sz="2000" dirty="0" smtClean="0"/>
              <a:t>-&gt; </a:t>
            </a:r>
            <a:r>
              <a:rPr lang="zh-CN" altLang="en-US" sz="2000" dirty="0" smtClean="0"/>
              <a:t>技术总监</a:t>
            </a:r>
            <a:endParaRPr lang="en-US" altLang="zh-CN" sz="200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志</a:t>
            </a:r>
            <a:r>
              <a:rPr lang="zh-CN" altLang="en-US" dirty="0" smtClean="0">
                <a:solidFill>
                  <a:srgbClr val="FF0000"/>
                </a:solidFill>
              </a:rPr>
              <a:t>强（执着有抱负）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爬虫开发  </a:t>
            </a:r>
            <a:r>
              <a:rPr lang="en-US" altLang="zh-CN" sz="2000" dirty="0" smtClean="0"/>
              <a:t>-&gt;  </a:t>
            </a:r>
            <a:r>
              <a:rPr lang="zh-CN" altLang="en-US" sz="2000" dirty="0" smtClean="0"/>
              <a:t>大数据分析  </a:t>
            </a:r>
            <a:r>
              <a:rPr lang="en-US" altLang="zh-CN" sz="2000" dirty="0" smtClean="0"/>
              <a:t>-&gt;  </a:t>
            </a:r>
            <a:r>
              <a:rPr lang="zh-CN" altLang="en-US" sz="2000" dirty="0" smtClean="0"/>
              <a:t>人工智能开发  </a:t>
            </a:r>
            <a:r>
              <a:rPr lang="en-US" altLang="zh-CN" sz="2000" dirty="0" smtClean="0"/>
              <a:t>-&gt;   </a:t>
            </a:r>
            <a:r>
              <a:rPr lang="zh-CN" altLang="en-US" sz="2000" dirty="0" smtClean="0"/>
              <a:t>巨头公司技术大拿</a:t>
            </a:r>
            <a:endParaRPr lang="en-US" altLang="zh-CN" sz="200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大海</a:t>
            </a:r>
            <a:r>
              <a:rPr lang="zh-CN" altLang="en-US" dirty="0" smtClean="0">
                <a:solidFill>
                  <a:srgbClr val="FF0000"/>
                </a:solidFill>
              </a:rPr>
              <a:t>（先混个高薪工作）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web</a:t>
            </a:r>
            <a:r>
              <a:rPr lang="zh-CN" altLang="en-US" sz="2000" dirty="0"/>
              <a:t>后端</a:t>
            </a:r>
            <a:r>
              <a:rPr lang="zh-CN" altLang="en-US" sz="2000" dirty="0" smtClean="0"/>
              <a:t>开发  </a:t>
            </a:r>
            <a:r>
              <a:rPr lang="en-US" altLang="zh-CN" sz="2000" dirty="0" smtClean="0"/>
              <a:t>-&gt;  </a:t>
            </a:r>
            <a:r>
              <a:rPr lang="zh-CN" altLang="en-US" sz="2000" dirty="0" smtClean="0"/>
              <a:t>项目经理  </a:t>
            </a:r>
            <a:r>
              <a:rPr lang="en-US" altLang="zh-CN" sz="2000" dirty="0" smtClean="0"/>
              <a:t>-&gt;  </a:t>
            </a:r>
            <a:r>
              <a:rPr lang="zh-CN" altLang="en-US" sz="2000" dirty="0" smtClean="0"/>
              <a:t>产品经理  </a:t>
            </a:r>
            <a:r>
              <a:rPr lang="en-US" altLang="zh-CN" sz="2000" dirty="0" smtClean="0"/>
              <a:t>-&gt;  </a:t>
            </a:r>
            <a:r>
              <a:rPr lang="zh-CN" altLang="en-US" sz="2000" dirty="0" smtClean="0"/>
              <a:t>运营</a:t>
            </a:r>
            <a:r>
              <a:rPr lang="zh-CN" altLang="en-US" sz="2000" dirty="0"/>
              <a:t>总监</a:t>
            </a:r>
            <a:r>
              <a:rPr lang="zh-CN" altLang="en-US" sz="2000" dirty="0" smtClean="0"/>
              <a:t>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1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python</a:t>
            </a:r>
            <a:r>
              <a:rPr lang="zh-CN" altLang="en-US" dirty="0"/>
              <a:t>未来</a:t>
            </a:r>
            <a:r>
              <a:rPr lang="en-US" altLang="zh-CN" dirty="0"/>
              <a:t>5</a:t>
            </a:r>
            <a:r>
              <a:rPr lang="zh-CN" altLang="en-US" dirty="0"/>
              <a:t>年发展趋势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领域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挤占</a:t>
            </a:r>
            <a:r>
              <a:rPr lang="en-US" altLang="zh-CN" sz="2400" dirty="0" err="1" smtClean="0"/>
              <a:t>php</a:t>
            </a:r>
            <a:r>
              <a:rPr lang="zh-CN" altLang="en-US" sz="2400" dirty="0" smtClean="0"/>
              <a:t>市场份额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创业公司</a:t>
            </a:r>
            <a:r>
              <a:rPr lang="zh-CN" altLang="en-US" sz="2400" dirty="0" smtClean="0"/>
              <a:t>优先选择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作为开发语言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大数据</a:t>
            </a:r>
            <a:endParaRPr lang="en-US" altLang="zh-CN" sz="3200" dirty="0"/>
          </a:p>
          <a:p>
            <a:pPr lvl="1"/>
            <a:r>
              <a:rPr lang="en-US" altLang="zh-CN" sz="2400" dirty="0" smtClean="0"/>
              <a:t>APP</a:t>
            </a:r>
            <a:r>
              <a:rPr lang="zh-CN" altLang="en-US" sz="2400" dirty="0" smtClean="0"/>
              <a:t>浪潮已过，数据金矿掘金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互联网公司均有数据分析创造价值的诉求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金融领域</a:t>
            </a:r>
            <a:r>
              <a:rPr lang="zh-CN" altLang="en-US" sz="2400" dirty="0" smtClean="0">
                <a:solidFill>
                  <a:srgbClr val="FF0000"/>
                </a:solidFill>
              </a:rPr>
              <a:t>高频量化交易</a:t>
            </a:r>
            <a:r>
              <a:rPr lang="zh-CN" altLang="en-US" sz="2400" dirty="0" smtClean="0"/>
              <a:t>井喷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人工智能</a:t>
            </a:r>
            <a:endParaRPr lang="en-US" altLang="zh-CN" sz="3200" dirty="0" smtClean="0"/>
          </a:p>
          <a:p>
            <a:pPr lvl="1"/>
            <a:r>
              <a:rPr lang="zh-CN" altLang="en-US" sz="2400" dirty="0" smtClean="0"/>
              <a:t>专用细分领域机器人快速成长实现商用化</a:t>
            </a:r>
            <a:endParaRPr lang="en-US" altLang="zh-CN" sz="2400" dirty="0" smtClean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风</a:t>
            </a:r>
            <a:r>
              <a:rPr lang="zh-CN" altLang="en-US" sz="2400" dirty="0" smtClean="0">
                <a:solidFill>
                  <a:srgbClr val="FF0000"/>
                </a:solidFill>
              </a:rPr>
              <a:t>投资金大量注入</a:t>
            </a:r>
            <a:r>
              <a:rPr lang="zh-CN" altLang="en-US" sz="2400" dirty="0" smtClean="0"/>
              <a:t>该领域，酝酿下个出万亿</a:t>
            </a:r>
            <a:r>
              <a:rPr lang="zh-CN" altLang="en-US" sz="2400" dirty="0"/>
              <a:t>市值</a:t>
            </a:r>
            <a:r>
              <a:rPr lang="zh-CN" altLang="en-US" sz="2400" dirty="0" smtClean="0"/>
              <a:t>的公司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5</a:t>
            </a:r>
            <a:r>
              <a:rPr lang="zh-CN" altLang="en-US" sz="2400" dirty="0" smtClean="0"/>
              <a:t>年后专用领域机器人并购整合，造</a:t>
            </a:r>
            <a:r>
              <a:rPr lang="zh-CN" altLang="en-US" sz="2400" dirty="0"/>
              <a:t>出</a:t>
            </a:r>
            <a:r>
              <a:rPr lang="zh-CN" altLang="en-US" sz="2400" dirty="0" smtClean="0"/>
              <a:t>通用机器人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794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Python</a:t>
            </a:r>
            <a:r>
              <a:rPr lang="zh-CN" altLang="en-US" dirty="0" smtClean="0"/>
              <a:t>就业班现状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dirty="0" smtClean="0"/>
              <a:t>北京</a:t>
            </a:r>
            <a:r>
              <a:rPr lang="en-US" altLang="zh-CN" sz="3200" dirty="0" smtClean="0"/>
              <a:t>python</a:t>
            </a:r>
            <a:r>
              <a:rPr lang="zh-CN" altLang="en-US" sz="3200" dirty="0" smtClean="0"/>
              <a:t>第一</a:t>
            </a:r>
            <a:r>
              <a:rPr lang="zh-CN" altLang="en-US" sz="3200" dirty="0" smtClean="0"/>
              <a:t>期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2016.8.8</a:t>
            </a:r>
            <a:r>
              <a:rPr lang="zh-CN" altLang="en-US" dirty="0"/>
              <a:t>至</a:t>
            </a:r>
            <a:r>
              <a:rPr lang="en-US" altLang="zh-CN" sz="2800" dirty="0" smtClean="0"/>
              <a:t>2016.12.31</a:t>
            </a:r>
            <a:r>
              <a:rPr lang="zh-CN" altLang="en-US" sz="2800" dirty="0" smtClean="0"/>
              <a:t>（</a:t>
            </a:r>
            <a:r>
              <a:rPr lang="zh-CN" altLang="en-US" dirty="0" smtClean="0"/>
              <a:t>毕业）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截止</a:t>
            </a:r>
            <a:r>
              <a:rPr lang="en-US" altLang="zh-CN" dirty="0" smtClean="0"/>
              <a:t>12.16</a:t>
            </a:r>
            <a:r>
              <a:rPr lang="zh-CN" altLang="en-US" dirty="0" smtClean="0"/>
              <a:t>号，</a:t>
            </a:r>
            <a:r>
              <a:rPr lang="en-US" altLang="zh-CN" dirty="0" smtClean="0"/>
              <a:t>18%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人）</a:t>
            </a:r>
            <a:r>
              <a:rPr lang="zh-CN" altLang="en-US" sz="2800" dirty="0" smtClean="0"/>
              <a:t>已就业，平均</a:t>
            </a:r>
            <a:r>
              <a:rPr lang="en-US" altLang="zh-CN" sz="2800" dirty="0" smtClean="0"/>
              <a:t>11.5k</a:t>
            </a:r>
            <a:endParaRPr lang="en-US" altLang="zh-CN" dirty="0"/>
          </a:p>
          <a:p>
            <a:pPr lvl="1"/>
            <a:r>
              <a:rPr lang="zh-CN" altLang="en-US" sz="2800" dirty="0" smtClean="0"/>
              <a:t>预计</a:t>
            </a:r>
            <a:r>
              <a:rPr lang="en-US" altLang="zh-CN" sz="2800" dirty="0" smtClean="0"/>
              <a:t>12.31</a:t>
            </a:r>
            <a:r>
              <a:rPr lang="zh-CN" altLang="en-US" sz="2800" dirty="0" smtClean="0"/>
              <a:t>前，</a:t>
            </a:r>
            <a:r>
              <a:rPr lang="en-US" altLang="zh-CN" sz="2800" dirty="0" smtClean="0"/>
              <a:t>40%</a:t>
            </a:r>
            <a:r>
              <a:rPr lang="zh-CN" altLang="en-US" sz="2800" dirty="0" smtClean="0"/>
              <a:t>同学就业</a:t>
            </a:r>
            <a:endParaRPr lang="en-US" altLang="zh-CN" sz="2800" dirty="0" smtClean="0"/>
          </a:p>
          <a:p>
            <a:r>
              <a:rPr lang="zh-CN" altLang="en-US" dirty="0"/>
              <a:t>北京</a:t>
            </a:r>
            <a:r>
              <a:rPr lang="en-US" altLang="zh-CN" dirty="0"/>
              <a:t>python</a:t>
            </a:r>
            <a:r>
              <a:rPr lang="zh-CN" altLang="en-US" dirty="0" smtClean="0"/>
              <a:t>第二</a:t>
            </a:r>
            <a:r>
              <a:rPr lang="zh-CN" altLang="en-US" dirty="0" smtClean="0"/>
              <a:t>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2016.10.12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2017.3.15</a:t>
            </a:r>
          </a:p>
          <a:p>
            <a:pPr lvl="1"/>
            <a:r>
              <a:rPr lang="zh-CN" altLang="en-US" dirty="0" smtClean="0"/>
              <a:t>目前在学数据库，接下来开始项目</a:t>
            </a:r>
            <a:endParaRPr lang="en-US" altLang="zh-CN" dirty="0" smtClean="0"/>
          </a:p>
          <a:p>
            <a:r>
              <a:rPr lang="zh-CN" altLang="en-US" dirty="0"/>
              <a:t>北京</a:t>
            </a:r>
            <a:r>
              <a:rPr lang="en-US" altLang="zh-CN" dirty="0"/>
              <a:t>python</a:t>
            </a:r>
            <a:r>
              <a:rPr lang="zh-CN" altLang="en-US" dirty="0" smtClean="0"/>
              <a:t>第三</a:t>
            </a:r>
            <a:r>
              <a:rPr lang="zh-CN" altLang="en-US" dirty="0" smtClean="0"/>
              <a:t>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2016.12.19</a:t>
            </a:r>
            <a:r>
              <a:rPr lang="zh-CN" altLang="en-US" dirty="0" smtClean="0"/>
              <a:t>开基础班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2017.1.12</a:t>
            </a:r>
            <a:r>
              <a:rPr lang="zh-CN" altLang="en-US" dirty="0" smtClean="0"/>
              <a:t>开就业班</a:t>
            </a:r>
            <a:endParaRPr lang="en-US" altLang="zh-CN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867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 smtClean="0"/>
              <a:t>老司机为什么选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做培训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世界编程语言排行榜</a:t>
            </a:r>
            <a:r>
              <a:rPr lang="en-US" altLang="zh-CN" dirty="0" smtClean="0"/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第五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欧美</a:t>
            </a:r>
            <a:r>
              <a:rPr lang="zh-CN" altLang="en-US" dirty="0" smtClean="0"/>
              <a:t>很火：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、数据分析、人工智能</a:t>
            </a:r>
            <a:endParaRPr lang="en-US" altLang="zh-CN" dirty="0" smtClean="0"/>
          </a:p>
          <a:p>
            <a:r>
              <a:rPr lang="zh-CN" altLang="en-US" dirty="0" smtClean="0"/>
              <a:t>国内滞后期，会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的人</a:t>
            </a:r>
            <a:r>
              <a:rPr lang="zh-CN" altLang="en-US" dirty="0" smtClean="0">
                <a:solidFill>
                  <a:srgbClr val="FF0000"/>
                </a:solidFill>
              </a:rPr>
              <a:t>甚少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薪资高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国内第一套</a:t>
            </a:r>
            <a:r>
              <a:rPr lang="en-US" altLang="zh-CN" dirty="0" smtClean="0"/>
              <a:t>python web</a:t>
            </a:r>
            <a:r>
              <a:rPr lang="zh-CN" altLang="en-US" dirty="0" smtClean="0"/>
              <a:t>就业课程体系</a:t>
            </a:r>
            <a:endParaRPr lang="en-US" altLang="zh-CN" dirty="0" smtClean="0"/>
          </a:p>
          <a:p>
            <a:r>
              <a:rPr lang="zh-CN" altLang="en-US" dirty="0"/>
              <a:t>没</a:t>
            </a:r>
            <a:r>
              <a:rPr lang="zh-CN" altLang="en-US" dirty="0" smtClean="0"/>
              <a:t>毕业，</a:t>
            </a:r>
            <a:r>
              <a:rPr lang="en-US" altLang="zh-CN" dirty="0" smtClean="0"/>
              <a:t>1/5</a:t>
            </a:r>
            <a:r>
              <a:rPr lang="zh-CN" altLang="en-US" dirty="0" smtClean="0"/>
              <a:t>的学生已被就业（平均</a:t>
            </a:r>
            <a:r>
              <a:rPr lang="en-US" altLang="zh-CN" dirty="0" smtClean="0"/>
              <a:t>11500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绝大多数的程序员和培训师</a:t>
            </a:r>
            <a:r>
              <a:rPr lang="zh-CN" altLang="en-US" dirty="0" smtClean="0">
                <a:solidFill>
                  <a:srgbClr val="FF0000"/>
                </a:solidFill>
              </a:rPr>
              <a:t>没听过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Python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525934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一样，诞生于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年。它常被昵称为胶水语言，能够把用其他语 言制作的各种模块（尤其是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）很轻松地联结在一起。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427984" y="4221088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588224" y="3648014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C/C++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588224" y="5263709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27984" y="37483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80%~100%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907704" y="4437112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8224" y="31078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高性能模块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88224" y="48285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高扩展模块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1" idx="6"/>
          </p:cNvCxnSpPr>
          <p:nvPr/>
        </p:nvCxnSpPr>
        <p:spPr>
          <a:xfrm flipH="1">
            <a:off x="3203848" y="486916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" idx="7"/>
            <a:endCxn id="6" idx="2"/>
          </p:cNvCxnSpPr>
          <p:nvPr/>
        </p:nvCxnSpPr>
        <p:spPr>
          <a:xfrm flipV="1">
            <a:off x="5534312" y="4080062"/>
            <a:ext cx="1053912" cy="33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5"/>
            <a:endCxn id="8" idx="2"/>
          </p:cNvCxnSpPr>
          <p:nvPr/>
        </p:nvCxnSpPr>
        <p:spPr>
          <a:xfrm>
            <a:off x="5534312" y="5327416"/>
            <a:ext cx="1053912" cy="36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16148" y="5753101"/>
            <a:ext cx="494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开发效率比</a:t>
            </a:r>
            <a:r>
              <a:rPr lang="en-US" altLang="zh-CN" dirty="0" smtClean="0"/>
              <a:t>C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倍，比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快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9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zh-CN" dirty="0" smtClean="0"/>
              <a:t>Python</a:t>
            </a:r>
            <a:r>
              <a:rPr lang="zh-CN" altLang="en-US" dirty="0" smtClean="0"/>
              <a:t>优势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简易</a:t>
            </a:r>
            <a:r>
              <a:rPr lang="zh-CN" altLang="en-US" dirty="0"/>
              <a:t>、清晰、</a:t>
            </a:r>
            <a:r>
              <a:rPr lang="zh-CN" altLang="en-US" dirty="0" smtClean="0"/>
              <a:t>高效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772816"/>
            <a:ext cx="7886700" cy="4404147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967"/>
            <a:ext cx="9144000" cy="47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zh-CN" dirty="0" smtClean="0"/>
              <a:t>	</a:t>
            </a:r>
            <a:r>
              <a:rPr lang="zh-CN" altLang="en-US" dirty="0"/>
              <a:t>哪些领域和公司在用</a:t>
            </a:r>
            <a:r>
              <a:rPr lang="en-US" altLang="zh-CN" dirty="0"/>
              <a:t>python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传统互联网公司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奇虎</a:t>
            </a:r>
            <a:r>
              <a:rPr lang="en-US" altLang="zh-CN" dirty="0"/>
              <a:t>360</a:t>
            </a:r>
            <a:r>
              <a:rPr lang="zh-CN" altLang="en-US" dirty="0"/>
              <a:t>、联想、新浪、百度、乐视、 酷我音乐、腾讯、华为、豆瓣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创业型公司：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秀美甲、</a:t>
            </a:r>
            <a:r>
              <a:rPr lang="zh-CN" altLang="en-US" dirty="0"/>
              <a:t>一呼医生</a:t>
            </a:r>
            <a:r>
              <a:rPr lang="en-US" altLang="zh-CN" dirty="0" err="1" smtClean="0"/>
              <a:t>ofo</a:t>
            </a:r>
            <a:r>
              <a:rPr lang="zh-CN" altLang="en-US" dirty="0" smtClean="0"/>
              <a:t>、跑腿儿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成</a:t>
            </a:r>
            <a:r>
              <a:rPr lang="zh-CN" altLang="en-US" dirty="0" smtClean="0">
                <a:solidFill>
                  <a:srgbClr val="FF0000"/>
                </a:solidFill>
              </a:rPr>
              <a:t>长性公司：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美图</a:t>
            </a:r>
            <a:r>
              <a:rPr lang="zh-CN" altLang="en-US" dirty="0"/>
              <a:t>、春雨医生、</a:t>
            </a:r>
            <a:r>
              <a:rPr lang="zh-CN" altLang="en-US" dirty="0" smtClean="0"/>
              <a:t>果壳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5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8696" cy="1325563"/>
          </a:xfrm>
        </p:spPr>
        <p:txBody>
          <a:bodyPr/>
          <a:lstStyle/>
          <a:p>
            <a:pPr algn="r"/>
            <a:r>
              <a:rPr lang="zh-CN" altLang="en-US" dirty="0"/>
              <a:t>全程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027109"/>
            <a:ext cx="8524355" cy="53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Python</a:t>
            </a:r>
            <a:r>
              <a:rPr lang="zh-CN" altLang="en-US" dirty="0"/>
              <a:t>就业方向及岗位相关内容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818767"/>
            <a:ext cx="3816424" cy="210743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web</a:t>
            </a:r>
            <a:r>
              <a:rPr lang="zh-CN" altLang="en-US" sz="4000" dirty="0">
                <a:solidFill>
                  <a:srgbClr val="FF0000"/>
                </a:solidFill>
              </a:rPr>
              <a:t>工程师（后端）：</a:t>
            </a:r>
          </a:p>
          <a:p>
            <a:pPr marL="0" indent="0">
              <a:buNone/>
            </a:pPr>
            <a:r>
              <a:rPr lang="zh-CN" altLang="en-US" dirty="0"/>
              <a:t>网站后端业务开发</a:t>
            </a:r>
          </a:p>
          <a:p>
            <a:pPr marL="0" indent="0">
              <a:buNone/>
            </a:pPr>
            <a:r>
              <a:rPr lang="zh-CN" altLang="en-US" dirty="0"/>
              <a:t>数据库建设和管理</a:t>
            </a:r>
          </a:p>
          <a:p>
            <a:pPr marL="0" indent="0">
              <a:buNone/>
            </a:pPr>
            <a:r>
              <a:rPr lang="zh-CN" altLang="en-US" dirty="0"/>
              <a:t>服务器性能优化</a:t>
            </a:r>
          </a:p>
          <a:p>
            <a:pPr marL="0" indent="0">
              <a:buNone/>
            </a:pPr>
            <a:r>
              <a:rPr lang="zh-CN" altLang="en-US" dirty="0"/>
              <a:t>兼顾前端页面调试和二次开发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4932040" y="1805736"/>
            <a:ext cx="3583310" cy="210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FF0000"/>
                </a:solidFill>
              </a:rPr>
              <a:t>爬虫工程师：</a:t>
            </a:r>
          </a:p>
          <a:p>
            <a:pPr marL="0" indent="0">
              <a:buNone/>
            </a:pPr>
            <a:r>
              <a:rPr lang="zh-CN" altLang="en-US" dirty="0"/>
              <a:t>指定细分领域的数据抓取</a:t>
            </a:r>
          </a:p>
          <a:p>
            <a:pPr marL="0" indent="0">
              <a:buNone/>
            </a:pPr>
            <a:r>
              <a:rPr lang="zh-CN" altLang="en-US" dirty="0"/>
              <a:t>被抓取网站页面结构分析</a:t>
            </a:r>
          </a:p>
          <a:p>
            <a:pPr marL="0" indent="0">
              <a:buNone/>
            </a:pPr>
            <a:r>
              <a:rPr lang="zh-CN" altLang="en-US" dirty="0"/>
              <a:t>缓存数据，清洗入库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539552" y="4221088"/>
            <a:ext cx="3672408" cy="210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 smtClean="0">
                <a:solidFill>
                  <a:srgbClr val="FF0000"/>
                </a:solidFill>
              </a:rPr>
              <a:t>web</a:t>
            </a:r>
            <a:r>
              <a:rPr lang="zh-CN" altLang="en-US" sz="3000" dirty="0" smtClean="0">
                <a:solidFill>
                  <a:srgbClr val="FF0000"/>
                </a:solidFill>
              </a:rPr>
              <a:t>工程师（前端）：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 smtClean="0"/>
              <a:t>app</a:t>
            </a:r>
            <a:r>
              <a:rPr lang="zh-CN" altLang="en-US" sz="2400" dirty="0" smtClean="0"/>
              <a:t>或传统网页界面开发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dirty="0" smtClean="0"/>
              <a:t>数据的前后台通信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2400" dirty="0" smtClean="0"/>
              <a:t>前端性能调优</a:t>
            </a:r>
            <a:endParaRPr lang="zh-CN" altLang="en-US" sz="2400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4932040" y="4231123"/>
            <a:ext cx="4211960" cy="210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 smtClean="0">
                <a:solidFill>
                  <a:srgbClr val="FF0000"/>
                </a:solidFill>
              </a:rPr>
              <a:t>数据挖掘分析工程师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 marL="0" indent="0">
              <a:buNone/>
            </a:pPr>
            <a:r>
              <a:rPr lang="zh-CN" altLang="en-US" sz="2200" dirty="0"/>
              <a:t>字符串</a:t>
            </a:r>
            <a:r>
              <a:rPr lang="zh-CN" altLang="en-US" sz="2200" dirty="0" smtClean="0"/>
              <a:t>处理和清洗</a:t>
            </a:r>
            <a:endParaRPr lang="zh-CN" altLang="en-US" sz="2200" dirty="0"/>
          </a:p>
          <a:p>
            <a:pPr marL="0" indent="0">
              <a:buNone/>
            </a:pPr>
            <a:r>
              <a:rPr lang="zh-CN" altLang="en-US" sz="2200" dirty="0"/>
              <a:t>数据分析模型建设</a:t>
            </a:r>
          </a:p>
          <a:p>
            <a:pPr marL="0" indent="0">
              <a:buNone/>
            </a:pPr>
            <a:r>
              <a:rPr lang="zh-CN" altLang="en-US" sz="2200" dirty="0"/>
              <a:t>统计表</a:t>
            </a:r>
            <a:r>
              <a:rPr lang="zh-CN" altLang="en-US" sz="2200" dirty="0" smtClean="0"/>
              <a:t>汇总</a:t>
            </a:r>
            <a:r>
              <a:rPr lang="zh-CN" altLang="en-US" sz="2200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3861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Python</a:t>
            </a:r>
            <a:r>
              <a:rPr lang="zh-CN" altLang="en-US" dirty="0" smtClean="0"/>
              <a:t>就业市场调研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2776"/>
            <a:ext cx="7886700" cy="4203487"/>
          </a:xfrm>
        </p:spPr>
      </p:pic>
      <p:sp>
        <p:nvSpPr>
          <p:cNvPr id="3" name="文本框 2"/>
          <p:cNvSpPr txBox="1"/>
          <p:nvPr/>
        </p:nvSpPr>
        <p:spPr>
          <a:xfrm>
            <a:off x="755576" y="59492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学员</a:t>
            </a:r>
            <a:r>
              <a:rPr lang="zh-CN" altLang="en-US" dirty="0" smtClean="0"/>
              <a:t>一天面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家，平均</a:t>
            </a:r>
            <a:r>
              <a:rPr lang="zh-CN" altLang="en-US" dirty="0" smtClean="0"/>
              <a:t>面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家</a:t>
            </a:r>
            <a:r>
              <a:rPr lang="zh-CN" altLang="en-US" dirty="0" smtClean="0"/>
              <a:t>有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面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家</a:t>
            </a:r>
            <a:r>
              <a:rPr lang="zh-CN" altLang="en-US" dirty="0" smtClean="0"/>
              <a:t>可入职，入职平均</a:t>
            </a:r>
            <a:r>
              <a:rPr lang="en-US" altLang="zh-CN" dirty="0" smtClean="0">
                <a:solidFill>
                  <a:srgbClr val="FF0000"/>
                </a:solidFill>
              </a:rPr>
              <a:t>11k+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程序员从业薪资和城市分布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北上广深苏杭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初级</a:t>
            </a:r>
            <a:r>
              <a:rPr lang="en-US" altLang="zh-CN" dirty="0" smtClean="0"/>
              <a:t>8k-12k	</a:t>
            </a:r>
            <a:r>
              <a:rPr lang="zh-CN" altLang="en-US" dirty="0" smtClean="0"/>
              <a:t>中级</a:t>
            </a:r>
            <a:r>
              <a:rPr lang="en-US" altLang="zh-CN" dirty="0" smtClean="0"/>
              <a:t>12k-20k	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20k-35k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二线（南京、天津、无锡、西安）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初级</a:t>
            </a:r>
            <a:r>
              <a:rPr lang="en-US" altLang="zh-CN" dirty="0" smtClean="0"/>
              <a:t>6k-10k</a:t>
            </a:r>
            <a:r>
              <a:rPr lang="en-US" altLang="zh-CN" dirty="0"/>
              <a:t>	</a:t>
            </a:r>
            <a:r>
              <a:rPr lang="zh-CN" altLang="en-US" dirty="0"/>
              <a:t>中级</a:t>
            </a:r>
            <a:r>
              <a:rPr lang="en-US" altLang="zh-CN" dirty="0" smtClean="0"/>
              <a:t>10k-15k</a:t>
            </a:r>
            <a:r>
              <a:rPr lang="en-US" altLang="zh-CN" dirty="0"/>
              <a:t>	</a:t>
            </a:r>
            <a:r>
              <a:rPr lang="zh-CN" altLang="en-US" dirty="0" smtClean="0"/>
              <a:t>高级不详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四线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骚年，家乡没人用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想回家，那就回去创业吧！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程序员可以撑起一个公司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7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522</Words>
  <Application>Microsoft Office PowerPoint</Application>
  <PresentationFormat>全屏显示(4:3)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2_自定义设计方案</vt:lpstr>
      <vt:lpstr>1_自定义设计方案</vt:lpstr>
      <vt:lpstr>自定义设计方案</vt:lpstr>
      <vt:lpstr>PowerPoint 演示文稿</vt:lpstr>
      <vt:lpstr>老司机为什么选python做培训</vt:lpstr>
      <vt:lpstr>Python是什么</vt:lpstr>
      <vt:lpstr>Python优势—简易、清晰、高效 </vt:lpstr>
      <vt:lpstr> 哪些领域和公司在用python </vt:lpstr>
      <vt:lpstr>全程5个月</vt:lpstr>
      <vt:lpstr>Python就业方向及岗位相关内容</vt:lpstr>
      <vt:lpstr>Python就业市场调研</vt:lpstr>
      <vt:lpstr>python程序员从业薪资和城市分布</vt:lpstr>
      <vt:lpstr>Python程序员的职业规划</vt:lpstr>
      <vt:lpstr>python未来5年发展趋势</vt:lpstr>
      <vt:lpstr>Python就业班现状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xwp</cp:lastModifiedBy>
  <cp:revision>76</cp:revision>
  <dcterms:created xsi:type="dcterms:W3CDTF">2015-06-29T07:19:00Z</dcterms:created>
  <dcterms:modified xsi:type="dcterms:W3CDTF">2016-12-16T14:01:47Z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