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90" r:id="rId3"/>
    <p:sldId id="291" r:id="rId4"/>
    <p:sldId id="292" r:id="rId5"/>
    <p:sldId id="293" r:id="rId6"/>
    <p:sldId id="294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D5EA3-7F8A-4B6F-9978-9CE1D91B1D88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F92F-D1BE-4A84-B630-DAE078486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0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EF92F-D1BE-4A84-B630-DAE0784864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9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3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2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6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4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6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4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4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**</a:t>
            </a:r>
            <a:r>
              <a:rPr lang="zh-CN" altLang="en-US" smtClean="0"/>
              <a:t>软件讲义标题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讲义正文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1491630"/>
            <a:ext cx="6264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tx2"/>
                </a:solidFill>
              </a:rPr>
              <a:t>DEA</a:t>
            </a:r>
            <a:r>
              <a:rPr lang="zh-CN" altLang="en-US" sz="3600" dirty="0" smtClean="0">
                <a:solidFill>
                  <a:schemeClr val="tx2"/>
                </a:solidFill>
              </a:rPr>
              <a:t>更新模型（</a:t>
            </a:r>
            <a:r>
              <a:rPr lang="en-US" altLang="zh-CN" sz="3600" dirty="0" smtClean="0">
                <a:solidFill>
                  <a:schemeClr val="tx2"/>
                </a:solidFill>
              </a:rPr>
              <a:t>Forthcoming)</a:t>
            </a:r>
          </a:p>
          <a:p>
            <a:pPr algn="ctr"/>
            <a:endParaRPr lang="en-US" altLang="zh-CN" sz="3600" dirty="0">
              <a:solidFill>
                <a:schemeClr val="tx2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chemeClr val="tx2"/>
                </a:solidFill>
              </a:rPr>
              <a:t>老学员优惠提供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15"/>
            <a:ext cx="9144000" cy="5154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11510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 smtClean="0"/>
              <a:t>主要包括更新的模型组合，以及结合其他更强大的</a:t>
            </a:r>
            <a:r>
              <a:rPr lang="en-US" altLang="zh-CN" sz="2800" dirty="0" smtClean="0"/>
              <a:t>DEA</a:t>
            </a:r>
            <a:r>
              <a:rPr lang="zh-CN" altLang="en-US" sz="2800" dirty="0" smtClean="0"/>
              <a:t>软件的视频教程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 smtClean="0"/>
              <a:t>提供</a:t>
            </a:r>
            <a:r>
              <a:rPr lang="en-US" altLang="zh-CN" sz="2800" dirty="0" smtClean="0"/>
              <a:t>MAXDEA</a:t>
            </a:r>
            <a:r>
              <a:rPr lang="zh-CN" altLang="en-US" sz="2800" dirty="0" smtClean="0"/>
              <a:t>软件的学习教程，功能更加大，组合模型更多，更值得期待！</a:t>
            </a:r>
            <a:endParaRPr lang="en-US" altLang="zh-CN" sz="28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800" dirty="0" smtClean="0"/>
              <a:t>预计完成时间</a:t>
            </a:r>
            <a:r>
              <a:rPr lang="en-US" altLang="zh-CN" sz="2800" dirty="0" smtClean="0"/>
              <a:t>2014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月！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4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15"/>
            <a:ext cx="9144000" cy="5154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11510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主要模型有：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各种参比形式的分类模型：</a:t>
            </a:r>
            <a:r>
              <a:rPr lang="en-US" altLang="zh-CN" sz="2400" dirty="0"/>
              <a:t>self-benchmarking, cross-benchmarking, downward-benchmarking and </a:t>
            </a:r>
            <a:r>
              <a:rPr lang="en-US" altLang="zh-CN" sz="2400" dirty="0" smtClean="0"/>
              <a:t>upward-benchmarking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模型：平衡面板或非平衡面板。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更全面的角度种类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更全面的</a:t>
            </a:r>
            <a:r>
              <a:rPr lang="en-US" altLang="zh-CN" sz="2400" dirty="0" err="1" smtClean="0"/>
              <a:t>Malmquist</a:t>
            </a:r>
            <a:r>
              <a:rPr lang="zh-CN" altLang="en-US" sz="2400" dirty="0" smtClean="0"/>
              <a:t>分解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54" y="3003798"/>
            <a:ext cx="2209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03798"/>
            <a:ext cx="23526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88842"/>
            <a:ext cx="2771775" cy="178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15"/>
            <a:ext cx="9144000" cy="51544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478"/>
            <a:ext cx="39909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18" y="123477"/>
            <a:ext cx="4499156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0594" y="1999902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dirty="0" smtClean="0"/>
              <a:t>成本效率及新成本效率的</a:t>
            </a:r>
            <a:r>
              <a:rPr lang="en-US" altLang="zh-CN" sz="2400" dirty="0" err="1" smtClean="0"/>
              <a:t>Malmquist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Global </a:t>
            </a:r>
            <a:r>
              <a:rPr lang="en-US" altLang="zh-CN" sz="2400" dirty="0" err="1" smtClean="0"/>
              <a:t>Malmquist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ML</a:t>
            </a:r>
            <a:r>
              <a:rPr lang="zh-CN" altLang="en-US" sz="2400" dirty="0" smtClean="0"/>
              <a:t>生产率指数及分解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SBM</a:t>
            </a:r>
            <a:r>
              <a:rPr lang="zh-CN" altLang="en-US" sz="2400" dirty="0" smtClean="0"/>
              <a:t>非期望产出生产率指数及分解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/>
              <a:t>Parallel Network Model </a:t>
            </a:r>
          </a:p>
          <a:p>
            <a:pPr marL="342900" indent="-342900">
              <a:buFont typeface="Wingdings" pitchFamily="2" charset="2"/>
              <a:buChar char="p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15"/>
            <a:ext cx="9144000" cy="5154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506" y="627534"/>
            <a:ext cx="813690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en-US" sz="2400" dirty="0" smtClean="0"/>
              <a:t>更多距离选择</a:t>
            </a:r>
            <a:endParaRPr lang="en-US" altLang="zh-CN" sz="2400" dirty="0" smtClean="0"/>
          </a:p>
          <a:p>
            <a:pPr lvl="2"/>
            <a:r>
              <a:rPr lang="en-US" altLang="zh-CN" dirty="0" smtClean="0"/>
              <a:t>Ø</a:t>
            </a:r>
            <a:r>
              <a:rPr lang="en-US" altLang="zh-CN" sz="800" dirty="0" smtClean="0"/>
              <a:t> </a:t>
            </a:r>
            <a:r>
              <a:rPr lang="en-US" altLang="zh-CN" dirty="0"/>
              <a:t>Radial</a:t>
            </a:r>
            <a:endParaRPr lang="zh-CN" altLang="zh-CN" sz="1600" dirty="0"/>
          </a:p>
          <a:p>
            <a:pPr lvl="2"/>
            <a:r>
              <a:rPr lang="en-US" altLang="zh-CN" dirty="0"/>
              <a:t>Ø</a:t>
            </a:r>
            <a:r>
              <a:rPr lang="en-US" altLang="zh-CN" sz="800" dirty="0"/>
              <a:t> </a:t>
            </a:r>
            <a:r>
              <a:rPr lang="en-US" altLang="zh-CN" dirty="0"/>
              <a:t>SBM</a:t>
            </a:r>
            <a:endParaRPr lang="zh-CN" altLang="zh-CN" sz="1600" dirty="0"/>
          </a:p>
          <a:p>
            <a:pPr lvl="2"/>
            <a:r>
              <a:rPr lang="en-US" altLang="zh-CN" dirty="0"/>
              <a:t>Ø</a:t>
            </a:r>
            <a:r>
              <a:rPr lang="en-US" altLang="zh-CN" sz="800" dirty="0"/>
              <a:t> </a:t>
            </a:r>
            <a:r>
              <a:rPr lang="en-US" altLang="zh-CN" dirty="0"/>
              <a:t>Hybrid</a:t>
            </a:r>
            <a:endParaRPr lang="zh-CN" altLang="zh-CN" sz="1600" dirty="0"/>
          </a:p>
          <a:p>
            <a:pPr lvl="2"/>
            <a:r>
              <a:rPr lang="en-US" altLang="zh-CN" dirty="0"/>
              <a:t>Ø</a:t>
            </a:r>
            <a:r>
              <a:rPr lang="en-US" altLang="zh-CN" sz="800" dirty="0"/>
              <a:t> </a:t>
            </a:r>
            <a:r>
              <a:rPr lang="en-US" altLang="zh-CN" dirty="0"/>
              <a:t>Minimal distance to weak frontier (new)</a:t>
            </a:r>
            <a:endParaRPr lang="zh-CN" altLang="zh-CN" sz="1600" dirty="0"/>
          </a:p>
          <a:p>
            <a:pPr lvl="2"/>
            <a:r>
              <a:rPr lang="en-US" altLang="zh-CN" dirty="0"/>
              <a:t>Ø</a:t>
            </a:r>
            <a:r>
              <a:rPr lang="en-US" altLang="zh-CN" sz="800" dirty="0"/>
              <a:t> </a:t>
            </a:r>
            <a:r>
              <a:rPr lang="en-US" altLang="zh-CN" dirty="0"/>
              <a:t>Minimal distance to SBM frontier (new)</a:t>
            </a:r>
            <a:endParaRPr lang="zh-CN" altLang="zh-CN" sz="1600" dirty="0"/>
          </a:p>
          <a:p>
            <a:pPr lvl="2"/>
            <a:r>
              <a:rPr lang="en-US" altLang="zh-CN" dirty="0"/>
              <a:t>Ø</a:t>
            </a:r>
            <a:r>
              <a:rPr lang="en-US" altLang="zh-CN" sz="800" dirty="0"/>
              <a:t> </a:t>
            </a:r>
            <a:r>
              <a:rPr lang="en-US" altLang="zh-CN" dirty="0"/>
              <a:t>EBM Model (new, Tone &amp; </a:t>
            </a:r>
            <a:r>
              <a:rPr lang="en-US" altLang="zh-CN" dirty="0" err="1"/>
              <a:t>Tsutsui</a:t>
            </a:r>
            <a:r>
              <a:rPr lang="en-US" altLang="zh-CN" dirty="0"/>
              <a:t>, 2010) </a:t>
            </a:r>
            <a:endParaRPr lang="zh-CN" altLang="zh-CN" sz="1600" dirty="0"/>
          </a:p>
          <a:p>
            <a:pPr lvl="2"/>
            <a:r>
              <a:rPr lang="en-US" altLang="zh-CN" dirty="0"/>
              <a:t>Ø</a:t>
            </a:r>
            <a:r>
              <a:rPr lang="en-US" altLang="zh-CN" sz="800" dirty="0"/>
              <a:t> </a:t>
            </a:r>
            <a:r>
              <a:rPr lang="en-US" altLang="zh-CN" dirty="0"/>
              <a:t>Direction Vector Scanning Model (new</a:t>
            </a:r>
            <a:endParaRPr lang="zh-CN" altLang="zh-CN" sz="1600" dirty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Windows-</a:t>
            </a:r>
            <a:r>
              <a:rPr lang="en-US" altLang="zh-CN" sz="2400" dirty="0" err="1" smtClean="0"/>
              <a:t>Malmquist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Bootstrap DEA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dirty="0" smtClean="0"/>
              <a:t>Meta-frontier(</a:t>
            </a:r>
            <a:r>
              <a:rPr lang="zh-CN" altLang="en-US" sz="2400" dirty="0" smtClean="0"/>
              <a:t>共同前沿）模型及共同前沿</a:t>
            </a:r>
            <a:r>
              <a:rPr lang="en-US" altLang="zh-CN" sz="2400" dirty="0" err="1" smtClean="0"/>
              <a:t>Malmquist</a:t>
            </a:r>
            <a:r>
              <a:rPr lang="zh-CN" altLang="en-US" sz="2400" dirty="0" smtClean="0"/>
              <a:t>模型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15"/>
            <a:ext cx="9144000" cy="5154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556" y="267494"/>
            <a:ext cx="35643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2400" dirty="0" smtClean="0"/>
              <a:t>更新模型将以更为强大的国产软件</a:t>
            </a:r>
            <a:r>
              <a:rPr lang="en-US" altLang="zh-CN" sz="2400" dirty="0" smtClean="0"/>
              <a:t>MAXDEA PRO 6.0</a:t>
            </a:r>
            <a:r>
              <a:rPr lang="zh-CN" altLang="en-US" sz="2400" dirty="0" smtClean="0"/>
              <a:t>为演示基础</a:t>
            </a:r>
            <a:endParaRPr lang="en-US" altLang="zh-CN" sz="2400" dirty="0" smtClean="0"/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sz="2400" dirty="0" smtClean="0"/>
              <a:t>系统地讲解</a:t>
            </a:r>
            <a:r>
              <a:rPr lang="en-US" altLang="zh-CN" sz="2400" dirty="0" smtClean="0"/>
              <a:t>MAXDEA</a:t>
            </a:r>
            <a:r>
              <a:rPr lang="zh-CN" altLang="en-US" sz="2400" dirty="0" smtClean="0"/>
              <a:t>软件的数据导入、投入产出设定以及模型选择、组合模型选择等帮助学员快速上手此软件，并短期内掌握最新</a:t>
            </a:r>
            <a:r>
              <a:rPr lang="en-US" altLang="zh-CN" sz="2400" dirty="0" smtClean="0"/>
              <a:t>DEA</a:t>
            </a:r>
            <a:r>
              <a:rPr lang="zh-CN" altLang="en-US" sz="2400" dirty="0" smtClean="0"/>
              <a:t>模型及组合的进展。</a:t>
            </a:r>
            <a:endParaRPr lang="en-US" altLang="zh-CN" sz="2400" dirty="0" smtClean="0"/>
          </a:p>
          <a:p>
            <a:pPr marL="285750" indent="-285750">
              <a:buFont typeface="Wingdings" pitchFamily="2" charset="2"/>
              <a:buChar char="p"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31676"/>
            <a:ext cx="5087774" cy="31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244</Words>
  <Application>Microsoft Office PowerPoint</Application>
  <PresentationFormat>全屏显示(16:9)</PresentationFormat>
  <Paragraphs>32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**软件讲义标题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**软件讲义标题</dc:title>
  <dc:creator>k</dc:creator>
  <cp:lastModifiedBy>Li Jing</cp:lastModifiedBy>
  <cp:revision>66</cp:revision>
  <dcterms:created xsi:type="dcterms:W3CDTF">2012-11-23T05:44:58Z</dcterms:created>
  <dcterms:modified xsi:type="dcterms:W3CDTF">2013-07-01T02:32:56Z</dcterms:modified>
</cp:coreProperties>
</file>