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3396caf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3396caf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3396caf0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3396caf0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660162a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660162a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660162ae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660162ae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660162a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660162a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3396caf0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3396caf0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3396caf0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3396caf0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396caf0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3396caf0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Sentiment Analysis Using Machine Learning Models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Thupten Wangpo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Sentiment analysis using machine learning models to identify airline sentiment</a:t>
            </a:r>
            <a:endParaRPr/>
          </a:p>
          <a:p>
            <a:pPr indent="-311150" lvl="0" marL="457200" rtl="0" algn="l">
              <a:spcBef>
                <a:spcPts val="0"/>
              </a:spcBef>
              <a:spcAft>
                <a:spcPts val="0"/>
              </a:spcAft>
              <a:buSzPts val="1300"/>
              <a:buChar char="-"/>
            </a:pPr>
            <a:r>
              <a:rPr lang="en"/>
              <a:t>Learn data science methods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Exploratory Data analysis</a:t>
            </a:r>
            <a:endParaRPr/>
          </a:p>
          <a:p>
            <a:pPr indent="-311150" lvl="0" marL="457200" rtl="0" algn="l">
              <a:spcBef>
                <a:spcPts val="0"/>
              </a:spcBef>
              <a:spcAft>
                <a:spcPts val="0"/>
              </a:spcAft>
              <a:buSzPts val="1300"/>
              <a:buChar char="-"/>
            </a:pPr>
            <a:r>
              <a:rPr lang="en"/>
              <a:t>Data evaluation and preprocessing</a:t>
            </a:r>
            <a:endParaRPr/>
          </a:p>
          <a:p>
            <a:pPr indent="-311150" lvl="0" marL="457200" rtl="0" algn="l">
              <a:spcBef>
                <a:spcPts val="0"/>
              </a:spcBef>
              <a:spcAft>
                <a:spcPts val="0"/>
              </a:spcAft>
              <a:buSzPts val="1300"/>
              <a:buChar char="-"/>
            </a:pPr>
            <a:r>
              <a:rPr lang="en"/>
              <a:t>Data balancing</a:t>
            </a:r>
            <a:endParaRPr/>
          </a:p>
          <a:p>
            <a:pPr indent="-311150" lvl="0" marL="457200" rtl="0" algn="l">
              <a:spcBef>
                <a:spcPts val="0"/>
              </a:spcBef>
              <a:spcAft>
                <a:spcPts val="0"/>
              </a:spcAft>
              <a:buSzPts val="1300"/>
              <a:buChar char="-"/>
            </a:pPr>
            <a:r>
              <a:rPr lang="en"/>
              <a:t>Implement ML models</a:t>
            </a:r>
            <a:endParaRPr/>
          </a:p>
          <a:p>
            <a:pPr indent="-298450" lvl="1" marL="914400" rtl="0" algn="l">
              <a:spcBef>
                <a:spcPts val="0"/>
              </a:spcBef>
              <a:spcAft>
                <a:spcPts val="0"/>
              </a:spcAft>
              <a:buSzPts val="1100"/>
              <a:buChar char="-"/>
            </a:pPr>
            <a:r>
              <a:rPr lang="en"/>
              <a:t>Naive Bayesian and Decision Tree Classifier</a:t>
            </a:r>
            <a:endParaRPr/>
          </a:p>
          <a:p>
            <a:pPr indent="-311150" lvl="0" marL="457200" rtl="0" algn="l">
              <a:spcBef>
                <a:spcPts val="0"/>
              </a:spcBef>
              <a:spcAft>
                <a:spcPts val="0"/>
              </a:spcAft>
              <a:buSzPts val="1300"/>
              <a:buChar char="-"/>
            </a:pPr>
            <a:r>
              <a:rPr lang="en"/>
              <a:t>Review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Initial exploration into dataset</a:t>
            </a:r>
            <a:endParaRPr/>
          </a:p>
          <a:p>
            <a:pPr indent="-298450" lvl="1" marL="914400" rtl="0" algn="l">
              <a:spcBef>
                <a:spcPts val="0"/>
              </a:spcBef>
              <a:spcAft>
                <a:spcPts val="0"/>
              </a:spcAft>
              <a:buSzPts val="1100"/>
              <a:buChar char="-"/>
            </a:pPr>
            <a:r>
              <a:rPr lang="en"/>
              <a:t>Correlation between features</a:t>
            </a:r>
            <a:endParaRPr/>
          </a:p>
          <a:p>
            <a:pPr indent="-298450" lvl="1" marL="914400" rtl="0" algn="l">
              <a:spcBef>
                <a:spcPts val="0"/>
              </a:spcBef>
              <a:spcAft>
                <a:spcPts val="0"/>
              </a:spcAft>
              <a:buSzPts val="1100"/>
              <a:buChar char="-"/>
            </a:pPr>
            <a:r>
              <a:rPr lang="en"/>
              <a:t>Identifying duplicates / NA / 0s</a:t>
            </a:r>
            <a:endParaRPr/>
          </a:p>
          <a:p>
            <a:pPr indent="-311150" lvl="0" marL="457200" rtl="0" algn="l">
              <a:spcBef>
                <a:spcPts val="0"/>
              </a:spcBef>
              <a:spcAft>
                <a:spcPts val="0"/>
              </a:spcAft>
              <a:buSzPts val="1300"/>
              <a:buChar char="-"/>
            </a:pPr>
            <a:r>
              <a:rPr lang="en"/>
              <a:t>Basic statistics of features</a:t>
            </a:r>
            <a:endParaRPr/>
          </a:p>
          <a:p>
            <a:pPr indent="-298450" lvl="1" marL="914400" rtl="0" algn="l">
              <a:spcBef>
                <a:spcPts val="0"/>
              </a:spcBef>
              <a:spcAft>
                <a:spcPts val="0"/>
              </a:spcAft>
              <a:buSzPts val="1100"/>
              <a:buChar char="-"/>
            </a:pPr>
            <a:r>
              <a:rPr lang="en"/>
              <a:t>Mean</a:t>
            </a:r>
            <a:endParaRPr/>
          </a:p>
          <a:p>
            <a:pPr indent="-298450" lvl="1" marL="914400" rtl="0" algn="l">
              <a:spcBef>
                <a:spcPts val="0"/>
              </a:spcBef>
              <a:spcAft>
                <a:spcPts val="0"/>
              </a:spcAft>
              <a:buSzPts val="1100"/>
              <a:buChar char="-"/>
            </a:pPr>
            <a:r>
              <a:rPr lang="en"/>
              <a:t>Quartiles</a:t>
            </a:r>
            <a:endParaRPr/>
          </a:p>
          <a:p>
            <a:pPr indent="-298450" lvl="1" marL="914400" rtl="0" algn="l">
              <a:spcBef>
                <a:spcPts val="0"/>
              </a:spcBef>
              <a:spcAft>
                <a:spcPts val="0"/>
              </a:spcAft>
              <a:buSzPts val="1100"/>
              <a:buChar char="-"/>
            </a:pPr>
            <a:r>
              <a:rPr lang="en"/>
              <a:t>Data quality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techniques to quantify the processed_text feature to perform numerical calculations with categorical data</a:t>
            </a:r>
            <a:endParaRPr/>
          </a:p>
          <a:p>
            <a:pPr indent="-298450" lvl="1" marL="914400" rtl="0" algn="l">
              <a:spcBef>
                <a:spcPts val="0"/>
              </a:spcBef>
              <a:spcAft>
                <a:spcPts val="0"/>
              </a:spcAft>
              <a:buSzPts val="1100"/>
              <a:buChar char="-"/>
            </a:pPr>
            <a:r>
              <a:rPr lang="en"/>
              <a:t>N-grams</a:t>
            </a:r>
            <a:endParaRPr/>
          </a:p>
          <a:p>
            <a:pPr indent="-298450" lvl="1" marL="914400" rtl="0" algn="l">
              <a:spcBef>
                <a:spcPts val="0"/>
              </a:spcBef>
              <a:spcAft>
                <a:spcPts val="0"/>
              </a:spcAft>
              <a:buSzPts val="1100"/>
              <a:buChar char="-"/>
            </a:pPr>
            <a:r>
              <a:rPr lang="en"/>
              <a:t>Term frequency</a:t>
            </a:r>
            <a:endParaRPr/>
          </a:p>
          <a:p>
            <a:pPr indent="-298450" lvl="1" marL="914400" rtl="0" algn="l">
              <a:spcBef>
                <a:spcPts val="0"/>
              </a:spcBef>
              <a:spcAft>
                <a:spcPts val="0"/>
              </a:spcAft>
              <a:buSzPts val="1100"/>
              <a:buChar char="-"/>
            </a:pPr>
            <a:r>
              <a:rPr lang="en"/>
              <a:t>Term frequency - Inverse document frequency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balancing</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Oversampling</a:t>
            </a:r>
            <a:endParaRPr/>
          </a:p>
          <a:p>
            <a:pPr indent="-298450" lvl="1" marL="914400" rtl="0" algn="l">
              <a:spcBef>
                <a:spcPts val="0"/>
              </a:spcBef>
              <a:spcAft>
                <a:spcPts val="0"/>
              </a:spcAft>
              <a:buSzPts val="1100"/>
              <a:buChar char="-"/>
            </a:pPr>
            <a:r>
              <a:rPr lang="en"/>
              <a:t>No data loss but may increase overfitting</a:t>
            </a:r>
            <a:endParaRPr/>
          </a:p>
          <a:p>
            <a:pPr indent="-311150" lvl="0" marL="457200" rtl="0" algn="l">
              <a:spcBef>
                <a:spcPts val="0"/>
              </a:spcBef>
              <a:spcAft>
                <a:spcPts val="0"/>
              </a:spcAft>
              <a:buSzPts val="1300"/>
              <a:buChar char="-"/>
            </a:pPr>
            <a:r>
              <a:rPr lang="en"/>
              <a:t>Undersampling</a:t>
            </a:r>
            <a:endParaRPr/>
          </a:p>
          <a:p>
            <a:pPr indent="-298450" lvl="1" marL="914400" rtl="0" algn="l">
              <a:spcBef>
                <a:spcPts val="0"/>
              </a:spcBef>
              <a:spcAft>
                <a:spcPts val="0"/>
              </a:spcAft>
              <a:buSzPts val="1100"/>
              <a:buChar char="-"/>
            </a:pPr>
            <a:r>
              <a:rPr lang="en"/>
              <a:t>Less data</a:t>
            </a:r>
            <a:endParaRPr/>
          </a:p>
          <a:p>
            <a:pPr indent="-311150" lvl="0" marL="457200" rtl="0" algn="l">
              <a:spcBef>
                <a:spcPts val="0"/>
              </a:spcBef>
              <a:spcAft>
                <a:spcPts val="0"/>
              </a:spcAft>
              <a:buSzPts val="1300"/>
              <a:buChar char="-"/>
            </a:pPr>
            <a:r>
              <a:rPr lang="en"/>
              <a:t>No perfect dataset / technique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900"/>
              <a:t>The results demonstrate the performance of a Naive Bayes classifier under different feature and sampling combinations. </a:t>
            </a:r>
            <a:endParaRPr sz="900"/>
          </a:p>
          <a:p>
            <a:pPr indent="0" lvl="0" marL="0" rtl="0" algn="l">
              <a:spcBef>
                <a:spcPts val="1200"/>
              </a:spcBef>
              <a:spcAft>
                <a:spcPts val="0"/>
              </a:spcAft>
              <a:buNone/>
            </a:pPr>
            <a:r>
              <a:rPr lang="en" sz="900"/>
              <a:t>When using TF features with an n-gram range of 1, the model achieved decent performance without sampling, which was slightly improved by oversampling and undersampling. </a:t>
            </a:r>
            <a:endParaRPr sz="900"/>
          </a:p>
          <a:p>
            <a:pPr indent="0" lvl="0" marL="0" rtl="0" algn="l">
              <a:spcBef>
                <a:spcPts val="1200"/>
              </a:spcBef>
              <a:spcAft>
                <a:spcPts val="0"/>
              </a:spcAft>
              <a:buNone/>
            </a:pPr>
            <a:r>
              <a:rPr lang="en" sz="900"/>
              <a:t>However, when using TF-IDF features with higher n-gram ranges, the models performed poorly without sampling but significantly improved with oversampling and undersampling, reaching the best overall performance. </a:t>
            </a:r>
            <a:endParaRPr sz="900"/>
          </a:p>
          <a:p>
            <a:pPr indent="0" lvl="0" marL="0" rtl="0" algn="l">
              <a:spcBef>
                <a:spcPts val="1200"/>
              </a:spcBef>
              <a:spcAft>
                <a:spcPts val="1200"/>
              </a:spcAft>
              <a:buNone/>
            </a:pPr>
            <a:r>
              <a:rPr lang="en" sz="900"/>
              <a:t>These results highlight the benefit of oversampling and undersampling for Naive Bayes models, especially when using TF-IDF features with higher n-gram ranges.</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Classifier Results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a:bodyPr>
          <a:lstStyle/>
          <a:p>
            <a:pPr indent="0" lvl="0" marL="0" rtl="0" algn="l">
              <a:spcBef>
                <a:spcPts val="1200"/>
              </a:spcBef>
              <a:spcAft>
                <a:spcPts val="0"/>
              </a:spcAft>
              <a:buNone/>
            </a:pPr>
            <a:r>
              <a:rPr lang="en"/>
              <a:t>The results show the performance of a Decision Tree classifier on a three-class classification problem using different feature combinations (TF and TF-IDF) with various n-gram ranges (1, 2, and 3) and sampling methods (none, oversampling, and undersampling).</a:t>
            </a:r>
            <a:endParaRPr/>
          </a:p>
          <a:p>
            <a:pPr indent="0" lvl="0" marL="0" rtl="0" algn="l">
              <a:spcBef>
                <a:spcPts val="1200"/>
              </a:spcBef>
              <a:spcAft>
                <a:spcPts val="0"/>
              </a:spcAft>
              <a:buNone/>
            </a:pPr>
            <a:r>
              <a:rPr lang="en"/>
              <a:t>Generally, models using TF-IDF features tend to perform slightly better than those using TF features, as evidenced by higher accuracy and F1-scores. Increasing the n-gram range from 1 to 2 or 3 generally improves performance, but further increases may not lead to significant gains.</a:t>
            </a:r>
            <a:endParaRPr/>
          </a:p>
          <a:p>
            <a:pPr indent="0" lvl="0" marL="0" rtl="0" algn="l">
              <a:spcBef>
                <a:spcPts val="1200"/>
              </a:spcBef>
              <a:spcAft>
                <a:spcPts val="0"/>
              </a:spcAft>
              <a:buNone/>
            </a:pPr>
            <a:r>
              <a:rPr lang="en"/>
              <a:t>Oversampling often leads to improved performance compared to no sampling, particularly for the minority classes. However, undersampling often results in decreased overall performance, although it can sometimes improve the recall of the minority classes at the expense of the majority class.</a:t>
            </a:r>
            <a:endParaRPr/>
          </a:p>
          <a:p>
            <a:pPr indent="0" lvl="0" marL="0" rtl="0" algn="l">
              <a:spcBef>
                <a:spcPts val="1200"/>
              </a:spcBef>
              <a:spcAft>
                <a:spcPts val="0"/>
              </a:spcAft>
              <a:buNone/>
            </a:pPr>
            <a:r>
              <a:rPr lang="en"/>
              <a:t>The best overall performance is achieved with TF-IDF features, an n-gram range of 2, and oversampling, resulting in an accuracy of 0.72 and a macro F1-score of 0.64.</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Best Model</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Naive Bayes model with TF-IDF features, an n-gram range of 2 or 3, and either oversampling or undersampling outperforms the best Decision Tree model in terms of both accuracy and macro F1 score</a:t>
            </a:r>
            <a:endParaRPr/>
          </a:p>
          <a:p>
            <a:pPr indent="-311150" lvl="0" marL="457200" rtl="0" algn="l">
              <a:spcBef>
                <a:spcPts val="1200"/>
              </a:spcBef>
              <a:spcAft>
                <a:spcPts val="0"/>
              </a:spcAft>
              <a:buSzPts val="1300"/>
              <a:buChar char="-"/>
            </a:pPr>
            <a:r>
              <a:rPr lang="en"/>
              <a:t>NB: </a:t>
            </a:r>
            <a:endParaRPr/>
          </a:p>
          <a:p>
            <a:pPr indent="-298450" lvl="1" marL="914400" rtl="0" algn="l">
              <a:spcBef>
                <a:spcPts val="0"/>
              </a:spcBef>
              <a:spcAft>
                <a:spcPts val="0"/>
              </a:spcAft>
              <a:buSzPts val="1100"/>
              <a:buChar char="-"/>
            </a:pPr>
            <a:r>
              <a:rPr lang="en"/>
              <a:t>Accuracy: 0.78 </a:t>
            </a:r>
            <a:endParaRPr/>
          </a:p>
          <a:p>
            <a:pPr indent="-298450" lvl="1" marL="914400" rtl="0" algn="l">
              <a:spcBef>
                <a:spcPts val="0"/>
              </a:spcBef>
              <a:spcAft>
                <a:spcPts val="0"/>
              </a:spcAft>
              <a:buSzPts val="1100"/>
              <a:buChar char="-"/>
            </a:pPr>
            <a:r>
              <a:rPr lang="en"/>
              <a:t>F1 Score: 0.71</a:t>
            </a:r>
            <a:endParaRPr/>
          </a:p>
          <a:p>
            <a:pPr indent="-311150" lvl="0" marL="457200" rtl="0" algn="l">
              <a:spcBef>
                <a:spcPts val="0"/>
              </a:spcBef>
              <a:spcAft>
                <a:spcPts val="0"/>
              </a:spcAft>
              <a:buSzPts val="1300"/>
              <a:buChar char="-"/>
            </a:pPr>
            <a:r>
              <a:rPr lang="en"/>
              <a:t>DT: </a:t>
            </a:r>
            <a:endParaRPr/>
          </a:p>
          <a:p>
            <a:pPr indent="-298450" lvl="1" marL="914400" rtl="0" algn="l">
              <a:spcBef>
                <a:spcPts val="0"/>
              </a:spcBef>
              <a:spcAft>
                <a:spcPts val="0"/>
              </a:spcAft>
              <a:buSzPts val="1100"/>
              <a:buChar char="-"/>
            </a:pPr>
            <a:r>
              <a:rPr lang="en"/>
              <a:t>Accuracy: 0.72 </a:t>
            </a:r>
            <a:endParaRPr/>
          </a:p>
          <a:p>
            <a:pPr indent="-298450" lvl="1" marL="914400" rtl="0" algn="l">
              <a:spcBef>
                <a:spcPts val="0"/>
              </a:spcBef>
              <a:spcAft>
                <a:spcPts val="0"/>
              </a:spcAft>
              <a:buSzPts val="1100"/>
              <a:buChar char="-"/>
            </a:pPr>
            <a:r>
              <a:rPr lang="en"/>
              <a:t>F1 Score: 0.64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