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74" r:id="rId11"/>
    <p:sldId id="276" r:id="rId12"/>
    <p:sldId id="263" r:id="rId13"/>
    <p:sldId id="266" r:id="rId14"/>
    <p:sldId id="267" r:id="rId15"/>
    <p:sldId id="268" r:id="rId16"/>
    <p:sldId id="273" r:id="rId17"/>
    <p:sldId id="277" r:id="rId18"/>
    <p:sldId id="269" r:id="rId19"/>
    <p:sldId id="270" r:id="rId20"/>
    <p:sldId id="275" r:id="rId21"/>
    <p:sldId id="271" r:id="rId22"/>
    <p:sldId id="272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>
        <p:scale>
          <a:sx n="75" d="100"/>
          <a:sy n="75" d="100"/>
        </p:scale>
        <p:origin x="252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410-2CEF-40C1-8E9A-9796EC8344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D9CD-A7B6-4FB7-B790-A52566F9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7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410-2CEF-40C1-8E9A-9796EC8344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D9CD-A7B6-4FB7-B790-A52566F9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3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410-2CEF-40C1-8E9A-9796EC8344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D9CD-A7B6-4FB7-B790-A52566F9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3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410-2CEF-40C1-8E9A-9796EC8344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D9CD-A7B6-4FB7-B790-A52566F9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0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410-2CEF-40C1-8E9A-9796EC8344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D9CD-A7B6-4FB7-B790-A52566F9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3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410-2CEF-40C1-8E9A-9796EC8344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D9CD-A7B6-4FB7-B790-A52566F9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410-2CEF-40C1-8E9A-9796EC8344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D9CD-A7B6-4FB7-B790-A52566F9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3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410-2CEF-40C1-8E9A-9796EC8344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D9CD-A7B6-4FB7-B790-A52566F9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1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410-2CEF-40C1-8E9A-9796EC8344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D9CD-A7B6-4FB7-B790-A52566F9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410-2CEF-40C1-8E9A-9796EC8344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D9CD-A7B6-4FB7-B790-A52566F9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2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410-2CEF-40C1-8E9A-9796EC8344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D9CD-A7B6-4FB7-B790-A52566F9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8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21410-2CEF-40C1-8E9A-9796EC83449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AD9CD-A7B6-4FB7-B790-A52566F9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ndoreliability.com/oc-curve-with-binomial-metho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6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21" y="3363581"/>
            <a:ext cx="4871343" cy="33560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633" y="167824"/>
            <a:ext cx="4783921" cy="31957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86042" y="307731"/>
            <a:ext cx="20160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ANSI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OC Curve</a:t>
            </a:r>
            <a:endParaRPr lang="en-US" sz="2400" b="1" dirty="0"/>
          </a:p>
        </p:txBody>
      </p:sp>
      <p:cxnSp>
        <p:nvCxnSpPr>
          <p:cNvPr id="19" name="Elbow Connector 18"/>
          <p:cNvCxnSpPr>
            <a:stCxn id="11" idx="3"/>
            <a:endCxn id="10" idx="1"/>
          </p:cNvCxnSpPr>
          <p:nvPr/>
        </p:nvCxnSpPr>
        <p:spPr>
          <a:xfrm>
            <a:off x="5302107" y="723230"/>
            <a:ext cx="1687526" cy="1042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3"/>
            <a:endCxn id="9" idx="3"/>
          </p:cNvCxnSpPr>
          <p:nvPr/>
        </p:nvCxnSpPr>
        <p:spPr>
          <a:xfrm>
            <a:off x="11773554" y="1765703"/>
            <a:ext cx="43710" cy="3275893"/>
          </a:xfrm>
          <a:prstGeom prst="bentConnector3">
            <a:avLst>
              <a:gd name="adj1" fmla="val 622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2"/>
            <a:endCxn id="7" idx="0"/>
          </p:cNvCxnSpPr>
          <p:nvPr/>
        </p:nvCxnSpPr>
        <p:spPr>
          <a:xfrm rot="5400000">
            <a:off x="2933975" y="1153594"/>
            <a:ext cx="1374967" cy="1345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5759" y="2513695"/>
            <a:ext cx="4806161" cy="3472962"/>
            <a:chOff x="545759" y="3014210"/>
            <a:chExt cx="4806161" cy="3472962"/>
          </a:xfrm>
        </p:grpSpPr>
        <p:grpSp>
          <p:nvGrpSpPr>
            <p:cNvPr id="8" name="Group 7"/>
            <p:cNvGrpSpPr/>
            <p:nvPr/>
          </p:nvGrpSpPr>
          <p:grpSpPr>
            <a:xfrm>
              <a:off x="545759" y="3014210"/>
              <a:ext cx="4806161" cy="3472962"/>
              <a:chOff x="2172334" y="1099038"/>
              <a:chExt cx="7226643" cy="522201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72334" y="1099038"/>
                <a:ext cx="7226643" cy="522201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9597" y="1221822"/>
                <a:ext cx="6729380" cy="4685013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2334" y="1556925"/>
                <a:ext cx="502982" cy="4216171"/>
              </a:xfrm>
              <a:prstGeom prst="rect">
                <a:avLst/>
              </a:prstGeom>
              <a:noFill/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79833" y="5906835"/>
                <a:ext cx="2988304" cy="414220"/>
              </a:xfrm>
              <a:prstGeom prst="rect">
                <a:avLst/>
              </a:prstGeom>
            </p:spPr>
          </p:pic>
        </p:grpSp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7"/>
            <a:srcRect l="33736" t="93403" r="32937" b="1747"/>
            <a:stretch/>
          </p:blipFill>
          <p:spPr>
            <a:xfrm>
              <a:off x="2260600" y="6180678"/>
              <a:ext cx="2326640" cy="296942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759" y="5977105"/>
            <a:ext cx="4601974" cy="48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66282"/>
              </p:ext>
            </p:extLst>
          </p:nvPr>
        </p:nvGraphicFramePr>
        <p:xfrm>
          <a:off x="484554" y="2036883"/>
          <a:ext cx="11348136" cy="4715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068"/>
                <a:gridCol w="5674068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Peluang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Muncul</a:t>
                      </a:r>
                      <a:r>
                        <a:rPr lang="en-US" sz="1800" b="1" dirty="0" smtClean="0"/>
                        <a:t> Maximum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Dua</a:t>
                      </a:r>
                      <a:r>
                        <a:rPr lang="en-US" sz="1800" b="1" dirty="0" smtClean="0"/>
                        <a:t> “</a:t>
                      </a:r>
                      <a:r>
                        <a:rPr lang="en-US" sz="1800" b="1" dirty="0" err="1" smtClean="0"/>
                        <a:t>Enam</a:t>
                      </a:r>
                      <a:r>
                        <a:rPr lang="en-US" sz="1800" b="1" dirty="0" smtClean="0"/>
                        <a:t>” </a:t>
                      </a:r>
                      <a:r>
                        <a:rPr lang="en-US" sz="1800" b="1" dirty="0" err="1" smtClean="0"/>
                        <a:t>pada</a:t>
                      </a:r>
                      <a:r>
                        <a:rPr lang="en-US" sz="1800" b="1" dirty="0" smtClean="0"/>
                        <a:t> n </a:t>
                      </a:r>
                      <a:r>
                        <a:rPr lang="en-US" sz="1800" b="1" dirty="0" err="1" smtClean="0"/>
                        <a:t>Kesempatan</a:t>
                      </a:r>
                      <a:r>
                        <a:rPr lang="en-US" sz="1800" b="1" dirty="0" smtClean="0"/>
                        <a:t> Roll </a:t>
                      </a:r>
                      <a:r>
                        <a:rPr lang="en-US" sz="1800" b="1" dirty="0" err="1" smtClean="0"/>
                        <a:t>Dadu</a:t>
                      </a:r>
                      <a:endParaRPr lang="en-US" sz="18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47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 err="1" smtClean="0"/>
                        <a:t>number_s</a:t>
                      </a:r>
                      <a:r>
                        <a:rPr lang="en-US" sz="1800" i="1" dirty="0" smtClean="0"/>
                        <a:t>=k, trials=n, </a:t>
                      </a:r>
                      <a:r>
                        <a:rPr lang="en-US" sz="1800" i="1" dirty="0" err="1" smtClean="0"/>
                        <a:t>probability_s</a:t>
                      </a:r>
                      <a:r>
                        <a:rPr lang="en-US" sz="1800" i="1" dirty="0" smtClean="0"/>
                        <a:t>=p</a:t>
                      </a:r>
                      <a:endParaRPr lang="en-US" sz="1800" i="1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8954" y="233515"/>
            <a:ext cx="5609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Binomial Cumulative Distribution Function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1826"/>
          <a:stretch/>
        </p:blipFill>
        <p:spPr>
          <a:xfrm>
            <a:off x="486135" y="695180"/>
            <a:ext cx="5307840" cy="913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51" y="2890854"/>
            <a:ext cx="5350449" cy="28768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508" y="2420778"/>
            <a:ext cx="4845467" cy="42754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87868" y="3423589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236210" y="3473529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06398" y="4736633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86716"/>
              </p:ext>
            </p:extLst>
          </p:nvPr>
        </p:nvGraphicFramePr>
        <p:xfrm>
          <a:off x="484554" y="2036883"/>
          <a:ext cx="11348136" cy="4715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068"/>
                <a:gridCol w="567406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 Curve n = 8 #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sample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lot,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 = 2 #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defects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bisa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diterima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4769">
                <a:tc>
                  <a:txBody>
                    <a:bodyPr/>
                    <a:lstStyle/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Iteration Count: 100_000</a:t>
                      </a:r>
                      <a:endParaRPr lang="en-US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8954" y="233515"/>
            <a:ext cx="256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Binomial OC Curve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420" y="2967688"/>
            <a:ext cx="5391427" cy="31878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64" y="2653347"/>
            <a:ext cx="3759393" cy="38165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37" y="549250"/>
            <a:ext cx="5378726" cy="95889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02168" y="2869674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607059" y="4745366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650469" y="5869882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46644"/>
              </p:ext>
            </p:extLst>
          </p:nvPr>
        </p:nvGraphicFramePr>
        <p:xfrm>
          <a:off x="484554" y="2036883"/>
          <a:ext cx="11348136" cy="4715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068"/>
                <a:gridCol w="567406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 Curve n = 8 #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sample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lot,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 = 0 #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defects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bisa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diterima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4769">
                <a:tc>
                  <a:txBody>
                    <a:bodyPr/>
                    <a:lstStyle/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Iteration Count: 100_000</a:t>
                      </a:r>
                      <a:endParaRPr lang="en-US" dirty="0"/>
                    </a:p>
                  </a:txBody>
                  <a:tcPr anchor="b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815" y="695180"/>
            <a:ext cx="5493032" cy="825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471" y="2715020"/>
            <a:ext cx="4860991" cy="36260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8954" y="233515"/>
            <a:ext cx="256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Binomial OC Curve</a:t>
            </a:r>
            <a:endParaRPr lang="en-US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060" y="2715020"/>
            <a:ext cx="4102311" cy="36450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62551" y="2769575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56689" y="2957143"/>
            <a:ext cx="483382" cy="17844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902459" y="6098926"/>
            <a:ext cx="483382" cy="17844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908313" y="4926621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16" y="3026874"/>
            <a:ext cx="10515600" cy="80425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Poisson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95874"/>
              </p:ext>
            </p:extLst>
          </p:nvPr>
        </p:nvGraphicFramePr>
        <p:xfrm>
          <a:off x="466969" y="1711567"/>
          <a:ext cx="11348136" cy="4984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068"/>
                <a:gridCol w="567406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Average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daily questions = 4,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how likely to have exactly 7 questions?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https://www.youtube.com/watch?v=BbLfV0wOeyc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47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x</a:t>
                      </a:r>
                      <a:r>
                        <a:rPr lang="en-US" i="1" baseline="0" dirty="0" smtClean="0"/>
                        <a:t> = k, mean = lambda</a:t>
                      </a:r>
                      <a:endParaRPr lang="en-US" i="1" dirty="0" smtClean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16" y="285996"/>
            <a:ext cx="10515600" cy="804252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Poisson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500" y="919315"/>
            <a:ext cx="3490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Probability Mass Function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70" y="2690352"/>
            <a:ext cx="4362674" cy="3657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161" y="2783675"/>
            <a:ext cx="4521432" cy="6350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354" y="3627545"/>
            <a:ext cx="4533239" cy="6191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348" y="0"/>
            <a:ext cx="4984684" cy="16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24833"/>
              </p:ext>
            </p:extLst>
          </p:nvPr>
        </p:nvGraphicFramePr>
        <p:xfrm>
          <a:off x="466969" y="1711567"/>
          <a:ext cx="11348136" cy="4984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068"/>
                <a:gridCol w="567406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Average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daily questions = 4,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how likely to have maximum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 questions?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https://www.youtube.com/watch?v=BbLfV0wOeyc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47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x</a:t>
                      </a:r>
                      <a:r>
                        <a:rPr lang="en-US" i="1" baseline="0" dirty="0" smtClean="0"/>
                        <a:t> = k, mean = lambda</a:t>
                      </a:r>
                      <a:endParaRPr lang="en-US" i="1" dirty="0" smtClean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3568" y="83165"/>
            <a:ext cx="545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Poisson Cumulative Distribution Function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26945" y="83165"/>
            <a:ext cx="2343270" cy="14351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74" y="2568045"/>
            <a:ext cx="4292821" cy="3619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997" y="2484948"/>
            <a:ext cx="5169166" cy="3892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45638" y="2801383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06938" y="3969279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821339" y="5888619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062485"/>
              </p:ext>
            </p:extLst>
          </p:nvPr>
        </p:nvGraphicFramePr>
        <p:xfrm>
          <a:off x="466969" y="1711567"/>
          <a:ext cx="11348136" cy="4715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068"/>
                <a:gridCol w="567406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 likely to have maximum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questions, with various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en-US" sz="1800" b="1" dirty="0" smtClean="0"/>
                        <a:t>verage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daily questions?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47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 smtClean="0"/>
                        <a:t>x</a:t>
                      </a:r>
                      <a:r>
                        <a:rPr lang="en-US" i="1" baseline="0" dirty="0" smtClean="0"/>
                        <a:t> = k, mean = lambda</a:t>
                      </a:r>
                      <a:endParaRPr lang="en-US" i="1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3568" y="83165"/>
            <a:ext cx="545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Poisson Cumulative Distribution Function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26945" y="83165"/>
            <a:ext cx="2343270" cy="1435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154" y="2147908"/>
            <a:ext cx="5334274" cy="3968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741" y="2290790"/>
            <a:ext cx="4369025" cy="368318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06514" y="2556767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54498" y="3588399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853525" y="5181342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84554" y="2036883"/>
          <a:ext cx="11348136" cy="4715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068"/>
                <a:gridCol w="567406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 Curve n = 8 #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sample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lot,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 = 2 #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defects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bisa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diterima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4769">
                <a:tc>
                  <a:txBody>
                    <a:bodyPr/>
                    <a:lstStyle/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Iteration Count: 100_000</a:t>
                      </a:r>
                      <a:endParaRPr lang="en-US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8954" y="233515"/>
            <a:ext cx="240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Poisson OC Curve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420" y="2967688"/>
            <a:ext cx="5391427" cy="31878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420" y="575627"/>
            <a:ext cx="5454930" cy="9588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065" y="2656522"/>
            <a:ext cx="3733992" cy="38101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96660" y="2855704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589476" y="4748981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642228" y="5854607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22012"/>
              </p:ext>
            </p:extLst>
          </p:nvPr>
        </p:nvGraphicFramePr>
        <p:xfrm>
          <a:off x="484554" y="2036883"/>
          <a:ext cx="11348136" cy="4715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068"/>
                <a:gridCol w="567406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 Curve n = 8 #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sample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lot,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 = 0 #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defects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bisa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diterima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4769">
                <a:tc>
                  <a:txBody>
                    <a:bodyPr/>
                    <a:lstStyle/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Iteration Count: 100_000</a:t>
                      </a:r>
                      <a:endParaRPr lang="en-US" dirty="0"/>
                    </a:p>
                  </a:txBody>
                  <a:tcPr anchor="b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471" y="2715020"/>
            <a:ext cx="4860991" cy="36260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8954" y="233515"/>
            <a:ext cx="240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Poisson OC Curve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423" y="2715020"/>
            <a:ext cx="4273770" cy="36450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8930" y="2741396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90732" y="4907234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899524" y="6112199"/>
            <a:ext cx="483382" cy="17844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1262" y="2956972"/>
            <a:ext cx="483382" cy="17844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625" y="659501"/>
            <a:ext cx="5486682" cy="8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16" y="3026874"/>
            <a:ext cx="10515600" cy="8042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OC Curve: Binomial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Poisson 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Stochastic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ANSI Tables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0823" y="918727"/>
            <a:ext cx="113508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There are three methods to calculate the probability of acceptance: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Hyper-geometric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Binomial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Poisson </a:t>
            </a:r>
          </a:p>
          <a:p>
            <a:r>
              <a:rPr lang="en-US" sz="3600" dirty="0" smtClean="0"/>
              <a:t>distribution methods. </a:t>
            </a:r>
          </a:p>
          <a:p>
            <a:r>
              <a:rPr lang="en-US" sz="3600" dirty="0" smtClean="0"/>
              <a:t>(</a:t>
            </a:r>
            <a:r>
              <a:rPr lang="en-US" sz="2800" dirty="0" smtClean="0">
                <a:hlinkClick r:id="rId2"/>
              </a:rPr>
              <a:t>https://accendoreliability.com/oc-curve-with-binomial-method/</a:t>
            </a:r>
            <a:r>
              <a:rPr lang="en-US" sz="2800" dirty="0" smtClean="0"/>
              <a:t>)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935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79892"/>
          <a:stretch/>
        </p:blipFill>
        <p:spPr>
          <a:xfrm>
            <a:off x="346418" y="96713"/>
            <a:ext cx="3816546" cy="9921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843" y="96713"/>
            <a:ext cx="3740342" cy="3416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30918"/>
          <a:stretch/>
        </p:blipFill>
        <p:spPr>
          <a:xfrm>
            <a:off x="4278581" y="96713"/>
            <a:ext cx="3816546" cy="34086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758" y="3670136"/>
            <a:ext cx="5391427" cy="31878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04690" y="105505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202609" y="99645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40229" y="5454964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57813" y="6574519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64" y="4442486"/>
            <a:ext cx="6115605" cy="134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798" y="3604047"/>
            <a:ext cx="5435879" cy="3168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96" y="136438"/>
            <a:ext cx="3689455" cy="32782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7371" y="177800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759798" y="1631720"/>
            <a:ext cx="5416828" cy="1892397"/>
            <a:chOff x="805089" y="3494614"/>
            <a:chExt cx="5416828" cy="189239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089" y="3494614"/>
              <a:ext cx="5416828" cy="1892397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196860" y="5133081"/>
              <a:ext cx="483382" cy="178444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49096" y="3494614"/>
            <a:ext cx="3843658" cy="3278246"/>
            <a:chOff x="6312253" y="136436"/>
            <a:chExt cx="3843658" cy="32782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2253" y="136436"/>
              <a:ext cx="3843658" cy="327824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182339" y="161837"/>
              <a:ext cx="483382" cy="178444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82339" y="357215"/>
              <a:ext cx="483382" cy="178444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607371" y="357215"/>
            <a:ext cx="483382" cy="17844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52143" y="4233989"/>
            <a:ext cx="483382" cy="17844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52143" y="5349320"/>
            <a:ext cx="483382" cy="17844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152143" y="6464651"/>
            <a:ext cx="483382" cy="17844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8487" y="86355"/>
            <a:ext cx="4211782" cy="641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8486" y="802970"/>
            <a:ext cx="4528797" cy="67931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0006512" y="410182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341794" y="1140100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349818" y="1321377"/>
            <a:ext cx="483382" cy="17844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020954" y="588253"/>
            <a:ext cx="483382" cy="17844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4" y="3363581"/>
            <a:ext cx="4871343" cy="3356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76" y="167824"/>
            <a:ext cx="4783921" cy="31957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4350" y="4267200"/>
            <a:ext cx="2882900" cy="552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350" y="3651250"/>
            <a:ext cx="215900" cy="116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0100" y="1104237"/>
            <a:ext cx="3752850" cy="647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785" y="1571875"/>
            <a:ext cx="3244415" cy="3689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443" y="1571875"/>
            <a:ext cx="3247373" cy="368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022" y="860055"/>
            <a:ext cx="615517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Key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Operating Characteristic (OC) curve</a:t>
            </a:r>
            <a:r>
              <a:rPr lang="en-US" sz="1600" dirty="0"/>
              <a:t> is a curve showing, for a given sampling plan, the probability of acceptance of a lot as a function of it’s actual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Producer’s Risk</a:t>
            </a:r>
            <a:r>
              <a:rPr lang="en-US" sz="1600" dirty="0"/>
              <a:t> is the probability of wrongly rejecting a compliant lot, with level of non-conformance at or below the acceptance quality limit (or proportion of non-conforming units for lots consisting of discrete items). Generally the quality of an acceptable lot is expressed as the Acceptance Quality Limit. It is a point on the OC curve corresponding to some predetermined and usually low probability of rejection. This probability of rejection is called the ‘producer’s risk’.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Consumers’ Risk</a:t>
            </a:r>
            <a:r>
              <a:rPr lang="en-US" sz="1600" dirty="0"/>
              <a:t> is the probability of wrongly accepting a lot that is not of acceptable quality. It is a point on the OC curve corresponding to a predetermined and usually low probability of acceptance. This probability is then called the ‘consumer’s risk’ and the corresponding lot quality is called the Limiting Quality (LQ or LQL).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Acceptance Quality Limit (AQL)</a:t>
            </a:r>
            <a:r>
              <a:rPr lang="en-US" sz="1600" dirty="0"/>
              <a:t> (previously called Acceptable Quality Level) is the level of proportion of non-conforming items at which lots are accepted most of the time, usually taken as 95%.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Limiting Quality (LQ or LQL)</a:t>
            </a:r>
            <a:r>
              <a:rPr lang="en-US" sz="1600" dirty="0"/>
              <a:t> is the proportion of non-conforming items associated with the consumer’s risk, or the level of non-conforming items of lots accepted after control, in 10% of the cases.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532" y="396502"/>
            <a:ext cx="10803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https://www.massey.ac.nz/~</a:t>
            </a:r>
            <a:r>
              <a:rPr lang="en-US" dirty="0" smtClean="0"/>
              <a:t>kgovinda/nzcodexdoc/index.html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39122"/>
              </p:ext>
            </p:extLst>
          </p:nvPr>
        </p:nvGraphicFramePr>
        <p:xfrm>
          <a:off x="7264401" y="2276188"/>
          <a:ext cx="4546599" cy="277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99"/>
                <a:gridCol w="1955800"/>
                <a:gridCol w="1955800"/>
              </a:tblGrid>
              <a:tr h="547624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Accept The Lot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Reject The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Lot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45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Good Lot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 Error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Type I Error Producer’s Risk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45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Bad Lot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Type II Error Consumer’s Risk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 Error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Sampling Error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9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59" y="952452"/>
            <a:ext cx="7027647" cy="516894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51768"/>
              </p:ext>
            </p:extLst>
          </p:nvPr>
        </p:nvGraphicFramePr>
        <p:xfrm>
          <a:off x="7594599" y="952452"/>
          <a:ext cx="4445001" cy="4354674"/>
        </p:xfrm>
        <a:graphic>
          <a:graphicData uri="http://schemas.openxmlformats.org/drawingml/2006/table">
            <a:tbl>
              <a:tblPr/>
              <a:tblGrid>
                <a:gridCol w="619020"/>
                <a:gridCol w="969547"/>
                <a:gridCol w="1078434"/>
                <a:gridCol w="889000"/>
                <a:gridCol w="889000"/>
              </a:tblGrid>
              <a:tr h="4693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lambda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Poisson CDF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0.818045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0.106405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5.320267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7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V="1">
            <a:off x="4436535" y="4756150"/>
            <a:ext cx="2083" cy="64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04386" y="1838325"/>
            <a:ext cx="91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98132" y="1752603"/>
            <a:ext cx="0" cy="36576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056216" y="4821770"/>
            <a:ext cx="3657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33424" y="1653659"/>
            <a:ext cx="25889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Producer’s Risk:</a:t>
            </a:r>
          </a:p>
          <a:p>
            <a:pPr algn="ctr"/>
            <a:r>
              <a:rPr lang="en-US" dirty="0" smtClean="0"/>
              <a:t>alpha = 0.05, AQL=1.64%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36535" y="3910172"/>
            <a:ext cx="25889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Consumer’s Risk:</a:t>
            </a:r>
          </a:p>
          <a:p>
            <a:pPr algn="ctr"/>
            <a:r>
              <a:rPr lang="en-US" dirty="0" smtClean="0"/>
              <a:t>beta = 0.1, LQ=10.64%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12757" y="881561"/>
            <a:ext cx="6899800" cy="4985839"/>
            <a:chOff x="1555757" y="348161"/>
            <a:chExt cx="8330058" cy="6019352"/>
          </a:xfrm>
        </p:grpSpPr>
        <p:grpSp>
          <p:nvGrpSpPr>
            <p:cNvPr id="4" name="Group 3"/>
            <p:cNvGrpSpPr/>
            <p:nvPr/>
          </p:nvGrpSpPr>
          <p:grpSpPr>
            <a:xfrm>
              <a:off x="1555757" y="348161"/>
              <a:ext cx="8330058" cy="6019352"/>
              <a:chOff x="545759" y="3014210"/>
              <a:chExt cx="4806161" cy="347296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45759" y="3014210"/>
                <a:ext cx="4806161" cy="3472962"/>
                <a:chOff x="2172334" y="1099038"/>
                <a:chExt cx="7226643" cy="5222017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2172334" y="1099038"/>
                  <a:ext cx="7226643" cy="522201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69596" y="1221822"/>
                  <a:ext cx="6729381" cy="4685012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72334" y="1556925"/>
                  <a:ext cx="502982" cy="421617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79833" y="5906835"/>
                  <a:ext cx="2988304" cy="414220"/>
                </a:xfrm>
                <a:prstGeom prst="rect">
                  <a:avLst/>
                </a:prstGeom>
              </p:spPr>
            </p:pic>
          </p:grpSp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5"/>
              <a:srcRect l="33736" t="93403" r="32937" b="1747"/>
              <a:stretch/>
            </p:blipFill>
            <p:spPr>
              <a:xfrm>
                <a:off x="2260600" y="6180678"/>
                <a:ext cx="2326640" cy="296942"/>
              </a:xfrm>
              <a:prstGeom prst="rect">
                <a:avLst/>
              </a:prstGeom>
            </p:spPr>
          </p:pic>
        </p:grpSp>
        <p:cxnSp>
          <p:nvCxnSpPr>
            <p:cNvPr id="12" name="Straight Connector 11"/>
            <p:cNvCxnSpPr/>
            <p:nvPr/>
          </p:nvCxnSpPr>
          <p:spPr>
            <a:xfrm flipH="1" flipV="1">
              <a:off x="8426450" y="4909352"/>
              <a:ext cx="0" cy="6400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616200" y="4991902"/>
              <a:ext cx="5969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144550" y="1105486"/>
              <a:ext cx="738" cy="448056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91468" y="1295517"/>
              <a:ext cx="182880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78104" y="1103699"/>
              <a:ext cx="3125671" cy="445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alpha = 0.05, AQL=0.172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62703" y="4291489"/>
              <a:ext cx="2751745" cy="445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beta = 0.1, LQ=0.835</a:t>
              </a:r>
              <a:endParaRPr lang="en-US" dirty="0"/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98157"/>
              </p:ext>
            </p:extLst>
          </p:nvPr>
        </p:nvGraphicFramePr>
        <p:xfrm>
          <a:off x="7691293" y="338392"/>
          <a:ext cx="4094306" cy="6265615"/>
        </p:xfrm>
        <a:graphic>
          <a:graphicData uri="http://schemas.openxmlformats.org/drawingml/2006/table">
            <a:tbl>
              <a:tblPr/>
              <a:tblGrid>
                <a:gridCol w="808751"/>
                <a:gridCol w="808751"/>
                <a:gridCol w="808751"/>
                <a:gridCol w="657112"/>
                <a:gridCol w="1010941"/>
              </a:tblGrid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lambda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Poisson CDF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1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0.171581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0.834984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6.6799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067" y="2630024"/>
            <a:ext cx="7359093" cy="393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3416" y="3026874"/>
            <a:ext cx="10515600" cy="80425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Binomial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87796"/>
              </p:ext>
            </p:extLst>
          </p:nvPr>
        </p:nvGraphicFramePr>
        <p:xfrm>
          <a:off x="484554" y="2036883"/>
          <a:ext cx="11348136" cy="4715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068"/>
                <a:gridCol w="5674068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Variasi</a:t>
                      </a:r>
                      <a:r>
                        <a:rPr lang="en-US" sz="1800" b="1" dirty="0" smtClean="0"/>
                        <a:t> Exactly </a:t>
                      </a:r>
                      <a:r>
                        <a:rPr lang="en-US" sz="1800" b="1" dirty="0" err="1" smtClean="0"/>
                        <a:t>Peluang</a:t>
                      </a:r>
                      <a:r>
                        <a:rPr lang="en-US" sz="1800" b="1" dirty="0" smtClean="0"/>
                        <a:t> Head </a:t>
                      </a:r>
                      <a:r>
                        <a:rPr lang="en-US" sz="1800" b="1" dirty="0" err="1" smtClean="0"/>
                        <a:t>pada</a:t>
                      </a:r>
                      <a:r>
                        <a:rPr lang="en-US" sz="1800" b="1" dirty="0" smtClean="0"/>
                        <a:t> 1 </a:t>
                      </a:r>
                      <a:r>
                        <a:rPr lang="en-US" sz="1800" b="1" dirty="0" err="1" smtClean="0"/>
                        <a:t>Kesempatan</a:t>
                      </a:r>
                      <a:r>
                        <a:rPr lang="en-US" sz="1800" b="1" dirty="0" smtClean="0"/>
                        <a:t> Toss </a:t>
                      </a:r>
                      <a:r>
                        <a:rPr lang="en-US" sz="1800" b="1" dirty="0" err="1" smtClean="0"/>
                        <a:t>Koin</a:t>
                      </a:r>
                      <a:endParaRPr lang="en-US" sz="18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47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Iteration Count: 100_000</a:t>
                      </a:r>
                      <a:endParaRPr lang="en-US" dirty="0"/>
                    </a:p>
                  </a:txBody>
                  <a:tcPr anchor="b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483" y="2629515"/>
            <a:ext cx="3962604" cy="3664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16" y="285996"/>
            <a:ext cx="10515600" cy="804252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Binomial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500" y="919315"/>
            <a:ext cx="3490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Probability Mass Function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425" y="88331"/>
            <a:ext cx="4263236" cy="1217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608" y="2635865"/>
            <a:ext cx="4235668" cy="36577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323" y="1056661"/>
            <a:ext cx="5486682" cy="5969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0284" y="72933"/>
            <a:ext cx="1671721" cy="8739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96600" y="1593948"/>
            <a:ext cx="332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 err="1" smtClean="0"/>
              <a:t>number_s</a:t>
            </a:r>
            <a:r>
              <a:rPr lang="en-US" sz="1600" i="1" dirty="0" smtClean="0"/>
              <a:t>=k, trials=n, </a:t>
            </a:r>
            <a:r>
              <a:rPr lang="en-US" sz="1600" i="1" dirty="0" err="1" smtClean="0"/>
              <a:t>probability_s</a:t>
            </a:r>
            <a:r>
              <a:rPr lang="en-US" sz="1600" i="1" dirty="0" smtClean="0"/>
              <a:t>=p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7444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72714"/>
              </p:ext>
            </p:extLst>
          </p:nvPr>
        </p:nvGraphicFramePr>
        <p:xfrm>
          <a:off x="363416" y="630113"/>
          <a:ext cx="11348136" cy="399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068"/>
                <a:gridCol w="5674068"/>
              </a:tblGrid>
              <a:tr h="32403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Variasi</a:t>
                      </a:r>
                      <a:r>
                        <a:rPr lang="en-US" sz="1800" b="1" dirty="0" smtClean="0"/>
                        <a:t> Exactly </a:t>
                      </a:r>
                      <a:r>
                        <a:rPr lang="en-US" sz="1800" b="1" dirty="0" err="1" smtClean="0"/>
                        <a:t>Peluang</a:t>
                      </a:r>
                      <a:r>
                        <a:rPr lang="en-US" sz="1800" b="1" dirty="0" smtClean="0"/>
                        <a:t> Head </a:t>
                      </a:r>
                      <a:r>
                        <a:rPr lang="en-US" sz="1800" b="1" dirty="0" err="1" smtClean="0"/>
                        <a:t>pada</a:t>
                      </a:r>
                      <a:r>
                        <a:rPr lang="en-US" sz="1800" b="1" dirty="0" smtClean="0"/>
                        <a:t> 6 </a:t>
                      </a:r>
                      <a:r>
                        <a:rPr lang="en-US" sz="1800" b="1" dirty="0" err="1" smtClean="0"/>
                        <a:t>Kesempatan</a:t>
                      </a:r>
                      <a:r>
                        <a:rPr lang="en-US" sz="1800" b="1" dirty="0" smtClean="0"/>
                        <a:t> Toss </a:t>
                      </a:r>
                      <a:r>
                        <a:rPr lang="en-US" sz="1800" b="1" dirty="0" err="1" smtClean="0"/>
                        <a:t>Koin</a:t>
                      </a:r>
                      <a:endParaRPr 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26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Iteration Count: 100_000</a:t>
                      </a:r>
                    </a:p>
                  </a:txBody>
                  <a:tcPr anchor="b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54" y="1143138"/>
            <a:ext cx="5251167" cy="32969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878" y="1143138"/>
            <a:ext cx="5199741" cy="33084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837" y="4744341"/>
            <a:ext cx="5467631" cy="16828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8954" y="233515"/>
            <a:ext cx="4699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Binomial Probability Mass Function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579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512024"/>
              </p:ext>
            </p:extLst>
          </p:nvPr>
        </p:nvGraphicFramePr>
        <p:xfrm>
          <a:off x="237879" y="1290575"/>
          <a:ext cx="11631736" cy="1537970"/>
        </p:xfrm>
        <a:graphic>
          <a:graphicData uri="http://schemas.openxmlformats.org/drawingml/2006/table">
            <a:tbl>
              <a:tblPr/>
              <a:tblGrid>
                <a:gridCol w="147051"/>
                <a:gridCol w="147051"/>
                <a:gridCol w="147051"/>
                <a:gridCol w="147051"/>
                <a:gridCol w="235282"/>
                <a:gridCol w="235282"/>
                <a:gridCol w="235282"/>
                <a:gridCol w="235282"/>
                <a:gridCol w="235282"/>
                <a:gridCol w="147051"/>
                <a:gridCol w="147051"/>
                <a:gridCol w="147051"/>
                <a:gridCol w="147051"/>
                <a:gridCol w="308807"/>
                <a:gridCol w="235282"/>
                <a:gridCol w="382333"/>
                <a:gridCol w="720550"/>
                <a:gridCol w="632319"/>
                <a:gridCol w="632319"/>
                <a:gridCol w="632319"/>
                <a:gridCol w="720550"/>
                <a:gridCol w="558794"/>
                <a:gridCol w="558794"/>
                <a:gridCol w="558794"/>
                <a:gridCol w="720550"/>
                <a:gridCol w="632319"/>
                <a:gridCol w="632319"/>
                <a:gridCol w="632319"/>
                <a:gridCol w="72055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0.234375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0.234375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22" y="3531003"/>
            <a:ext cx="5467631" cy="16828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938" y="154384"/>
            <a:ext cx="224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Pascal’s Triangle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361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784282"/>
              </p:ext>
            </p:extLst>
          </p:nvPr>
        </p:nvGraphicFramePr>
        <p:xfrm>
          <a:off x="484554" y="2036883"/>
          <a:ext cx="11348136" cy="4715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068"/>
                <a:gridCol w="5674068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Variasi</a:t>
                      </a:r>
                      <a:r>
                        <a:rPr lang="en-US" sz="1800" b="1" dirty="0" smtClean="0"/>
                        <a:t> Exactly </a:t>
                      </a:r>
                      <a:r>
                        <a:rPr lang="en-US" sz="1800" b="1" dirty="0" err="1" smtClean="0"/>
                        <a:t>Peluang</a:t>
                      </a:r>
                      <a:r>
                        <a:rPr lang="en-US" sz="1800" b="1" dirty="0" smtClean="0"/>
                        <a:t> “</a:t>
                      </a:r>
                      <a:r>
                        <a:rPr lang="en-US" sz="1800" b="1" dirty="0" err="1" smtClean="0"/>
                        <a:t>Enam</a:t>
                      </a:r>
                      <a:r>
                        <a:rPr lang="en-US" sz="1800" b="1" dirty="0" smtClean="0"/>
                        <a:t>” </a:t>
                      </a:r>
                      <a:r>
                        <a:rPr lang="en-US" sz="1800" b="1" dirty="0" err="1" smtClean="0"/>
                        <a:t>pada</a:t>
                      </a:r>
                      <a:r>
                        <a:rPr lang="en-US" sz="1800" b="1" dirty="0" smtClean="0"/>
                        <a:t> 1 </a:t>
                      </a:r>
                      <a:r>
                        <a:rPr lang="en-US" sz="1800" b="1" dirty="0" err="1" smtClean="0"/>
                        <a:t>Kesempatan</a:t>
                      </a:r>
                      <a:r>
                        <a:rPr lang="en-US" sz="1800" b="1" dirty="0" smtClean="0"/>
                        <a:t> Roll </a:t>
                      </a:r>
                      <a:r>
                        <a:rPr lang="en-US" sz="1800" b="1" dirty="0" err="1" smtClean="0"/>
                        <a:t>Dadu</a:t>
                      </a:r>
                      <a:endParaRPr lang="en-US" sz="18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47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Iteration Count: 100_000</a:t>
                      </a:r>
                      <a:endParaRPr lang="en-US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8954" y="233515"/>
            <a:ext cx="4699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Binomial Probability Mass Function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" y="629169"/>
            <a:ext cx="4263236" cy="1217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70" y="2541595"/>
            <a:ext cx="4362674" cy="38546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189" y="2528894"/>
            <a:ext cx="4153113" cy="38673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933" y="21795"/>
            <a:ext cx="1730167" cy="18245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446" y="980559"/>
            <a:ext cx="5473981" cy="577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6600" y="1593948"/>
            <a:ext cx="332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 err="1" smtClean="0"/>
              <a:t>number_s</a:t>
            </a:r>
            <a:r>
              <a:rPr lang="en-US" sz="1600" i="1" dirty="0" smtClean="0"/>
              <a:t>=k, trials=n, </a:t>
            </a:r>
            <a:r>
              <a:rPr lang="en-US" sz="1600" i="1" dirty="0" err="1" smtClean="0"/>
              <a:t>probability_s</a:t>
            </a:r>
            <a:r>
              <a:rPr lang="en-US" sz="1600" i="1" dirty="0" smtClean="0"/>
              <a:t>=p</a:t>
            </a:r>
            <a:endParaRPr lang="en-US" sz="1600" i="1" dirty="0"/>
          </a:p>
        </p:txBody>
      </p:sp>
      <p:sp>
        <p:nvSpPr>
          <p:cNvPr id="12" name="Rectangle 11"/>
          <p:cNvSpPr/>
          <p:nvPr/>
        </p:nvSpPr>
        <p:spPr>
          <a:xfrm>
            <a:off x="2965941" y="2987589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31465" y="2978795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665669" y="1361012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09373"/>
              </p:ext>
            </p:extLst>
          </p:nvPr>
        </p:nvGraphicFramePr>
        <p:xfrm>
          <a:off x="484554" y="2036883"/>
          <a:ext cx="11348136" cy="4715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068"/>
                <a:gridCol w="5674068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Variasi</a:t>
                      </a:r>
                      <a:r>
                        <a:rPr lang="en-US" sz="1800" b="1" dirty="0" smtClean="0"/>
                        <a:t> Exactly </a:t>
                      </a:r>
                      <a:r>
                        <a:rPr lang="en-US" sz="1800" b="1" dirty="0" err="1" smtClean="0"/>
                        <a:t>Peluang</a:t>
                      </a:r>
                      <a:r>
                        <a:rPr lang="en-US" sz="1800" b="1" dirty="0" smtClean="0"/>
                        <a:t> “</a:t>
                      </a:r>
                      <a:r>
                        <a:rPr lang="en-US" sz="1800" b="1" dirty="0" err="1" smtClean="0"/>
                        <a:t>Enam</a:t>
                      </a:r>
                      <a:r>
                        <a:rPr lang="en-US" sz="1800" b="1" dirty="0" smtClean="0"/>
                        <a:t>” </a:t>
                      </a:r>
                      <a:r>
                        <a:rPr lang="en-US" sz="1800" b="1" dirty="0" err="1" smtClean="0"/>
                        <a:t>pada</a:t>
                      </a:r>
                      <a:r>
                        <a:rPr lang="en-US" sz="1800" b="1" dirty="0" smtClean="0"/>
                        <a:t> 3 </a:t>
                      </a:r>
                      <a:r>
                        <a:rPr lang="en-US" sz="1800" b="1" dirty="0" err="1" smtClean="0"/>
                        <a:t>Kesempatan</a:t>
                      </a:r>
                      <a:r>
                        <a:rPr lang="en-US" sz="1800" b="1" dirty="0" smtClean="0"/>
                        <a:t> Roll </a:t>
                      </a:r>
                      <a:r>
                        <a:rPr lang="en-US" sz="1800" b="1" dirty="0" err="1" smtClean="0"/>
                        <a:t>Dadu</a:t>
                      </a:r>
                      <a:endParaRPr lang="en-US" sz="18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47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Iteration Count: 100_000</a:t>
                      </a:r>
                      <a:endParaRPr lang="en-US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8954" y="233515"/>
            <a:ext cx="4699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Binomial Probability Mass Function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" y="629169"/>
            <a:ext cx="4263236" cy="12171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79" y="2560646"/>
            <a:ext cx="4311872" cy="38355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616" y="2566996"/>
            <a:ext cx="4140413" cy="38292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527" y="382374"/>
            <a:ext cx="5473981" cy="1168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12162" y="1645931"/>
            <a:ext cx="332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 err="1" smtClean="0"/>
              <a:t>number_s</a:t>
            </a:r>
            <a:r>
              <a:rPr lang="en-US" sz="1600" i="1" dirty="0" smtClean="0"/>
              <a:t>=k, trials=n, </a:t>
            </a:r>
            <a:r>
              <a:rPr lang="en-US" sz="1600" i="1" dirty="0" err="1" smtClean="0"/>
              <a:t>probability_s</a:t>
            </a:r>
            <a:r>
              <a:rPr lang="en-US" sz="1600" i="1" dirty="0" smtClean="0"/>
              <a:t>=p</a:t>
            </a:r>
            <a:endParaRPr lang="en-US" sz="1600" i="1" dirty="0"/>
          </a:p>
        </p:txBody>
      </p:sp>
      <p:sp>
        <p:nvSpPr>
          <p:cNvPr id="9" name="Rectangle 8"/>
          <p:cNvSpPr/>
          <p:nvPr/>
        </p:nvSpPr>
        <p:spPr>
          <a:xfrm>
            <a:off x="2985956" y="3000557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16128" y="2999052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22864" y="1141590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20639"/>
              </p:ext>
            </p:extLst>
          </p:nvPr>
        </p:nvGraphicFramePr>
        <p:xfrm>
          <a:off x="484554" y="2036883"/>
          <a:ext cx="11348136" cy="4715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068"/>
                <a:gridCol w="5674068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Variasi</a:t>
                      </a:r>
                      <a:r>
                        <a:rPr lang="en-US" sz="1800" b="1" dirty="0" smtClean="0"/>
                        <a:t> At Least </a:t>
                      </a:r>
                      <a:r>
                        <a:rPr lang="en-US" sz="1800" b="1" dirty="0" err="1" smtClean="0"/>
                        <a:t>Peluang</a:t>
                      </a:r>
                      <a:r>
                        <a:rPr lang="en-US" sz="1800" b="1" dirty="0" smtClean="0"/>
                        <a:t> “</a:t>
                      </a:r>
                      <a:r>
                        <a:rPr lang="en-US" sz="1800" b="1" dirty="0" err="1" smtClean="0"/>
                        <a:t>Enam</a:t>
                      </a:r>
                      <a:r>
                        <a:rPr lang="en-US" sz="1800" b="1" dirty="0" smtClean="0"/>
                        <a:t>” </a:t>
                      </a:r>
                      <a:r>
                        <a:rPr lang="en-US" sz="1800" b="1" dirty="0" err="1" smtClean="0"/>
                        <a:t>pada</a:t>
                      </a:r>
                      <a:r>
                        <a:rPr lang="en-US" sz="1800" b="1" dirty="0" smtClean="0"/>
                        <a:t> 3 </a:t>
                      </a:r>
                      <a:r>
                        <a:rPr lang="en-US" sz="1800" b="1" dirty="0" err="1" smtClean="0"/>
                        <a:t>Kesempatan</a:t>
                      </a:r>
                      <a:r>
                        <a:rPr lang="en-US" sz="1800" b="1" dirty="0" smtClean="0"/>
                        <a:t> Roll </a:t>
                      </a:r>
                      <a:r>
                        <a:rPr lang="en-US" sz="1800" b="1" dirty="0" err="1" smtClean="0"/>
                        <a:t>Dadu</a:t>
                      </a:r>
                      <a:endParaRPr lang="en-US" sz="18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447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Iteration Count: 100_000</a:t>
                      </a:r>
                      <a:endParaRPr lang="en-US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8954" y="233515"/>
            <a:ext cx="5609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Binomial Cumulative Distribution Function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1826"/>
          <a:stretch/>
        </p:blipFill>
        <p:spPr>
          <a:xfrm>
            <a:off x="486135" y="695180"/>
            <a:ext cx="5307840" cy="913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292" y="163629"/>
            <a:ext cx="5458980" cy="1807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28" y="2575072"/>
            <a:ext cx="4349974" cy="38355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259" y="2575071"/>
            <a:ext cx="4153113" cy="38355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59952" y="1661260"/>
            <a:ext cx="2938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err="1" smtClean="0"/>
              <a:t>number_s</a:t>
            </a:r>
            <a:r>
              <a:rPr lang="en-US" sz="1400" i="1" dirty="0" smtClean="0"/>
              <a:t>=k, trials=n, </a:t>
            </a:r>
            <a:r>
              <a:rPr lang="en-US" sz="1400" i="1" dirty="0" err="1" smtClean="0"/>
              <a:t>probability_s</a:t>
            </a:r>
            <a:r>
              <a:rPr lang="en-US" sz="1400" i="1" dirty="0" smtClean="0"/>
              <a:t>=p</a:t>
            </a:r>
            <a:endParaRPr lang="en-US" sz="1400" i="1" dirty="0"/>
          </a:p>
        </p:txBody>
      </p:sp>
      <p:sp>
        <p:nvSpPr>
          <p:cNvPr id="12" name="Rectangle 11"/>
          <p:cNvSpPr/>
          <p:nvPr/>
        </p:nvSpPr>
        <p:spPr>
          <a:xfrm>
            <a:off x="2763715" y="3022757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94880" y="3016897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31001" y="2594581"/>
            <a:ext cx="2972254" cy="19388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73087" y="2616135"/>
            <a:ext cx="3037186" cy="172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69907" y="755304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100504" y="1613873"/>
            <a:ext cx="483382" cy="178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912</Words>
  <Application>Microsoft Office PowerPoint</Application>
  <PresentationFormat>Widescreen</PresentationFormat>
  <Paragraphs>324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Binomial</vt:lpstr>
      <vt:lpstr>Binomial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Poisson</vt:lpstr>
      <vt:lpstr>Poisson</vt:lpstr>
      <vt:lpstr>PowerPoint Presentation</vt:lpstr>
      <vt:lpstr>PowerPoint Presentation</vt:lpstr>
      <vt:lpstr>PowerPoint Presentation</vt:lpstr>
      <vt:lpstr>PowerPoint Presentation</vt:lpstr>
      <vt:lpstr>OC Curve: Binomial vs Poisson   vs Stochastic vs ANSI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Dodit Setiadi</dc:creator>
  <cp:lastModifiedBy>Dodit Setiadi</cp:lastModifiedBy>
  <cp:revision>60</cp:revision>
  <dcterms:created xsi:type="dcterms:W3CDTF">2022-07-18T06:59:51Z</dcterms:created>
  <dcterms:modified xsi:type="dcterms:W3CDTF">2022-09-01T10:42:57Z</dcterms:modified>
</cp:coreProperties>
</file>