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sldIdLst>
    <p:sldId id="1140" r:id="rId2"/>
    <p:sldId id="1141" r:id="rId3"/>
    <p:sldId id="899" r:id="rId4"/>
    <p:sldId id="1058" r:id="rId5"/>
    <p:sldId id="1040" r:id="rId6"/>
    <p:sldId id="1041" r:id="rId7"/>
    <p:sldId id="1042" r:id="rId8"/>
    <p:sldId id="1059" r:id="rId9"/>
    <p:sldId id="1044" r:id="rId10"/>
    <p:sldId id="1045" r:id="rId11"/>
    <p:sldId id="1046" r:id="rId12"/>
    <p:sldId id="1047" r:id="rId13"/>
    <p:sldId id="1060" r:id="rId14"/>
    <p:sldId id="1049" r:id="rId15"/>
    <p:sldId id="1050" r:id="rId16"/>
    <p:sldId id="1051" r:id="rId17"/>
    <p:sldId id="1052" r:id="rId18"/>
    <p:sldId id="1053" r:id="rId19"/>
    <p:sldId id="1054" r:id="rId20"/>
    <p:sldId id="1055" r:id="rId21"/>
    <p:sldId id="1056" r:id="rId22"/>
    <p:sldId id="1062" r:id="rId23"/>
    <p:sldId id="1110" r:id="rId24"/>
    <p:sldId id="1111" r:id="rId25"/>
    <p:sldId id="1080" r:id="rId26"/>
    <p:sldId id="1112" r:id="rId27"/>
    <p:sldId id="1142" r:id="rId28"/>
    <p:sldId id="1067" r:id="rId29"/>
    <p:sldId id="1115" r:id="rId30"/>
    <p:sldId id="1117" r:id="rId31"/>
    <p:sldId id="1114" r:id="rId32"/>
    <p:sldId id="1118" r:id="rId33"/>
    <p:sldId id="1120" r:id="rId34"/>
    <p:sldId id="1121" r:id="rId35"/>
    <p:sldId id="1123" r:id="rId36"/>
    <p:sldId id="1125" r:id="rId37"/>
    <p:sldId id="1127" r:id="rId38"/>
    <p:sldId id="1126" r:id="rId39"/>
    <p:sldId id="1129" r:id="rId40"/>
    <p:sldId id="1131" r:id="rId41"/>
    <p:sldId id="1133" r:id="rId42"/>
    <p:sldId id="1135" r:id="rId43"/>
    <p:sldId id="1137" r:id="rId44"/>
    <p:sldId id="1139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accent1"/>
        </a:solidFill>
        <a:latin typeface="Arial Black" panose="020B0A040201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FB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225" autoAdjust="0"/>
    <p:restoredTop sz="86492" autoAdjust="0"/>
  </p:normalViewPr>
  <p:slideViewPr>
    <p:cSldViewPr>
      <p:cViewPr varScale="1">
        <p:scale>
          <a:sx n="114" d="100"/>
          <a:sy n="114" d="100"/>
        </p:scale>
        <p:origin x="1116" y="102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lnSpc>
                <a:spcPct val="100000"/>
              </a:lnSpc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lnSpc>
                <a:spcPct val="100000"/>
              </a:lnSpc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lnSpc>
                <a:spcPct val="100000"/>
              </a:lnSpc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lnSpc>
                <a:spcPct val="100000"/>
              </a:lnSpc>
              <a:defRPr kumimoji="0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899D20-A04B-426C-9E16-69F8ADC7F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379913" y="6648450"/>
            <a:ext cx="685800" cy="214313"/>
          </a:xfrm>
        </p:spPr>
        <p:txBody>
          <a:bodyPr anchorCtr="0"/>
          <a:lstStyle>
            <a:lvl1pPr>
              <a:defRPr sz="800"/>
            </a:lvl1pPr>
          </a:lstStyle>
          <a:p>
            <a:pPr>
              <a:defRPr/>
            </a:pPr>
            <a:fld id="{C2D16E07-BC30-4D39-A0AF-2ED95E6BC3D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69985-AECA-4434-B78B-B5983F7830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8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8" y="188913"/>
            <a:ext cx="2016125" cy="57356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88913"/>
            <a:ext cx="5895975" cy="57356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5E5E7-8B5E-49D0-B5D6-804691F11B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47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lnSpc>
                <a:spcPct val="90000"/>
              </a:lnSpc>
              <a:defRPr/>
            </a:lvl1pPr>
          </a:lstStyle>
          <a:p>
            <a:pPr>
              <a:defRPr/>
            </a:pPr>
            <a:fld id="{2BA22EA7-1B34-463F-9C2E-1F6BC2ED417F}" type="datetimeFigureOut">
              <a:rPr lang="zh-CN" altLang="en-US"/>
              <a:pPr>
                <a:defRPr/>
              </a:pPr>
              <a:t>2021/7/2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A06D87C-938D-44C2-B8A7-A0CE124482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F5700-BB30-4924-9F91-559FA86BD3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8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C2EDD-8C1C-4126-A242-589E3313FE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5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173163"/>
            <a:ext cx="395605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2663" y="1173163"/>
            <a:ext cx="3956050" cy="47513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766B-C5F2-4C9B-9702-E028979E166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9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6975C-A624-45DB-9BF9-8E3944C88A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9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2B6F1-76EC-40FD-A264-D94D8FDB0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29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BB853-7D27-4E71-9457-100F38AA39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8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1DD6-47B1-455F-8B99-719725D05F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71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D39B7-C041-4C6C-ABC3-7EB42C09E7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28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art-com.co.kr/online/ppt_gallery_1.htm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0013"/>
            <a:ext cx="8724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24300" y="6613525"/>
            <a:ext cx="9826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 eaLnBrk="1" latinLnBrk="1" hangingPunct="1">
              <a:lnSpc>
                <a:spcPct val="100000"/>
              </a:lnSpc>
              <a:defRPr kumimoji="0" sz="100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</a:lstStyle>
          <a:p>
            <a:pPr>
              <a:defRPr/>
            </a:pPr>
            <a:fld id="{693C8C28-FFCE-466D-B6A2-5C4B2BB069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标题占位符 1"/>
          <p:cNvSpPr>
            <a:spLocks noGrp="1"/>
          </p:cNvSpPr>
          <p:nvPr>
            <p:ph type="title"/>
          </p:nvPr>
        </p:nvSpPr>
        <p:spPr bwMode="auto">
          <a:xfrm>
            <a:off x="971550" y="333375"/>
            <a:ext cx="799306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84213" y="1173163"/>
            <a:ext cx="8064500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70" tIns="51435" rIns="102870" bIns="514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79850" y="6473825"/>
            <a:ext cx="3419475" cy="384175"/>
          </a:xfrm>
          <a:prstGeom prst="rect">
            <a:avLst/>
          </a:prstGeom>
        </p:spPr>
        <p:txBody>
          <a:bodyPr vert="horz" wrap="square" lIns="102870" tIns="51435" rIns="102870" bIns="51435" numCol="1" anchor="ctr" anchorCtr="0" compatLnSpc="1">
            <a:prstTxWarp prst="textNoShape">
              <a:avLst/>
            </a:prstTxWarp>
          </a:bodyPr>
          <a:lstStyle>
            <a:lvl1pPr algn="ctr" eaLnBrk="1" latinLnBrk="0" hangingPunct="1">
              <a:lnSpc>
                <a:spcPct val="100000"/>
              </a:lnSpc>
              <a:defRPr kumimoji="0" sz="14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11">
            <a:hlinkClick r:id="rId15"/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7740650" cy="40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1pPr>
            <a:lvl2pPr marL="742950" indent="-285750"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marL="1143000" indent="-228600"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marL="1600200" indent="-228600"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marL="2057400" indent="-228600" algn="ctr" latinLnBrk="1">
              <a:lnSpc>
                <a:spcPct val="90000"/>
              </a:lnSpc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1"/>
                </a:solidFill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defRPr/>
            </a:pPr>
            <a:r>
              <a:rPr lang="zh-CN" altLang="en-US" sz="1600" b="1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并行计算实验室                                      </a:t>
            </a:r>
            <a:r>
              <a:rPr lang="en-US" altLang="zh-CN" sz="1600" b="1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http://www.qhoa.org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38914" y="6527412"/>
            <a:ext cx="39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24173ED6-4A69-4FA8-8A09-51FC87ACF5D8}" type="slidenum">
              <a:rPr lang="zh-CN" altLang="en-US"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pPr algn="r"/>
              <a:t>‹#›</a:t>
            </a:fld>
            <a:endParaRPr lang="zh-CN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3" r:id="rId12"/>
  </p:sldLayoutIdLst>
  <p:txStyles>
    <p:titleStyle>
      <a:lvl1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3D8BD7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D8BD7"/>
          </a:solidFill>
          <a:latin typeface="楷体_GB2312" pitchFamily="49" charset="-122"/>
          <a:ea typeface="楷体_GB2312" pitchFamily="49" charset="-122"/>
        </a:defRPr>
      </a:lvl2pPr>
      <a:lvl3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D8BD7"/>
          </a:solidFill>
          <a:latin typeface="楷体_GB2312" pitchFamily="49" charset="-122"/>
          <a:ea typeface="楷体_GB2312" pitchFamily="49" charset="-122"/>
        </a:defRPr>
      </a:lvl3pPr>
      <a:lvl4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D8BD7"/>
          </a:solidFill>
          <a:latin typeface="楷体_GB2312" pitchFamily="49" charset="-122"/>
          <a:ea typeface="楷体_GB2312" pitchFamily="49" charset="-122"/>
        </a:defRPr>
      </a:lvl4pPr>
      <a:lvl5pPr algn="r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3D8BD7"/>
          </a:solidFill>
          <a:latin typeface="楷体_GB2312" pitchFamily="49" charset="-122"/>
          <a:ea typeface="楷体_GB2312" pitchFamily="49" charset="-122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楷体_GB2312" pitchFamily="49" charset="-122"/>
          <a:ea typeface="楷体_GB2312" pitchFamily="49" charset="-122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楷体_GB2312" pitchFamily="49" charset="-122"/>
          <a:ea typeface="楷体_GB2312" pitchFamily="49" charset="-122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楷体_GB2312" pitchFamily="49" charset="-122"/>
          <a:ea typeface="楷体_GB2312" pitchFamily="49" charset="-122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bg1"/>
          </a:solidFill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latinLnBrk="1" hangingPunct="0">
        <a:lnSpc>
          <a:spcPct val="125000"/>
        </a:lnSpc>
        <a:spcBef>
          <a:spcPct val="25000"/>
        </a:spcBef>
        <a:spcAft>
          <a:spcPct val="0"/>
        </a:spcAft>
        <a:buClr>
          <a:srgbClr val="00B0F0"/>
        </a:buClr>
        <a:buSzPct val="75000"/>
        <a:buFont typeface="Wingdings" panose="05000000000000000000" pitchFamily="2" charset="2"/>
        <a:buChar char="p"/>
        <a:defRPr sz="2700" b="1" kern="1200">
          <a:solidFill>
            <a:srgbClr val="00B0F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25000"/>
        </a:lnSpc>
        <a:spcBef>
          <a:spcPct val="40000"/>
        </a:spcBef>
        <a:spcAft>
          <a:spcPct val="0"/>
        </a:spcAft>
        <a:buClr>
          <a:srgbClr val="00B0F0"/>
        </a:buClr>
        <a:buFont typeface="Vivaldi" panose="03020602050506090804" pitchFamily="66" charset="0"/>
        <a:buChar char="—"/>
        <a:defRPr kumimoji="1" sz="2400" b="1" kern="1200">
          <a:solidFill>
            <a:schemeClr val="tx1"/>
          </a:solidFill>
          <a:latin typeface="Gulim" panose="020B0600000101010101" pitchFamily="34" charset="-127"/>
          <a:ea typeface="+mj-ea"/>
          <a:cs typeface="+mn-cs"/>
        </a:defRPr>
      </a:lvl2pPr>
      <a:lvl3pPr marL="1143000" indent="-228600" algn="l" rtl="0" eaLnBrk="0" fontAlgn="base" latinLnBrk="1" hangingPunct="0">
        <a:lnSpc>
          <a:spcPct val="125000"/>
        </a:lnSpc>
        <a:spcBef>
          <a:spcPct val="40000"/>
        </a:spcBef>
        <a:spcAft>
          <a:spcPct val="0"/>
        </a:spcAft>
        <a:buClr>
          <a:srgbClr val="00B0F0"/>
        </a:buClr>
        <a:buSzPct val="80000"/>
        <a:buFont typeface="Wingdings" panose="05000000000000000000" pitchFamily="2" charset="2"/>
        <a:buChar char="l"/>
        <a:defRPr kumimoji="1" sz="2400" b="1" kern="1200">
          <a:solidFill>
            <a:schemeClr val="tx1"/>
          </a:solidFill>
          <a:latin typeface="Gulim" panose="020B0600000101010101" pitchFamily="34" charset="-127"/>
          <a:ea typeface="+mj-ea"/>
          <a:cs typeface="+mn-cs"/>
        </a:defRPr>
      </a:lvl3pPr>
      <a:lvl4pPr marL="1600200" indent="-228600" algn="l" rtl="0" eaLnBrk="0" fontAlgn="base" latinLnBrk="1" hangingPunct="0">
        <a:lnSpc>
          <a:spcPct val="125000"/>
        </a:lnSpc>
        <a:spcBef>
          <a:spcPct val="40000"/>
        </a:spcBef>
        <a:spcAft>
          <a:spcPct val="0"/>
        </a:spcAft>
        <a:buClr>
          <a:srgbClr val="00B0F0"/>
        </a:buClr>
        <a:buSzPct val="60000"/>
        <a:buFont typeface="Wingdings" panose="05000000000000000000" pitchFamily="2" charset="2"/>
        <a:buChar char="l"/>
        <a:defRPr kumimoji="1" sz="2000" b="1" kern="1200">
          <a:solidFill>
            <a:schemeClr val="tx1"/>
          </a:solidFill>
          <a:latin typeface="Gulim" panose="020B0600000101010101" pitchFamily="34" charset="-127"/>
          <a:ea typeface="+mj-ea"/>
          <a:cs typeface="+mn-cs"/>
        </a:defRPr>
      </a:lvl4pPr>
      <a:lvl5pPr marL="2057400" indent="-228600" algn="l" rtl="0" eaLnBrk="0" fontAlgn="base" latinLnBrk="1" hangingPunct="0">
        <a:lnSpc>
          <a:spcPct val="125000"/>
        </a:lnSpc>
        <a:spcBef>
          <a:spcPct val="40000"/>
        </a:spcBef>
        <a:spcAft>
          <a:spcPct val="0"/>
        </a:spcAft>
        <a:buClr>
          <a:srgbClr val="00B0F0"/>
        </a:buClr>
        <a:buSzPct val="70000"/>
        <a:buFont typeface="Wingdings" panose="05000000000000000000" pitchFamily="2" charset="2"/>
        <a:buChar char="l"/>
        <a:defRPr kumimoji="1" b="1" kern="1200">
          <a:solidFill>
            <a:schemeClr val="tx1"/>
          </a:solidFill>
          <a:latin typeface="Gulim" panose="020B0600000101010101" pitchFamily="34" charset="-127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8.xml"/><Relationship Id="rId7" Type="http://schemas.openxmlformats.org/officeDocument/2006/relationships/slide" Target="slide1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34.xml"/><Relationship Id="rId5" Type="http://schemas.openxmlformats.org/officeDocument/2006/relationships/slide" Target="slide11.xml"/><Relationship Id="rId10" Type="http://schemas.openxmlformats.org/officeDocument/2006/relationships/slide" Target="slide29.xml"/><Relationship Id="rId4" Type="http://schemas.openxmlformats.org/officeDocument/2006/relationships/slide" Target="slide9.xml"/><Relationship Id="rId9" Type="http://schemas.openxmlformats.org/officeDocument/2006/relationships/slide" Target="slide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/>
          </p:cNvSpPr>
          <p:nvPr/>
        </p:nvSpPr>
        <p:spPr bwMode="auto">
          <a:xfrm>
            <a:off x="1763713" y="1700213"/>
            <a:ext cx="554196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latinLnBrk="1">
              <a:lnSpc>
                <a:spcPct val="90000"/>
              </a:lnSpc>
              <a:defRPr/>
            </a:pPr>
            <a:r>
              <a:rPr lang="zh-CN" altLang="en-US" sz="5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数据库应用技术</a:t>
            </a:r>
          </a:p>
        </p:txBody>
      </p:sp>
      <p:sp>
        <p:nvSpPr>
          <p:cNvPr id="5123" name="副标题 2"/>
          <p:cNvSpPr>
            <a:spLocks noChangeArrowheads="1"/>
          </p:cNvSpPr>
          <p:nvPr/>
        </p:nvSpPr>
        <p:spPr bwMode="auto">
          <a:xfrm>
            <a:off x="1271588" y="3836988"/>
            <a:ext cx="6872287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chemeClr val="tx1"/>
                </a:solidFill>
                <a:latin typeface="Arial" panose="020B0604020202020204" pitchFamily="34" charset="0"/>
                <a:sym typeface="Tahoma" panose="020B0604030504040204" pitchFamily="34" charset="0"/>
              </a:rPr>
              <a:t> 孙大为</a:t>
            </a:r>
            <a:endParaRPr lang="en-US" altLang="zh-CN" sz="3600">
              <a:solidFill>
                <a:schemeClr val="tx1"/>
              </a:solidFill>
              <a:latin typeface="Arial" panose="020B0604020202020204" pitchFamily="34" charset="0"/>
              <a:sym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sz="2000">
              <a:solidFill>
                <a:srgbClr val="0000CC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中国地质大学</a:t>
            </a:r>
            <a:r>
              <a:rPr 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 </a:t>
            </a:r>
            <a:r>
              <a:rPr lang="zh-CN" alt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信息工程学院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Storm</a:t>
            </a:r>
            <a:r>
              <a:rPr lang="zh-CN" altLang="en-US"/>
              <a:t>编程模型原理</a:t>
            </a:r>
          </a:p>
        </p:txBody>
      </p:sp>
      <p:sp>
        <p:nvSpPr>
          <p:cNvPr id="904195" name="Rectangle 3"/>
          <p:cNvSpPr>
            <a:spLocks noGrp="1"/>
          </p:cNvSpPr>
          <p:nvPr>
            <p:ph type="body" idx="1"/>
          </p:nvPr>
        </p:nvSpPr>
        <p:spPr>
          <a:xfrm>
            <a:off x="395288" y="1173163"/>
            <a:ext cx="8064500" cy="47513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这样一个统计单词的任务就被拆分为三部分来操作，每部分可以根据任务的繁重程度来规划并行数目，各个组件的并行数没有明确规定。比如，可以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spout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并行数为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split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并行数为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8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并行数为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br>
              <a:rPr lang="zh-CN" altLang="en-US" sz="3200" dirty="0">
                <a:latin typeface="Arial" panose="020B0604020202020204" pitchFamily="34" charset="0"/>
              </a:rPr>
            </a:b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459163" y="5734050"/>
            <a:ext cx="2308225" cy="28575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r>
              <a:rPr kumimoji="0"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并行工作模式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771775" y="2708275"/>
          <a:ext cx="3529013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r:id="rId3" imgW="2482646" imgH="2109801" progId="Visio.Drawing.11">
                  <p:embed/>
                </p:oleObj>
              </mc:Choice>
              <mc:Fallback>
                <p:oleObj r:id="rId3" imgW="2482646" imgH="210980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680" b="2757"/>
                      <a:stretch>
                        <a:fillRect/>
                      </a:stretch>
                    </p:blipFill>
                    <p:spPr bwMode="auto">
                      <a:xfrm>
                        <a:off x="2771775" y="2708275"/>
                        <a:ext cx="3529013" cy="2794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1BFBF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en-US" altLang="zh-CN"/>
              <a:t>Storm</a:t>
            </a:r>
            <a:r>
              <a:rPr lang="zh-CN" altLang="en-US"/>
              <a:t>体系结构</a:t>
            </a:r>
          </a:p>
        </p:txBody>
      </p:sp>
      <p:sp>
        <p:nvSpPr>
          <p:cNvPr id="905219" name="Rectangle 3"/>
          <p:cNvSpPr>
            <a:spLocks noGrp="1"/>
          </p:cNvSpPr>
          <p:nvPr>
            <p:ph type="body" idx="1"/>
          </p:nvPr>
        </p:nvSpPr>
        <p:spPr>
          <a:xfrm>
            <a:off x="468313" y="1173163"/>
            <a:ext cx="8064500" cy="47513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中因为没有使用文件系统，相比于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Hadoop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它的架构要简单得多。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依然采用的是主从架构模式，即有一个主进程和多个从进程。除了这两个进程以外，还有在主进程与从进程之间进行协调的进程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的体系结构如图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8.4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所示。</a:t>
            </a:r>
            <a:b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b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br>
              <a:rPr lang="zh-CN" altLang="en-US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627313" y="2708275"/>
          <a:ext cx="3816350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3" imgW="2374670" imgH="1645785" progId="Visio.Drawing.11">
                  <p:embed/>
                </p:oleObj>
              </mc:Choice>
              <mc:Fallback>
                <p:oleObj r:id="rId3" imgW="2374670" imgH="16457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08275"/>
                        <a:ext cx="3816350" cy="2651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1BFBF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889375" y="5734050"/>
            <a:ext cx="1447800" cy="28575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  <a:r>
              <a:rPr kumimoji="0"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Storm</a:t>
            </a:r>
            <a:r>
              <a:rPr lang="zh-CN" altLang="en-US" sz="3400"/>
              <a:t>体系结构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68313" y="1557338"/>
            <a:ext cx="8064500" cy="4751387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知道了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是由三类进程组成，但是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的三进程部署到具体的集群上又是怎样的呢？因为主进程任务是负责分发任务和调度任务，在一个任务中只需要一个这种角色，所以主进程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Nimbus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只需要部署到一个节点上。而工作机进程是负责实际的任务处理，那么一个集群有多少节点配置多少个工作机进程，这样才能最大限度地利用集群性能，所以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Supervisor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需要部署到集群中的每一个节点上。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进程负责主进程与工作进程协调的任务，因此它也需要部署到集群中的每一个节点上。知道了这点，下面的部署安装也就不难理解了。</a:t>
            </a:r>
            <a:b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20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/>
              <a:t>搭建</a:t>
            </a:r>
            <a:r>
              <a:rPr lang="en-US" altLang="zh-CN"/>
              <a:t>Storm</a:t>
            </a:r>
            <a:r>
              <a:rPr lang="zh-CN" altLang="en-US"/>
              <a:t>开发环境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2627" name="Rectangle 3"/>
          <p:cNvSpPr>
            <a:spLocks noGrp="1"/>
          </p:cNvSpPr>
          <p:nvPr>
            <p:ph type="body" idx="1"/>
          </p:nvPr>
        </p:nvSpPr>
        <p:spPr>
          <a:xfrm>
            <a:off x="468313" y="1173163"/>
            <a:ext cx="8064500" cy="47513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搭建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开发环境首先需要安装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系统需要的依赖包，然后再安装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系统工具包。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开发环境可以搭建在单机上，也可以搭建在集群上。本节我们在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个节点构建的集群上搭建</a:t>
            </a:r>
            <a:r>
              <a:rPr kumimoji="1" lang="en-US" altLang="zh-CN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开发环境。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800" dirty="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7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en-US" altLang="zh-CN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．实验环境说明</a:t>
            </a:r>
            <a:br>
              <a:rPr kumimoji="1" lang="zh-CN" altLang="en-US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）操作系统：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CentOS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64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可以为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位，相应地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JDK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也需要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32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位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）集群配置：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个节点，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IP:192.168.122.101~104(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根据自己集群情况自行设置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800" dirty="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zh-CN" altLang="en-US"/>
              <a:t>搭建</a:t>
            </a:r>
            <a:r>
              <a:rPr lang="en-US" altLang="zh-CN"/>
              <a:t>Storm</a:t>
            </a:r>
            <a:r>
              <a:rPr lang="zh-CN" altLang="en-US"/>
              <a:t>开发环境</a:t>
            </a:r>
          </a:p>
        </p:txBody>
      </p:sp>
      <p:sp>
        <p:nvSpPr>
          <p:cNvPr id="9082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kumimoji="1" lang="en-US" altLang="zh-CN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．安装内容说明</a:t>
            </a:r>
            <a:b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）依赖软件：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Python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JDK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gcc-c++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uuid*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libtool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libuuid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libuuid-devel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）安装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所需工具包包含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ZeroMQ 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JZMQ 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Hadoop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的正式子项目，是一个针对大型分布式系统的可靠协调系统，提供配置维护、名字服务、分布式同步、组服务等功能。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的目标就是封装好复杂易出错的关键服务，将简单易用的接口和性能高效、功能稳定的系统提供给用户。</a:t>
            </a:r>
            <a:b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② 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ZeroMQ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：类似于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Socket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的一系列接口，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ZeroMQ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Socket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的区别在于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Socket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是端到端的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(1:1)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的关系，而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ZeroMQ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N:M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的关系，屏蔽细节使得网络编程更加简单。</a:t>
            </a:r>
            <a:b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③ 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JZMQ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：针对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ZeroMQ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Java binding</a:t>
            </a:r>
            <a:r>
              <a:rPr kumimoji="1" lang="zh-CN" altLang="pt-BR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④ 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系统主程序，本文使用的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的版本号为</a:t>
            </a:r>
            <a:r>
              <a:rPr kumimoji="1" lang="en-US" altLang="zh-CN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0.8.1</a:t>
            </a:r>
            <a:r>
              <a:rPr kumimoji="1" lang="zh-CN" altLang="en-US" sz="16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auto">
          <a:xfrm>
            <a:off x="971550" y="4508500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971550" y="2924175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en-US" altLang="zh-CN"/>
              <a:t>Storm</a:t>
            </a:r>
            <a:r>
              <a:rPr lang="zh-CN" altLang="en-US"/>
              <a:t>的安装步骤</a:t>
            </a:r>
          </a:p>
        </p:txBody>
      </p:sp>
      <p:sp>
        <p:nvSpPr>
          <p:cNvPr id="909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以下安装均在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root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用户下完成，所需的工具包存放在压缩包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storm.tar.gz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中，所以首先要把该压缩包解压。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）安装准备。</a:t>
            </a:r>
            <a:b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解压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storm.tar.gz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包：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tar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–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xzvf storm.tar.gz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en-US" altLang="zh-CN" sz="1800"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切换当前工作目录到解压后的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目录：</a:t>
            </a:r>
            <a:br>
              <a:rPr kumimoji="1" lang="zh-CN" altLang="en-US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cd storm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en-US" altLang="zh-CN" sz="1800"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ChangeArrowheads="1"/>
          </p:cNvSpPr>
          <p:nvPr/>
        </p:nvSpPr>
        <p:spPr bwMode="auto">
          <a:xfrm>
            <a:off x="900113" y="3789363"/>
            <a:ext cx="7777162" cy="1727200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900113" y="2708275"/>
            <a:ext cx="7777162" cy="72072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900113" y="1989138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en-US" altLang="zh-CN"/>
              <a:t>Storm</a:t>
            </a:r>
            <a:r>
              <a:rPr lang="zh-CN" altLang="en-US"/>
              <a:t>的安装步骤</a:t>
            </a:r>
          </a:p>
        </p:txBody>
      </p:sp>
      <p:sp>
        <p:nvSpPr>
          <p:cNvPr id="910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）安装依赖文件。</a:t>
            </a:r>
            <a:br>
              <a:rPr kumimoji="1" lang="zh-CN" altLang="en-US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yum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方式安装依赖包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g++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uuid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libtool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libuuid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libuuid-devel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yum -y install 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gcc-c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++ 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uuid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* 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libtool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libuuid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libuuid-devel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安装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JDK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： 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chmod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+x jdk-6u35-linux-x64-rpm.bin  			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./jdk-6u35-linux-x64-rpm.bin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vi /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etc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/profile 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设置环境变量，在最后面加入：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#set java environment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JAVA_HOME=/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usr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/java/jdk-1_5_0_02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CLASSPATH=.:$JAVA_HOME/lib.tools.jar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PATH=$JAVA_HOME/bin:$PATH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export JAVA_HOME CLASSPATH PATH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保存退出，使用命令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java -version 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检查是否安装成功。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ChangeArrowheads="1"/>
          </p:cNvSpPr>
          <p:nvPr/>
        </p:nvSpPr>
        <p:spPr bwMode="auto">
          <a:xfrm>
            <a:off x="971550" y="5229225"/>
            <a:ext cx="7777163" cy="647700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971550" y="4292600"/>
            <a:ext cx="7777163" cy="576263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971550" y="3213100"/>
            <a:ext cx="7777163" cy="647700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71550" y="2565400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971550" y="1846263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151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en-US" altLang="zh-CN" sz="3400"/>
              <a:t>Storm</a:t>
            </a:r>
            <a:r>
              <a:rPr lang="zh-CN" altLang="en-US" sz="3400"/>
              <a:t>的安装步骤</a:t>
            </a:r>
          </a:p>
        </p:txBody>
      </p:sp>
      <p:sp>
        <p:nvSpPr>
          <p:cNvPr id="911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）安装</a:t>
            </a:r>
            <a:r>
              <a:rPr kumimoji="1" lang="en-US" altLang="zh-CN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1800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安装包放入系统目录：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cp -R zookeeper-3.3.5 /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usr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/local/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为该文件夹添加一个符号链接：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ln -s /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usr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/local/zookeeper3.3.5/ /</a:t>
            </a:r>
            <a:r>
              <a:rPr kumimoji="1" lang="en-US" altLang="zh-CN" sz="1800" dirty="0" err="1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usr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/local/zookeeper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  vim /</a:t>
            </a:r>
            <a:r>
              <a:rPr kumimoji="1" lang="en-US" altLang="zh-CN" sz="1800" dirty="0" err="1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etc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/profile</a:t>
            </a:r>
            <a:r>
              <a:rPr kumimoji="1" lang="zh-CN" altLang="en-US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，设置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ZOOKEEPER_HOME</a:t>
            </a:r>
            <a:r>
              <a:rPr kumimoji="1" lang="zh-CN" altLang="en-US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ZOOKEEPER_HOME</a:t>
            </a:r>
            <a: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/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bin</a:t>
            </a:r>
            <a:r>
              <a:rPr kumimoji="1" lang="zh-CN" altLang="en-US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：</a:t>
            </a:r>
            <a:br>
              <a:rPr kumimoji="1" lang="zh-CN" altLang="en-US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export ZOOKEEPER_HOME=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/path/to/zookeeper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”</a:t>
            </a:r>
            <a:b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  export PATH=$PATH:$ZOOKEEPER_HOME/bin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zoo_sample.cfg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制作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$ZOOKEEPER_HOME/conf/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zoo.cfg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：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cp /</a:t>
            </a:r>
            <a:r>
              <a:rPr kumimoji="1" lang="en-US" altLang="zh-CN" sz="1800" dirty="0" err="1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usr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/local/zookeeper/conf/</a:t>
            </a:r>
            <a:r>
              <a:rPr kumimoji="1" lang="en-US" altLang="zh-CN" sz="1800" dirty="0" err="1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zoo_sample.cfg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/</a:t>
            </a:r>
            <a:r>
              <a:rPr kumimoji="1" lang="en-US" altLang="zh-CN" sz="1800" dirty="0" err="1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usr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/local/zookeeper/conf/</a:t>
            </a:r>
            <a:r>
              <a:rPr kumimoji="1" lang="en-US" altLang="zh-CN" sz="1800" dirty="0" err="1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zoo.cfg</a:t>
            </a:r>
            <a:br>
              <a:rPr kumimoji="1" lang="en-US" altLang="zh-CN" sz="1800" dirty="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新建两个目录用于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工作时存放日志文件和临时文件：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 dirty="0" err="1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mkdir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/</a:t>
            </a:r>
            <a:r>
              <a:rPr kumimoji="1" lang="en-US" altLang="zh-CN" sz="1800" dirty="0" err="1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tmp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/zookeeper</a:t>
            </a:r>
            <a:b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 dirty="0" err="1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mkdir</a:t>
            </a:r>
            <a:r>
              <a:rPr kumimoji="1" lang="en-US" altLang="zh-CN" sz="1800" dirty="0">
                <a:solidFill>
                  <a:srgbClr val="FF0000"/>
                </a:solidFill>
                <a:effectLst/>
                <a:latin typeface="楷体_GB2312" pitchFamily="49" charset="-122"/>
                <a:ea typeface="楷体_GB2312" pitchFamily="49" charset="-122"/>
              </a:rPr>
              <a:t> /var/log/zookeeper</a:t>
            </a:r>
            <a:b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至此，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已经安装完成。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800" dirty="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ChangeArrowheads="1"/>
          </p:cNvSpPr>
          <p:nvPr/>
        </p:nvSpPr>
        <p:spPr bwMode="auto">
          <a:xfrm>
            <a:off x="1547813" y="4652963"/>
            <a:ext cx="6696075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1547813" y="3068638"/>
            <a:ext cx="6696075" cy="115252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547813" y="2351088"/>
            <a:ext cx="66595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en-US" altLang="zh-CN" sz="3400"/>
              <a:t>Storm</a:t>
            </a:r>
            <a:r>
              <a:rPr lang="zh-CN" altLang="en-US" sz="3400"/>
              <a:t>的安装步骤</a:t>
            </a:r>
          </a:p>
        </p:txBody>
      </p:sp>
      <p:sp>
        <p:nvSpPr>
          <p:cNvPr id="912387" name="Rectangle 3"/>
          <p:cNvSpPr>
            <a:spLocks noGrp="1"/>
          </p:cNvSpPr>
          <p:nvPr>
            <p:ph type="body" idx="1"/>
          </p:nvPr>
        </p:nvSpPr>
        <p:spPr>
          <a:xfrm>
            <a:off x="1331913" y="1341438"/>
            <a:ext cx="8064500" cy="475138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）安装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ZeroMQ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进入该软件包的目录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cd zeromq-2.2.0</a:t>
            </a:r>
            <a:b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配置安装：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./configure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make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make install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更新动态链接库</a:t>
            </a:r>
            <a:br>
              <a:rPr kumimoji="1" lang="zh-CN" altLang="en-US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ldconfig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</a:t>
            </a:r>
            <a:b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ZeroMQ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安装完成。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971550" y="3357563"/>
            <a:ext cx="7777163" cy="180022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971550" y="2565400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en-US" altLang="zh-CN" sz="3400"/>
              <a:t>Storm</a:t>
            </a:r>
            <a:r>
              <a:rPr lang="zh-CN" altLang="en-US" sz="3400"/>
              <a:t>的安装步骤</a:t>
            </a:r>
          </a:p>
        </p:txBody>
      </p:sp>
      <p:sp>
        <p:nvSpPr>
          <p:cNvPr id="913411" name="Rectangle 3"/>
          <p:cNvSpPr>
            <a:spLocks noGrp="1"/>
          </p:cNvSpPr>
          <p:nvPr>
            <p:ph type="body" idx="1"/>
          </p:nvPr>
        </p:nvSpPr>
        <p:spPr>
          <a:xfrm>
            <a:off x="1331913" y="1341438"/>
            <a:ext cx="8064500" cy="4751387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）安装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JZMQ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进入该软件包目录：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cd jzmq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配置安装：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./autogen.sh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./configure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make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make install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至此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JZMQ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安装完成。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 noChangeArrowheads="1"/>
          </p:cNvSpPr>
          <p:nvPr/>
        </p:nvSpPr>
        <p:spPr bwMode="auto">
          <a:xfrm>
            <a:off x="-38100" y="2171700"/>
            <a:ext cx="91821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rgbClr val="0000FF"/>
                </a:solidFill>
                <a:latin typeface="+mn-lt"/>
                <a:ea typeface="+mn-ea"/>
                <a:cs typeface="+mn-cs"/>
                <a:sym typeface="Tahoma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+mn-ea"/>
                <a:ea typeface="+mn-ea"/>
                <a:sym typeface="Tahoma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sym typeface="Tahoma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宋体" pitchFamily="2" charset="-122"/>
                <a:sym typeface="Tahoma" pitchFamily="34" charset="0"/>
              </a:defRPr>
            </a:lvl9pPr>
          </a:lstStyle>
          <a:p>
            <a:pPr marL="0" indent="0" algn="ctr" latinLnBrk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zh-CN" altLang="en-US" sz="6000" kern="0" dirty="0"/>
              <a:t>第三讲</a:t>
            </a:r>
            <a:endParaRPr lang="en-US" altLang="zh-CN" sz="6000" kern="0" dirty="0"/>
          </a:p>
          <a:p>
            <a:pPr marL="0" indent="0" algn="ctr" latinLnBrk="1">
              <a:lnSpc>
                <a:spcPct val="12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6000" dirty="0">
                <a:cs typeface="黑体"/>
              </a:rPr>
              <a:t>Storm</a:t>
            </a:r>
            <a:r>
              <a:rPr lang="zh-CN" altLang="en-US" sz="6000" dirty="0">
                <a:cs typeface="黑体"/>
              </a:rPr>
              <a:t>部署与实例</a:t>
            </a:r>
            <a:endParaRPr lang="en-US" altLang="zh-CN" sz="6000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971550" y="2708275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971550" y="1989138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971550" y="3284538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971550" y="4005263"/>
            <a:ext cx="7777163" cy="36036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971550" y="4652963"/>
            <a:ext cx="7777163" cy="100806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458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en-US" altLang="zh-CN" sz="3400"/>
              <a:t>Storm</a:t>
            </a:r>
            <a:r>
              <a:rPr lang="zh-CN" altLang="en-US" sz="3400"/>
              <a:t>的安装步骤</a:t>
            </a:r>
          </a:p>
        </p:txBody>
      </p:sp>
      <p:sp>
        <p:nvSpPr>
          <p:cNvPr id="914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）安装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b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解压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软件包：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unzip storm-0.8.1.zip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如果没有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unzip 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命令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请安装：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yum -y install unzip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移动解压后的目录到系统安装目录：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mv storm-0.8.1 /usr/local/</a:t>
            </a:r>
            <a:b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为该目录添加一个符号链接：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ln -s /usr/local/storm-0.8.1 /usr/local/storm</a:t>
            </a:r>
            <a:b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vi /etc/profile</a:t>
            </a:r>
            <a:r>
              <a:rPr kumimoji="1" lang="zh-CN" altLang="pt-BR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pt-BR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配置环境变量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，添加下面三行：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#storm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export STORM_HOME=/usr/local/storm-0.8.1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export PATH=$PATH:$STORM_HOME/bin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保存退出，到此已完成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相关软件在一个节点的安装。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ts val="1300"/>
              </a:spcBef>
              <a:spcAft>
                <a:spcPts val="1300"/>
              </a:spcAft>
            </a:pPr>
            <a:r>
              <a:rPr lang="en-US" altLang="zh-CN" sz="3400"/>
              <a:t>Storm</a:t>
            </a:r>
            <a:r>
              <a:rPr lang="zh-CN" altLang="en-US" sz="3400"/>
              <a:t>的安装步骤</a:t>
            </a:r>
          </a:p>
        </p:txBody>
      </p:sp>
      <p:sp>
        <p:nvSpPr>
          <p:cNvPr id="915459" name="Rectangle 3"/>
          <p:cNvSpPr>
            <a:spLocks noGrp="1"/>
          </p:cNvSpPr>
          <p:nvPr>
            <p:ph type="body" idx="1"/>
          </p:nvPr>
        </p:nvSpPr>
        <p:spPr>
          <a:xfrm>
            <a:off x="468313" y="1773238"/>
            <a:ext cx="8064500" cy="47513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7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）将步骤（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~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）在其余</a:t>
            </a: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个节点分别执行一遍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lvl="1" eaLnBrk="1" hangingPunct="1">
              <a:lnSpc>
                <a:spcPct val="16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lang="zh-CN" altLang="en-US" sz="1800">
                <a:latin typeface="楷体_GB2312" pitchFamily="49" charset="-122"/>
              </a:rPr>
              <a:t>但是其中的</a:t>
            </a:r>
            <a:r>
              <a:rPr lang="en-US" altLang="zh-CN" sz="1800">
                <a:latin typeface="楷体_GB2312" pitchFamily="49" charset="-122"/>
              </a:rPr>
              <a:t>Zookeeper</a:t>
            </a:r>
            <a:r>
              <a:rPr lang="zh-CN" altLang="en-US" sz="1800">
                <a:latin typeface="楷体_GB2312" pitchFamily="49" charset="-122"/>
              </a:rPr>
              <a:t>服务可以选择安装一个或者多个，即步骤（</a:t>
            </a:r>
            <a:r>
              <a:rPr lang="en-US" altLang="zh-CN" sz="1800">
                <a:latin typeface="楷体_GB2312" pitchFamily="49" charset="-122"/>
              </a:rPr>
              <a:t>3</a:t>
            </a:r>
            <a:r>
              <a:rPr lang="zh-CN" altLang="en-US" sz="1800">
                <a:latin typeface="楷体_GB2312" pitchFamily="49" charset="-122"/>
              </a:rPr>
              <a:t>）可以只在一个节点上操作，也可以在多个节点上操作，本文在</a:t>
            </a:r>
            <a:r>
              <a:rPr lang="en-US" altLang="zh-CN" sz="1800">
                <a:latin typeface="楷体_GB2312" pitchFamily="49" charset="-122"/>
              </a:rPr>
              <a:t>192.168.122.101</a:t>
            </a:r>
            <a:r>
              <a:rPr lang="zh-CN" altLang="en-US" sz="1800">
                <a:latin typeface="楷体_GB2312" pitchFamily="49" charset="-122"/>
              </a:rPr>
              <a:t>和</a:t>
            </a:r>
            <a:r>
              <a:rPr lang="en-US" altLang="zh-CN" sz="1800">
                <a:latin typeface="楷体_GB2312" pitchFamily="49" charset="-122"/>
              </a:rPr>
              <a:t>192.168.122.102</a:t>
            </a:r>
            <a:r>
              <a:rPr lang="zh-CN" altLang="en-US" sz="1800">
                <a:latin typeface="楷体_GB2312" pitchFamily="49" charset="-122"/>
              </a:rPr>
              <a:t>两个节点上安装了</a:t>
            </a:r>
            <a:r>
              <a:rPr lang="en-US" altLang="zh-CN" sz="1800">
                <a:latin typeface="楷体_GB2312" pitchFamily="49" charset="-122"/>
              </a:rPr>
              <a:t>Zookeeper</a:t>
            </a:r>
            <a:r>
              <a:rPr lang="zh-CN" altLang="en-US" sz="1800">
                <a:latin typeface="楷体_GB2312" pitchFamily="49" charset="-122"/>
              </a:rPr>
              <a:t>服务。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900113" y="3789363"/>
            <a:ext cx="7777162" cy="935037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971550" y="2565400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/>
              <a:t>Storm </a:t>
            </a:r>
            <a:r>
              <a:rPr kumimoji="1" lang="zh-CN" altLang="en-US"/>
              <a:t>的设置</a:t>
            </a:r>
          </a:p>
        </p:txBody>
      </p:sp>
      <p:sp>
        <p:nvSpPr>
          <p:cNvPr id="2662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kumimoji="1" lang="en-US" altLang="zh-CN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（两个节点均需做如下操作，注：如果是单节点，就不需要以下操作</a:t>
            </a:r>
            <a:r>
              <a:rPr kumimoji="1" lang="en-US" altLang="zh-CN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  <a:buFont typeface="Vivaldi" panose="03020602050506090804" pitchFamily="66" charset="0"/>
              <a:buNone/>
            </a:pPr>
            <a:r>
              <a:rPr lang="zh-CN" altLang="en-US" sz="2000">
                <a:latin typeface="楷体_GB2312" pitchFamily="49" charset="-122"/>
              </a:rPr>
              <a:t>   </a:t>
            </a:r>
            <a:r>
              <a:rPr lang="en-US" altLang="zh-CN" sz="2000">
                <a:solidFill>
                  <a:schemeClr val="bg1"/>
                </a:solidFill>
                <a:latin typeface="楷体_GB2312" pitchFamily="49" charset="-122"/>
              </a:rPr>
              <a:t>vi /usr/local/zookeeper/conf/zoo.cfg</a:t>
            </a:r>
          </a:p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文件最后添加一行：</a:t>
            </a:r>
          </a:p>
          <a:p>
            <a:pPr lvl="1" eaLnBrk="1" hangingPunct="1">
              <a:lnSpc>
                <a:spcPct val="60000"/>
              </a:lnSpc>
              <a:spcBef>
                <a:spcPts val="1300"/>
              </a:spcBef>
              <a:spcAft>
                <a:spcPts val="1300"/>
              </a:spcAft>
              <a:buFont typeface="Vivaldi" panose="03020602050506090804" pitchFamily="66" charset="0"/>
              <a:buNone/>
            </a:pPr>
            <a:r>
              <a:rPr lang="zh-CN" altLang="en-US" sz="2000">
                <a:latin typeface="楷体_GB2312" pitchFamily="49" charset="-122"/>
              </a:rPr>
              <a:t>   </a:t>
            </a:r>
            <a:r>
              <a:rPr lang="en-US" altLang="zh-CN" sz="2000">
                <a:solidFill>
                  <a:schemeClr val="bg1"/>
                </a:solidFill>
                <a:latin typeface="楷体_GB2312" pitchFamily="49" charset="-122"/>
              </a:rPr>
              <a:t>server.1=192.168.122.101:2888:3888</a:t>
            </a:r>
          </a:p>
          <a:p>
            <a:pPr lvl="1" eaLnBrk="1" hangingPunct="1">
              <a:lnSpc>
                <a:spcPct val="60000"/>
              </a:lnSpc>
              <a:spcBef>
                <a:spcPts val="1300"/>
              </a:spcBef>
              <a:spcAft>
                <a:spcPts val="1300"/>
              </a:spcAft>
              <a:buFont typeface="Vivaldi" panose="03020602050506090804" pitchFamily="66" charset="0"/>
              <a:buNone/>
            </a:pPr>
            <a:r>
              <a:rPr lang="en-US" altLang="zh-CN" sz="2000">
                <a:solidFill>
                  <a:schemeClr val="bg1"/>
                </a:solidFill>
                <a:latin typeface="楷体_GB2312" pitchFamily="49" charset="-122"/>
              </a:rPr>
              <a:t>   server.2=192.168.122.102:2888:3888</a:t>
            </a:r>
          </a:p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保存退出，</a:t>
            </a:r>
            <a:r>
              <a:rPr kumimoji="1" lang="en-US" altLang="zh-CN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设置完成。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9"/>
          <p:cNvSpPr>
            <a:spLocks noChangeArrowheads="1"/>
          </p:cNvSpPr>
          <p:nvPr/>
        </p:nvSpPr>
        <p:spPr bwMode="auto">
          <a:xfrm>
            <a:off x="971550" y="6021388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971550" y="5373688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971550" y="3429000"/>
            <a:ext cx="7777163" cy="93662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971550" y="4724400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971550" y="2133600"/>
            <a:ext cx="7777163" cy="935038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971550" y="1412875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76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400"/>
              <a:t>Storm </a:t>
            </a:r>
            <a:r>
              <a:rPr kumimoji="1" lang="zh-CN" altLang="en-US" sz="3400"/>
              <a:t>的设置</a:t>
            </a:r>
          </a:p>
        </p:txBody>
      </p:sp>
      <p:sp>
        <p:nvSpPr>
          <p:cNvPr id="27657" name="Rectangle 3"/>
          <p:cNvSpPr>
            <a:spLocks noGrp="1"/>
          </p:cNvSpPr>
          <p:nvPr>
            <p:ph type="body" idx="1"/>
          </p:nvPr>
        </p:nvSpPr>
        <p:spPr>
          <a:xfrm>
            <a:off x="684213" y="1052513"/>
            <a:ext cx="8064500" cy="47513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设置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个节点均需做如下操作）：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楷体_GB2312" pitchFamily="49" charset="-122"/>
              </a:rPr>
              <a:t>   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vi /usr/local/storm/conf/storm.yaml</a:t>
            </a:r>
          </a:p>
          <a:p>
            <a:pPr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storm.yaml 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文件中的：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zh-CN" altLang="en-US" sz="1600">
                <a:latin typeface="楷体_GB2312" pitchFamily="49" charset="-122"/>
              </a:rPr>
              <a:t>   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# storm.zookeeper.servers</a:t>
            </a:r>
            <a:r>
              <a:rPr lang="zh-CN" altLang="en-US" sz="1600">
                <a:solidFill>
                  <a:schemeClr val="bg1"/>
                </a:solidFill>
                <a:latin typeface="楷体_GB2312" pitchFamily="49" charset="-122"/>
              </a:rPr>
              <a:t>：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楷体_GB2312" pitchFamily="49" charset="-122"/>
              </a:rPr>
              <a:t>   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#     - "server1"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   #     - "server2"</a:t>
            </a:r>
          </a:p>
          <a:p>
            <a:pPr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替换为：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zh-CN" altLang="en-US" sz="1600">
                <a:latin typeface="楷体_GB2312" pitchFamily="49" charset="-122"/>
              </a:rPr>
              <a:t>   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storm.zookeeper.servers</a:t>
            </a:r>
            <a:r>
              <a:rPr lang="zh-CN" altLang="en-US" sz="1600">
                <a:solidFill>
                  <a:schemeClr val="bg1"/>
                </a:solidFill>
                <a:latin typeface="楷体_GB2312" pitchFamily="49" charset="-122"/>
              </a:rPr>
              <a:t>：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楷体_GB2312" pitchFamily="49" charset="-122"/>
              </a:rPr>
              <a:t>        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- "192.168.122.101</a:t>
            </a:r>
            <a:r>
              <a:rPr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   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        - "192.168.122.102"</a:t>
            </a:r>
          </a:p>
          <a:p>
            <a:pPr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将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zh-CN" altLang="en-US" sz="1600">
                <a:latin typeface="楷体_GB2312" pitchFamily="49" charset="-122"/>
              </a:rPr>
              <a:t>   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# nimbus.host: "nimbus"</a:t>
            </a:r>
          </a:p>
          <a:p>
            <a:pPr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替换为：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zh-CN" altLang="en-US" sz="1600">
                <a:latin typeface="楷体_GB2312" pitchFamily="49" charset="-122"/>
              </a:rPr>
              <a:t>   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nimbus.host: "192.168.122.101"</a:t>
            </a:r>
          </a:p>
          <a:p>
            <a:pPr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添加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临时文件存放目录：</a:t>
            </a:r>
          </a:p>
          <a:p>
            <a:pPr lvl="1" eaLnBrk="1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Vivaldi" panose="03020602050506090804" pitchFamily="66" charset="0"/>
              <a:buNone/>
            </a:pPr>
            <a:r>
              <a:rPr lang="zh-CN" altLang="en-US" sz="1600">
                <a:latin typeface="楷体_GB2312" pitchFamily="49" charset="-122"/>
              </a:rPr>
              <a:t>   </a:t>
            </a: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storm.local.dir: "/tmp/storm"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971550" y="4365625"/>
            <a:ext cx="7777163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971550" y="2205038"/>
            <a:ext cx="7777163" cy="143986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400"/>
              <a:t>Storm </a:t>
            </a:r>
            <a:r>
              <a:rPr kumimoji="1" lang="zh-CN" altLang="en-US" sz="3400"/>
              <a:t>的设置</a:t>
            </a:r>
          </a:p>
        </p:txBody>
      </p:sp>
      <p:sp>
        <p:nvSpPr>
          <p:cNvPr id="2867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另外，可根据节点性能情况适当添加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Supervisor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进程槽端口号，添加几个端口号就表示该节点启动多少个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Supervisor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进程，本文添加了如下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个端口号。实际地，可以根据节点性能添加更少或者更多的端口号。</a:t>
            </a:r>
          </a:p>
          <a:p>
            <a:pPr lvl="2" eaLnBrk="1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supervisor.slot.ports:</a:t>
            </a:r>
          </a:p>
          <a:p>
            <a:pPr lvl="2" eaLnBrk="1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- 6701</a:t>
            </a:r>
          </a:p>
          <a:p>
            <a:pPr lvl="2" eaLnBrk="1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- 6702</a:t>
            </a:r>
          </a:p>
          <a:p>
            <a:pPr lvl="2" eaLnBrk="1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- 6703</a:t>
            </a:r>
          </a:p>
          <a:p>
            <a:pPr lvl="2" eaLnBrk="1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- 6704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保存退出，然后新建文件夹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/tmp/storm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作为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运行时存放临时文件的目录。</a:t>
            </a:r>
          </a:p>
          <a:p>
            <a:pPr lvl="2" eaLnBrk="1" hangingPunct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bg1"/>
                </a:solidFill>
                <a:latin typeface="楷体_GB2312" pitchFamily="49" charset="-122"/>
              </a:rPr>
              <a:t>mkdir -p /tmp/storm</a:t>
            </a:r>
          </a:p>
          <a:p>
            <a:pPr eaLnBrk="1" hangingPunct="1">
              <a:spcBef>
                <a:spcPts val="200"/>
              </a:spcBef>
              <a:spcAft>
                <a:spcPts val="2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到此，一个节点上的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的设置完成，其余节点配置一样，可以将这个文件复制到其他节点的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/usr/local/storm/conf/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目录中，替换掉以前的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storm.yaml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文件。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1042988" y="2133600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971550" y="3500438"/>
            <a:ext cx="7777163" cy="1223962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/>
              <a:t>Storm </a:t>
            </a:r>
            <a:r>
              <a:rPr kumimoji="1" lang="zh-CN" altLang="en-US"/>
              <a:t>的启动</a:t>
            </a:r>
          </a:p>
        </p:txBody>
      </p:sp>
      <p:sp>
        <p:nvSpPr>
          <p:cNvPr id="2970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）在节点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192.168.122.101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192.168.122.102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上启动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Zookeeper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进程：</a:t>
            </a:r>
          </a:p>
          <a:p>
            <a:pPr lvl="2"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itchFamily="49" charset="-122"/>
              </a:rPr>
              <a:t>zkServer.sh start</a:t>
            </a:r>
          </a:p>
          <a:p>
            <a:pPr eaLnBrk="1" hangingPunct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）在主节点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192.168.122.101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上启动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Nimbus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Supervisor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UI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进程：</a:t>
            </a:r>
          </a:p>
          <a:p>
            <a:pPr lvl="2" eaLnBrk="1" hangingPunct="1">
              <a:lnSpc>
                <a:spcPct val="13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itchFamily="49" charset="-122"/>
              </a:rPr>
              <a:t>storm nimbus &amp;</a:t>
            </a:r>
          </a:p>
          <a:p>
            <a:pPr lvl="2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itchFamily="49" charset="-122"/>
              </a:rPr>
              <a:t>storm supervisor &amp;</a:t>
            </a:r>
          </a:p>
          <a:p>
            <a:pPr lvl="2" eaLnBrk="1" hangingPunct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itchFamily="49" charset="-122"/>
              </a:rPr>
              <a:t>storm ui &amp;</a:t>
            </a:r>
          </a:p>
          <a:p>
            <a:pPr eaLnBrk="1" hangingPunct="1">
              <a:lnSpc>
                <a:spcPct val="145000"/>
              </a:lnSpc>
              <a:spcBef>
                <a:spcPts val="300"/>
              </a:spcBef>
              <a:spcAft>
                <a:spcPts val="300"/>
              </a:spcAft>
            </a:pP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UI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进程是一个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系统的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Web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图形管理进程，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UI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进程启动后可以通过浏览器查看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系统状态。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1042988" y="2060575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Storm </a:t>
            </a:r>
            <a:r>
              <a:rPr kumimoji="1" lang="zh-CN" altLang="en-US"/>
              <a:t>的启动</a:t>
            </a:r>
          </a:p>
        </p:txBody>
      </p:sp>
      <p:sp>
        <p:nvSpPr>
          <p:cNvPr id="9768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）在子节点</a:t>
            </a:r>
            <a:r>
              <a:rPr kumimoji="1" lang="en-US" altLang="zh-CN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192.168.122.102~192.168.122.104</a:t>
            </a:r>
            <a:r>
              <a:rPr kumimoji="1" lang="zh-CN" altLang="en-US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启动</a:t>
            </a:r>
            <a:r>
              <a:rPr kumimoji="1" lang="en-US" altLang="zh-CN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Supervisor</a:t>
            </a:r>
            <a:r>
              <a:rPr kumimoji="1" lang="zh-CN" altLang="en-US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进程：</a:t>
            </a:r>
          </a:p>
          <a:p>
            <a:pPr lvl="2" eaLnBrk="1" hangingPunct="1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</a:rPr>
              <a:t>storm supervisor &amp;</a:t>
            </a:r>
          </a:p>
          <a:p>
            <a:pPr eaLnBrk="1" hangingPunct="1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现在检测是否安装成功</a:t>
            </a:r>
            <a:r>
              <a:rPr kumimoji="1" lang="en-US" altLang="zh-CN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通过浏览器输入</a:t>
            </a:r>
            <a:r>
              <a:rPr kumimoji="1" lang="en-US" altLang="zh-CN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192.168.122.101:8080</a:t>
            </a:r>
            <a:r>
              <a:rPr kumimoji="1" lang="zh-CN" altLang="en-US" sz="21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查看，如图所示，成功后就可以启动实例进行测试。</a:t>
            </a:r>
          </a:p>
          <a:p>
            <a:pPr eaLnBrk="1" hangingPunct="1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defRPr/>
            </a:pPr>
            <a:endParaRPr lang="zh-CN" altLang="en-US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300"/>
              </a:spcBef>
              <a:spcAft>
                <a:spcPts val="1300"/>
              </a:spcAft>
              <a:defRPr/>
            </a:pPr>
            <a:endParaRPr kumimoji="1" lang="en-US" altLang="zh-CN" sz="2300" dirty="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0725" name="Picture 4" descr="Storm u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497263"/>
            <a:ext cx="6337300" cy="2259012"/>
          </a:xfrm>
          <a:prstGeom prst="rect">
            <a:avLst/>
          </a:prstGeom>
          <a:solidFill>
            <a:schemeClr val="bg1"/>
          </a:solidFill>
          <a:ln w="9525">
            <a:solidFill>
              <a:srgbClr val="C1BFB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3779838" y="5876925"/>
            <a:ext cx="2117725" cy="3190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 defTabSz="1028700"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10287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defTabSz="10287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defTabSz="10287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defTabSz="10287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defTabSz="10287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defTabSz="10287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defTabSz="10287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defTabSz="10287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Storm</a:t>
            </a:r>
            <a:r>
              <a:rPr kumimoji="0"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kumimoji="0"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监控界面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38125"/>
            <a:ext cx="7162800" cy="838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6.Storm</a:t>
            </a:r>
            <a:r>
              <a:rPr lang="zh-CN" altLang="en-US">
                <a:ea typeface="宋体" panose="02010600030101010101" pitchFamily="2" charset="-122"/>
              </a:rPr>
              <a:t>监控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70" tIns="51435" rIns="102870" bIns="51435"/>
          <a:lstStyle>
            <a:lvl1pPr marL="342900" indent="-342900" algn="l" rtl="0" eaLnBrk="0" fontAlgn="base" latinLnBrk="1" hangingPunct="0">
              <a:lnSpc>
                <a:spcPct val="125000"/>
              </a:lnSpc>
              <a:spcBef>
                <a:spcPct val="25000"/>
              </a:spcBef>
              <a:spcAft>
                <a:spcPct val="0"/>
              </a:spcAft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 kern="1200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 kern="1200">
                <a:solidFill>
                  <a:schemeClr val="tx1"/>
                </a:solidFill>
                <a:latin typeface="Gulim" panose="020B0600000101010101" pitchFamily="34" charset="-127"/>
                <a:ea typeface="+mj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 kern="1200">
                <a:solidFill>
                  <a:schemeClr val="tx1"/>
                </a:solidFill>
                <a:latin typeface="Gulim" panose="020B0600000101010101" pitchFamily="34" charset="-127"/>
                <a:ea typeface="+mj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 kern="1200">
                <a:solidFill>
                  <a:schemeClr val="tx1"/>
                </a:solidFill>
                <a:latin typeface="Gulim" panose="020B0600000101010101" pitchFamily="34" charset="-127"/>
                <a:ea typeface="+mj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 kern="1200">
                <a:solidFill>
                  <a:schemeClr val="tx1"/>
                </a:solidFill>
                <a:latin typeface="Gulim" panose="020B0600000101010101" pitchFamily="34" charset="-127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zh-CN" altLang="en-US" dirty="0">
                <a:ea typeface="宋体" panose="02010600030101010101" pitchFamily="2" charset="-122"/>
              </a:rPr>
              <a:t>在</a:t>
            </a:r>
            <a:r>
              <a:rPr kumimoji="0" lang="en-US" altLang="zh-CN" dirty="0">
                <a:ea typeface="宋体" panose="02010600030101010101" pitchFamily="2" charset="-122"/>
              </a:rPr>
              <a:t>nimbus</a:t>
            </a:r>
            <a:r>
              <a:rPr kumimoji="0" lang="zh-CN" altLang="en-US" dirty="0">
                <a:ea typeface="宋体" panose="02010600030101010101" pitchFamily="2" charset="-122"/>
              </a:rPr>
              <a:t>上运行的“</a:t>
            </a:r>
            <a:r>
              <a:rPr kumimoji="0" lang="en-US" altLang="zh-CN" dirty="0">
                <a:ea typeface="宋体" panose="02010600030101010101" pitchFamily="2" charset="-122"/>
              </a:rPr>
              <a:t>storm </a:t>
            </a:r>
            <a:r>
              <a:rPr kumimoji="0" lang="en-US" altLang="zh-CN" dirty="0" err="1">
                <a:ea typeface="宋体" panose="02010600030101010101" pitchFamily="2" charset="-122"/>
              </a:rPr>
              <a:t>ui</a:t>
            </a:r>
            <a:r>
              <a:rPr kumimoji="0" lang="en-US" altLang="zh-CN" dirty="0">
                <a:ea typeface="宋体" panose="02010600030101010101" pitchFamily="2" charset="-122"/>
              </a:rPr>
              <a:t> &amp;”</a:t>
            </a:r>
            <a:r>
              <a:rPr kumimoji="0" lang="zh-CN" altLang="en-US" dirty="0">
                <a:ea typeface="宋体" panose="02010600030101010101" pitchFamily="2" charset="-122"/>
              </a:rPr>
              <a:t>命令会启动一个网站服务器，默认监听本机的</a:t>
            </a:r>
            <a:r>
              <a:rPr kumimoji="0" lang="en-US" altLang="zh-CN" dirty="0">
                <a:ea typeface="宋体" panose="02010600030101010101" pitchFamily="2" charset="-122"/>
              </a:rPr>
              <a:t>8080</a:t>
            </a:r>
            <a:r>
              <a:rPr kumimoji="0" lang="zh-CN" altLang="en-US" dirty="0">
                <a:ea typeface="宋体" panose="02010600030101010101" pitchFamily="2" charset="-122"/>
              </a:rPr>
              <a:t>端口。用浏览器打开可以看到</a:t>
            </a:r>
            <a:r>
              <a:rPr kumimoji="0" lang="en-US" altLang="zh-CN" dirty="0">
                <a:ea typeface="宋体" panose="02010600030101010101" pitchFamily="2" charset="-122"/>
              </a:rPr>
              <a:t>Storm</a:t>
            </a:r>
            <a:r>
              <a:rPr kumimoji="0" lang="zh-CN" altLang="en-US" dirty="0">
                <a:ea typeface="宋体" panose="02010600030101010101" pitchFamily="2" charset="-122"/>
              </a:rPr>
              <a:t>集群的信息，包括各节点和正在执行的任务。还可以通过界面对已经存在的任务进行管理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/>
              <a:t>Storm</a:t>
            </a:r>
            <a:r>
              <a:rPr kumimoji="1" lang="zh-CN" altLang="en-US"/>
              <a:t>使用实例</a:t>
            </a:r>
          </a:p>
        </p:txBody>
      </p:sp>
      <p:sp>
        <p:nvSpPr>
          <p:cNvPr id="930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以上几节介绍了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的原理和体系架构，本节将通过实例讲解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的使用方法。</a:t>
            </a:r>
          </a:p>
          <a:p>
            <a:pPr eaLnBrk="1" hangingPunct="1">
              <a:lnSpc>
                <a:spcPct val="11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为了让用户尽快掌握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的使用方法，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的创始人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Nathan Marz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开发了一个让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用户快速入门的项目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storm-starter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，这个项目里有很多适合初学者动手练习的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示例，如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ExclamationTopology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WordCountTopology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ReachTopology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等，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storm-starter 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项目详情可登录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GitHub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官网进行查看。</a:t>
            </a:r>
          </a:p>
          <a:p>
            <a:pPr eaLnBrk="1" hangingPunct="1">
              <a:lnSpc>
                <a:spcPct val="11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storm-starter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之前，首先需要安装编译该项目的软件。编译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storm-starter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项目有两种方法，一种是使用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Leiningen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，一种是使用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Maven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Leiningen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是一个用于自动化构建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clojure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项目的工具，而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Maven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是一个基于项目对象模型（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POM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）的项目管理工具，这两种工具都可以用于项目管理。</a:t>
            </a:r>
          </a:p>
          <a:p>
            <a:pPr eaLnBrk="1" hangingPunct="1">
              <a:lnSpc>
                <a:spcPct val="110000"/>
              </a:lnSpc>
              <a:spcBef>
                <a:spcPts val="1300"/>
              </a:spcBef>
              <a:spcAft>
                <a:spcPts val="1300"/>
              </a:spcAft>
              <a:defRPr/>
            </a:pPr>
            <a:endParaRPr kumimoji="1" lang="zh-CN" altLang="en-US" sz="19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ts val="1300"/>
              </a:spcBef>
              <a:spcAft>
                <a:spcPts val="1300"/>
              </a:spcAft>
              <a:defRPr/>
            </a:pPr>
            <a:endParaRPr lang="zh-CN" altLang="en-US" sz="1500">
              <a:latin typeface="Arial" panose="020B060402020202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ts val="1300"/>
              </a:spcBef>
              <a:spcAft>
                <a:spcPts val="1300"/>
              </a:spcAft>
              <a:defRPr/>
            </a:pPr>
            <a:endParaRPr lang="en-US" altLang="zh-CN" sz="15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1042988" y="5516563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1042988" y="4799013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1042988" y="4006850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42988" y="2852738"/>
            <a:ext cx="7777162" cy="719137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3798" name="Rectangle 2"/>
          <p:cNvSpPr>
            <a:spLocks noGrp="1"/>
          </p:cNvSpPr>
          <p:nvPr>
            <p:ph type="title"/>
          </p:nvPr>
        </p:nvSpPr>
        <p:spPr>
          <a:xfrm>
            <a:off x="1260475" y="769938"/>
            <a:ext cx="7848600" cy="282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/>
              <a:t>使用</a:t>
            </a:r>
            <a:r>
              <a:rPr kumimoji="1" lang="en-US" altLang="zh-CN"/>
              <a:t>Maven</a:t>
            </a:r>
            <a:r>
              <a:rPr kumimoji="1" lang="zh-CN" altLang="en-US"/>
              <a:t>管理</a:t>
            </a:r>
            <a:r>
              <a:rPr kumimoji="1" lang="en-US" altLang="zh-CN"/>
              <a:t>storm-starter</a:t>
            </a:r>
            <a:br>
              <a:rPr kumimoji="1" lang="en-US" altLang="zh-CN" b="0"/>
            </a:br>
            <a:endParaRPr kumimoji="1" lang="en-US" altLang="zh-CN" b="0"/>
          </a:p>
        </p:txBody>
      </p:sp>
      <p:sp>
        <p:nvSpPr>
          <p:cNvPr id="979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中，提交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只需在主节点上进行，因此我们只需在主节点上安装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Maven</a:t>
            </a:r>
            <a:b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2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1. Maven</a:t>
            </a:r>
            <a:r>
              <a:rPr kumimoji="1" lang="zh-CN" altLang="en-US" sz="2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的安装</a:t>
            </a:r>
            <a:br>
              <a:rPr kumimoji="1" lang="zh-CN" altLang="en-US" sz="20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回到主节点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192.168.122.101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，使用用户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，并切换到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目录：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su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–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storm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cd storm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解压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maven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包：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unzip apache-maven-3.0.5-bin.zip</a:t>
            </a:r>
            <a:b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将解压后的目录存放到系统目录：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cp apache-maven-3.0.5-bin /usr/local/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重命名该目录：</a:t>
            </a:r>
            <a:b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mv /usr/local/apache-maven-3.0.5-bin /usr/local/maven</a:t>
            </a:r>
            <a:br>
              <a:rPr kumimoji="1" lang="en-US" altLang="zh-CN" sz="18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en-US" altLang="zh-CN" sz="1800">
              <a:solidFill>
                <a:schemeClr val="bg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ts val="1300"/>
              </a:spcBef>
              <a:spcAft>
                <a:spcPts val="1300"/>
              </a:spcAft>
              <a:defRPr/>
            </a:pPr>
            <a:endParaRPr lang="en-US" altLang="zh-CN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z="2800"/>
              <a:t>第</a:t>
            </a:r>
            <a:r>
              <a:rPr lang="en-US" altLang="zh-CN" sz="2800"/>
              <a:t>8</a:t>
            </a:r>
            <a:r>
              <a:rPr lang="zh-CN" altLang="en-US" sz="2800"/>
              <a:t>章　 </a:t>
            </a:r>
            <a:r>
              <a:rPr lang="en-US" altLang="zh-CN" sz="2800"/>
              <a:t>Storm</a:t>
            </a:r>
            <a:r>
              <a:rPr lang="en-US" altLang="zh-CN" sz="2800">
                <a:latin typeface="微软雅黑" panose="020B0503020204020204" pitchFamily="34" charset="-122"/>
              </a:rPr>
              <a:t>—</a:t>
            </a:r>
            <a:r>
              <a:rPr lang="zh-CN" altLang="en-US" sz="2800"/>
              <a:t>基于拓扑的流数据实时计算系统</a:t>
            </a:r>
          </a:p>
        </p:txBody>
      </p:sp>
      <p:sp>
        <p:nvSpPr>
          <p:cNvPr id="743427" name="Rectangle 3"/>
          <p:cNvSpPr>
            <a:spLocks noGrp="1"/>
          </p:cNvSpPr>
          <p:nvPr>
            <p:ph type="body" idx="1"/>
          </p:nvPr>
        </p:nvSpPr>
        <p:spPr>
          <a:xfrm>
            <a:off x="1258888" y="1268413"/>
            <a:ext cx="4392612" cy="47513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r>
              <a:rPr lang="en-US" altLang="zh-CN" sz="2000" dirty="0">
                <a:hlinkClick r:id="rId2" action="ppaction://hlinksldjump"/>
              </a:rPr>
              <a:t>Storm</a:t>
            </a:r>
            <a:r>
              <a:rPr lang="zh-CN" altLang="en-US" sz="2000" dirty="0">
                <a:hlinkClick r:id="rId2" action="ppaction://hlinksldjump"/>
              </a:rPr>
              <a:t>简介</a:t>
            </a:r>
            <a:endParaRPr lang="zh-CN" altLang="en-US" sz="2000" dirty="0"/>
          </a:p>
          <a:p>
            <a:pPr eaLnBrk="1" hangingPunct="1">
              <a:lnSpc>
                <a:spcPct val="115000"/>
              </a:lnSpc>
              <a:spcBef>
                <a:spcPts val="950"/>
              </a:spcBef>
              <a:spcAft>
                <a:spcPts val="350"/>
              </a:spcAft>
              <a:defRPr/>
            </a:pPr>
            <a:r>
              <a:rPr lang="en-US" altLang="zh-CN" sz="2000" dirty="0">
                <a:hlinkClick r:id="rId3" action="ppaction://hlinksldjump"/>
              </a:rPr>
              <a:t>Storm</a:t>
            </a:r>
            <a:r>
              <a:rPr lang="zh-CN" altLang="en-US" sz="2000" dirty="0">
                <a:hlinkClick r:id="rId3" action="ppaction://hlinksldjump"/>
              </a:rPr>
              <a:t>原理及其体系结构</a:t>
            </a:r>
            <a:endParaRPr lang="zh-CN" altLang="en-US" sz="2000" dirty="0"/>
          </a:p>
          <a:p>
            <a:pPr lvl="1" eaLnBrk="1" hangingPunct="1">
              <a:lnSpc>
                <a:spcPct val="115000"/>
              </a:lnSpc>
              <a:spcBef>
                <a:spcPts val="350"/>
              </a:spcBef>
              <a:spcAft>
                <a:spcPts val="350"/>
              </a:spcAft>
              <a:defRPr/>
            </a:pPr>
            <a:r>
              <a:rPr lang="zh-CN" altLang="en-US" sz="1600" dirty="0">
                <a:latin typeface="楷体_GB2312" pitchFamily="49" charset="-122"/>
                <a:hlinkClick r:id="rId4" action="ppaction://hlinksldjump"/>
              </a:rPr>
              <a:t>　</a:t>
            </a:r>
            <a:r>
              <a:rPr lang="en-US" altLang="zh-CN" sz="1600" dirty="0">
                <a:latin typeface="楷体_GB2312" pitchFamily="49" charset="-122"/>
                <a:hlinkClick r:id="rId4" action="ppaction://hlinksldjump"/>
              </a:rPr>
              <a:t>Storm</a:t>
            </a:r>
            <a:r>
              <a:rPr lang="zh-CN" altLang="en-US" sz="1600" dirty="0">
                <a:latin typeface="楷体_GB2312" pitchFamily="49" charset="-122"/>
                <a:hlinkClick r:id="rId4" action="ppaction://hlinksldjump"/>
              </a:rPr>
              <a:t>编程模型原理</a:t>
            </a:r>
            <a:endParaRPr lang="zh-CN" altLang="en-US" sz="1600" dirty="0">
              <a:latin typeface="楷体_GB2312" pitchFamily="49" charset="-122"/>
            </a:endParaRPr>
          </a:p>
          <a:p>
            <a:pPr lvl="1" eaLnBrk="1" hangingPunct="1">
              <a:lnSpc>
                <a:spcPct val="115000"/>
              </a:lnSpc>
              <a:spcBef>
                <a:spcPts val="350"/>
              </a:spcBef>
              <a:spcAft>
                <a:spcPts val="350"/>
              </a:spcAft>
              <a:defRPr/>
            </a:pPr>
            <a:r>
              <a:rPr lang="zh-CN" altLang="en-US" sz="1600" dirty="0">
                <a:latin typeface="楷体_GB2312" pitchFamily="49" charset="-122"/>
                <a:hlinkClick r:id="rId5" action="ppaction://hlinksldjump"/>
              </a:rPr>
              <a:t>　</a:t>
            </a:r>
            <a:r>
              <a:rPr lang="en-US" altLang="zh-CN" sz="1600" dirty="0">
                <a:latin typeface="楷体_GB2312" pitchFamily="49" charset="-122"/>
                <a:hlinkClick r:id="rId5" action="ppaction://hlinksldjump"/>
              </a:rPr>
              <a:t>Storm</a:t>
            </a:r>
            <a:r>
              <a:rPr lang="zh-CN" altLang="en-US" sz="1600" dirty="0">
                <a:latin typeface="楷体_GB2312" pitchFamily="49" charset="-122"/>
                <a:hlinkClick r:id="rId5" action="ppaction://hlinksldjump"/>
              </a:rPr>
              <a:t>体系结构</a:t>
            </a:r>
            <a:endParaRPr lang="zh-CN" altLang="en-US" sz="1600" dirty="0">
              <a:latin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ts val="950"/>
              </a:spcBef>
              <a:spcAft>
                <a:spcPts val="350"/>
              </a:spcAft>
              <a:defRPr/>
            </a:pPr>
            <a:r>
              <a:rPr lang="zh-CN" altLang="en-US" sz="2000" dirty="0">
                <a:hlinkClick r:id="rId6" action="ppaction://hlinksldjump"/>
              </a:rPr>
              <a:t>搭建</a:t>
            </a:r>
            <a:r>
              <a:rPr lang="en-US" altLang="zh-CN" sz="2000" dirty="0">
                <a:hlinkClick r:id="rId6" action="ppaction://hlinksldjump"/>
              </a:rPr>
              <a:t>Storm</a:t>
            </a:r>
            <a:r>
              <a:rPr lang="zh-CN" altLang="en-US" sz="2000" dirty="0">
                <a:hlinkClick r:id="rId6" action="ppaction://hlinksldjump"/>
              </a:rPr>
              <a:t>开发环境</a:t>
            </a:r>
            <a:endParaRPr lang="zh-CN" altLang="en-US" sz="2000" dirty="0"/>
          </a:p>
          <a:p>
            <a:pPr lvl="1" eaLnBrk="1" hangingPunct="1">
              <a:lnSpc>
                <a:spcPct val="115000"/>
              </a:lnSpc>
              <a:spcBef>
                <a:spcPts val="350"/>
              </a:spcBef>
              <a:spcAft>
                <a:spcPts val="350"/>
              </a:spcAft>
              <a:defRPr/>
            </a:pPr>
            <a:r>
              <a:rPr lang="zh-CN" altLang="en-US" sz="1600" dirty="0">
                <a:latin typeface="楷体_GB2312" pitchFamily="49" charset="-122"/>
                <a:hlinkClick r:id="rId7" action="ppaction://hlinksldjump"/>
              </a:rPr>
              <a:t>　</a:t>
            </a:r>
            <a:r>
              <a:rPr lang="en-US" altLang="zh-CN" sz="1600" dirty="0">
                <a:latin typeface="楷体_GB2312" pitchFamily="49" charset="-122"/>
                <a:hlinkClick r:id="rId7" action="ppaction://hlinksldjump"/>
              </a:rPr>
              <a:t>Storm</a:t>
            </a:r>
            <a:r>
              <a:rPr lang="zh-CN" altLang="en-US" sz="1600" dirty="0">
                <a:latin typeface="楷体_GB2312" pitchFamily="49" charset="-122"/>
                <a:hlinkClick r:id="rId7" action="ppaction://hlinksldjump"/>
              </a:rPr>
              <a:t>的安装步骤</a:t>
            </a:r>
            <a:endParaRPr lang="zh-CN" altLang="en-US" sz="1600" dirty="0">
              <a:latin typeface="楷体_GB2312" pitchFamily="49" charset="-122"/>
            </a:endParaRPr>
          </a:p>
          <a:p>
            <a:pPr lvl="1" eaLnBrk="1" hangingPunct="1">
              <a:lnSpc>
                <a:spcPct val="115000"/>
              </a:lnSpc>
              <a:spcBef>
                <a:spcPts val="350"/>
              </a:spcBef>
              <a:spcAft>
                <a:spcPts val="350"/>
              </a:spcAft>
              <a:defRPr/>
            </a:pPr>
            <a:r>
              <a:rPr lang="zh-CN" altLang="en-US" sz="1600" dirty="0">
                <a:latin typeface="楷体_GB2312" pitchFamily="49" charset="-122"/>
                <a:hlinkClick r:id="rId8" action="ppaction://hlinksldjump"/>
              </a:rPr>
              <a:t>　</a:t>
            </a:r>
            <a:r>
              <a:rPr lang="en-US" altLang="zh-CN" sz="1600" dirty="0">
                <a:latin typeface="楷体_GB2312" pitchFamily="49" charset="-122"/>
                <a:hlinkClick r:id="rId8" action="ppaction://hlinksldjump"/>
              </a:rPr>
              <a:t>Storm </a:t>
            </a:r>
            <a:r>
              <a:rPr lang="zh-CN" altLang="en-US" sz="1600" dirty="0">
                <a:latin typeface="楷体_GB2312" pitchFamily="49" charset="-122"/>
                <a:hlinkClick r:id="rId8" action="ppaction://hlinksldjump"/>
              </a:rPr>
              <a:t>的设置</a:t>
            </a:r>
            <a:endParaRPr lang="zh-CN" altLang="en-US" sz="1600" dirty="0">
              <a:latin typeface="楷体_GB2312" pitchFamily="49" charset="-122"/>
            </a:endParaRPr>
          </a:p>
          <a:p>
            <a:pPr lvl="1" eaLnBrk="1" hangingPunct="1">
              <a:lnSpc>
                <a:spcPct val="115000"/>
              </a:lnSpc>
              <a:spcBef>
                <a:spcPts val="350"/>
              </a:spcBef>
              <a:spcAft>
                <a:spcPts val="350"/>
              </a:spcAft>
              <a:defRPr/>
            </a:pPr>
            <a:r>
              <a:rPr lang="zh-CN" altLang="en-US" sz="1600" dirty="0">
                <a:latin typeface="楷体_GB2312" pitchFamily="49" charset="-122"/>
                <a:hlinkClick r:id="rId9" action="ppaction://hlinksldjump"/>
              </a:rPr>
              <a:t>　</a:t>
            </a:r>
            <a:r>
              <a:rPr lang="en-US" altLang="zh-CN" sz="1600" dirty="0">
                <a:latin typeface="楷体_GB2312" pitchFamily="49" charset="-122"/>
                <a:hlinkClick r:id="rId9" action="ppaction://hlinksldjump"/>
              </a:rPr>
              <a:t>Storm </a:t>
            </a:r>
            <a:r>
              <a:rPr lang="zh-CN" altLang="en-US" sz="1600" dirty="0">
                <a:latin typeface="楷体_GB2312" pitchFamily="49" charset="-122"/>
                <a:hlinkClick r:id="rId9" action="ppaction://hlinksldjump"/>
              </a:rPr>
              <a:t>的启动</a:t>
            </a:r>
            <a:endParaRPr lang="zh-CN" altLang="en-US" sz="1600" dirty="0">
              <a:latin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ts val="950"/>
              </a:spcBef>
              <a:spcAft>
                <a:spcPts val="350"/>
              </a:spcAft>
              <a:defRPr/>
            </a:pPr>
            <a:r>
              <a:rPr lang="en-US" altLang="zh-CN" sz="2000" dirty="0"/>
              <a:t>Storm</a:t>
            </a:r>
            <a:r>
              <a:rPr lang="zh-CN" altLang="en-US" sz="2000" dirty="0"/>
              <a:t>使用实例</a:t>
            </a:r>
          </a:p>
          <a:p>
            <a:pPr lvl="1" eaLnBrk="1" hangingPunct="1">
              <a:lnSpc>
                <a:spcPct val="115000"/>
              </a:lnSpc>
              <a:spcBef>
                <a:spcPts val="350"/>
              </a:spcBef>
              <a:spcAft>
                <a:spcPts val="350"/>
              </a:spcAft>
              <a:defRPr/>
            </a:pPr>
            <a:r>
              <a:rPr lang="zh-CN" altLang="en-US" sz="1600" dirty="0">
                <a:latin typeface="楷体_GB2312" pitchFamily="49" charset="-122"/>
                <a:hlinkClick r:id="rId10" action="ppaction://hlinksldjump"/>
              </a:rPr>
              <a:t>　使用</a:t>
            </a:r>
            <a:r>
              <a:rPr lang="en-US" altLang="zh-CN" sz="1600" dirty="0">
                <a:latin typeface="楷体_GB2312" pitchFamily="49" charset="-122"/>
                <a:hlinkClick r:id="rId10" action="ppaction://hlinksldjump"/>
              </a:rPr>
              <a:t>Maven</a:t>
            </a:r>
            <a:r>
              <a:rPr lang="zh-CN" altLang="en-US" sz="1600" dirty="0">
                <a:latin typeface="楷体_GB2312" pitchFamily="49" charset="-122"/>
                <a:hlinkClick r:id="rId10" action="ppaction://hlinksldjump"/>
              </a:rPr>
              <a:t>管理</a:t>
            </a:r>
            <a:r>
              <a:rPr lang="en-US" altLang="zh-CN" sz="1600" dirty="0">
                <a:latin typeface="楷体_GB2312" pitchFamily="49" charset="-122"/>
                <a:hlinkClick r:id="rId10" action="ppaction://hlinksldjump"/>
              </a:rPr>
              <a:t>storm-starter</a:t>
            </a:r>
            <a:endParaRPr lang="en-US" altLang="zh-CN" sz="1600" dirty="0">
              <a:latin typeface="楷体_GB2312" pitchFamily="49" charset="-122"/>
            </a:endParaRPr>
          </a:p>
          <a:p>
            <a:pPr lvl="1" eaLnBrk="1" hangingPunct="1">
              <a:lnSpc>
                <a:spcPct val="115000"/>
              </a:lnSpc>
              <a:spcBef>
                <a:spcPts val="350"/>
              </a:spcBef>
              <a:spcAft>
                <a:spcPts val="350"/>
              </a:spcAft>
              <a:defRPr/>
            </a:pPr>
            <a:r>
              <a:rPr lang="zh-CN" altLang="en-US" sz="1600" dirty="0">
                <a:latin typeface="楷体_GB2312" pitchFamily="49" charset="-122"/>
                <a:hlinkClick r:id="rId11" action="ppaction://hlinksldjump"/>
              </a:rPr>
              <a:t>　</a:t>
            </a:r>
            <a:r>
              <a:rPr lang="en-US" altLang="zh-CN" sz="1600" dirty="0" err="1">
                <a:latin typeface="楷体_GB2312" pitchFamily="49" charset="-122"/>
                <a:hlinkClick r:id="rId11" action="ppaction://hlinksldjump"/>
              </a:rPr>
              <a:t>WordCountTopology</a:t>
            </a:r>
            <a:r>
              <a:rPr lang="zh-CN" altLang="en-US" sz="1600" dirty="0">
                <a:latin typeface="楷体_GB2312" pitchFamily="49" charset="-122"/>
                <a:hlinkClick r:id="rId11" action="ppaction://hlinksldjump"/>
              </a:rPr>
              <a:t>实例分析</a:t>
            </a:r>
            <a:endParaRPr lang="zh-CN" altLang="en-US" sz="1600" dirty="0">
              <a:solidFill>
                <a:srgbClr val="000000"/>
              </a:solidFill>
              <a:latin typeface="楷体_GB2312" pitchFamily="49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20000"/>
              </a:spcBef>
              <a:defRPr/>
            </a:pPr>
            <a:endParaRPr kumimoji="0" lang="zh-CN" altLang="en-US" sz="1800" b="0" dirty="0">
              <a:solidFill>
                <a:srgbClr val="00B0F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20000"/>
              </a:spcBef>
              <a:defRPr/>
            </a:pPr>
            <a:endParaRPr lang="en-US" altLang="zh-CN" sz="14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ChangeArrowheads="1"/>
          </p:cNvSpPr>
          <p:nvPr/>
        </p:nvSpPr>
        <p:spPr bwMode="auto">
          <a:xfrm>
            <a:off x="1042988" y="5084763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1042988" y="2565400"/>
            <a:ext cx="7777162" cy="1655763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1042988" y="1700213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使用</a:t>
            </a:r>
            <a:r>
              <a:rPr kumimoji="1" lang="en-US" altLang="zh-CN"/>
              <a:t>Maven</a:t>
            </a:r>
            <a:r>
              <a:rPr kumimoji="1" lang="zh-CN" altLang="en-US"/>
              <a:t>管理</a:t>
            </a:r>
            <a:r>
              <a:rPr kumimoji="1" lang="en-US" altLang="zh-CN"/>
              <a:t>storm-starter</a:t>
            </a:r>
          </a:p>
        </p:txBody>
      </p:sp>
      <p:sp>
        <p:nvSpPr>
          <p:cNvPr id="3482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Maven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使用添加环境变量：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vi /etc/profile</a:t>
            </a:r>
            <a:b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添加如下内容：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#maven</a:t>
            </a:r>
            <a:b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M2_HOME=/usr/local/maven</a:t>
            </a:r>
            <a:b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PATH=$PATH:$M2_HOME/bin</a:t>
            </a:r>
            <a:b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export M2_HOME PATH</a:t>
            </a:r>
            <a:b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保存退出。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使新加环境变量生效：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19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source /etc/profile</a:t>
            </a:r>
            <a:b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到此，关于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Maven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的安装完成，接下来就是如何使用。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9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ChangeArrowheads="1"/>
          </p:cNvSpPr>
          <p:nvPr/>
        </p:nvSpPr>
        <p:spPr bwMode="auto">
          <a:xfrm>
            <a:off x="1042988" y="3286125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1042988" y="2276475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/>
              <a:t>使用</a:t>
            </a:r>
            <a:r>
              <a:rPr kumimoji="1" lang="en-US" altLang="zh-CN"/>
              <a:t>Maven</a:t>
            </a:r>
            <a:r>
              <a:rPr kumimoji="1" lang="zh-CN" altLang="en-US"/>
              <a:t>管理</a:t>
            </a:r>
            <a:r>
              <a:rPr kumimoji="1" lang="en-US" altLang="zh-CN"/>
              <a:t>storm-starter</a:t>
            </a:r>
          </a:p>
        </p:txBody>
      </p:sp>
      <p:sp>
        <p:nvSpPr>
          <p:cNvPr id="358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Maven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管理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storm-starter</a:t>
            </a:r>
            <a:b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进入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storm-starter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目录：</a:t>
            </a:r>
            <a:b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1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cd storm-starter</a:t>
            </a:r>
            <a:br>
              <a:rPr kumimoji="1" lang="en-US" altLang="zh-CN" sz="21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执行编译命令将该项目打包为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jar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文件：</a:t>
            </a:r>
            <a:b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1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mvn </a:t>
            </a:r>
            <a:r>
              <a:rPr kumimoji="1" lang="en-US" altLang="zh-CN" sz="2100">
                <a:solidFill>
                  <a:schemeClr val="bg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–</a:t>
            </a:r>
            <a:r>
              <a:rPr kumimoji="1" lang="en-US" altLang="zh-CN" sz="21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f m2-pom.xml package</a:t>
            </a:r>
            <a:br>
              <a:rPr kumimoji="1" lang="en-US" altLang="zh-CN" sz="21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执行完后，可以发现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storm-starter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目录下的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/arget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目录中多了两个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jar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文件，一个是带有依赖包的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jar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文件，一个是不带有依赖包的</a:t>
            </a:r>
            <a:r>
              <a:rPr kumimoji="1" lang="en-US" altLang="zh-CN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jar</a:t>
            </a:r>
            <a: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文件，我们需要的是带有依赖包的这个。</a:t>
            </a:r>
            <a:br>
              <a:rPr kumimoji="1" lang="zh-CN" altLang="en-US" sz="21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21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endParaRPr kumimoji="1" lang="en-US" altLang="zh-CN" sz="21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ChangeArrowheads="1"/>
          </p:cNvSpPr>
          <p:nvPr/>
        </p:nvSpPr>
        <p:spPr bwMode="auto">
          <a:xfrm>
            <a:off x="1042988" y="2276475"/>
            <a:ext cx="7777162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1042988" y="3141663"/>
            <a:ext cx="7777162" cy="1366837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/>
              <a:t>使用</a:t>
            </a:r>
            <a:r>
              <a:rPr kumimoji="1" lang="en-US" altLang="zh-CN"/>
              <a:t>Maven</a:t>
            </a:r>
            <a:r>
              <a:rPr kumimoji="1" lang="zh-CN" altLang="en-US"/>
              <a:t>管理</a:t>
            </a:r>
            <a:r>
              <a:rPr kumimoji="1" lang="en-US" altLang="zh-CN"/>
              <a:t>storm-starter</a:t>
            </a:r>
          </a:p>
        </p:txBody>
      </p:sp>
      <p:sp>
        <p:nvSpPr>
          <p:cNvPr id="9840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1300"/>
              </a:spcBef>
              <a:spcAft>
                <a:spcPts val="1300"/>
              </a:spcAft>
              <a:defRPr/>
            </a:pP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提交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storm-starter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b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进入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/target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目录：</a:t>
            </a:r>
            <a:br>
              <a:rPr kumimoji="1" lang="zh-CN" altLang="en-US" sz="20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cd target</a:t>
            </a:r>
            <a:br>
              <a:rPr kumimoji="1" lang="en-US" altLang="zh-CN" sz="20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提交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：</a:t>
            </a:r>
            <a:b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0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storm jar storm-starter-0.0.1-SNAPSHOT-jar-with-dependencies.jar</a:t>
            </a:r>
            <a:br>
              <a:rPr kumimoji="1" lang="en-US" altLang="zh-CN" sz="20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20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  <a:t>   storm.starter.WordCountTopology wordcountTop</a:t>
            </a:r>
            <a:br>
              <a:rPr kumimoji="1" lang="en-US" altLang="zh-CN" sz="2000">
                <a:solidFill>
                  <a:schemeClr val="bg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提交后，可以在浏览器页面看到提交的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wordcountTop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如图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8.6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所示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.</a:t>
            </a:r>
            <a:b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en-US" altLang="zh-CN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258888" y="2852738"/>
            <a:ext cx="7418387" cy="358775"/>
          </a:xfrm>
          <a:prstGeom prst="rect">
            <a:avLst/>
          </a:prstGeom>
          <a:solidFill>
            <a:schemeClr val="bg2"/>
          </a:solidFill>
          <a:ln w="9525" algn="ctr">
            <a:solidFill>
              <a:srgbClr val="C1BFB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/>
              <a:t>使用</a:t>
            </a:r>
            <a:r>
              <a:rPr kumimoji="1" lang="en-US" altLang="zh-CN"/>
              <a:t>Maven</a:t>
            </a:r>
            <a:r>
              <a:rPr kumimoji="1" lang="zh-CN" altLang="en-US"/>
              <a:t>管理</a:t>
            </a:r>
            <a:r>
              <a:rPr kumimoji="1" lang="en-US" altLang="zh-CN"/>
              <a:t>storm-starter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684213" y="1557338"/>
            <a:ext cx="8064500" cy="47513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知识点： </a:t>
            </a:r>
          </a:p>
          <a:p>
            <a:pPr lvl="1" eaLnBrk="1" hangingPunct="1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>
                <a:latin typeface="楷体_GB2312" pitchFamily="49" charset="-122"/>
              </a:rPr>
              <a:t>storm </a:t>
            </a:r>
            <a:r>
              <a:rPr lang="zh-CN" altLang="en-US" sz="1800">
                <a:latin typeface="楷体_GB2312" pitchFamily="49" charset="-122"/>
              </a:rPr>
              <a:t>提交</a:t>
            </a:r>
            <a:r>
              <a:rPr lang="en-US" altLang="zh-CN" sz="1800">
                <a:latin typeface="楷体_GB2312" pitchFamily="49" charset="-122"/>
              </a:rPr>
              <a:t>Topology</a:t>
            </a:r>
            <a:r>
              <a:rPr lang="zh-CN" altLang="en-US" sz="1800">
                <a:latin typeface="楷体_GB2312" pitchFamily="49" charset="-122"/>
              </a:rPr>
              <a:t>命令格式如下：</a:t>
            </a:r>
          </a:p>
          <a:p>
            <a:pPr lvl="2" eaLnBrk="1" hangingPunct="1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bg1"/>
                </a:solidFill>
                <a:latin typeface="楷体_GB2312" pitchFamily="49" charset="-122"/>
              </a:rPr>
              <a:t>storm jar all-my-code.jar backtype.storm.MyTopology arg1</a:t>
            </a:r>
          </a:p>
          <a:p>
            <a:pPr lvl="1" eaLnBrk="1" hangingPunct="1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800">
                <a:latin typeface="楷体_GB2312" pitchFamily="49" charset="-122"/>
              </a:rPr>
              <a:t>all-my-code.jar</a:t>
            </a:r>
            <a:r>
              <a:rPr lang="zh-CN" altLang="en-US" sz="1800">
                <a:latin typeface="楷体_GB2312" pitchFamily="49" charset="-122"/>
              </a:rPr>
              <a:t>为要提交的</a:t>
            </a:r>
            <a:r>
              <a:rPr lang="en-US" altLang="zh-CN" sz="1800">
                <a:latin typeface="楷体_GB2312" pitchFamily="49" charset="-122"/>
              </a:rPr>
              <a:t>jar</a:t>
            </a:r>
            <a:r>
              <a:rPr lang="zh-CN" altLang="en-US" sz="1800">
                <a:latin typeface="楷体_GB2312" pitchFamily="49" charset="-122"/>
              </a:rPr>
              <a:t>包名，</a:t>
            </a:r>
            <a:r>
              <a:rPr lang="en-US" altLang="zh-CN" sz="1800">
                <a:latin typeface="楷体_GB2312" pitchFamily="49" charset="-122"/>
              </a:rPr>
              <a:t>backtype.storm.MyTopology</a:t>
            </a:r>
            <a:r>
              <a:rPr lang="zh-CN" altLang="en-US" sz="1800">
                <a:latin typeface="楷体_GB2312" pitchFamily="49" charset="-122"/>
              </a:rPr>
              <a:t>为要执行的该</a:t>
            </a:r>
            <a:r>
              <a:rPr lang="en-US" altLang="zh-CN" sz="1800">
                <a:latin typeface="楷体_GB2312" pitchFamily="49" charset="-122"/>
              </a:rPr>
              <a:t>jar</a:t>
            </a:r>
            <a:r>
              <a:rPr lang="zh-CN" altLang="en-US" sz="1800">
                <a:latin typeface="楷体_GB2312" pitchFamily="49" charset="-122"/>
              </a:rPr>
              <a:t>包中的</a:t>
            </a:r>
            <a:r>
              <a:rPr lang="en-US" altLang="zh-CN" sz="1800">
                <a:latin typeface="楷体_GB2312" pitchFamily="49" charset="-122"/>
              </a:rPr>
              <a:t>Topology</a:t>
            </a:r>
            <a:r>
              <a:rPr lang="zh-CN" altLang="en-US" sz="1800">
                <a:latin typeface="楷体_GB2312" pitchFamily="49" charset="-122"/>
              </a:rPr>
              <a:t>名，</a:t>
            </a:r>
            <a:r>
              <a:rPr lang="en-US" altLang="zh-CN" sz="1800">
                <a:latin typeface="楷体_GB2312" pitchFamily="49" charset="-122"/>
              </a:rPr>
              <a:t>arg1</a:t>
            </a:r>
            <a:r>
              <a:rPr lang="zh-CN" altLang="en-US" sz="1800">
                <a:latin typeface="楷体_GB2312" pitchFamily="49" charset="-122"/>
              </a:rPr>
              <a:t>表示要为提交的</a:t>
            </a:r>
            <a:r>
              <a:rPr lang="en-US" altLang="zh-CN" sz="1800">
                <a:latin typeface="楷体_GB2312" pitchFamily="49" charset="-122"/>
              </a:rPr>
              <a:t>Topology</a:t>
            </a:r>
            <a:r>
              <a:rPr lang="zh-CN" altLang="en-US" sz="1800">
                <a:latin typeface="楷体_GB2312" pitchFamily="49" charset="-122"/>
              </a:rPr>
              <a:t>取的运行后的名字，如果为空它会使用该</a:t>
            </a:r>
            <a:r>
              <a:rPr lang="en-US" altLang="zh-CN" sz="1800">
                <a:latin typeface="楷体_GB2312" pitchFamily="49" charset="-122"/>
              </a:rPr>
              <a:t>Topology</a:t>
            </a:r>
            <a:r>
              <a:rPr lang="zh-CN" altLang="en-US" sz="1800">
                <a:latin typeface="楷体_GB2312" pitchFamily="49" charset="-122"/>
              </a:rPr>
              <a:t>的默认名。</a:t>
            </a:r>
          </a:p>
          <a:p>
            <a:pPr lvl="1" eaLnBrk="1" hangingPunct="1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</a:pPr>
            <a:r>
              <a:rPr lang="zh-CN" altLang="en-US" sz="1800">
                <a:latin typeface="楷体_GB2312" pitchFamily="49" charset="-122"/>
              </a:rPr>
              <a:t>以上提交的</a:t>
            </a:r>
            <a:r>
              <a:rPr lang="en-US" altLang="zh-CN" sz="1800">
                <a:latin typeface="楷体_GB2312" pitchFamily="49" charset="-122"/>
              </a:rPr>
              <a:t>Topology</a:t>
            </a:r>
            <a:r>
              <a:rPr lang="zh-CN" altLang="en-US" sz="1800">
                <a:latin typeface="楷体_GB2312" pitchFamily="49" charset="-122"/>
              </a:rPr>
              <a:t>表示提交的是</a:t>
            </a:r>
            <a:r>
              <a:rPr lang="en-US" altLang="zh-CN" sz="1800">
                <a:latin typeface="楷体_GB2312" pitchFamily="49" charset="-122"/>
              </a:rPr>
              <a:t>storm-starter</a:t>
            </a:r>
            <a:r>
              <a:rPr lang="zh-CN" altLang="en-US" sz="1800">
                <a:latin typeface="楷体_GB2312" pitchFamily="49" charset="-122"/>
              </a:rPr>
              <a:t>中的</a:t>
            </a:r>
            <a:r>
              <a:rPr lang="en-US" altLang="zh-CN" sz="1800">
                <a:latin typeface="楷体_GB2312" pitchFamily="49" charset="-122"/>
              </a:rPr>
              <a:t>WordCountTopology</a:t>
            </a:r>
            <a:r>
              <a:rPr lang="zh-CN" altLang="en-US" sz="1800">
                <a:latin typeface="楷体_GB2312" pitchFamily="49" charset="-122"/>
              </a:rPr>
              <a:t>，它运行后的名字为</a:t>
            </a:r>
            <a:r>
              <a:rPr lang="en-US" altLang="zh-CN" sz="1800">
                <a:latin typeface="楷体_GB2312" pitchFamily="49" charset="-122"/>
              </a:rPr>
              <a:t>wordcountTop</a:t>
            </a:r>
            <a:r>
              <a:rPr lang="zh-CN" altLang="en-US" sz="1800">
                <a:latin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755650" y="2133600"/>
            <a:ext cx="7559675" cy="28797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WordCountTopology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的典型使用案例，体现出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对数据流进行实时处理的特性，其设计模型和工作过程在本章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8.2.1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节进行了讲解，本节将详细分析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WordCountTopology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的编码，使大家对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的运行过程有深入的了解，进而可以开始编写自己的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WordCountTopology</a:t>
            </a:r>
            <a:r>
              <a:rPr kumimoji="1" lang="zh-CN" altLang="en-US" sz="23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的主要代码段如下：</a:t>
            </a:r>
          </a:p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endParaRPr kumimoji="1" lang="zh-CN" altLang="en-US" sz="24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endParaRPr kumimoji="1" lang="en-US" altLang="zh-CN" sz="54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9940" name="Picture 4" descr="{FUVN9YMPSKQKA3(8OVFB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8064500" cy="3455987"/>
          </a:xfrm>
          <a:prstGeom prst="rect">
            <a:avLst/>
          </a:prstGeom>
          <a:solidFill>
            <a:schemeClr val="bg1"/>
          </a:solidFill>
          <a:ln w="9525">
            <a:solidFill>
              <a:srgbClr val="C1BFB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539750" y="1125538"/>
            <a:ext cx="8064500" cy="47513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WordCountTopology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Spout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组件完成的功能类为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RandomSentenceSpout()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，该类继承于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Spout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基类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BaseRichSpout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类，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RandomSentenceSpout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类实现代码如下：</a:t>
            </a:r>
            <a:endParaRPr kumimoji="1" lang="zh-CN" altLang="en-US" sz="54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0964" name="Picture 4" descr="%M)EQ(P7XFZQ`U9PZNGKQL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20938"/>
            <a:ext cx="71913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684213" y="765175"/>
            <a:ext cx="8064500" cy="5280025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endParaRPr kumimoji="1" lang="en-US" altLang="zh-CN" sz="18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以上代码包含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个方法，其中最重要方法是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netTuple()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，该函数用来决定如何读入数据流。该方法中实现的主要功能是每隔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100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毫秒随机地从存放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条句子的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String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数组中取一条数据，并发送出去。</a:t>
            </a:r>
          </a:p>
        </p:txBody>
      </p:sp>
      <p:pic>
        <p:nvPicPr>
          <p:cNvPr id="41988" name="Picture 4" descr="K{6GFWZ4X~TE`0J1VAC0B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8280400" cy="3744913"/>
          </a:xfrm>
          <a:prstGeom prst="rect">
            <a:avLst/>
          </a:prstGeom>
          <a:solidFill>
            <a:schemeClr val="bg1"/>
          </a:solidFill>
          <a:ln w="9525">
            <a:solidFill>
              <a:srgbClr val="C1BFB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WordCountTopology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组件包含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split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。实现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splilt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组件功能的类为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SplitSentence()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，实现代码如下：</a:t>
            </a:r>
          </a:p>
        </p:txBody>
      </p:sp>
      <p:pic>
        <p:nvPicPr>
          <p:cNvPr id="43012" name="Picture 4" descr="LJ][YNMEOAAK(GK1G1]A`I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49500"/>
            <a:ext cx="7559675" cy="3311525"/>
          </a:xfrm>
          <a:prstGeom prst="rect">
            <a:avLst/>
          </a:prstGeom>
          <a:solidFill>
            <a:schemeClr val="bg1"/>
          </a:solidFill>
          <a:ln w="9525">
            <a:solidFill>
              <a:srgbClr val="C1BFB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该类演示了使用第三方语言实现组件的方法，当前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已经支持的第三方语言适配器为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Python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Ruby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。我们可以通过查看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Javadoc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ShellBolt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说明来了解如何通过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Java API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来使用第三方语言实现组件功能。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splitsentence.py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实现代码如下：</a:t>
            </a:r>
          </a:p>
        </p:txBody>
      </p:sp>
      <p:pic>
        <p:nvPicPr>
          <p:cNvPr id="44036" name="Picture 4" descr="_[3OM@SAWB}{K69NPIEL`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7253288" cy="2376488"/>
          </a:xfrm>
          <a:prstGeom prst="rect">
            <a:avLst/>
          </a:prstGeom>
          <a:solidFill>
            <a:schemeClr val="bg1"/>
          </a:solidFill>
          <a:ln w="9525">
            <a:solidFill>
              <a:srgbClr val="C1BFB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/>
              <a:t>Storm</a:t>
            </a:r>
            <a:r>
              <a:rPr lang="zh-CN" altLang="en-US"/>
              <a:t>简介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468313" y="1173163"/>
            <a:ext cx="8064500" cy="475138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BackType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公司（后被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Twitter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收购）前工程师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Nathan Marz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，在使用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Hadoop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过程中，因为不满意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Hadoop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系统的扩展性和其代码的繁琐性，以及其粗糙的容错处理机制，提出了一种支持实时流处理、扩展机制简单的编程模型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，取名为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于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2011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9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月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号正式开源，实现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的语言为一种运行于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平台的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LISP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方言</a:t>
            </a:r>
            <a:r>
              <a:rPr lang="en-US" altLang="zh-CN" sz="170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楷体_GB2312" pitchFamily="49" charset="-122"/>
              </a:rPr>
              <a:t>—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Clojure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是很有潜力的流处理系统，出现不久，就在淘宝、百度、支付宝、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Groupon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Facebook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Twitter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等平台上得到使用。第三方支付平台支付宝使用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来计算实时交易量、交易排行榜、用户注册量等，每天处理的信息超过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亿条，处理的日志文件超过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6TB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；团购网站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Groupon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对对实时数据进行快速数据清洗、格式转换、数据分析；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Twitter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使用它来处理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tweet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（用户发送到</a:t>
            </a:r>
            <a:r>
              <a:rPr lang="en-US" altLang="zh-CN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Twitter</a:t>
            </a:r>
            <a: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上的信息）。</a:t>
            </a:r>
            <a:br>
              <a:rPr lang="zh-CN" altLang="en-US" sz="17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lang="zh-CN" altLang="en-US" sz="17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下面讲解如何实现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组件。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组件功能类为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，它继承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基类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BaseBasicBolt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，其实现代码如下：</a:t>
            </a:r>
          </a:p>
        </p:txBody>
      </p:sp>
      <p:pic>
        <p:nvPicPr>
          <p:cNvPr id="45060" name="Picture 4" descr="T8}}YNPR@]1%[]PUZ_Y{B~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205038"/>
            <a:ext cx="7345363" cy="3667125"/>
          </a:xfrm>
          <a:prstGeom prst="rect">
            <a:avLst/>
          </a:prstGeom>
          <a:solidFill>
            <a:schemeClr val="bg1"/>
          </a:solidFill>
          <a:ln w="9525">
            <a:solidFill>
              <a:srgbClr val="C1BFB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组件实现中，通过维持一个中间变量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来保存中间数据，每次更新完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&lt;word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count&gt;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键值对都会实时发送数据，我们可以非常及时地了解当前单词出现的次数。</a:t>
            </a:r>
          </a:p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组件与组件之间通过消息传递的方式交互数据，数据传递的方式在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setSpout()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setBot()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方法后面进行设置。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setSpout()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setBolt()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返回值类型为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BoltDeclarer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类，该类定义了设置该组件接收消息的如下</a:t>
            </a:r>
            <a:r>
              <a:rPr kumimoji="1" lang="en-US" altLang="zh-CN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24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种方法。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10035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随机分组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shuffleGrouping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）：随机分发元组到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的任务，保证每个任务获得相等数量的元组。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(*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元组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——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数据项目组成的列表）</a:t>
            </a:r>
          </a:p>
          <a:p>
            <a:pPr marL="0" indent="0" eaLnBrk="1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字段分组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fieldsGrouping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）：根据指定字段分割数据流，并分组。例如：根据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分组，相同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的元组总是分发到同一个任务，不同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元组可能分发到不同任务。</a:t>
            </a:r>
          </a:p>
          <a:p>
            <a:pPr marL="0" indent="0" eaLnBrk="1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全部分组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allGrouping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）：元组被复制到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的所有任务。</a:t>
            </a:r>
          </a:p>
          <a:p>
            <a:pPr marL="0" indent="0" eaLnBrk="1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全局分组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globalGrouping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）：全部流都被分到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的同一个任务，实际中往往是被分配到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ID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最小的任务。</a:t>
            </a:r>
          </a:p>
          <a:p>
            <a:pPr marL="0" indent="0" eaLnBrk="1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5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无分组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noneGrouping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）：不需要关心流如何分组。现在的无分组方式等同于随机分组方式。</a:t>
            </a:r>
          </a:p>
          <a:p>
            <a:pPr marL="0" indent="0" eaLnBrk="1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zh-CN" altLang="en-US" sz="18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直接分组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directGrouping</a:t>
            </a:r>
            <a:r>
              <a:rPr kumimoji="1" lang="zh-CN" altLang="en-US" sz="18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）：元组生产者决定元组由哪个元组消费者接收。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/>
              <a:t>WordCountTopology</a:t>
            </a:r>
            <a:r>
              <a:rPr kumimoji="1" lang="zh-CN" altLang="en-US"/>
              <a:t>实例分析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684213" y="1701800"/>
            <a:ext cx="8064500" cy="47513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本节的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WordCountTopology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split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组件接收消息的方式设置为随机分组，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组件接收消息的方式设置为字段分组，字段域名即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split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组件中声明的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，即表示接收该组件中的数据。</a:t>
            </a:r>
          </a:p>
          <a:p>
            <a:pPr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另外，该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中所有的数据都在内存中，我们如果想看到数据，可以通过把</a:t>
            </a:r>
            <a:r>
              <a:rPr kumimoji="1" lang="en-US" altLang="zh-CN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20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组件最后发送的数据写入文件，这样我们就可以在文件中查看这些实时结果。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矩形 5"/>
          <p:cNvSpPr>
            <a:spLocks noChangeArrowheads="1"/>
          </p:cNvSpPr>
          <p:nvPr/>
        </p:nvSpPr>
        <p:spPr bwMode="auto">
          <a:xfrm>
            <a:off x="1009650" y="2755900"/>
            <a:ext cx="70389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华文琥珀" panose="02010800040101010101" pitchFamily="2" charset="-122"/>
              </a:rPr>
              <a:t>谢  谢</a:t>
            </a:r>
            <a:endParaRPr lang="en-US" altLang="zh-CN" sz="4800" b="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  <a:sym typeface="华文琥珀" panose="02010800040101010101" pitchFamily="2" charset="-122"/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Storm</a:t>
            </a:r>
            <a:r>
              <a:rPr lang="zh-CN" altLang="en-US"/>
              <a:t>简介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68313" y="1173163"/>
            <a:ext cx="8064500" cy="475138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编程模型简单，在实际任务处理时却很实用。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，实际上就是任务的逻辑规划，包含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Spout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两类组件，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Spout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组件负责读取数据，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组件负责任务处理。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MapReduce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相比，它的任务粒度相对灵活，不只局限于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Mapreduce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Map()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Reduce()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函数，用户可以根据任务需求编写自己的函数。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同时，它不存储中间数据，组件与组件之间的数据传递通过消息传递的方式，对于很多不需要存储中间数据的应用来说，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Topology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编程模型降低了处理过程的繁琐与延迟。</a:t>
            </a:r>
          </a:p>
          <a:p>
            <a:pPr eaLnBrk="1" hangingPunct="1">
              <a:lnSpc>
                <a:spcPct val="140000"/>
              </a:lnSpc>
            </a:pPr>
            <a:endParaRPr lang="en-US" altLang="zh-CN" sz="19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Storm</a:t>
            </a:r>
            <a:r>
              <a:rPr lang="zh-CN" altLang="en-US"/>
              <a:t>简介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323850" y="1196975"/>
            <a:ext cx="8229600" cy="49291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具有很好的容错性、扩展性、可靠性和健壮性。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1500">
                <a:latin typeface="楷体_GB2312" pitchFamily="49" charset="-122"/>
              </a:rPr>
              <a:t>Storm</a:t>
            </a:r>
            <a:r>
              <a:rPr lang="zh-CN" altLang="en-US" sz="1500">
                <a:latin typeface="楷体_GB2312" pitchFamily="49" charset="-122"/>
              </a:rPr>
              <a:t>使用</a:t>
            </a:r>
            <a:r>
              <a:rPr lang="en-US" altLang="zh-CN" sz="1500">
                <a:latin typeface="楷体_GB2312" pitchFamily="49" charset="-122"/>
              </a:rPr>
              <a:t>Zookeeper</a:t>
            </a:r>
            <a:r>
              <a:rPr lang="zh-CN" altLang="en-US" sz="1500">
                <a:latin typeface="楷体_GB2312" pitchFamily="49" charset="-122"/>
              </a:rPr>
              <a:t>（</a:t>
            </a:r>
            <a:r>
              <a:rPr lang="en-US" altLang="zh-CN" sz="1500">
                <a:latin typeface="楷体_GB2312" pitchFamily="49" charset="-122"/>
              </a:rPr>
              <a:t>Hadoop</a:t>
            </a:r>
            <a:r>
              <a:rPr lang="zh-CN" altLang="en-US" sz="1500">
                <a:latin typeface="楷体_GB2312" pitchFamily="49" charset="-122"/>
              </a:rPr>
              <a:t>中的一个正式子项目，后被广泛使用的一种分布式协调工具）作为集群协调工具，当发现正在运行的</a:t>
            </a:r>
            <a:r>
              <a:rPr lang="en-US" altLang="zh-CN" sz="1500">
                <a:latin typeface="楷体_GB2312" pitchFamily="49" charset="-122"/>
              </a:rPr>
              <a:t>Topology</a:t>
            </a:r>
            <a:r>
              <a:rPr lang="zh-CN" altLang="en-US" sz="1500">
                <a:latin typeface="楷体_GB2312" pitchFamily="49" charset="-122"/>
              </a:rPr>
              <a:t>出错的时候，</a:t>
            </a:r>
            <a:r>
              <a:rPr lang="en-US" altLang="zh-CN" sz="1500">
                <a:latin typeface="楷体_GB2312" pitchFamily="49" charset="-122"/>
              </a:rPr>
              <a:t>Zookeeper</a:t>
            </a:r>
            <a:r>
              <a:rPr lang="zh-CN" altLang="en-US" sz="1500">
                <a:latin typeface="楷体_GB2312" pitchFamily="49" charset="-122"/>
              </a:rPr>
              <a:t>就会告诉</a:t>
            </a:r>
            <a:r>
              <a:rPr lang="en-US" altLang="zh-CN" sz="1500">
                <a:latin typeface="楷体_GB2312" pitchFamily="49" charset="-122"/>
              </a:rPr>
              <a:t>Nimbus</a:t>
            </a:r>
            <a:r>
              <a:rPr lang="zh-CN" altLang="en-US" sz="1500">
                <a:latin typeface="楷体_GB2312" pitchFamily="49" charset="-122"/>
              </a:rPr>
              <a:t>（</a:t>
            </a:r>
            <a:r>
              <a:rPr lang="en-US" altLang="zh-CN" sz="1500">
                <a:latin typeface="楷体_GB2312" pitchFamily="49" charset="-122"/>
              </a:rPr>
              <a:t>Storm</a:t>
            </a:r>
            <a:r>
              <a:rPr lang="zh-CN" altLang="en-US" sz="1500">
                <a:latin typeface="楷体_GB2312" pitchFamily="49" charset="-122"/>
              </a:rPr>
              <a:t>系统的主进程，负责分发任务等操作），然后</a:t>
            </a:r>
            <a:r>
              <a:rPr lang="en-US" altLang="zh-CN" sz="1500">
                <a:latin typeface="楷体_GB2312" pitchFamily="49" charset="-122"/>
              </a:rPr>
              <a:t>Nimbus</a:t>
            </a:r>
            <a:r>
              <a:rPr lang="zh-CN" altLang="en-US" sz="1500">
                <a:latin typeface="楷体_GB2312" pitchFamily="49" charset="-122"/>
              </a:rPr>
              <a:t>就重新分配并启动任务。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500">
                <a:latin typeface="楷体_GB2312" pitchFamily="49" charset="-122"/>
              </a:rPr>
              <a:t>在</a:t>
            </a:r>
            <a:r>
              <a:rPr lang="en-US" altLang="zh-CN" sz="1500">
                <a:latin typeface="楷体_GB2312" pitchFamily="49" charset="-122"/>
              </a:rPr>
              <a:t>Storm</a:t>
            </a:r>
            <a:r>
              <a:rPr lang="zh-CN" altLang="en-US" sz="1500">
                <a:latin typeface="楷体_GB2312" pitchFamily="49" charset="-122"/>
              </a:rPr>
              <a:t>中，</a:t>
            </a:r>
            <a:r>
              <a:rPr lang="en-US" altLang="zh-CN" sz="1500">
                <a:latin typeface="楷体_GB2312" pitchFamily="49" charset="-122"/>
              </a:rPr>
              <a:t>Topology</a:t>
            </a:r>
            <a:r>
              <a:rPr lang="zh-CN" altLang="en-US" sz="1500">
                <a:latin typeface="楷体_GB2312" pitchFamily="49" charset="-122"/>
              </a:rPr>
              <a:t>被提交后，在没有被手动杀死之前，它都将一直处于运行状态。这些措施都是为了保证该系统的容错性。</a:t>
            </a:r>
            <a:r>
              <a:rPr lang="en-US" altLang="zh-CN" sz="1500">
                <a:latin typeface="楷体_GB2312" pitchFamily="49" charset="-122"/>
              </a:rPr>
              <a:t>Storm</a:t>
            </a:r>
            <a:r>
              <a:rPr lang="zh-CN" altLang="en-US" sz="1500">
                <a:latin typeface="楷体_GB2312" pitchFamily="49" charset="-122"/>
              </a:rPr>
              <a:t>采用三进程架构</a:t>
            </a:r>
            <a:r>
              <a:rPr lang="en-US" altLang="zh-CN" sz="1500">
                <a:latin typeface="Arial" panose="020B0604020202020204" pitchFamily="34" charset="0"/>
              </a:rPr>
              <a:t>—</a:t>
            </a:r>
            <a:r>
              <a:rPr lang="en-US" altLang="zh-CN" sz="1500">
                <a:latin typeface="楷体_GB2312" pitchFamily="49" charset="-122"/>
              </a:rPr>
              <a:t>Nimbus</a:t>
            </a:r>
            <a:r>
              <a:rPr lang="zh-CN" altLang="en-US" sz="1500">
                <a:latin typeface="楷体_GB2312" pitchFamily="49" charset="-122"/>
              </a:rPr>
              <a:t>、</a:t>
            </a:r>
            <a:r>
              <a:rPr lang="en-US" altLang="zh-CN" sz="1500">
                <a:latin typeface="楷体_GB2312" pitchFamily="49" charset="-122"/>
              </a:rPr>
              <a:t>Supervisor</a:t>
            </a:r>
            <a:r>
              <a:rPr lang="zh-CN" altLang="en-US" sz="1500">
                <a:latin typeface="楷体_GB2312" pitchFamily="49" charset="-122"/>
              </a:rPr>
              <a:t>、</a:t>
            </a:r>
            <a:r>
              <a:rPr lang="en-US" altLang="zh-CN" sz="1500">
                <a:latin typeface="楷体_GB2312" pitchFamily="49" charset="-122"/>
              </a:rPr>
              <a:t>Zookeeper</a:t>
            </a:r>
            <a:r>
              <a:rPr lang="zh-CN" altLang="en-US" sz="1500">
                <a:latin typeface="楷体_GB2312" pitchFamily="49" charset="-122"/>
              </a:rPr>
              <a:t>，无论是集群还是单机都只有这三个进程。当需要在集群中新加入节点的时候，只需要修改配置文件和运行</a:t>
            </a:r>
            <a:r>
              <a:rPr lang="en-US" altLang="zh-CN" sz="1500">
                <a:latin typeface="楷体_GB2312" pitchFamily="49" charset="-122"/>
              </a:rPr>
              <a:t>Supervisor</a:t>
            </a:r>
            <a:r>
              <a:rPr lang="zh-CN" altLang="en-US" sz="1500">
                <a:latin typeface="楷体_GB2312" pitchFamily="49" charset="-122"/>
              </a:rPr>
              <a:t>和</a:t>
            </a:r>
            <a:r>
              <a:rPr lang="en-US" altLang="zh-CN" sz="1500">
                <a:latin typeface="楷体_GB2312" pitchFamily="49" charset="-122"/>
              </a:rPr>
              <a:t>Zookeeper</a:t>
            </a:r>
            <a:r>
              <a:rPr lang="zh-CN" altLang="en-US" sz="1500">
                <a:latin typeface="楷体_GB2312" pitchFamily="49" charset="-122"/>
              </a:rPr>
              <a:t>进程即可，扩展起来十分方便。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1500">
                <a:latin typeface="楷体_GB2312" pitchFamily="49" charset="-122"/>
              </a:rPr>
              <a:t>另外，</a:t>
            </a:r>
            <a:r>
              <a:rPr lang="en-US" altLang="zh-CN" sz="1500">
                <a:latin typeface="楷体_GB2312" pitchFamily="49" charset="-122"/>
              </a:rPr>
              <a:t>Storm</a:t>
            </a:r>
            <a:r>
              <a:rPr lang="zh-CN" altLang="en-US" sz="1500">
                <a:latin typeface="楷体_GB2312" pitchFamily="49" charset="-122"/>
              </a:rPr>
              <a:t>采用消息传递方式进行数据运算，数据传输的可靠性至关重要。</a:t>
            </a:r>
            <a:r>
              <a:rPr lang="en-US" altLang="zh-CN" sz="1500">
                <a:latin typeface="楷体_GB2312" pitchFamily="49" charset="-122"/>
              </a:rPr>
              <a:t>Storm</a:t>
            </a:r>
            <a:r>
              <a:rPr lang="zh-CN" altLang="en-US" sz="1500">
                <a:latin typeface="楷体_GB2312" pitchFamily="49" charset="-122"/>
              </a:rPr>
              <a:t>系统中传递的消息，主节点都会根据消息的产生到结束生成一棵消息树。所以，消息从诞生到消亡的整个过程，它都会被跟踪。如果主节点发现某消息丢失，那么它就会重新处理该消息。正是因为有了容错性、可靠性的保障，该系统运行中体现出健壮性，不会出现轻易宕机、崩溃的现象。</a:t>
            </a:r>
            <a:br>
              <a:rPr lang="zh-CN" altLang="en-US" sz="1500">
                <a:latin typeface="楷体_GB2312" pitchFamily="49" charset="-122"/>
              </a:rPr>
            </a:br>
            <a:endParaRPr lang="zh-CN" altLang="en-US" sz="150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Storm</a:t>
            </a:r>
            <a:r>
              <a:rPr lang="zh-CN" altLang="en-US"/>
              <a:t>简介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>
          <a:xfrm>
            <a:off x="539750" y="1412875"/>
            <a:ext cx="8064500" cy="475138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并行机制灵活。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各个组件的并行数由用户根据任务的繁重程度自行设定，如果该组件处理的任务复杂度高，耗费时间多，那么并行数目的设置就偏大些，相反地，并行数目的设置则偏小些。这样，拓扑中的每个组件就能很好地配合，最大化地利用集群性能，提高任务处理效率。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9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支持多种语言。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内部实现语言是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Clojure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，基于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开发的应用却可以使用几乎任何一种语言，而所需的只是连接到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的适配器。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默认支持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Clojure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Ruby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Python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，并已经存在针对 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Scala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JRuby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Perl 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PHP </a:t>
            </a:r>
            <a: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的适配器。更多的适配器将会随着应用的扩展变得更加地丰富。</a:t>
            </a:r>
            <a:br>
              <a:rPr kumimoji="1" lang="zh-CN" altLang="en-US" sz="190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kumimoji="1" lang="zh-CN" altLang="en-US" sz="1900"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Storm</a:t>
            </a:r>
            <a:r>
              <a:rPr lang="zh-CN" altLang="en-US"/>
              <a:t>原理及其体系结构</a:t>
            </a: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20579" name="Rectangle 3"/>
          <p:cNvSpPr>
            <a:spLocks noGrp="1"/>
          </p:cNvSpPr>
          <p:nvPr>
            <p:ph type="body" idx="1"/>
          </p:nvPr>
        </p:nvSpPr>
        <p:spPr>
          <a:xfrm>
            <a:off x="395288" y="1173163"/>
            <a:ext cx="8064500" cy="4751387"/>
          </a:xfrm>
        </p:spPr>
        <p:txBody>
          <a:bodyPr/>
          <a:lstStyle/>
          <a:p>
            <a:pPr eaLnBrk="1" hangingPunct="1">
              <a:lnSpc>
                <a:spcPct val="135000"/>
              </a:lnSpc>
              <a:defRPr/>
            </a:pPr>
            <a:r>
              <a:rPr lang="en-US" altLang="zh-CN" sz="2400" dirty="0">
                <a:latin typeface="Arial" panose="020B0604020202020204" pitchFamily="34" charset="0"/>
              </a:rPr>
              <a:t>Storm</a:t>
            </a:r>
            <a:r>
              <a:rPr lang="zh-CN" altLang="en-US" sz="2400" dirty="0">
                <a:latin typeface="Arial" panose="020B0604020202020204" pitchFamily="34" charset="0"/>
              </a:rPr>
              <a:t>编程模型原理</a:t>
            </a:r>
            <a:br>
              <a:rPr lang="zh-CN" altLang="en-US" sz="2400" dirty="0">
                <a:latin typeface="Arial" panose="020B0604020202020204" pitchFamily="34" charset="0"/>
              </a:rPr>
            </a:b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编程模型采用的是生活中常见的并行处理任务方式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楷体_GB2312" pitchFamily="49" charset="-122"/>
              </a:rPr>
              <a:t>—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流水线作业方式。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实现一个任务的完整拓扑如图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8.1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所示，在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中每实现一个任务，用户就需要构造一个这样的拓扑。该拓扑包含两类组件：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Spout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。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Spout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负责读取数据源，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负责任务处理。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处理一个任务，往往会把该任务拆分为几部分，分别由不同的</a:t>
            </a:r>
            <a:r>
              <a:rPr kumimoji="1" lang="en-US" altLang="zh-CN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Bolt</a:t>
            </a:r>
            <a:r>
              <a:rPr kumimoji="1" lang="zh-CN" altLang="en-US" sz="16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组件来实现。这是流水线作业中实现并行和提升任务处理效率采用的方法。</a:t>
            </a:r>
            <a:br>
              <a:rPr kumimoji="1" lang="zh-CN" altLang="en-US" sz="29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endParaRPr lang="zh-CN" altLang="en-US" sz="6800" dirty="0">
              <a:latin typeface="Arial" panose="020B0604020202020204" pitchFamily="34" charset="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2843213" y="3644900"/>
          <a:ext cx="360045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3" imgW="2422989" imgH="1450893" progId="Visio.Drawing.11">
                  <p:embed/>
                </p:oleObj>
              </mc:Choice>
              <mc:Fallback>
                <p:oleObj r:id="rId3" imgW="2422989" imgH="145089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644900"/>
                        <a:ext cx="3600450" cy="2165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1BFBF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0582" name="Rectangle 6"/>
          <p:cNvSpPr>
            <a:spLocks noChangeArrowheads="1"/>
          </p:cNvSpPr>
          <p:nvPr/>
        </p:nvSpPr>
        <p:spPr bwMode="auto">
          <a:xfrm>
            <a:off x="3722688" y="5949950"/>
            <a:ext cx="1990725" cy="2587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kumimoji="0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Storm</a:t>
            </a:r>
            <a:r>
              <a:rPr kumimoji="0"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  <a:r>
              <a:rPr kumimoji="0"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Topology</a:t>
            </a:r>
            <a:endParaRPr kumimoji="0" lang="en-US" altLang="zh-CN" b="1" dirty="0">
              <a:solidFill>
                <a:srgbClr val="00B0F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Storm</a:t>
            </a:r>
            <a:r>
              <a:rPr lang="zh-CN" altLang="en-US"/>
              <a:t>编程模型原理</a:t>
            </a:r>
          </a:p>
        </p:txBody>
      </p:sp>
      <p:sp>
        <p:nvSpPr>
          <p:cNvPr id="903171" name="Rectangle 3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064500" cy="47513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比如，使用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Storm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处理单词统计的任务（</a:t>
            </a:r>
            <a:r>
              <a:rPr kumimoji="1" lang="en-US" altLang="zh-CN" sz="1800" dirty="0" err="1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WordCount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），该任务的拓扑如图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8.2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所示。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spout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组件负责读取要统计的数据源中的句子，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split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组件负责将接收到的句子拆分成单个的单词，把这些单词发送至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组件，</a:t>
            </a:r>
            <a:r>
              <a:rPr kumimoji="1" lang="en-US" altLang="zh-CN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count</a:t>
            </a:r>
            <a: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  <a:t>组件负责统计发送过来的单词出现的次数。</a:t>
            </a:r>
            <a:br>
              <a:rPr kumimoji="1" lang="zh-CN" altLang="en-US" sz="1800" dirty="0">
                <a:solidFill>
                  <a:schemeClr val="tx1"/>
                </a:solidFill>
                <a:effectLst/>
                <a:latin typeface="楷体_GB2312" pitchFamily="49" charset="-122"/>
                <a:ea typeface="楷体_GB2312" pitchFamily="49" charset="-122"/>
              </a:rPr>
            </a:br>
            <a:br>
              <a:rPr lang="zh-CN" altLang="en-US" sz="3200" dirty="0">
                <a:latin typeface="Arial" panose="020B0604020202020204" pitchFamily="34" charset="0"/>
              </a:rPr>
            </a:br>
            <a:endParaRPr lang="zh-CN" altLang="en-US" sz="3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702050" y="5373688"/>
            <a:ext cx="2130425" cy="28575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 Topology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lnSpc>
                <a:spcPct val="125000"/>
              </a:lnSpc>
              <a:spcBef>
                <a:spcPct val="25000"/>
              </a:spcBef>
              <a:buClr>
                <a:srgbClr val="00B0F0"/>
              </a:buClr>
              <a:buSzPct val="75000"/>
              <a:buFont typeface="Wingdings" panose="05000000000000000000" pitchFamily="2" charset="2"/>
              <a:buChar char="p"/>
              <a:defRPr sz="2700" b="1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Font typeface="Vivaldi" panose="03020602050506090804" pitchFamily="66" charset="0"/>
              <a:buChar char="—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2pPr>
            <a:lvl3pPr marL="11430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80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3pPr>
            <a:lvl4pPr marL="16002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4pPr>
            <a:lvl5pPr marL="2057400" indent="-228600" latinLnBrk="1">
              <a:lnSpc>
                <a:spcPct val="125000"/>
              </a:lnSpc>
              <a:spcBef>
                <a:spcPct val="40000"/>
              </a:spcBef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5pPr>
            <a:lvl6pPr marL="25146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6pPr>
            <a:lvl7pPr marL="29718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7pPr>
            <a:lvl8pPr marL="34290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8pPr>
            <a:lvl9pPr marL="3886200" indent="-228600" eaLnBrk="0" fontAlgn="base" latinLnBrk="1" hangingPunct="0">
              <a:lnSpc>
                <a:spcPct val="125000"/>
              </a:lnSpc>
              <a:spcBef>
                <a:spcPct val="40000"/>
              </a:spcBef>
              <a:spcAft>
                <a:spcPct val="0"/>
              </a:spcAft>
              <a:buClr>
                <a:srgbClr val="00B0F0"/>
              </a:buClr>
              <a:buSzPct val="70000"/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Gulim" panose="020B0600000101010101" pitchFamily="34" charset="-127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4000" b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1763713" y="3263900"/>
          <a:ext cx="60483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3" imgW="3038724" imgH="796844" progId="Visio.Drawing.11">
                  <p:embed/>
                </p:oleObj>
              </mc:Choice>
              <mc:Fallback>
                <p:oleObj r:id="rId3" imgW="3038724" imgH="79684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7731"/>
                      <a:stretch>
                        <a:fillRect/>
                      </a:stretch>
                    </p:blipFill>
                    <p:spPr bwMode="auto">
                      <a:xfrm>
                        <a:off x="1763713" y="3263900"/>
                        <a:ext cx="6048375" cy="1427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C1BFBF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5">
      <a:dk1>
        <a:srgbClr val="000000"/>
      </a:dk1>
      <a:lt1>
        <a:srgbClr val="FFFFFF"/>
      </a:lt1>
      <a:dk2>
        <a:srgbClr val="FFFFFF"/>
      </a:dk2>
      <a:lt2>
        <a:srgbClr val="4D4D4D"/>
      </a:lt2>
      <a:accent1>
        <a:srgbClr val="7067A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BB8D4"/>
      </a:accent5>
      <a:accent6>
        <a:srgbClr val="8AB9E7"/>
      </a:accent6>
      <a:hlink>
        <a:srgbClr val="003399"/>
      </a:hlink>
      <a:folHlink>
        <a:srgbClr val="DC38C5"/>
      </a:folHlink>
    </a:clrScheme>
    <a:fontScheme name="1_기본 디자인">
      <a:majorFont>
        <a:latin typeface="楷体_GB2312"/>
        <a:ea typeface="楷体_GB2312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 Black" panose="020B0A040201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 Black" panose="020B0A040201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003399"/>
        </a:hlink>
        <a:folHlink>
          <a:srgbClr val="DC38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云计算</Template>
  <TotalTime>2626</TotalTime>
  <Words>2719</Words>
  <Application>Microsoft Office PowerPoint</Application>
  <PresentationFormat>全屏显示(4:3)</PresentationFormat>
  <Paragraphs>177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Gulim</vt:lpstr>
      <vt:lpstr>黑体</vt:lpstr>
      <vt:lpstr>华文琥珀</vt:lpstr>
      <vt:lpstr>华文中宋</vt:lpstr>
      <vt:lpstr>楷体_GB2312</vt:lpstr>
      <vt:lpstr>隶书</vt:lpstr>
      <vt:lpstr>宋体</vt:lpstr>
      <vt:lpstr>微软雅黑</vt:lpstr>
      <vt:lpstr>Arial</vt:lpstr>
      <vt:lpstr>Arial Black</vt:lpstr>
      <vt:lpstr>Calibri</vt:lpstr>
      <vt:lpstr>Tahoma</vt:lpstr>
      <vt:lpstr>Times New Roman</vt:lpstr>
      <vt:lpstr>Vivaldi</vt:lpstr>
      <vt:lpstr>Wingdings</vt:lpstr>
      <vt:lpstr>1_기본 디자인</vt:lpstr>
      <vt:lpstr>Microsoft Visio 2003-2010 Drawing</vt:lpstr>
      <vt:lpstr>PowerPoint 演示文稿</vt:lpstr>
      <vt:lpstr>PowerPoint 演示文稿</vt:lpstr>
      <vt:lpstr>第8章　 Storm—基于拓扑的流数据实时计算系统</vt:lpstr>
      <vt:lpstr>Storm简介</vt:lpstr>
      <vt:lpstr>Storm简介</vt:lpstr>
      <vt:lpstr>Storm简介</vt:lpstr>
      <vt:lpstr>Storm简介</vt:lpstr>
      <vt:lpstr>Storm原理及其体系结构</vt:lpstr>
      <vt:lpstr>Storm编程模型原理</vt:lpstr>
      <vt:lpstr>Storm编程模型原理</vt:lpstr>
      <vt:lpstr>Storm体系结构</vt:lpstr>
      <vt:lpstr>Storm体系结构</vt:lpstr>
      <vt:lpstr>搭建Storm开发环境</vt:lpstr>
      <vt:lpstr>搭建Storm开发环境</vt:lpstr>
      <vt:lpstr>Storm的安装步骤</vt:lpstr>
      <vt:lpstr>Storm的安装步骤</vt:lpstr>
      <vt:lpstr>Storm的安装步骤</vt:lpstr>
      <vt:lpstr>Storm的安装步骤</vt:lpstr>
      <vt:lpstr>Storm的安装步骤</vt:lpstr>
      <vt:lpstr>Storm的安装步骤</vt:lpstr>
      <vt:lpstr>Storm的安装步骤</vt:lpstr>
      <vt:lpstr>Storm 的设置</vt:lpstr>
      <vt:lpstr>Storm 的设置</vt:lpstr>
      <vt:lpstr>Storm 的设置</vt:lpstr>
      <vt:lpstr>Storm 的启动</vt:lpstr>
      <vt:lpstr>Storm 的启动</vt:lpstr>
      <vt:lpstr>6.Storm监控</vt:lpstr>
      <vt:lpstr>Storm使用实例</vt:lpstr>
      <vt:lpstr>使用Maven管理storm-starter </vt:lpstr>
      <vt:lpstr>使用Maven管理storm-starter</vt:lpstr>
      <vt:lpstr>使用Maven管理storm-starter</vt:lpstr>
      <vt:lpstr>使用Maven管理storm-starter</vt:lpstr>
      <vt:lpstr>使用Maven管理storm-starter</vt:lpstr>
      <vt:lpstr>WordCountTopology实例分析</vt:lpstr>
      <vt:lpstr>WordCountTopology实例分析</vt:lpstr>
      <vt:lpstr>WordCountTopology实例分析</vt:lpstr>
      <vt:lpstr>WordCountTopology实例分析</vt:lpstr>
      <vt:lpstr>WordCountTopology实例分析</vt:lpstr>
      <vt:lpstr>WordCountTopology实例分析</vt:lpstr>
      <vt:lpstr>WordCountTopology实例分析</vt:lpstr>
      <vt:lpstr>WordCountTopology实例分析</vt:lpstr>
      <vt:lpstr>WordCountTopology实例分析</vt:lpstr>
      <vt:lpstr>WordCountTopology实例分析</vt:lpstr>
      <vt:lpstr>PowerPoint 演示文稿</vt:lpstr>
    </vt:vector>
  </TitlesOfParts>
  <Company>swzy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 云计算与大数据基础</dc:title>
  <dc:creator>User</dc:creator>
  <cp:lastModifiedBy>chen Ocean</cp:lastModifiedBy>
  <cp:revision>161</cp:revision>
  <dcterms:created xsi:type="dcterms:W3CDTF">2014-03-20T08:51:39Z</dcterms:created>
  <dcterms:modified xsi:type="dcterms:W3CDTF">2021-07-02T02:35:13Z</dcterms:modified>
</cp:coreProperties>
</file>