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sldIdLst>
    <p:sldId id="257" r:id="rId2"/>
    <p:sldId id="368" r:id="rId3"/>
    <p:sldId id="388" r:id="rId4"/>
    <p:sldId id="389" r:id="rId5"/>
    <p:sldId id="390" r:id="rId6"/>
    <p:sldId id="391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92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21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48287F3-1774-436E-9886-247053021DDC}" type="datetime1">
              <a:rPr lang="zh-CN" altLang="en-US"/>
              <a:pPr>
                <a:defRPr/>
              </a:pPr>
              <a:t>2021/7/2</a:t>
            </a:fld>
            <a:endParaRPr lang="zh-CN" altLang="zh-CN"/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CCB5309-E8A2-44FE-B595-0F86CCA445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3995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7463"/>
            <a:ext cx="0" cy="2147483647"/>
          </a:xfrm>
        </p:spPr>
      </p:sp>
      <p:sp>
        <p:nvSpPr>
          <p:cNvPr id="614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5613" y="1598613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824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2457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2662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19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4288"/>
            <a:ext cx="0" cy="2147483647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2438" y="15954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717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4288"/>
            <a:ext cx="0" cy="2147483647"/>
          </a:xfrm>
        </p:spPr>
      </p:sp>
      <p:sp>
        <p:nvSpPr>
          <p:cNvPr id="307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2438" y="15954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6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3277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07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348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800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3686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7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907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3891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207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409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068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4288"/>
            <a:ext cx="0" cy="2147483647"/>
          </a:xfrm>
        </p:spPr>
      </p:sp>
      <p:sp>
        <p:nvSpPr>
          <p:cNvPr id="4301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2438" y="15954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6773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819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1352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1024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65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4288"/>
            <a:ext cx="0" cy="2147483647"/>
          </a:xfrm>
        </p:spPr>
      </p:sp>
      <p:sp>
        <p:nvSpPr>
          <p:cNvPr id="1229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2438" y="15954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23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4288"/>
            <a:ext cx="0" cy="2147483647"/>
          </a:xfrm>
        </p:spPr>
      </p:sp>
      <p:sp>
        <p:nvSpPr>
          <p:cNvPr id="1433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2438" y="15954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753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7463"/>
            <a:ext cx="0" cy="2147483647"/>
          </a:xfrm>
        </p:spPr>
      </p:sp>
      <p:sp>
        <p:nvSpPr>
          <p:cNvPr id="16387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5613" y="1598613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2253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1843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7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004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2048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45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5875"/>
            <a:ext cx="0" cy="2147483647"/>
          </a:xfrm>
        </p:spPr>
      </p:sp>
      <p:sp>
        <p:nvSpPr>
          <p:cNvPr id="2253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4025" y="1597025"/>
            <a:ext cx="8229600" cy="4527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Euclid算法求乘法逆元 乘逆：ab ≡1 ( mod r)   a,b对于r 互为乘逆</a:t>
            </a:r>
          </a:p>
          <a:p>
            <a:r>
              <a:rPr lang="zh-CN" altLang="zh-CN"/>
              <a:t>欧几里德算法</a:t>
            </a:r>
          </a:p>
          <a:p>
            <a:r>
              <a:rPr lang="zh-CN" altLang="zh-CN"/>
              <a:t>设ab ≡1( mod r) 已知：a, 求b</a:t>
            </a:r>
          </a:p>
          <a:p>
            <a:r>
              <a:rPr lang="zh-CN" altLang="zh-CN"/>
              <a:t>r = aq1 + c1 –– (1)</a:t>
            </a:r>
          </a:p>
          <a:p>
            <a:r>
              <a:rPr lang="zh-CN" altLang="zh-CN"/>
              <a:t>a =c1q2+c2 –– (2)</a:t>
            </a:r>
          </a:p>
          <a:p>
            <a:r>
              <a:rPr lang="zh-CN" altLang="zh-CN"/>
              <a:t>c1=c2q3+c3 –– (3)</a:t>
            </a:r>
          </a:p>
          <a:p>
            <a:r>
              <a:rPr lang="zh-CN" altLang="zh-CN"/>
              <a:t>……</a:t>
            </a:r>
          </a:p>
          <a:p>
            <a:r>
              <a:rPr lang="zh-CN" altLang="zh-CN"/>
              <a:t>c(j-2)=c(j-1)q(j)+c(j) –– (j)</a:t>
            </a:r>
          </a:p>
          <a:p>
            <a:r>
              <a:rPr lang="zh-CN" altLang="zh-CN"/>
              <a:t>c(j-1)=c(j)q(j+1)+1 –– (j+1)</a:t>
            </a:r>
          </a:p>
          <a:p>
            <a:r>
              <a:rPr lang="zh-CN" altLang="zh-CN"/>
              <a:t>递推公式：</a:t>
            </a:r>
          </a:p>
          <a:p>
            <a:r>
              <a:rPr lang="zh-CN" altLang="zh-CN"/>
              <a:t>b (-1)=0</a:t>
            </a:r>
          </a:p>
          <a:p>
            <a:r>
              <a:rPr lang="zh-CN" altLang="zh-CN"/>
              <a:t>b (0)=1</a:t>
            </a:r>
          </a:p>
          <a:p>
            <a:r>
              <a:rPr lang="zh-CN" altLang="zh-CN"/>
              <a:t>b (j)=(–1)×b（j–1）×q（j）+b(j–2)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499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BB4AE-2A00-4B75-88A0-801406F08AEF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EAC0CF-AAB1-416F-B869-A8409A9AFFCF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4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6275-619E-4E90-AF0C-65FABE9738CE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87E96-4C48-4AA8-8D25-2DDE5A1F7890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1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0CD8-2E1E-43A4-889F-256D2C8306F4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1ADFA-1F30-435A-A88C-65296E52C5A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5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73F4-5E8F-45A6-81A2-EC1E37E1AFFE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2FB5-1FC5-41F1-81E9-6F1A95F8D20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42D39-6569-404C-A5EE-FDD56224C8DA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965D-ED1B-41D8-8B42-E1355F338E41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7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74932-7106-4EEF-9143-94662705503A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165A2-A8FB-47A0-92FC-ECA4C606D9C1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3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60FC6-0157-4902-AB86-76760DF4500A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62D00-52BB-49B1-B616-881CA000371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2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28361-A33A-4097-BB5A-555E61A2D990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7657A-8E5A-47B6-A197-0528BF8C19E8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1F2FD-19D3-49FA-A135-F4235B503513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7DFAA-A679-4873-B8CD-BCC21036FC38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0A15-05B7-4CE4-808D-B43E4F1E3766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5502-1E0D-4CDA-8551-7F757AAE9EB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C3BA-BE5D-4417-9581-74F872CB234F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F388E-7B24-45B0-93F1-D9E7CC3C90F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D0E61-CD10-4805-871B-800BE9EEF3D8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CE5A-4916-47F3-B3B9-0C2A4727E032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9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9730C-A805-45B6-874A-0AE9D8744B45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E6CF-DB40-4084-9D1E-5F9F5F8D6236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C51FEB-39EA-4551-B100-6FC6AE286564}" type="datetime1">
              <a:rPr lang="zh-CN" altLang="en-US"/>
              <a:pPr>
                <a:defRPr/>
              </a:pPr>
              <a:t>2021/7/2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802AF8-8318-43C2-AEB3-1120765DA58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pic>
        <p:nvPicPr>
          <p:cNvPr id="1031" name="图片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0013"/>
            <a:ext cx="872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686800" y="644447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24173ED6-4A69-4FA8-8A09-51FC87ACF5D8}" type="slidenum">
              <a:rPr lang="zh-CN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pPr algn="r"/>
              <a:t>‹#›</a:t>
            </a:fld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Storm集群组成</a:t>
            </a:r>
          </a:p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Storm集群搭建</a:t>
            </a:r>
          </a:p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 topology的基本元素</a:t>
            </a:r>
          </a:p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一个简单的例子——WordCount</a:t>
            </a:r>
          </a:p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Storm并行配置</a:t>
            </a:r>
          </a:p>
          <a:p>
            <a:pPr eaLnBrk="1" hangingPunct="1"/>
            <a:r>
              <a:rPr lang="zh-CN" altLang="zh-C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storm-xfraud初步设计</a:t>
            </a:r>
          </a:p>
        </p:txBody>
      </p:sp>
      <p:sp>
        <p:nvSpPr>
          <p:cNvPr id="4099" name="TextBox 8"/>
          <p:cNvSpPr>
            <a:spLocks noChangeArrowheads="1"/>
          </p:cNvSpPr>
          <p:nvPr/>
        </p:nvSpPr>
        <p:spPr bwMode="auto">
          <a:xfrm>
            <a:off x="1692275" y="404813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目录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968375"/>
            <a:ext cx="4038600" cy="5530850"/>
          </a:xfrm>
        </p:spPr>
        <p:txBody>
          <a:bodyPr/>
          <a:lstStyle/>
          <a:p>
            <a:pPr eaLnBrk="1" hangingPunct="1"/>
            <a:r>
              <a:rPr lang="zh-CN" altLang="zh-CN" sz="1200"/>
              <a:t>public class SentenceSpout extends BaseRichSpout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private SpoutOutputCollector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private String[] sentences =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"my dog has fleas", "i like cold beverages",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"the dog ate my homework",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"don't have a cow man", "i don't think i like fleas"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private int index 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declareOutputFields(OutputFieldsDeclarer declarer)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declarer.declare(new Fields("sentence"));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open(Map config, TopologyContext context,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SpoutOutputCollector collector)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this.collector =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nextTuple()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this.collector.emit(new Values(sentences[index]));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index++;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if (index &gt;= sentences.length)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    index 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Utils.waitForMillis(1);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 sz="1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BaseRichSpout提供了IComponent和ISpout接口方法的默认实现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declareOutputFields()在IComponent接口中定义,说明下游数据的子段名称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open()在ISpout接口中定义,在spout初始化时调用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nextTuple()在ISpout接口中定义,是spout的核心.方法被storm调用以发送一个到下游的tuple数据.</a:t>
            </a:r>
          </a:p>
        </p:txBody>
      </p:sp>
      <p:sp>
        <p:nvSpPr>
          <p:cNvPr id="21508" name="TextBox 8"/>
          <p:cNvSpPr>
            <a:spLocks noChangeArrowheads="1"/>
          </p:cNvSpPr>
          <p:nvPr/>
        </p:nvSpPr>
        <p:spPr bwMode="auto">
          <a:xfrm>
            <a:off x="3419475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SentenceSpout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084263"/>
            <a:ext cx="4038600" cy="5260975"/>
          </a:xfrm>
        </p:spPr>
        <p:txBody>
          <a:bodyPr/>
          <a:lstStyle/>
          <a:p>
            <a:pPr eaLnBrk="1" hangingPunct="1"/>
            <a:r>
              <a:rPr lang="zh-CN" altLang="zh-CN" sz="1400"/>
              <a:t>public class SplitSentenceBolt extends BaseRichBolt{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private OutputCollector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public void prepare(Map config, 	TopologyContext context,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	OutputCollector collector)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this.collector =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public void execute(Tuple tuple)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 String sentence = 	tuple.getStringByField("sentence");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 	        String[] words = sentence.split(" 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 for(String word : words){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     this.collector.emit(new Values(word));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    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public void declareOutputFields 	(OutputFieldsDeclarer declarer)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    declarer.declare(new Fields("word"));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400"/>
              <a:t>	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BaseRichBolt提供了IComponent和IBolt接口方法的默认实现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declareOutputFields()说明下游数据的子段名称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prepare()与spout的open()方法类似,用于初始化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execute()是bolt的核心方法.执行具体任务</a:t>
            </a:r>
          </a:p>
        </p:txBody>
      </p:sp>
      <p:sp>
        <p:nvSpPr>
          <p:cNvPr id="23556" name="TextBox 8"/>
          <p:cNvSpPr>
            <a:spLocks noChangeArrowheads="1"/>
          </p:cNvSpPr>
          <p:nvPr/>
        </p:nvSpPr>
        <p:spPr bwMode="auto">
          <a:xfrm>
            <a:off x="3095625" y="349250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SplitSentenceBolt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119188"/>
            <a:ext cx="4038600" cy="5081587"/>
          </a:xfrm>
        </p:spPr>
        <p:txBody>
          <a:bodyPr/>
          <a:lstStyle/>
          <a:p>
            <a:pPr eaLnBrk="1" hangingPunct="1"/>
            <a:r>
              <a:rPr lang="zh-CN" altLang="zh-CN" sz="1200"/>
              <a:t>public class WordCountBolt extends BaseRichBolt{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private OutputCollector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private HashMap&lt;String, Long&gt; counts = null;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prepare(Map config, TopologyContext     	context, OutputCollector collector)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this.collector = collector;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this.counts = new HashMap&lt;String, Long&gt;();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execute(Tuple tuple)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String word = tuple.getStringByField("word");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Long count = this.counts.get(word);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if(count == null){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    count = 0L;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count++;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this.counts.put(word, count);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this.collector.emit(new Values(word, count));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public void declareOutputFields(OutputFieldsDeclarer 	declarer)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    declarer.declare(new Fields("word", "count"));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200"/>
              <a:t>}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BaseRichBolt提供了IComponent和IBolt接口方法的默认实现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declareOutputFields()说明下游数据的子段名称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prepare()与spout的open()方法类似,用于初始化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execute()是bolt的核心方法.执行具体任务</a:t>
            </a:r>
            <a:endParaRPr lang="zh-CN" altLang="zh-CN" sz="3200"/>
          </a:p>
        </p:txBody>
      </p:sp>
      <p:sp>
        <p:nvSpPr>
          <p:cNvPr id="25604" name="TextBox 8"/>
          <p:cNvSpPr>
            <a:spLocks noChangeArrowheads="1"/>
          </p:cNvSpPr>
          <p:nvPr/>
        </p:nvSpPr>
        <p:spPr bwMode="auto">
          <a:xfrm>
            <a:off x="3887788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WordCountBolt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062038"/>
            <a:ext cx="4038600" cy="5822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1200"/>
              <a:t>public class ReportBolt extends BaseRichBolt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private HashMap&lt;String, Long&gt; counts = null;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public void prepare(Map config, TopologyContext 	context, OutputCollector collector)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this.counts = new HashMap&lt;String, Long&gt;();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public void execute(Tuple tuple)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String word = tuple.getStringByField("word");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Long count = tuple.getLongByField("count");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this.counts.put(word, count);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public void declareOutputFields(OutputFieldsDeclarer 	declarer)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// this bolt does not emit anything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public void cleanup()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System.out.println("--- FINAL COUNTS ---");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List&lt;String&gt; keys = new ArrayList&lt;String&gt;();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keys.addAll(this.counts.keySet());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Collections.sort(keys);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for (String key : keys) 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    System.out.println(key + " : " + 	this.counts.get(key));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    System.out.println("--------------");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    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zh-CN" sz="1200"/>
              <a:t>	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BaseRichBolt提供了IComponent和IBolt接口方法的默认实现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declareOutputFields()说明下游数据的子段名称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prepare()与spout的open()方法类似,用于初始化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/>
              <a:t>execute()是bolt的核心方法.执行具体任务</a:t>
            </a:r>
            <a:endParaRPr lang="zh-CN" altLang="zh-CN" sz="3200"/>
          </a:p>
        </p:txBody>
      </p:sp>
      <p:sp>
        <p:nvSpPr>
          <p:cNvPr id="27652" name="TextBox 8"/>
          <p:cNvSpPr>
            <a:spLocks noChangeArrowheads="1"/>
          </p:cNvSpPr>
          <p:nvPr/>
        </p:nvSpPr>
        <p:spPr bwMode="auto">
          <a:xfrm>
            <a:off x="4356100" y="368300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ReportBolt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73075" y="1019175"/>
            <a:ext cx="4038600" cy="5757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public class WordCountTopology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private static final String SENTENCE_SPOUT_ID = "sentence-spout";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private static final String SPLIT_BOLT_ID = "split-bolt";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private static final String COUNT_BOLT_ID = "count-bolt";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private static final String REPORT_BOLT_ID = "report-bolt";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private static final String TOPOLOGY_NAME = "word-count-topology";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public static void main(String[] args) throws Exception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SentenceSpout spout = new SentenceSpout();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SplitSentenceBolt splitBolt = new SplitSentenceBolt();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WordCountBolt countBolt = new WordCountBolt();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ReportBolt reportBolt = new ReportBolt();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TopologyBuilder builder = new TopologyBuilder();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builder.setSpout(SENTENCE_SPOUT_ID, spout);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// SentenceSpout --&gt; SplitSentenceBolt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builder.setBolt(SPLIT_BOLT_ID, splitBolt)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    .shuffleGrouping(SENTENCE_SPOUT_ID);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// SplitSentenceBolt --&gt; WordCountBolt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builder.setBolt(COUNT_BOLT_ID, countBolt)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    .fieldsGrouping(SPLIT_BOLT_ID, new Fields("word"));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// WordCountBolt --&gt; ReportBolt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builder.setBolt(REPORT_BOLT_ID, reportBolt)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    .globalGrouping(COUNT_BOLT_ID);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Config config = new Config();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LocalCluster cluster = new LocalCluster();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cluster.submitTopology(TOPOLOGY_NAME, config, builder.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    createTopology());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waitForSeconds(10);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cluster.killTopology(TOPOLOGY_NAME);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    cluster.shutdown();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1000"/>
              <a:t>}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zh-CN" sz="2400"/>
              <a:t>main()方法中通过TopologyBuilder组装topology</a:t>
            </a:r>
          </a:p>
          <a:p>
            <a:pPr eaLnBrk="1" hangingPunct="1"/>
            <a:r>
              <a:rPr lang="zh-CN" altLang="zh-CN" sz="2400"/>
              <a:t>setBolt() 方法返回BoltDeclarer实例,用于定义数据源</a:t>
            </a:r>
          </a:p>
          <a:p>
            <a:pPr eaLnBrk="1" hangingPunct="1"/>
            <a:r>
              <a:rPr lang="zh-CN" altLang="zh-CN" sz="2400"/>
              <a:t>LocalCluster用于调试模拟,submitTopology()提交topology</a:t>
            </a:r>
          </a:p>
        </p:txBody>
      </p:sp>
      <p:sp>
        <p:nvSpPr>
          <p:cNvPr id="29700" name="TextBox 8"/>
          <p:cNvSpPr>
            <a:spLocks noChangeArrowheads="1"/>
          </p:cNvSpPr>
          <p:nvPr/>
        </p:nvSpPr>
        <p:spPr bwMode="auto">
          <a:xfrm>
            <a:off x="3851275" y="333375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WordCountTopology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一个storm集群中的组件:</a:t>
            </a:r>
          </a:p>
          <a:p>
            <a:pPr lvl="1" eaLnBrk="1" hangingPunct="1"/>
            <a:r>
              <a:rPr lang="zh-CN" altLang="zh-CN" sz="2000"/>
              <a:t>Nodes (machines)物理机器</a:t>
            </a:r>
          </a:p>
          <a:p>
            <a:pPr lvl="1" eaLnBrk="1" hangingPunct="1"/>
            <a:r>
              <a:rPr lang="zh-CN" altLang="zh-CN" sz="2000"/>
              <a:t>Workers (JVMS)每台物理机可以配置一个或多个JVM.一个topology可以要求自己需要的worker.api形式为通过config的setNumWorkers方法.</a:t>
            </a:r>
          </a:p>
          <a:p>
            <a:pPr lvl="1" eaLnBrk="1" hangingPunct="1"/>
            <a:r>
              <a:rPr lang="zh-CN" altLang="zh-CN" sz="2000"/>
              <a:t>Executors (threads)一个JVM上多个线程.</a:t>
            </a:r>
          </a:p>
          <a:p>
            <a:pPr lvl="1" eaLnBrk="1" hangingPunct="1"/>
            <a:r>
              <a:rPr lang="zh-CN" altLang="zh-CN" sz="2000"/>
              <a:t>Tasks (bolt/spout instances)默认一个线程执行一个task(spout, bolt)</a:t>
            </a:r>
          </a:p>
        </p:txBody>
      </p:sp>
      <p:sp>
        <p:nvSpPr>
          <p:cNvPr id="31747" name="TextBox 8"/>
          <p:cNvSpPr>
            <a:spLocks noChangeArrowheads="1"/>
          </p:cNvSpPr>
          <p:nvPr/>
        </p:nvSpPr>
        <p:spPr bwMode="auto">
          <a:xfrm>
            <a:off x="3200400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Storm并行-概念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默认配置并行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9213" y="1600200"/>
            <a:ext cx="3965575" cy="218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38588"/>
            <a:ext cx="8229600" cy="2185987"/>
          </a:xfrm>
        </p:spPr>
        <p:txBody>
          <a:bodyPr/>
          <a:lstStyle/>
          <a:p>
            <a:pPr eaLnBrk="1" hangingPunct="1"/>
            <a:r>
              <a:rPr lang="zh-CN" altLang="zh-CN"/>
              <a:t>一个node,一个JVM</a:t>
            </a:r>
          </a:p>
          <a:p>
            <a:pPr eaLnBrk="1" hangingPunct="1"/>
            <a:r>
              <a:rPr lang="zh-CN" altLang="zh-CN"/>
              <a:t>此时的并行只在线程级别.</a:t>
            </a:r>
          </a:p>
        </p:txBody>
      </p:sp>
      <p:sp>
        <p:nvSpPr>
          <p:cNvPr id="33796" name="TextBox 8"/>
          <p:cNvSpPr>
            <a:spLocks noChangeArrowheads="1"/>
          </p:cNvSpPr>
          <p:nvPr/>
        </p:nvSpPr>
        <p:spPr bwMode="auto">
          <a:xfrm>
            <a:off x="3276600" y="333375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Storm并行-默认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8"/>
          <p:cNvSpPr>
            <a:spLocks noChangeArrowheads="1"/>
          </p:cNvSpPr>
          <p:nvPr/>
        </p:nvSpPr>
        <p:spPr bwMode="auto">
          <a:xfrm>
            <a:off x="2916238" y="333375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Storm并行-线程并行</a:t>
            </a:r>
          </a:p>
        </p:txBody>
      </p:sp>
      <p:pic>
        <p:nvPicPr>
          <p:cNvPr id="35843" name="Picture 5" descr="线程并行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7400"/>
            <a:ext cx="4038600" cy="3611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builder.setSpout(SENTENCE_SPOUT_ID, spout, 2);</a:t>
            </a:r>
          </a:p>
          <a:p>
            <a:pPr lvl="1" eaLnBrk="1" hangingPunct="1"/>
            <a:r>
              <a:rPr lang="zh-CN" altLang="zh-CN" sz="1700"/>
              <a:t>1 worker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8"/>
          <p:cNvSpPr>
            <a:spLocks noChangeArrowheads="1"/>
          </p:cNvSpPr>
          <p:nvPr/>
        </p:nvSpPr>
        <p:spPr bwMode="auto">
          <a:xfrm>
            <a:off x="3635375" y="29686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Storm并行-jvm</a:t>
            </a:r>
          </a:p>
        </p:txBody>
      </p:sp>
      <p:pic>
        <p:nvPicPr>
          <p:cNvPr id="37891" name="Picture 5" descr="JVMN线程并行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1163638"/>
            <a:ext cx="3275013" cy="5253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builder.setBolt(SPLIT_BOLT_ID, splitBolt, 2)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.setNumTasks(4)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.shuffleGrouping(SENTENCE_SPOUT_ID);</a:t>
            </a:r>
          </a:p>
          <a:p>
            <a:pPr eaLnBrk="1" hangingPunct="1"/>
            <a:r>
              <a:rPr lang="zh-CN" altLang="zh-CN" sz="2000"/>
              <a:t>builder.setBolt(COUNT_BOLT_ID, countBolt, 4)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.fieldsGrouping(SPLIT_BOLT_ID, new Fields("word"));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000"/>
              <a:t>Grouping表示向同一个bolt的多个并行task实例发送数据时的分配方法.自带7种: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Shuffle grouping:随机分配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Fields grouping:指定field的值相同的tuple将永远发送到同一个bolt处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All grouping:所有task接受相同的tuple的拷贝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Global grouping:所有tuple将会发送task ID最低的task实例去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None grouping:功能上与shuffle grouping相同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Direct grouping:由源stream通过调用emitDirect()方法决定,之可用于direct stream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Local or shuffle grouping:与shuffle grouping类似,对同一个JVM中的task实例进行随机分配</a:t>
            </a:r>
          </a:p>
        </p:txBody>
      </p:sp>
      <p:sp>
        <p:nvSpPr>
          <p:cNvPr id="39939" name="TextBox 8"/>
          <p:cNvSpPr>
            <a:spLocks noChangeArrowheads="1"/>
          </p:cNvSpPr>
          <p:nvPr/>
        </p:nvSpPr>
        <p:spPr bwMode="auto">
          <a:xfrm>
            <a:off x="3600450" y="260350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stream groupings-原生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2301875"/>
            <a:ext cx="3048000" cy="2466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406900" y="1187450"/>
            <a:ext cx="4040188" cy="4525963"/>
          </a:xfrm>
        </p:spPr>
        <p:txBody>
          <a:bodyPr/>
          <a:lstStyle/>
          <a:p>
            <a:pPr eaLnBrk="1" hangingPunct="1"/>
            <a:r>
              <a:rPr lang="zh-CN" altLang="zh-CN" sz="2800"/>
              <a:t>Nimbus发送控制信息及任务jar包,是单点的,但是只要任务已经提交到集群上了,即使Nimbus挂掉也不影响现有任务的运行.</a:t>
            </a:r>
          </a:p>
          <a:p>
            <a:pPr eaLnBrk="1" hangingPunct="1"/>
            <a:r>
              <a:rPr lang="zh-CN" altLang="zh-CN" sz="2800"/>
              <a:t>Zookeeper负责控制信息的传送和持久化.</a:t>
            </a:r>
          </a:p>
          <a:p>
            <a:pPr eaLnBrk="1" hangingPunct="1"/>
            <a:r>
              <a:rPr lang="zh-CN" altLang="zh-CN" sz="2800"/>
              <a:t>Supervisor负责Worker线程的管理.</a:t>
            </a:r>
          </a:p>
        </p:txBody>
      </p:sp>
      <p:sp>
        <p:nvSpPr>
          <p:cNvPr id="5124" name="TextBox 8"/>
          <p:cNvSpPr>
            <a:spLocks noChangeArrowheads="1"/>
          </p:cNvSpPr>
          <p:nvPr/>
        </p:nvSpPr>
        <p:spPr bwMode="auto">
          <a:xfrm>
            <a:off x="431800" y="3683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 集群组成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实现CustomStreamGrouping接口</a:t>
            </a:r>
          </a:p>
          <a:p>
            <a:pPr lvl="1" eaLnBrk="1" hangingPunct="1"/>
            <a:r>
              <a:rPr lang="zh-CN" altLang="zh-CN" sz="2000"/>
              <a:t>public interface CustomStreamGrouping extends Serializable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	void prepare(WorkerTopologyContext 			context, GlobalStreamId stream, 			List&lt;Integer&gt; targetTasks);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	List&lt;Integer&gt; chooseTasks(int taskId, 			List&lt;Object&gt; values);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zh-CN" sz="2000"/>
              <a:t>	}</a:t>
            </a:r>
          </a:p>
          <a:p>
            <a:pPr eaLnBrk="1" hangingPunct="1"/>
            <a:r>
              <a:rPr lang="zh-CN" altLang="zh-CN" sz="2000"/>
              <a:t>prepare方法用于初始化,其中targetTasks是所有下游task的标示符列表.</a:t>
            </a:r>
          </a:p>
          <a:p>
            <a:pPr eaLnBrk="1" hangingPunct="1"/>
            <a:r>
              <a:rPr lang="zh-CN" altLang="zh-CN" sz="2000"/>
              <a:t>chooseTasks()返回下游task的标示符列表,参数taskId表示源task,values表示tuple的值</a:t>
            </a:r>
          </a:p>
        </p:txBody>
      </p:sp>
      <p:sp>
        <p:nvSpPr>
          <p:cNvPr id="41987" name="TextBox 8"/>
          <p:cNvSpPr>
            <a:spLocks noChangeArrowheads="1"/>
          </p:cNvSpPr>
          <p:nvPr/>
        </p:nvSpPr>
        <p:spPr bwMode="auto">
          <a:xfrm>
            <a:off x="3311525" y="333375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stream groupings - 自定义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5"/>
          <p:cNvSpPr>
            <a:spLocks noChangeArrowheads="1"/>
          </p:cNvSpPr>
          <p:nvPr/>
        </p:nvSpPr>
        <p:spPr bwMode="auto">
          <a:xfrm>
            <a:off x="1009650" y="2755900"/>
            <a:ext cx="7038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华文琥珀" panose="02010800040101010101" pitchFamily="2" charset="-122"/>
              </a:rPr>
              <a:t>谢  谢</a:t>
            </a:r>
            <a:endParaRPr lang="en-US" altLang="zh-CN" sz="480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华文琥珀" panose="02010800040101010101" pitchFamily="2" charset="-122"/>
            </a:endParaRPr>
          </a:p>
          <a:p>
            <a:pPr algn="ctr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CentOS 6.5 64bit Basic Server 安装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使用主要软件包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jdk：jdk1.7.0_67 64位Linux版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zookeeper：zookeeper-3.4.6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storm：0.9.2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设置三台虚拟机模拟，ip及主机名如下：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192.168.122.12 storm01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192.168.122.13 storm02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/>
              <a:t>192.168.122.14 storm03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为方便统一起见，统一将上面几个软件包解压至/usr/programs下。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查看/etc/sysconfig/network内容，确保为HOSTNAME=storm01类似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及/etc/hosts内容，确保包含三台虚拟机的ip及主机名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创建用户cfca，以下均在此用户下进行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将/usr/programs的拥有者改为cfca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/>
              <a:t>关闭iptables</a:t>
            </a:r>
            <a:r>
              <a:rPr lang="zh-CN" altLang="en-US" sz="2400"/>
              <a:t>防火墙</a:t>
            </a:r>
            <a:endParaRPr lang="zh-CN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sudo service iptables stop</a:t>
            </a:r>
          </a:p>
        </p:txBody>
      </p:sp>
      <p:sp>
        <p:nvSpPr>
          <p:cNvPr id="7171" name="TextBox 8"/>
          <p:cNvSpPr>
            <a:spLocks noChangeArrowheads="1"/>
          </p:cNvSpPr>
          <p:nvPr/>
        </p:nvSpPr>
        <p:spPr bwMode="auto">
          <a:xfrm>
            <a:off x="2743200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Arial" panose="020B0604020202020204" pitchFamily="34" charset="0"/>
                <a:sym typeface="Segoe UI" panose="020B0502040204020203" pitchFamily="34" charset="0"/>
              </a:rPr>
              <a:t>Storm集群搭建</a:t>
            </a: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——环境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2"/>
            <a:ext cx="8229600" cy="60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将zookeeper解压至/usr/programs下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创建目录/home/cfca/var/zookeeper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修改安装目录下conf，将zoo_sample.cfg复制为zoo.cfg，打开，修改dataDir为/home/cfca/var/zookeeper，并在最后添加以下内容：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server.1= storm01:2888:3888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server.2= storm 02:2888:3888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server.3= storm 03:2888:3888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dataDir下，新建一个myid文件，里面存放一个数字，用来标识当前主机。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storm01:echo “1” &gt;&gt; /home/zookeeper/var/myid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storm02:echo “2” &gt;&gt; /home/zookeeper/var/myid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storm03:echo “3” &gt;&gt; /home/zookeeper/var/myid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编辑/etc/profile，添加以下内容：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export ZOOKEEPER_HOME=/usr/programs/zookeeper-3.4.6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export PATH=$PATH:$ZOOKEEPER_HOME/bin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启动每台机器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zkServer.sh start</a:t>
            </a:r>
          </a:p>
        </p:txBody>
      </p:sp>
      <p:sp>
        <p:nvSpPr>
          <p:cNvPr id="9219" name="TextBox 8"/>
          <p:cNvSpPr>
            <a:spLocks noChangeArrowheads="1"/>
          </p:cNvSpPr>
          <p:nvPr/>
        </p:nvSpPr>
        <p:spPr bwMode="auto">
          <a:xfrm>
            <a:off x="2592388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Arial" panose="020B0604020202020204" pitchFamily="34" charset="0"/>
                <a:sym typeface="Segoe UI" panose="020B0502040204020203" pitchFamily="34" charset="0"/>
              </a:rPr>
              <a:t>Storm集群搭建</a:t>
            </a: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——ZooKeeper配置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1800"/>
              <a:t>将压缩包解压至/usr/programs/apache-storm-0.9.2-incubating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编辑/etc/profile，添加以下内容：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export STORM_HOME=/usr/programs/apache-storm-0.9.2-incubating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export PATH=$PATH:$STORM_HOME/bin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编辑/usr/programs/apache-storm-0.9.2-incubating/conf/storm.yaml，添加以下内容：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storm.zookeeper.servers: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- "storm01"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- "storm02"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　- "storm03"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nimbus.host: "storm01"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storm.local.dir: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"/home/cfca/var/storm"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supervisor.slots.ports: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- 6700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- 6701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    - 6702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400"/>
              <a:t>　- 6703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在storm01上执行storm nimbus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在storm02和storm03上执行storm supervisor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在storm01上执行storm ui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/>
              <a:t>在浏览器地址栏输入192.168.122.12:8080即可看到storm集群的一些统计信息</a:t>
            </a:r>
          </a:p>
        </p:txBody>
      </p:sp>
      <p:sp>
        <p:nvSpPr>
          <p:cNvPr id="11267" name="TextBox 8"/>
          <p:cNvSpPr>
            <a:spLocks noChangeArrowheads="1"/>
          </p:cNvSpPr>
          <p:nvPr/>
        </p:nvSpPr>
        <p:spPr bwMode="auto">
          <a:xfrm>
            <a:off x="3192463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Arial" panose="020B0604020202020204" pitchFamily="34" charset="0"/>
                <a:sym typeface="Segoe UI" panose="020B0502040204020203" pitchFamily="34" charset="0"/>
              </a:rPr>
              <a:t>Storm集群搭建</a:t>
            </a: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——storm配置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zh-CN" sz="2000"/>
              <a:t>在可以连接storm01的机器上解压storm包至/usr/programs/apache-storm-0.9.2-incubating</a:t>
            </a:r>
          </a:p>
          <a:p>
            <a:pPr eaLnBrk="1" hangingPunct="1"/>
            <a:r>
              <a:rPr lang="zh-CN" altLang="zh-CN" sz="2000"/>
              <a:t>编辑/etc/profile，添加以下内容：</a:t>
            </a:r>
          </a:p>
          <a:p>
            <a:pPr lvl="1" eaLnBrk="1" hangingPunct="1"/>
            <a:r>
              <a:rPr lang="zh-CN" altLang="zh-CN" sz="1800"/>
              <a:t>export STORM_HOME=/usr/programs/apache-storm-0.9.2-incubating</a:t>
            </a:r>
          </a:p>
          <a:p>
            <a:pPr lvl="1" eaLnBrk="1" hangingPunct="1"/>
            <a:r>
              <a:rPr lang="zh-CN" altLang="zh-CN" sz="1800"/>
              <a:t>export PATH=$PATH:$STORM_HOME/bin</a:t>
            </a:r>
          </a:p>
          <a:p>
            <a:pPr eaLnBrk="1" hangingPunct="1"/>
            <a:r>
              <a:rPr lang="zh-CN" altLang="zh-CN" sz="2000"/>
              <a:t>在当前用户目录下建立文件夹.storm，在.storm内建立文件storm.yaml，编辑storm.yaml，添加如下语句：</a:t>
            </a:r>
          </a:p>
          <a:p>
            <a:pPr lvl="1" eaLnBrk="1" hangingPunct="1"/>
            <a:r>
              <a:rPr lang="zh-CN" altLang="zh-CN" sz="1800"/>
              <a:t>nimbus.host: “storm01”</a:t>
            </a:r>
          </a:p>
          <a:p>
            <a:pPr eaLnBrk="1" hangingPunct="1"/>
            <a:r>
              <a:rPr lang="zh-CN" altLang="zh-CN" sz="2000"/>
              <a:t>确保本机可以根据机器名访问到机器storm01</a:t>
            </a:r>
          </a:p>
          <a:p>
            <a:pPr eaLnBrk="1" hangingPunct="1"/>
            <a:r>
              <a:rPr lang="zh-CN" altLang="zh-CN" sz="2000"/>
              <a:t>进入/usr/programs/apache-storm-0.9.2-incubating/examples/storm-starter，执行以下命令：</a:t>
            </a:r>
          </a:p>
          <a:p>
            <a:pPr lvl="1" eaLnBrk="1" hangingPunct="1"/>
            <a:r>
              <a:rPr lang="zh-CN" altLang="zh-CN" sz="1800"/>
              <a:t>storm jar storm-starter-topologies-0.9.2-incubating.jar storm.starter.ExclamationTopology exclamation-topology</a:t>
            </a:r>
          </a:p>
          <a:p>
            <a:pPr eaLnBrk="1" hangingPunct="1"/>
            <a:r>
              <a:rPr lang="zh-CN" altLang="zh-CN" sz="2000"/>
              <a:t>即可通过浏览器访问192.168.122.12:8080，看到这个topology在运行的信息。</a:t>
            </a:r>
          </a:p>
        </p:txBody>
      </p:sp>
      <p:sp>
        <p:nvSpPr>
          <p:cNvPr id="13315" name="TextBox 8"/>
          <p:cNvSpPr>
            <a:spLocks noChangeArrowheads="1"/>
          </p:cNvSpPr>
          <p:nvPr/>
        </p:nvSpPr>
        <p:spPr bwMode="auto">
          <a:xfrm>
            <a:off x="3059113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Arial" panose="020B0604020202020204" pitchFamily="34" charset="0"/>
                <a:sym typeface="Segoe UI" panose="020B0502040204020203" pitchFamily="34" charset="0"/>
              </a:rPr>
              <a:t>Storm集群搭建</a:t>
            </a: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——客户端配置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>
            <a:spLocks noChangeArrowheads="1"/>
          </p:cNvSpPr>
          <p:nvPr/>
        </p:nvSpPr>
        <p:spPr bwMode="auto">
          <a:xfrm>
            <a:off x="3816350" y="368300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Storm topology的基本元素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2538413"/>
            <a:ext cx="3438525" cy="264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64050" y="1520825"/>
            <a:ext cx="4038600" cy="4525963"/>
          </a:xfrm>
        </p:spPr>
        <p:txBody>
          <a:bodyPr/>
          <a:lstStyle/>
          <a:p>
            <a:pPr eaLnBrk="1" hangingPunct="1"/>
            <a:r>
              <a:rPr lang="zh-CN" altLang="zh-CN" sz="2000"/>
              <a:t>Streams</a:t>
            </a:r>
          </a:p>
          <a:p>
            <a:pPr lvl="1" eaLnBrk="1" hangingPunct="1"/>
            <a:r>
              <a:rPr lang="zh-CN" altLang="zh-CN" sz="2000"/>
              <a:t>storm中最基本的数据结构是tuple，也就是一个键值对的列表，而stream是有一个无边界的tuple的序列。</a:t>
            </a:r>
          </a:p>
          <a:p>
            <a:pPr eaLnBrk="1" hangingPunct="1"/>
            <a:r>
              <a:rPr lang="zh-CN" altLang="zh-CN" sz="2000"/>
              <a:t>Spouts</a:t>
            </a:r>
          </a:p>
          <a:p>
            <a:pPr lvl="1" eaLnBrk="1" hangingPunct="1"/>
            <a:r>
              <a:rPr lang="zh-CN" altLang="zh-CN" sz="2000"/>
              <a:t>连接数据源的适配器，将数据转换为tuple，并将tuple组合为stream发出去</a:t>
            </a:r>
          </a:p>
          <a:p>
            <a:pPr eaLnBrk="1" hangingPunct="1"/>
            <a:r>
              <a:rPr lang="zh-CN" altLang="zh-CN" sz="2000"/>
              <a:t>Bolts</a:t>
            </a:r>
          </a:p>
          <a:p>
            <a:pPr lvl="1" eaLnBrk="1" hangingPunct="1"/>
            <a:r>
              <a:rPr lang="zh-CN" altLang="zh-CN" sz="2000"/>
              <a:t>对从spout或者其他bolt发出的一个或多个stream进行处理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Sentence spout</a:t>
            </a:r>
          </a:p>
          <a:p>
            <a:pPr lvl="1" eaLnBrk="1" hangingPunct="1"/>
            <a:r>
              <a:rPr lang="zh-CN" altLang="zh-CN" sz="2000"/>
              <a:t>{ "sentence":"my dog has fleas" }</a:t>
            </a:r>
          </a:p>
          <a:p>
            <a:pPr eaLnBrk="1" hangingPunct="1"/>
            <a:r>
              <a:rPr lang="zh-CN" altLang="zh-CN" sz="2000"/>
              <a:t>split sentence bolt</a:t>
            </a:r>
          </a:p>
          <a:p>
            <a:pPr lvl="1" eaLnBrk="1" hangingPunct="1"/>
            <a:r>
              <a:rPr lang="zh-CN" altLang="zh-CN" sz="2000"/>
              <a:t>{"word" : "my"}</a:t>
            </a:r>
          </a:p>
          <a:p>
            <a:pPr lvl="1" eaLnBrk="1" hangingPunct="1"/>
            <a:r>
              <a:rPr lang="zh-CN" altLang="zh-CN" sz="2000"/>
              <a:t>{"word" : "dog"}</a:t>
            </a:r>
          </a:p>
          <a:p>
            <a:pPr eaLnBrk="1" hangingPunct="1"/>
            <a:r>
              <a:rPr lang="zh-CN" altLang="zh-CN" sz="2000"/>
              <a:t>word count bolt</a:t>
            </a:r>
          </a:p>
          <a:p>
            <a:pPr lvl="1" eaLnBrk="1" hangingPunct="1"/>
            <a:r>
              <a:rPr lang="zh-CN" altLang="zh-CN" sz="2000"/>
              <a:t>{ "word" : "dog", "count" : 5 }</a:t>
            </a:r>
          </a:p>
          <a:p>
            <a:pPr eaLnBrk="1" hangingPunct="1"/>
            <a:r>
              <a:rPr lang="zh-CN" altLang="zh-CN" sz="2000"/>
              <a:t>report bolt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17411" name="TextBox 8"/>
          <p:cNvSpPr>
            <a:spLocks noChangeArrowheads="1"/>
          </p:cNvSpPr>
          <p:nvPr/>
        </p:nvSpPr>
        <p:spPr bwMode="auto">
          <a:xfrm>
            <a:off x="2879725" y="404813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一个基础的例子——WordCount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000"/>
              <a:t>添加以下依赖: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&lt;dependency&gt;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    &lt;groupId&gt;org.apache.storm&lt;/groupId&gt;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    &lt;artifactId&gt;storm-core&lt;/artifactId&gt;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    &lt;version&gt;0.9.2-incubating&lt;/version&gt;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&lt;/dependency&gt;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000"/>
              <a:t>注意有些依赖jar需要clojars库,可在pom中添加下面的库: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&lt;repository&gt;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    &lt;id&gt;clojars.org&lt;/id&gt;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    &lt;url&gt;http://clojars.org/repo&lt;/url&gt;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&lt;/repository&gt;</a:t>
            </a:r>
          </a:p>
        </p:txBody>
      </p:sp>
      <p:sp>
        <p:nvSpPr>
          <p:cNvPr id="19459" name="TextBox 8"/>
          <p:cNvSpPr>
            <a:spLocks noChangeArrowheads="1"/>
          </p:cNvSpPr>
          <p:nvPr/>
        </p:nvSpPr>
        <p:spPr bwMode="auto">
          <a:xfrm>
            <a:off x="3563938" y="368300"/>
            <a:ext cx="594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Maven配置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imated_tab_slides_over_five_headers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nimated_tab_slides_over_five_header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Pages>0</Pages>
  <Words>5077</Words>
  <Characters>0</Characters>
  <Application>Microsoft Office PowerPoint</Application>
  <DocSecurity>0</DocSecurity>
  <PresentationFormat>全屏显示(4:3)</PresentationFormat>
  <Lines>0</Lines>
  <Paragraphs>529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华文琥珀</vt:lpstr>
      <vt:lpstr>宋体</vt:lpstr>
      <vt:lpstr>微软雅黑</vt:lpstr>
      <vt:lpstr>Arial</vt:lpstr>
      <vt:lpstr>Calibri</vt:lpstr>
      <vt:lpstr>Segoe UI</vt:lpstr>
      <vt:lpstr>Times New Roman</vt:lpstr>
      <vt:lpstr>Animated_tab_slides_over_five_headers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中国金融认证中心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朴冠英</dc:creator>
  <cp:keywords/>
  <dc:description/>
  <cp:lastModifiedBy>chen Ocean</cp:lastModifiedBy>
  <cp:revision>9</cp:revision>
  <dcterms:created xsi:type="dcterms:W3CDTF">1899-12-30T16:00:00Z</dcterms:created>
  <dcterms:modified xsi:type="dcterms:W3CDTF">2021-07-02T02:36:29Z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TC024787359991</vt:lpwstr>
  </property>
  <property fmtid="{D5CDD505-2E9C-101B-9397-08002B2CF9AE}" pid="3" name="ContentTypeId">
    <vt:lpwstr>0x010100DA9AD6677B64EF429BC42454B452661C</vt:lpwstr>
  </property>
  <property fmtid="{D5CDD505-2E9C-101B-9397-08002B2CF9AE}" pid="4" name="_dlc_DocIdItemGuid">
    <vt:lpwstr>ab880097-f94b-4e11-909c-e6689ca71b92</vt:lpwstr>
  </property>
  <property fmtid="{D5CDD505-2E9C-101B-9397-08002B2CF9AE}" pid="5" name="KSOProductBuildVer">
    <vt:lpwstr>2052-8.1.0.3724</vt:lpwstr>
  </property>
</Properties>
</file>