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sldIdLst>
    <p:sldId id="1140" r:id="rId2"/>
    <p:sldId id="1141" r:id="rId3"/>
    <p:sldId id="1166" r:id="rId4"/>
    <p:sldId id="1142" r:id="rId5"/>
    <p:sldId id="1143" r:id="rId6"/>
    <p:sldId id="1144" r:id="rId7"/>
    <p:sldId id="1145" r:id="rId8"/>
    <p:sldId id="1146" r:id="rId9"/>
    <p:sldId id="1147" r:id="rId10"/>
    <p:sldId id="1148" r:id="rId11"/>
    <p:sldId id="1149" r:id="rId12"/>
    <p:sldId id="1165" r:id="rId13"/>
    <p:sldId id="1152" r:id="rId14"/>
    <p:sldId id="1153" r:id="rId15"/>
    <p:sldId id="1154" r:id="rId16"/>
    <p:sldId id="1155" r:id="rId17"/>
    <p:sldId id="1156" r:id="rId18"/>
    <p:sldId id="1157" r:id="rId19"/>
    <p:sldId id="1158" r:id="rId20"/>
    <p:sldId id="1164" r:id="rId21"/>
    <p:sldId id="1159" r:id="rId22"/>
    <p:sldId id="1160" r:id="rId23"/>
    <p:sldId id="1161" r:id="rId24"/>
    <p:sldId id="1162" r:id="rId25"/>
    <p:sldId id="113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FB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25" autoAdjust="0"/>
    <p:restoredTop sz="86492" autoAdjust="0"/>
  </p:normalViewPr>
  <p:slideViewPr>
    <p:cSldViewPr>
      <p:cViewPr varScale="1">
        <p:scale>
          <a:sx n="112" d="100"/>
          <a:sy n="112" d="100"/>
        </p:scale>
        <p:origin x="1176" y="10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5608922-ED04-4628-8A43-E70B3A010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8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79913" y="6648450"/>
            <a:ext cx="685800" cy="214313"/>
          </a:xfrm>
        </p:spPr>
        <p:txBody>
          <a:bodyPr anchorCtr="0"/>
          <a:lstStyle>
            <a:lvl1pPr>
              <a:defRPr sz="800"/>
            </a:lvl1pPr>
          </a:lstStyle>
          <a:p>
            <a:pPr>
              <a:defRPr/>
            </a:pPr>
            <a:fld id="{9964D95F-77D9-4AE8-9360-3E45C8F164D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45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D5D6A-26C1-4E75-B705-9370C73D0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0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016125" cy="5735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895975" cy="5735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CA700-1F7F-4D88-B546-C5058771FE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63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ADF14D07-D93B-443A-A6C2-0E187E32DF35}" type="datetimeFigureOut">
              <a:rPr lang="zh-CN" altLang="en-US"/>
              <a:pPr>
                <a:defRPr/>
              </a:pPr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9348ABE-21CC-4D96-B5A7-E2F95C4778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3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7E844-392D-463D-9614-92ABE73E8E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93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21A25-29D1-4A8F-A985-7CB5E73EDF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2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73163"/>
            <a:ext cx="395605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2663" y="1173163"/>
            <a:ext cx="395605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61D6D-644D-4B6F-B585-49462B5F2B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3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E9E0-64B7-40D5-B800-3AA48D1FFF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26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E65AD-1F54-4935-B35D-FCD8B41C738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1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73F1-38CF-4C98-BA34-C8BEE71595D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1FEF-4416-4E23-91C8-3A9F8C323A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4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58AD9-F436-4B16-8ED6-BE789A5EFE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51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0013"/>
            <a:ext cx="872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613525"/>
            <a:ext cx="982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00000"/>
              </a:lnSpc>
              <a:defRPr kumimoji="0" sz="100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B3555611-DB80-4FE8-95A0-7344EFCE1C1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971550" y="333375"/>
            <a:ext cx="79930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84213" y="1173163"/>
            <a:ext cx="80645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79850" y="6473825"/>
            <a:ext cx="3419475" cy="38417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lnSpc>
                <a:spcPct val="100000"/>
              </a:lnSpc>
              <a:defRPr kumimoji="0"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11">
            <a:hlinkClick r:id="rId15"/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77406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1pPr>
            <a:lvl2pPr marL="742950" indent="-28575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marL="11430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marL="16002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marL="20574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并行计算实验室                                     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http://www.qhoa.org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35128" y="647502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24173ED6-4A69-4FA8-8A09-51FC87ACF5D8}" type="slidenum">
              <a:rPr lang="zh-CN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pPr algn="r"/>
              <a:t>‹#›</a:t>
            </a:fld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3D8BD7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2pPr>
      <a:lvl3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3pPr>
      <a:lvl4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4pPr>
      <a:lvl5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B0F0"/>
        </a:buClr>
        <a:buSzPct val="75000"/>
        <a:buFont typeface="Wingdings" panose="05000000000000000000" pitchFamily="2" charset="2"/>
        <a:buChar char="p"/>
        <a:defRPr sz="2700" b="1" kern="1200">
          <a:solidFill>
            <a:srgbClr val="00B0F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Font typeface="Vivaldi" panose="03020602050506090804" pitchFamily="66" charset="0"/>
        <a:buChar char="—"/>
        <a:defRPr kumimoji="1" sz="24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2pPr>
      <a:lvl3pPr marL="11430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80000"/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3pPr>
      <a:lvl4pPr marL="16002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60000"/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4pPr>
      <a:lvl5pPr marL="20574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70000"/>
        <a:buFont typeface="Wingdings" panose="05000000000000000000" pitchFamily="2" charset="2"/>
        <a:buChar char="l"/>
        <a:defRPr kumimoji="1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763713" y="1700213"/>
            <a:ext cx="554196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latinLnBrk="1">
              <a:lnSpc>
                <a:spcPct val="90000"/>
              </a:lnSpc>
              <a:defRPr/>
            </a:pPr>
            <a:r>
              <a:rPr lang="zh-CN" altLang="en-US" sz="5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数据库应用技术</a:t>
            </a:r>
          </a:p>
        </p:txBody>
      </p:sp>
      <p:sp>
        <p:nvSpPr>
          <p:cNvPr id="5123" name="副标题 2"/>
          <p:cNvSpPr>
            <a:spLocks noChangeArrowheads="1"/>
          </p:cNvSpPr>
          <p:nvPr/>
        </p:nvSpPr>
        <p:spPr bwMode="auto">
          <a:xfrm>
            <a:off x="1271588" y="3836988"/>
            <a:ext cx="6872287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Arial" panose="020B0604020202020204" pitchFamily="34" charset="0"/>
                <a:sym typeface="Tahoma" panose="020B0604030504040204" pitchFamily="34" charset="0"/>
              </a:rPr>
              <a:t> 孙大为</a:t>
            </a:r>
            <a:endParaRPr lang="en-US" altLang="zh-CN" sz="3600">
              <a:solidFill>
                <a:schemeClr val="tx1"/>
              </a:solidFill>
              <a:latin typeface="Arial" panose="020B0604020202020204" pitchFamily="34" charset="0"/>
              <a:sym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sz="2000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中国地质大学</a:t>
            </a:r>
            <a:r>
              <a:rPr 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 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信息工程学院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>
            <a:spLocks noChangeArrowheads="1"/>
          </p:cNvSpPr>
          <p:nvPr/>
        </p:nvSpPr>
        <p:spPr bwMode="auto">
          <a:xfrm>
            <a:off x="2916238" y="238125"/>
            <a:ext cx="7683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处理节点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(MonitorBolt.java)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852488" y="1427163"/>
            <a:ext cx="7602537" cy="30257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cleanup()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declareOutputFields(OutputFieldsDeclarer declarer)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declarer.declare(new Fields("str"));//声明bolt的输出参数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Map&lt;String, Object&gt; getComponentConfiguration()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return 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zh-CN" altLang="en-US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/>
          <p:cNvSpPr>
            <a:spLocks noChangeArrowheads="1"/>
          </p:cNvSpPr>
          <p:nvPr/>
        </p:nvSpPr>
        <p:spPr bwMode="auto">
          <a:xfrm>
            <a:off x="2700338" y="260350"/>
            <a:ext cx="7683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处理节点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(MysqlBolt.java)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854075" y="1427163"/>
            <a:ext cx="7788275" cy="522128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class MysqlBolt implements IRichBolt{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private Connection conn=null;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private Statement stmt = 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private OutputCollector 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public void prepare(Map stormConf, TopologyContext context,OutputCollector collector)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this.collector = 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//{....}连接数据库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public void execute(Tuple input)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String str =input.getString(0);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//{....}插入数据库</a:t>
            </a:r>
            <a:endParaRPr lang="zh-CN" altLang="en-US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public void cleanup()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//{....}关闭数据库连接		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public void declareOutputFields(OutputFieldsDeclarer declarer){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public Map&lt;String, Object&gt; getComponentConfiguration() {return null;}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/>
          <p:cNvSpPr>
            <a:spLocks noChangeArrowheads="1"/>
          </p:cNvSpPr>
          <p:nvPr/>
        </p:nvSpPr>
        <p:spPr bwMode="auto">
          <a:xfrm>
            <a:off x="4067175" y="260350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TextBox 6"/>
          <p:cNvSpPr>
            <a:spLocks noChangeArrowheads="1"/>
          </p:cNvSpPr>
          <p:nvPr/>
        </p:nvSpPr>
        <p:spPr bwMode="auto">
          <a:xfrm>
            <a:off x="898525" y="1484313"/>
            <a:ext cx="76342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Storm程序流程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369BD7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Storm总结及问题</a:t>
            </a:r>
            <a:endParaRPr lang="en-US" altLang="zh-CN" sz="3200">
              <a:solidFill>
                <a:srgbClr val="369BD7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rgbClr val="369BD7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实例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4"/>
          <p:cNvSpPr>
            <a:spLocks noChangeArrowheads="1"/>
          </p:cNvSpPr>
          <p:nvPr/>
        </p:nvSpPr>
        <p:spPr bwMode="auto">
          <a:xfrm>
            <a:off x="3186113" y="398463"/>
            <a:ext cx="6786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Storm数据接入层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846138" y="1647825"/>
            <a:ext cx="623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1、消息队列(MetaQ)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2、通过网络Socket传输数据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3、前端业务系统专有数据采集 API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4、对日志文件定时监控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>
            <a:spLocks noChangeArrowheads="1"/>
          </p:cNvSpPr>
          <p:nvPr/>
        </p:nvSpPr>
        <p:spPr bwMode="auto">
          <a:xfrm>
            <a:off x="2916238" y="333375"/>
            <a:ext cx="6786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Storm数据落地层 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846138" y="1647825"/>
            <a:ext cx="62357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1、消息队列(MetaQ)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2、Mysql等数据库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3、HDFS等分布式文件系统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4"/>
          <p:cNvSpPr>
            <a:spLocks noChangeArrowheads="1"/>
          </p:cNvSpPr>
          <p:nvPr/>
        </p:nvSpPr>
        <p:spPr bwMode="auto">
          <a:xfrm>
            <a:off x="3419475" y="307975"/>
            <a:ext cx="6786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业务需求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758825" y="1438275"/>
            <a:ext cx="782955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  条件过滤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这是Storm最基本的处理方式，对符合条件的数据进行实时过滤，将符合条件的数据保存下来，这种实时查询的业务需求在实际应用中是很常见的。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  中间计算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我们需要改变数据中某一个字段（例如是数值），我们需要利用一个中间值经过计算（值比较、求和、求平均等等）后改变该值，然后将数据重新输出。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  求TopN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相信大家对TopN类的业务需求也是比较熟悉的，在规定时间窗口内，统计数据出现的 TopN，该类处理在购物及电商业务需求中，比较常见。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(4)  分布式RPC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Storm有对RPC进行专门的设计，分布式RPC用于对Storm上大量的函数调用进行并行计算，最后将结果返回给客户端。 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/>
          <p:cNvSpPr>
            <a:spLocks noChangeArrowheads="1"/>
          </p:cNvSpPr>
          <p:nvPr/>
        </p:nvSpPr>
        <p:spPr bwMode="auto">
          <a:xfrm>
            <a:off x="3203575" y="328613"/>
            <a:ext cx="6786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业务需求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760413" y="1438275"/>
            <a:ext cx="7843837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(5)  推荐系统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在实时处理时从 mysql及 hadoop中获取数据库中的信息，例如在电影推荐系统中，传入数据为用户当前点播电影信息，从数据库中获取的是该用户之前的一些点播电影信息统计。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(6)  批处理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所谓批处理就是数据攒积到一定触发条件，就批量输出，所谓的触发条件类似时间窗口到了，统计数量够了及检测到某种数据传入等等。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(7)  热度统计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热度统计实现依赖于 TimeCacheMap 数据结构，该结构能够在内存中保存近期活跃的对象。我们可以使用它来实现例如论坛中的热帖排行计算等。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4"/>
          <p:cNvSpPr>
            <a:spLocks noChangeArrowheads="1"/>
          </p:cNvSpPr>
          <p:nvPr/>
        </p:nvSpPr>
        <p:spPr bwMode="auto">
          <a:xfrm>
            <a:off x="3419475" y="333375"/>
            <a:ext cx="6786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93750" y="1597025"/>
            <a:ext cx="51339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1、使用Maven或Leiningen解决依赖包问题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2、Socket端口Spout IP地址不定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3、日志、数据库等监控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4、Nimbus单点故障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5、分布式RPC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6、布置metaq集群,写metaq与storm的接口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7、实现线上更新(例如动态更改过滤规则)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8、部署hadoop集群,写hdfs与storm接口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9、支持类Top N统计处理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4"/>
          <p:cNvSpPr>
            <a:spLocks noChangeArrowheads="1"/>
          </p:cNvSpPr>
          <p:nvPr/>
        </p:nvSpPr>
        <p:spPr bwMode="auto">
          <a:xfrm>
            <a:off x="3563938" y="333375"/>
            <a:ext cx="6786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579563"/>
            <a:ext cx="7407275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0" y="203200"/>
            <a:ext cx="8229600" cy="725488"/>
          </a:xfrm>
        </p:spPr>
        <p:txBody>
          <a:bodyPr/>
          <a:lstStyle/>
          <a:p>
            <a:r>
              <a:rPr lang="en-US" altLang="zh-CN"/>
              <a:t>Storm</a:t>
            </a:r>
            <a:r>
              <a:rPr lang="zh-CN" altLang="en-US"/>
              <a:t>实例讲解</a:t>
            </a:r>
          </a:p>
        </p:txBody>
      </p:sp>
      <p:sp>
        <p:nvSpPr>
          <p:cNvPr id="49155" name="内容占位符 8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pPr>
              <a:defRPr/>
            </a:pPr>
            <a:r>
              <a:rPr lang="zh-CN" altLang="en-US" sz="1600" dirty="0"/>
              <a:t>仿淘宝双十一实时监控销售额</a:t>
            </a:r>
            <a:endParaRPr lang="en-US" altLang="zh-CN" sz="1600" dirty="0"/>
          </a:p>
          <a:p>
            <a:pPr>
              <a:defRPr/>
            </a:pP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1.</a:t>
            </a:r>
            <a:r>
              <a:rPr lang="zh-CN" altLang="en-US" sz="1600" dirty="0"/>
              <a:t>从</a:t>
            </a:r>
            <a:r>
              <a:rPr lang="en-US" altLang="zh-CN" sz="1600" dirty="0" err="1"/>
              <a:t>activemq</a:t>
            </a:r>
            <a:r>
              <a:rPr lang="zh-CN" altLang="en-US" sz="1600" dirty="0"/>
              <a:t>中接受订单信息</a:t>
            </a:r>
            <a:r>
              <a:rPr lang="en-US" altLang="zh-CN" sz="1600" dirty="0"/>
              <a:t>(</a:t>
            </a:r>
            <a:r>
              <a:rPr lang="zh-CN" altLang="en-US" sz="1600" dirty="0"/>
              <a:t>数据格式</a:t>
            </a:r>
            <a:r>
              <a:rPr lang="en-US" altLang="zh-CN" sz="1600" dirty="0"/>
              <a:t>:</a:t>
            </a:r>
            <a:r>
              <a:rPr lang="zh-CN" altLang="en-US" sz="1600" dirty="0"/>
              <a:t>用户</a:t>
            </a:r>
            <a:r>
              <a:rPr lang="en-US" altLang="zh-CN" sz="1600" dirty="0"/>
              <a:t>id|</a:t>
            </a:r>
            <a:r>
              <a:rPr lang="zh-CN" altLang="en-US" sz="1600" dirty="0"/>
              <a:t>时间</a:t>
            </a:r>
            <a:r>
              <a:rPr lang="en-US" altLang="zh-CN" sz="1600" dirty="0"/>
              <a:t>|</a:t>
            </a:r>
            <a:r>
              <a:rPr lang="zh-CN" altLang="en-US" sz="1600" dirty="0"/>
              <a:t>金额</a:t>
            </a:r>
            <a:r>
              <a:rPr lang="en-US" altLang="zh-CN" sz="1600" dirty="0"/>
              <a:t>|</a:t>
            </a:r>
            <a:r>
              <a:rPr lang="zh-CN" altLang="en-US" sz="1600" dirty="0"/>
              <a:t>商品</a:t>
            </a:r>
            <a:r>
              <a:rPr lang="en-US" altLang="zh-CN" sz="1600" dirty="0"/>
              <a:t>id|</a:t>
            </a:r>
            <a:r>
              <a:rPr lang="zh-CN" altLang="en-US" sz="1600" dirty="0"/>
              <a:t>商家</a:t>
            </a:r>
            <a:r>
              <a:rPr lang="en-US" altLang="zh-CN" sz="1600" dirty="0"/>
              <a:t>id)</a:t>
            </a:r>
          </a:p>
          <a:p>
            <a:pPr>
              <a:defRPr/>
            </a:pPr>
            <a:r>
              <a:rPr lang="en-US" altLang="zh-CN" sz="1600" dirty="0"/>
              <a:t>2.</a:t>
            </a:r>
            <a:r>
              <a:rPr lang="zh-CN" altLang="en-US" sz="1600" dirty="0"/>
              <a:t>计算订单金额，一分钟输出一次</a:t>
            </a:r>
            <a:endParaRPr lang="en-US" altLang="zh-CN" sz="1600" dirty="0"/>
          </a:p>
          <a:p>
            <a:pPr>
              <a:defRPr/>
            </a:pPr>
            <a:r>
              <a:rPr lang="en-US" altLang="zh-CN" sz="1600" dirty="0"/>
              <a:t>3.</a:t>
            </a:r>
            <a:r>
              <a:rPr lang="zh-CN" altLang="en-US" sz="1600" dirty="0"/>
              <a:t>合并计算结果，并写入</a:t>
            </a:r>
            <a:r>
              <a:rPr lang="en-US" altLang="zh-CN" sz="1600" dirty="0" err="1"/>
              <a:t>mysql</a:t>
            </a:r>
            <a:endParaRPr lang="en-US" altLang="zh-CN" sz="1600" dirty="0"/>
          </a:p>
          <a:p>
            <a:pPr>
              <a:defRPr/>
            </a:pPr>
            <a:endParaRPr lang="zh-CN" altLang="en-US" sz="1600" dirty="0"/>
          </a:p>
        </p:txBody>
      </p:sp>
      <p:sp>
        <p:nvSpPr>
          <p:cNvPr id="5" name="圆柱形 4"/>
          <p:cNvSpPr/>
          <p:nvPr/>
        </p:nvSpPr>
        <p:spPr>
          <a:xfrm>
            <a:off x="285750" y="4000500"/>
            <a:ext cx="928688" cy="1428750"/>
          </a:xfrm>
          <a:prstGeom prst="ca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dirty="0" err="1"/>
              <a:t>mq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813" y="4286250"/>
            <a:ext cx="1428750" cy="7143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Spout</a:t>
            </a:r>
            <a:r>
              <a:rPr lang="zh-CN" altLang="en-US" sz="1600" dirty="0"/>
              <a:t>从</a:t>
            </a:r>
            <a:r>
              <a:rPr lang="en-US" altLang="zh-CN" sz="1600" dirty="0" err="1"/>
              <a:t>mq</a:t>
            </a:r>
            <a:r>
              <a:rPr lang="zh-CN" altLang="en-US" sz="1600" dirty="0"/>
              <a:t>中接受订单信息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285875" y="464185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857625" y="3143250"/>
            <a:ext cx="1428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CountBolt</a:t>
            </a:r>
            <a:r>
              <a:rPr lang="zh-CN" altLang="en-US" sz="1600" dirty="0"/>
              <a:t>计算金额</a:t>
            </a:r>
          </a:p>
        </p:txBody>
      </p:sp>
      <p:sp>
        <p:nvSpPr>
          <p:cNvPr id="15" name="矩形 14"/>
          <p:cNvSpPr/>
          <p:nvPr/>
        </p:nvSpPr>
        <p:spPr>
          <a:xfrm>
            <a:off x="5715000" y="4286250"/>
            <a:ext cx="14287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MergeBolt</a:t>
            </a:r>
            <a:r>
              <a:rPr lang="zh-CN" altLang="en-US" sz="1600" dirty="0"/>
              <a:t>汇总，写入</a:t>
            </a:r>
            <a:r>
              <a:rPr lang="en-US" altLang="zh-CN" sz="1600" dirty="0" err="1"/>
              <a:t>Mysql</a:t>
            </a:r>
            <a:endParaRPr lang="zh-CN" altLang="en-US" sz="1600" dirty="0"/>
          </a:p>
        </p:txBody>
      </p:sp>
      <p:sp>
        <p:nvSpPr>
          <p:cNvPr id="16" name="流程图: 可选过程 15"/>
          <p:cNvSpPr/>
          <p:nvPr/>
        </p:nvSpPr>
        <p:spPr>
          <a:xfrm>
            <a:off x="7643813" y="3286125"/>
            <a:ext cx="1285875" cy="242887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1800" dirty="0"/>
              <a:t>前台界面展示，每</a:t>
            </a:r>
            <a:r>
              <a:rPr lang="en-US" altLang="zh-CN" sz="1800" dirty="0"/>
              <a:t>30</a:t>
            </a:r>
            <a:r>
              <a:rPr lang="zh-CN" altLang="en-US" sz="1800" dirty="0"/>
              <a:t>秒查一次数据库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429000" y="464343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86375" y="4643438"/>
            <a:ext cx="357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7215188" y="4641850"/>
            <a:ext cx="3571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928688"/>
            <a:ext cx="9144000" cy="15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857625" y="3929063"/>
            <a:ext cx="1428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CountBolt</a:t>
            </a:r>
            <a:r>
              <a:rPr lang="zh-CN" altLang="en-US" sz="1600" dirty="0"/>
              <a:t>计算金额</a:t>
            </a:r>
          </a:p>
        </p:txBody>
      </p:sp>
      <p:sp>
        <p:nvSpPr>
          <p:cNvPr id="20" name="矩形 19"/>
          <p:cNvSpPr/>
          <p:nvPr/>
        </p:nvSpPr>
        <p:spPr>
          <a:xfrm>
            <a:off x="3857625" y="4714875"/>
            <a:ext cx="1428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CountBolt</a:t>
            </a:r>
            <a:r>
              <a:rPr lang="zh-CN" altLang="en-US" sz="1600" dirty="0"/>
              <a:t>计算金额</a:t>
            </a:r>
          </a:p>
        </p:txBody>
      </p:sp>
      <p:sp>
        <p:nvSpPr>
          <p:cNvPr id="22" name="矩形 21"/>
          <p:cNvSpPr/>
          <p:nvPr/>
        </p:nvSpPr>
        <p:spPr>
          <a:xfrm>
            <a:off x="3857625" y="5500688"/>
            <a:ext cx="14287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CountBolt</a:t>
            </a:r>
            <a:r>
              <a:rPr lang="zh-CN" altLang="en-US" sz="1600" dirty="0"/>
              <a:t>计算金额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-38100" y="2171700"/>
            <a:ext cx="9182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Tahoma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ea"/>
                <a:ea typeface="+mn-ea"/>
                <a:sym typeface="Tahoma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Tahoma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9pPr>
          </a:lstStyle>
          <a:p>
            <a:pPr marL="0" indent="0" algn="ctr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6000" kern="0" dirty="0"/>
              <a:t>第三讲</a:t>
            </a:r>
            <a:endParaRPr lang="en-US" altLang="zh-CN" sz="6000" kern="0" dirty="0"/>
          </a:p>
          <a:p>
            <a:pPr marL="0" indent="0" algn="ctr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6000" dirty="0">
                <a:cs typeface="黑体"/>
              </a:rPr>
              <a:t>Storm</a:t>
            </a:r>
            <a:r>
              <a:rPr lang="zh-CN" altLang="en-US" sz="6000">
                <a:cs typeface="黑体"/>
              </a:rPr>
              <a:t>项目与实例</a:t>
            </a:r>
            <a:endParaRPr lang="en-US" altLang="zh-CN" sz="60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"/>
          <p:cNvSpPr>
            <a:spLocks noChangeArrowheads="1"/>
          </p:cNvSpPr>
          <p:nvPr/>
        </p:nvSpPr>
        <p:spPr bwMode="auto">
          <a:xfrm>
            <a:off x="4067175" y="260350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Box 6"/>
          <p:cNvSpPr>
            <a:spLocks noChangeArrowheads="1"/>
          </p:cNvSpPr>
          <p:nvPr/>
        </p:nvSpPr>
        <p:spPr bwMode="auto">
          <a:xfrm>
            <a:off x="898525" y="1484313"/>
            <a:ext cx="76342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Storm程序流程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Storm总结及问题</a:t>
            </a:r>
            <a:endParaRPr lang="en-US" altLang="zh-CN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rgbClr val="369BD7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rgbClr val="369BD7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</a:t>
            </a:r>
            <a:r>
              <a:rPr lang="zh-CN" altLang="en-US" sz="3200">
                <a:solidFill>
                  <a:srgbClr val="369BD7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实例</a:t>
            </a: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5488"/>
          </a:xfrm>
        </p:spPr>
        <p:txBody>
          <a:bodyPr/>
          <a:lstStyle/>
          <a:p>
            <a:r>
              <a:rPr lang="en-US" altLang="zh-CN"/>
              <a:t>Storm</a:t>
            </a:r>
            <a:r>
              <a:rPr lang="zh-CN" altLang="en-US"/>
              <a:t>实例讲解</a:t>
            </a:r>
          </a:p>
        </p:txBody>
      </p:sp>
      <p:sp>
        <p:nvSpPr>
          <p:cNvPr id="50179" name="内容占位符 8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pPr>
              <a:defRPr/>
            </a:pPr>
            <a:r>
              <a:rPr lang="zh-CN" altLang="en-US" sz="1600"/>
              <a:t>仿淘宝双十一实时监控销售额</a:t>
            </a: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en-US" altLang="zh-CN" sz="1600"/>
              <a:t>1.</a:t>
            </a:r>
            <a:r>
              <a:rPr lang="zh-CN" altLang="en-US" sz="1600"/>
              <a:t>从</a:t>
            </a:r>
            <a:r>
              <a:rPr lang="en-US" altLang="zh-CN" sz="1600"/>
              <a:t>activemq</a:t>
            </a:r>
            <a:r>
              <a:rPr lang="zh-CN" altLang="en-US" sz="1600"/>
              <a:t>中接受订单信息</a:t>
            </a:r>
            <a:r>
              <a:rPr lang="en-US" altLang="zh-CN" sz="1600"/>
              <a:t>(</a:t>
            </a:r>
            <a:r>
              <a:rPr lang="zh-CN" altLang="en-US" sz="1600"/>
              <a:t>数据格式</a:t>
            </a:r>
            <a:r>
              <a:rPr lang="en-US" altLang="zh-CN" sz="1600"/>
              <a:t>:</a:t>
            </a:r>
            <a:r>
              <a:rPr lang="zh-CN" altLang="en-US" sz="1600"/>
              <a:t>用户</a:t>
            </a:r>
            <a:r>
              <a:rPr lang="en-US" altLang="zh-CN" sz="1600"/>
              <a:t>id|</a:t>
            </a:r>
            <a:r>
              <a:rPr lang="zh-CN" altLang="en-US" sz="1600"/>
              <a:t>时间</a:t>
            </a:r>
            <a:r>
              <a:rPr lang="en-US" altLang="zh-CN" sz="1600"/>
              <a:t>|</a:t>
            </a:r>
            <a:r>
              <a:rPr lang="zh-CN" altLang="en-US" sz="1600"/>
              <a:t>金额</a:t>
            </a:r>
            <a:r>
              <a:rPr lang="en-US" altLang="zh-CN" sz="1600"/>
              <a:t>|</a:t>
            </a:r>
            <a:r>
              <a:rPr lang="zh-CN" altLang="en-US" sz="1600"/>
              <a:t>商品</a:t>
            </a:r>
            <a:r>
              <a:rPr lang="en-US" altLang="zh-CN" sz="1600"/>
              <a:t>id|</a:t>
            </a:r>
            <a:r>
              <a:rPr lang="zh-CN" altLang="en-US" sz="1600"/>
              <a:t>商家</a:t>
            </a:r>
            <a:r>
              <a:rPr lang="en-US" altLang="zh-CN" sz="1600"/>
              <a:t>id)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zh-CN" altLang="en-US" sz="160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40719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928688"/>
            <a:ext cx="9144000" cy="15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357438"/>
            <a:ext cx="4500563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5488"/>
          </a:xfrm>
        </p:spPr>
        <p:txBody>
          <a:bodyPr/>
          <a:lstStyle/>
          <a:p>
            <a:r>
              <a:rPr lang="en-US" altLang="zh-CN"/>
              <a:t>Storm</a:t>
            </a:r>
            <a:r>
              <a:rPr lang="zh-CN" altLang="en-US"/>
              <a:t>实例讲解</a:t>
            </a:r>
          </a:p>
        </p:txBody>
      </p:sp>
      <p:sp>
        <p:nvSpPr>
          <p:cNvPr id="51203" name="内容占位符 8"/>
          <p:cNvSpPr>
            <a:spLocks noGrp="1"/>
          </p:cNvSpPr>
          <p:nvPr>
            <p:ph idx="1"/>
          </p:nvPr>
        </p:nvSpPr>
        <p:spPr>
          <a:xfrm>
            <a:off x="0" y="1071563"/>
            <a:ext cx="9144000" cy="5643562"/>
          </a:xfrm>
        </p:spPr>
        <p:txBody>
          <a:bodyPr/>
          <a:lstStyle/>
          <a:p>
            <a:pPr>
              <a:defRPr/>
            </a:pPr>
            <a:r>
              <a:rPr lang="zh-CN" altLang="en-US" sz="1600"/>
              <a:t>仿淘宝双十一实时监控销售额</a:t>
            </a:r>
            <a:endParaRPr lang="en-US" altLang="zh-CN" sz="1600"/>
          </a:p>
          <a:p>
            <a:pPr>
              <a:defRPr/>
            </a:pPr>
            <a:r>
              <a:rPr lang="en-US" altLang="zh-CN" sz="1600"/>
              <a:t>2.</a:t>
            </a:r>
            <a:r>
              <a:rPr lang="zh-CN" altLang="en-US" sz="1600"/>
              <a:t>计算订单金额，一分钟输出一次</a:t>
            </a: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zh-CN" altLang="en-US" sz="16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28688"/>
            <a:ext cx="9144000" cy="15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57375"/>
            <a:ext cx="70104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5488"/>
          </a:xfrm>
        </p:spPr>
        <p:txBody>
          <a:bodyPr/>
          <a:lstStyle/>
          <a:p>
            <a:r>
              <a:rPr lang="en-US" altLang="zh-CN"/>
              <a:t>Storm</a:t>
            </a:r>
            <a:r>
              <a:rPr lang="zh-CN" altLang="en-US"/>
              <a:t>实例讲解</a:t>
            </a:r>
          </a:p>
        </p:txBody>
      </p:sp>
      <p:sp>
        <p:nvSpPr>
          <p:cNvPr id="52227" name="内容占位符 8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pPr>
              <a:defRPr/>
            </a:pPr>
            <a:r>
              <a:rPr lang="zh-CN" altLang="en-US" sz="1600"/>
              <a:t>仿淘宝双十一实时监控销售额</a:t>
            </a:r>
            <a:endParaRPr lang="en-US" altLang="zh-CN" sz="1600"/>
          </a:p>
          <a:p>
            <a:pPr>
              <a:defRPr/>
            </a:pPr>
            <a:r>
              <a:rPr lang="en-US" altLang="zh-CN" sz="1600"/>
              <a:t>3.</a:t>
            </a:r>
            <a:r>
              <a:rPr lang="zh-CN" altLang="en-US" sz="1600"/>
              <a:t>合并计算结果，并写入</a:t>
            </a:r>
            <a:r>
              <a:rPr lang="en-US" altLang="zh-CN" sz="1600"/>
              <a:t>mysql</a:t>
            </a:r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zh-CN" altLang="en-US" sz="16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28688"/>
            <a:ext cx="9144000" cy="15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25"/>
            <a:ext cx="8501063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000125"/>
            <a:ext cx="3048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25488"/>
          </a:xfrm>
        </p:spPr>
        <p:txBody>
          <a:bodyPr/>
          <a:lstStyle/>
          <a:p>
            <a:r>
              <a:rPr lang="en-US" altLang="zh-CN"/>
              <a:t>Storm</a:t>
            </a:r>
            <a:r>
              <a:rPr lang="zh-CN" altLang="en-US"/>
              <a:t>实例讲解</a:t>
            </a:r>
          </a:p>
        </p:txBody>
      </p:sp>
      <p:sp>
        <p:nvSpPr>
          <p:cNvPr id="53251" name="内容占位符 8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5643562"/>
          </a:xfrm>
        </p:spPr>
        <p:txBody>
          <a:bodyPr/>
          <a:lstStyle/>
          <a:p>
            <a:pPr>
              <a:defRPr/>
            </a:pPr>
            <a:r>
              <a:rPr lang="zh-CN" altLang="en-US" sz="1600"/>
              <a:t>仿淘宝双十一实时监控销售额</a:t>
            </a:r>
            <a:endParaRPr lang="en-US" altLang="zh-CN" sz="1600"/>
          </a:p>
          <a:p>
            <a:pPr>
              <a:defRPr/>
            </a:pPr>
            <a:r>
              <a:rPr lang="zh-CN" altLang="en-US" sz="1600"/>
              <a:t>本地测试与部署</a:t>
            </a: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endParaRPr lang="en-US" altLang="zh-CN" sz="1600"/>
          </a:p>
          <a:p>
            <a:pPr>
              <a:defRPr/>
            </a:pPr>
            <a:r>
              <a:rPr lang="zh-CN" altLang="en-US" sz="1600"/>
              <a:t>集群部署</a:t>
            </a:r>
            <a:endParaRPr lang="en-US" altLang="zh-CN" sz="1600"/>
          </a:p>
          <a:p>
            <a:pPr>
              <a:defRPr/>
            </a:pPr>
            <a:r>
              <a:rPr lang="en-US" altLang="zh-CN" sz="1600"/>
              <a:t>storm jar storm_taobao.jar com.wxj.taobao.TaoBaoTopology taobao_double11_bill_topology</a:t>
            </a:r>
            <a:endParaRPr lang="zh-CN" altLang="en-US" sz="16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928688"/>
            <a:ext cx="9144000" cy="15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43125"/>
            <a:ext cx="85725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5"/>
          <p:cNvSpPr>
            <a:spLocks noChangeArrowheads="1"/>
          </p:cNvSpPr>
          <p:nvPr/>
        </p:nvSpPr>
        <p:spPr bwMode="auto">
          <a:xfrm>
            <a:off x="1009650" y="2755900"/>
            <a:ext cx="7038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华文琥珀" panose="02010800040101010101" pitchFamily="2" charset="-122"/>
              </a:rPr>
              <a:t>谢  谢</a:t>
            </a:r>
            <a:endParaRPr lang="en-US" altLang="zh-CN" sz="4800" b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华文琥珀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>
            <a:spLocks noChangeArrowheads="1"/>
          </p:cNvSpPr>
          <p:nvPr/>
        </p:nvSpPr>
        <p:spPr bwMode="auto">
          <a:xfrm>
            <a:off x="4067175" y="260350"/>
            <a:ext cx="1944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TextBox 6"/>
          <p:cNvSpPr>
            <a:spLocks noChangeArrowheads="1"/>
          </p:cNvSpPr>
          <p:nvPr/>
        </p:nvSpPr>
        <p:spPr bwMode="auto">
          <a:xfrm>
            <a:off x="898525" y="1484313"/>
            <a:ext cx="7634288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369BD7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Storm程序流程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32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Storm总结及问题</a:t>
            </a:r>
            <a:endParaRPr lang="en-US" altLang="zh-CN" sz="3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3200">
              <a:solidFill>
                <a:srgbClr val="369BD7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Storm</a:t>
            </a: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实例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>
            <a:spLocks noChangeArrowheads="1"/>
          </p:cNvSpPr>
          <p:nvPr/>
        </p:nvSpPr>
        <p:spPr bwMode="auto">
          <a:xfrm>
            <a:off x="3779838" y="188913"/>
            <a:ext cx="3917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项目结构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5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284288"/>
            <a:ext cx="230505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项目结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17650"/>
            <a:ext cx="7840663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27088" y="5722938"/>
            <a:ext cx="7907337" cy="10826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注: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因篇幅限制,以下程序为主要实现代码架构、异常等具体代码省略!!!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>
            <a:spLocks noChangeArrowheads="1"/>
          </p:cNvSpPr>
          <p:nvPr/>
        </p:nvSpPr>
        <p:spPr bwMode="auto">
          <a:xfrm>
            <a:off x="2771775" y="290513"/>
            <a:ext cx="7742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项目入口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(TopologyMain.java)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22300" y="1412875"/>
            <a:ext cx="7867650" cy="180657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static void main(String[] args)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TopologyBuilder builder = new TopologyBuilder();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builder.setSpout("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zh-CN" altLang="zh-CN" sz="16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ReadSpout()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 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builder.setBolt("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monitor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zh-CN" altLang="zh-CN" sz="16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MonitorBolt()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).shuffleGrouping("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builder.setBolt("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print"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zh-CN" sz="16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PrintBolt()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).shuffleGrouping("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monitor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 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builder.setBolt("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mysql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zh-CN" altLang="zh-CN" sz="1600" b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new MysqlBolt()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).shuffleGrouping("</a:t>
            </a:r>
            <a:r>
              <a:rPr lang="zh-CN" altLang="zh-CN" sz="1600" b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monitor</a:t>
            </a: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");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Config config = new Config();</a:t>
            </a:r>
            <a:endParaRPr lang="zh-CN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622300" y="3346450"/>
            <a:ext cx="7881938" cy="174625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1、实例化TopologyBuilder类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2、设置数据喷发节点(Spout类)：Spout类首先执行open方法、再执行         nextTuple方法(读取数据,使用SpoutOutputCollector类发射出去)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3、设置数据处理节点(Bolt类)：declareOutputFields方法声明bolt的输出参数、执行execute方法处理数据后使用SpoutOutputCollector类发射出去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4、还可以继续设置数据处理节点.....</a:t>
            </a:r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639763" y="5233988"/>
            <a:ext cx="7891462" cy="64928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流分组: 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Shuffle分组,Fields分组,All分组,自定义分组,Direct分组,Global分组,None分组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>
            <a:spLocks noChangeArrowheads="1"/>
          </p:cNvSpPr>
          <p:nvPr/>
        </p:nvSpPr>
        <p:spPr bwMode="auto">
          <a:xfrm>
            <a:off x="2627313" y="238125"/>
            <a:ext cx="78851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项目入口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(TopologyMain.java)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22300" y="1412875"/>
            <a:ext cx="8023225" cy="2051050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if (args != null &amp;&amp; args.length &gt; 0) {   //远程运行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StormSubmitter.submitTopology(args[0], config,builder.createTopology());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 else {    //本地运行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LocalCluster cluster = new LocalCluster();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cluster.submitTopology("simple", config, builder.createTopology());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4"/>
          <p:cNvSpPr>
            <a:spLocks noChangeArrowheads="1"/>
          </p:cNvSpPr>
          <p:nvPr/>
        </p:nvSpPr>
        <p:spPr bwMode="auto">
          <a:xfrm>
            <a:off x="2771775" y="252413"/>
            <a:ext cx="78422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喷发节点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(ReadSpout.java)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39775" y="1398588"/>
            <a:ext cx="7880350" cy="522128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public class ReadSpout implements IRichSpout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private SpoutOutputCollector 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private boolean complete=false;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private Reader Fread=null;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private BufferedReader Fbuff=null;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open(Map conf, TopologyContext context,SpoutOutputCollector collector) {		this.collector=collector;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File file =new File("domain.log");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Fread = new FileReader(file);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Fbuff=new BufferedReader(Fread);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nextTuple()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if(!complete){	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String str=null;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while((str=Fbuff.readLine())!= null){this.collector.emit(new Values(str));}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 complete=true;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declareOutputFields(OutputFieldsDeclarer declarer)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declarer.declare(new Fields("line"));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}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>
            <a:spLocks noChangeArrowheads="1"/>
          </p:cNvSpPr>
          <p:nvPr/>
        </p:nvSpPr>
        <p:spPr bwMode="auto">
          <a:xfrm>
            <a:off x="2555875" y="238125"/>
            <a:ext cx="7685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喷发节点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(ReadSpout.java)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838200" y="1397000"/>
            <a:ext cx="7637463" cy="458152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close()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activate()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deactivate()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ack(Object msgId)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fail(Object msgId)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Map&lt;String, Object&gt; getComponentConfiguration()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return null;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4"/>
          <p:cNvSpPr>
            <a:spLocks noChangeArrowheads="1"/>
          </p:cNvSpPr>
          <p:nvPr/>
        </p:nvSpPr>
        <p:spPr bwMode="auto">
          <a:xfrm>
            <a:off x="2916238" y="260350"/>
            <a:ext cx="7712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处理节点</a:t>
            </a:r>
            <a:r>
              <a:rPr lang="zh-CN" altLang="en-US" sz="1800" b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(MonitorBolt.java)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852488" y="1427163"/>
            <a:ext cx="7629525" cy="39703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public class MonitorBolt implements IRichBolt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private OutputCollector 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prepare(Map stormConf, TopologyContext context,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OutputCollector collector)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this.collector = collector;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@Override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public void execute(Tuple input) 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String str =input.getString(0);   //相当于list容器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String regex="\\.google\\.";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boolean result=Pattern.compile(regex).matcher(str).find();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if(result){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this.collector.emit(new Values(str));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}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기본 디자인">
  <a:themeElements>
    <a:clrScheme name="1_기본 디자인 5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003399"/>
      </a:hlink>
      <a:folHlink>
        <a:srgbClr val="DC38C5"/>
      </a:folHlink>
    </a:clrScheme>
    <a:fontScheme name="1_기본 디자인">
      <a:majorFont>
        <a:latin typeface="楷体_GB2312"/>
        <a:ea typeface="楷体_GB2312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 Black" panose="020B0A040201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 Black" panose="020B0A040201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003399"/>
        </a:hlink>
        <a:folHlink>
          <a:srgbClr val="DC38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云计算</Template>
  <TotalTime>2634</TotalTime>
  <Words>1613</Words>
  <Application>Microsoft Office PowerPoint</Application>
  <PresentationFormat>全屏显示(4:3)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Gulim</vt:lpstr>
      <vt:lpstr>黑体</vt:lpstr>
      <vt:lpstr>华文琥珀</vt:lpstr>
      <vt:lpstr>华文中宋</vt:lpstr>
      <vt:lpstr>楷体_GB2312</vt:lpstr>
      <vt:lpstr>微软雅黑</vt:lpstr>
      <vt:lpstr>Arial</vt:lpstr>
      <vt:lpstr>Arial Black</vt:lpstr>
      <vt:lpstr>Calibri</vt:lpstr>
      <vt:lpstr>Times New Roman</vt:lpstr>
      <vt:lpstr>Vivaldi</vt:lpstr>
      <vt:lpstr>Wingdings</vt:lpstr>
      <vt:lpstr>1_기본 디자인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Storm实例讲解</vt:lpstr>
      <vt:lpstr>PowerPoint 演示文稿</vt:lpstr>
      <vt:lpstr>Storm实例讲解</vt:lpstr>
      <vt:lpstr>Storm实例讲解</vt:lpstr>
      <vt:lpstr>Storm实例讲解</vt:lpstr>
      <vt:lpstr>Storm实例讲解</vt:lpstr>
      <vt:lpstr>PowerPoint 演示文稿</vt:lpstr>
    </vt:vector>
  </TitlesOfParts>
  <Company>swzy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 云计算与大数据基础</dc:title>
  <dc:creator>User</dc:creator>
  <cp:lastModifiedBy>张 春林</cp:lastModifiedBy>
  <cp:revision>160</cp:revision>
  <dcterms:created xsi:type="dcterms:W3CDTF">2014-03-20T08:51:39Z</dcterms:created>
  <dcterms:modified xsi:type="dcterms:W3CDTF">2021-07-02T07:37:05Z</dcterms:modified>
</cp:coreProperties>
</file>