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79" r:id="rId6"/>
    <p:sldId id="286" r:id="rId7"/>
    <p:sldId id="303" r:id="rId8"/>
    <p:sldId id="287" r:id="rId9"/>
    <p:sldId id="263" r:id="rId10"/>
    <p:sldId id="280" r:id="rId11"/>
    <p:sldId id="293" r:id="rId12"/>
    <p:sldId id="268" r:id="rId13"/>
    <p:sldId id="288" r:id="rId14"/>
    <p:sldId id="290" r:id="rId15"/>
    <p:sldId id="292" r:id="rId16"/>
    <p:sldId id="291" r:id="rId17"/>
    <p:sldId id="294" r:id="rId18"/>
    <p:sldId id="272" r:id="rId19"/>
    <p:sldId id="305" r:id="rId20"/>
    <p:sldId id="296" r:id="rId21"/>
    <p:sldId id="297" r:id="rId22"/>
    <p:sldId id="276" r:id="rId23"/>
    <p:sldId id="278" r:id="rId24"/>
    <p:sldId id="295" r:id="rId25"/>
    <p:sldId id="30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BA7F8-1E0D-4FAC-9E7C-5323BC99560B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BD075778-ADB7-4828-A13D-7A6CAADFD3A1}">
      <dgm:prSet phldrT="[Текст]"/>
      <dgm:spPr/>
      <dgm:t>
        <a:bodyPr/>
        <a:lstStyle/>
        <a:p>
          <a:r>
            <a:rPr lang="ru-RU" dirty="0" smtClean="0"/>
            <a:t>Предметная область</a:t>
          </a:r>
          <a:endParaRPr lang="ru-RU" dirty="0"/>
        </a:p>
      </dgm:t>
    </dgm:pt>
    <dgm:pt modelId="{2106FADE-286C-4923-B249-E6A298A7B8DC}" type="parTrans" cxnId="{4B67BA29-2503-4977-B719-135695006706}">
      <dgm:prSet/>
      <dgm:spPr/>
      <dgm:t>
        <a:bodyPr/>
        <a:lstStyle/>
        <a:p>
          <a:endParaRPr lang="ru-RU"/>
        </a:p>
      </dgm:t>
    </dgm:pt>
    <dgm:pt modelId="{3695DA90-990B-4239-BBAB-BC3F943A2764}" type="sibTrans" cxnId="{4B67BA29-2503-4977-B719-135695006706}">
      <dgm:prSet/>
      <dgm:spPr/>
      <dgm:t>
        <a:bodyPr/>
        <a:lstStyle/>
        <a:p>
          <a:endParaRPr lang="ru-RU"/>
        </a:p>
      </dgm:t>
    </dgm:pt>
    <dgm:pt modelId="{B5796902-646B-43BF-9404-CE18817D60E7}">
      <dgm:prSet phldrT="[Текст]"/>
      <dgm:spPr/>
      <dgm:t>
        <a:bodyPr/>
        <a:lstStyle/>
        <a:p>
          <a:r>
            <a:rPr lang="ru-RU" dirty="0" smtClean="0"/>
            <a:t>Структуры данных и алгоритмы</a:t>
          </a:r>
          <a:endParaRPr lang="ru-RU" dirty="0"/>
        </a:p>
      </dgm:t>
    </dgm:pt>
    <dgm:pt modelId="{DBC6A571-1030-432C-A78C-EA6BAE57091F}" type="parTrans" cxnId="{ABF4F116-B1B4-43E1-8355-87469FE4F032}">
      <dgm:prSet/>
      <dgm:spPr/>
      <dgm:t>
        <a:bodyPr/>
        <a:lstStyle/>
        <a:p>
          <a:endParaRPr lang="ru-RU"/>
        </a:p>
      </dgm:t>
    </dgm:pt>
    <dgm:pt modelId="{F849C276-AF13-44A8-877B-60AA05E4627A}" type="sibTrans" cxnId="{ABF4F116-B1B4-43E1-8355-87469FE4F032}">
      <dgm:prSet/>
      <dgm:spPr/>
      <dgm:t>
        <a:bodyPr/>
        <a:lstStyle/>
        <a:p>
          <a:endParaRPr lang="ru-RU"/>
        </a:p>
      </dgm:t>
    </dgm:pt>
    <dgm:pt modelId="{924EC908-DDBB-40F3-9E79-5E5C49AAB355}" type="pres">
      <dgm:prSet presAssocID="{C88BA7F8-1E0D-4FAC-9E7C-5323BC99560B}" presName="compositeShape" presStyleCnt="0">
        <dgm:presLayoutVars>
          <dgm:chMax val="7"/>
          <dgm:dir/>
          <dgm:resizeHandles val="exact"/>
        </dgm:presLayoutVars>
      </dgm:prSet>
      <dgm:spPr/>
    </dgm:pt>
    <dgm:pt modelId="{C08B9D46-26ED-4F2C-B2A3-11999B543198}" type="pres">
      <dgm:prSet presAssocID="{BD075778-ADB7-4828-A13D-7A6CAADFD3A1}" presName="circ1" presStyleLbl="vennNode1" presStyleIdx="0" presStyleCnt="2"/>
      <dgm:spPr/>
      <dgm:t>
        <a:bodyPr/>
        <a:lstStyle/>
        <a:p>
          <a:endParaRPr lang="ru-RU"/>
        </a:p>
      </dgm:t>
    </dgm:pt>
    <dgm:pt modelId="{E61894D3-F206-44E5-A3BD-8806C4D86C15}" type="pres">
      <dgm:prSet presAssocID="{BD075778-ADB7-4828-A13D-7A6CAADFD3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E82002-55D7-4124-9530-17620C2E5E4A}" type="pres">
      <dgm:prSet presAssocID="{B5796902-646B-43BF-9404-CE18817D60E7}" presName="circ2" presStyleLbl="vennNode1" presStyleIdx="1" presStyleCnt="2"/>
      <dgm:spPr/>
      <dgm:t>
        <a:bodyPr/>
        <a:lstStyle/>
        <a:p>
          <a:endParaRPr lang="ru-RU"/>
        </a:p>
      </dgm:t>
    </dgm:pt>
    <dgm:pt modelId="{0EC1FF89-50CF-4CC3-A075-823790296764}" type="pres">
      <dgm:prSet presAssocID="{B5796902-646B-43BF-9404-CE18817D60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F4F116-B1B4-43E1-8355-87469FE4F032}" srcId="{C88BA7F8-1E0D-4FAC-9E7C-5323BC99560B}" destId="{B5796902-646B-43BF-9404-CE18817D60E7}" srcOrd="1" destOrd="0" parTransId="{DBC6A571-1030-432C-A78C-EA6BAE57091F}" sibTransId="{F849C276-AF13-44A8-877B-60AA05E4627A}"/>
    <dgm:cxn modelId="{9DDC83CA-0A25-4E69-812C-37AD924C6745}" type="presOf" srcId="{B5796902-646B-43BF-9404-CE18817D60E7}" destId="{0EC1FF89-50CF-4CC3-A075-823790296764}" srcOrd="1" destOrd="0" presId="urn:microsoft.com/office/officeart/2005/8/layout/venn1"/>
    <dgm:cxn modelId="{4B67BA29-2503-4977-B719-135695006706}" srcId="{C88BA7F8-1E0D-4FAC-9E7C-5323BC99560B}" destId="{BD075778-ADB7-4828-A13D-7A6CAADFD3A1}" srcOrd="0" destOrd="0" parTransId="{2106FADE-286C-4923-B249-E6A298A7B8DC}" sibTransId="{3695DA90-990B-4239-BBAB-BC3F943A2764}"/>
    <dgm:cxn modelId="{F1112B8F-F5B4-4949-BF06-879F186DF2A0}" type="presOf" srcId="{C88BA7F8-1E0D-4FAC-9E7C-5323BC99560B}" destId="{924EC908-DDBB-40F3-9E79-5E5C49AAB355}" srcOrd="0" destOrd="0" presId="urn:microsoft.com/office/officeart/2005/8/layout/venn1"/>
    <dgm:cxn modelId="{2F9BF056-6FD6-4692-8A57-470B41171363}" type="presOf" srcId="{B5796902-646B-43BF-9404-CE18817D60E7}" destId="{7AE82002-55D7-4124-9530-17620C2E5E4A}" srcOrd="0" destOrd="0" presId="urn:microsoft.com/office/officeart/2005/8/layout/venn1"/>
    <dgm:cxn modelId="{0C8D677C-5013-488B-B6EF-36F587FB0D92}" type="presOf" srcId="{BD075778-ADB7-4828-A13D-7A6CAADFD3A1}" destId="{C08B9D46-26ED-4F2C-B2A3-11999B543198}" srcOrd="0" destOrd="0" presId="urn:microsoft.com/office/officeart/2005/8/layout/venn1"/>
    <dgm:cxn modelId="{66182843-5593-4146-8201-5C98A1EBC7A8}" type="presOf" srcId="{BD075778-ADB7-4828-A13D-7A6CAADFD3A1}" destId="{E61894D3-F206-44E5-A3BD-8806C4D86C15}" srcOrd="1" destOrd="0" presId="urn:microsoft.com/office/officeart/2005/8/layout/venn1"/>
    <dgm:cxn modelId="{7693B1E3-A2F9-49A1-9DE5-9A26B5DA0C39}" type="presParOf" srcId="{924EC908-DDBB-40F3-9E79-5E5C49AAB355}" destId="{C08B9D46-26ED-4F2C-B2A3-11999B543198}" srcOrd="0" destOrd="0" presId="urn:microsoft.com/office/officeart/2005/8/layout/venn1"/>
    <dgm:cxn modelId="{EB742BD7-B150-4F30-AE6F-432FC0A76CEC}" type="presParOf" srcId="{924EC908-DDBB-40F3-9E79-5E5C49AAB355}" destId="{E61894D3-F206-44E5-A3BD-8806C4D86C15}" srcOrd="1" destOrd="0" presId="urn:microsoft.com/office/officeart/2005/8/layout/venn1"/>
    <dgm:cxn modelId="{DDA38451-BDC8-4D18-9B29-1F6DCF325371}" type="presParOf" srcId="{924EC908-DDBB-40F3-9E79-5E5C49AAB355}" destId="{7AE82002-55D7-4124-9530-17620C2E5E4A}" srcOrd="2" destOrd="0" presId="urn:microsoft.com/office/officeart/2005/8/layout/venn1"/>
    <dgm:cxn modelId="{F828D7DB-89F3-4C1B-995A-2F46CBF52B5B}" type="presParOf" srcId="{924EC908-DDBB-40F3-9E79-5E5C49AAB355}" destId="{0EC1FF89-50CF-4CC3-A075-82379029676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70A59-B1F7-4F2C-9B1C-43E9430761C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B645A7-BCBF-4ADC-9E4C-6F8478F6DDF7}">
      <dgm:prSet phldrT="[Текст]" custT="1"/>
      <dgm:spPr/>
      <dgm:t>
        <a:bodyPr/>
        <a:lstStyle/>
        <a:p>
          <a:r>
            <a:rPr lang="ru-RU" sz="2400" dirty="0" smtClean="0"/>
            <a:t>Подсистема 1</a:t>
          </a:r>
          <a:endParaRPr lang="ru-RU" sz="2400" dirty="0"/>
        </a:p>
      </dgm:t>
    </dgm:pt>
    <dgm:pt modelId="{972CC579-2D5C-442F-95FD-C2375791ECB5}" type="parTrans" cxnId="{7268D233-8745-4FD0-9764-387430D0AA49}">
      <dgm:prSet/>
      <dgm:spPr/>
      <dgm:t>
        <a:bodyPr/>
        <a:lstStyle/>
        <a:p>
          <a:endParaRPr lang="ru-RU"/>
        </a:p>
      </dgm:t>
    </dgm:pt>
    <dgm:pt modelId="{6681C86B-687D-45EC-8708-00B69F415E6B}" type="sibTrans" cxnId="{7268D233-8745-4FD0-9764-387430D0AA49}">
      <dgm:prSet/>
      <dgm:spPr/>
      <dgm:t>
        <a:bodyPr/>
        <a:lstStyle/>
        <a:p>
          <a:endParaRPr lang="ru-RU"/>
        </a:p>
      </dgm:t>
    </dgm:pt>
    <dgm:pt modelId="{29C08909-B999-4EFD-B7DD-71585775867A}">
      <dgm:prSet phldrT="[Текст]"/>
      <dgm:spPr/>
      <dgm:t>
        <a:bodyPr/>
        <a:lstStyle/>
        <a:p>
          <a:r>
            <a:rPr lang="en-US" dirty="0" smtClean="0"/>
            <a:t>LINQ</a:t>
          </a:r>
          <a:endParaRPr lang="ru-RU" dirty="0"/>
        </a:p>
      </dgm:t>
    </dgm:pt>
    <dgm:pt modelId="{43B8853E-435D-413B-B0A5-52CC2AB6C7CB}" type="parTrans" cxnId="{9390C26B-0501-486B-AD8D-936098EA0C8A}">
      <dgm:prSet/>
      <dgm:spPr/>
      <dgm:t>
        <a:bodyPr/>
        <a:lstStyle/>
        <a:p>
          <a:endParaRPr lang="ru-RU"/>
        </a:p>
      </dgm:t>
    </dgm:pt>
    <dgm:pt modelId="{4E24F440-FF65-43C4-A12D-6E243C9AD821}" type="sibTrans" cxnId="{9390C26B-0501-486B-AD8D-936098EA0C8A}">
      <dgm:prSet/>
      <dgm:spPr/>
      <dgm:t>
        <a:bodyPr/>
        <a:lstStyle/>
        <a:p>
          <a:endParaRPr lang="ru-RU"/>
        </a:p>
      </dgm:t>
    </dgm:pt>
    <dgm:pt modelId="{ACD1AFC2-2D43-477B-94E1-4039E9ED58A5}" type="pres">
      <dgm:prSet presAssocID="{03270A59-B1F7-4F2C-9B1C-43E9430761C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FE2B88A-8465-47C0-93F9-3983B0C83068}" type="pres">
      <dgm:prSet presAssocID="{06B645A7-BCBF-4ADC-9E4C-6F8478F6DDF7}" presName="compNode" presStyleCnt="0"/>
      <dgm:spPr/>
    </dgm:pt>
    <dgm:pt modelId="{C5C8036A-9E2C-4037-9A27-5CCBFCF40C03}" type="pres">
      <dgm:prSet presAssocID="{06B645A7-BCBF-4ADC-9E4C-6F8478F6DDF7}" presName="noGeometry" presStyleCnt="0"/>
      <dgm:spPr/>
    </dgm:pt>
    <dgm:pt modelId="{812AB8F0-D0B3-4AB4-88D8-847643DA1413}" type="pres">
      <dgm:prSet presAssocID="{06B645A7-BCBF-4ADC-9E4C-6F8478F6DDF7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76A9A2-0D16-466F-95BB-E2B08B7CEA2E}" type="pres">
      <dgm:prSet presAssocID="{06B645A7-BCBF-4ADC-9E4C-6F8478F6DDF7}" presName="childTextHidden" presStyleLbl="bgAccFollowNode1" presStyleIdx="0" presStyleCnt="1"/>
      <dgm:spPr/>
      <dgm:t>
        <a:bodyPr/>
        <a:lstStyle/>
        <a:p>
          <a:endParaRPr lang="ru-RU"/>
        </a:p>
      </dgm:t>
    </dgm:pt>
    <dgm:pt modelId="{DE97A7A4-0A52-4DC9-95A3-594192C848F1}" type="pres">
      <dgm:prSet presAssocID="{06B645A7-BCBF-4ADC-9E4C-6F8478F6DDF7}" presName="parentText" presStyleLbl="node1" presStyleIdx="0" presStyleCnt="1" custScaleX="112299" custScaleY="11229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E74499-002D-4D57-89E2-F2E88A993DF1}" type="presOf" srcId="{29C08909-B999-4EFD-B7DD-71585775867A}" destId="{812AB8F0-D0B3-4AB4-88D8-847643DA1413}" srcOrd="0" destOrd="0" presId="urn:microsoft.com/office/officeart/2005/8/layout/hProcess6"/>
    <dgm:cxn modelId="{9390C26B-0501-486B-AD8D-936098EA0C8A}" srcId="{06B645A7-BCBF-4ADC-9E4C-6F8478F6DDF7}" destId="{29C08909-B999-4EFD-B7DD-71585775867A}" srcOrd="0" destOrd="0" parTransId="{43B8853E-435D-413B-B0A5-52CC2AB6C7CB}" sibTransId="{4E24F440-FF65-43C4-A12D-6E243C9AD821}"/>
    <dgm:cxn modelId="{6D399985-0867-422B-8EF4-9B2C6FC2895B}" type="presOf" srcId="{06B645A7-BCBF-4ADC-9E4C-6F8478F6DDF7}" destId="{DE97A7A4-0A52-4DC9-95A3-594192C848F1}" srcOrd="0" destOrd="0" presId="urn:microsoft.com/office/officeart/2005/8/layout/hProcess6"/>
    <dgm:cxn modelId="{7268D233-8745-4FD0-9764-387430D0AA49}" srcId="{03270A59-B1F7-4F2C-9B1C-43E9430761C9}" destId="{06B645A7-BCBF-4ADC-9E4C-6F8478F6DDF7}" srcOrd="0" destOrd="0" parTransId="{972CC579-2D5C-442F-95FD-C2375791ECB5}" sibTransId="{6681C86B-687D-45EC-8708-00B69F415E6B}"/>
    <dgm:cxn modelId="{7A28CDF8-1F7A-47D2-BC90-9B494FEB837E}" type="presOf" srcId="{03270A59-B1F7-4F2C-9B1C-43E9430761C9}" destId="{ACD1AFC2-2D43-477B-94E1-4039E9ED58A5}" srcOrd="0" destOrd="0" presId="urn:microsoft.com/office/officeart/2005/8/layout/hProcess6"/>
    <dgm:cxn modelId="{EFBF4CFA-4952-4384-8FA3-2DC369DE3C91}" type="presOf" srcId="{29C08909-B999-4EFD-B7DD-71585775867A}" destId="{9A76A9A2-0D16-466F-95BB-E2B08B7CEA2E}" srcOrd="1" destOrd="0" presId="urn:microsoft.com/office/officeart/2005/8/layout/hProcess6"/>
    <dgm:cxn modelId="{DCF970BD-FDB8-4C18-9D77-A1E2CF806F61}" type="presParOf" srcId="{ACD1AFC2-2D43-477B-94E1-4039E9ED58A5}" destId="{5FE2B88A-8465-47C0-93F9-3983B0C83068}" srcOrd="0" destOrd="0" presId="urn:microsoft.com/office/officeart/2005/8/layout/hProcess6"/>
    <dgm:cxn modelId="{75A7203B-8D18-4578-B3D3-F4391B32D191}" type="presParOf" srcId="{5FE2B88A-8465-47C0-93F9-3983B0C83068}" destId="{C5C8036A-9E2C-4037-9A27-5CCBFCF40C03}" srcOrd="0" destOrd="0" presId="urn:microsoft.com/office/officeart/2005/8/layout/hProcess6"/>
    <dgm:cxn modelId="{9F1E4656-27D5-4768-8685-42DE449BB13D}" type="presParOf" srcId="{5FE2B88A-8465-47C0-93F9-3983B0C83068}" destId="{812AB8F0-D0B3-4AB4-88D8-847643DA1413}" srcOrd="1" destOrd="0" presId="urn:microsoft.com/office/officeart/2005/8/layout/hProcess6"/>
    <dgm:cxn modelId="{B5CCD069-0009-4FE0-A4D6-B945787E561B}" type="presParOf" srcId="{5FE2B88A-8465-47C0-93F9-3983B0C83068}" destId="{9A76A9A2-0D16-466F-95BB-E2B08B7CEA2E}" srcOrd="2" destOrd="0" presId="urn:microsoft.com/office/officeart/2005/8/layout/hProcess6"/>
    <dgm:cxn modelId="{2FE1E32A-A646-49B5-86DD-04A56FCEE5DF}" type="presParOf" srcId="{5FE2B88A-8465-47C0-93F9-3983B0C83068}" destId="{DE97A7A4-0A52-4DC9-95A3-594192C848F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9D46-26ED-4F2C-B2A3-11999B543198}">
      <dsp:nvSpPr>
        <dsp:cNvPr id="0" name=""/>
        <dsp:cNvSpPr/>
      </dsp:nvSpPr>
      <dsp:spPr>
        <a:xfrm>
          <a:off x="127444" y="472884"/>
          <a:ext cx="3143631" cy="314363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Предметная область</a:t>
          </a:r>
          <a:endParaRPr lang="ru-RU" sz="2700" kern="1200" dirty="0"/>
        </a:p>
      </dsp:txBody>
      <dsp:txXfrm>
        <a:off x="566419" y="843586"/>
        <a:ext cx="1812544" cy="2402227"/>
      </dsp:txXfrm>
    </dsp:sp>
    <dsp:sp modelId="{7AE82002-55D7-4124-9530-17620C2E5E4A}">
      <dsp:nvSpPr>
        <dsp:cNvPr id="0" name=""/>
        <dsp:cNvSpPr/>
      </dsp:nvSpPr>
      <dsp:spPr>
        <a:xfrm>
          <a:off x="2393124" y="472884"/>
          <a:ext cx="3143631" cy="3143631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Структуры данных и алгоритмы</a:t>
          </a:r>
          <a:endParaRPr lang="ru-RU" sz="2700" kern="1200" dirty="0"/>
        </a:p>
      </dsp:txBody>
      <dsp:txXfrm>
        <a:off x="3285236" y="843586"/>
        <a:ext cx="1812544" cy="2402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AB8F0-D0B3-4AB4-88D8-847643DA1413}">
      <dsp:nvSpPr>
        <dsp:cNvPr id="0" name=""/>
        <dsp:cNvSpPr/>
      </dsp:nvSpPr>
      <dsp:spPr>
        <a:xfrm>
          <a:off x="1194937" y="173508"/>
          <a:ext cx="4252227" cy="37169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LINQ</a:t>
          </a:r>
          <a:endParaRPr lang="ru-RU" sz="6500" kern="1200" dirty="0"/>
        </a:p>
      </dsp:txBody>
      <dsp:txXfrm>
        <a:off x="2257994" y="731055"/>
        <a:ext cx="2072961" cy="2601888"/>
      </dsp:txXfrm>
    </dsp:sp>
    <dsp:sp modelId="{DE97A7A4-0A52-4DC9-95A3-594192C848F1}">
      <dsp:nvSpPr>
        <dsp:cNvPr id="0" name=""/>
        <dsp:cNvSpPr/>
      </dsp:nvSpPr>
      <dsp:spPr>
        <a:xfrm>
          <a:off x="1134" y="838197"/>
          <a:ext cx="2387604" cy="238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Подсистема 1</a:t>
          </a:r>
          <a:endParaRPr lang="ru-RU" sz="2400" kern="1200" dirty="0"/>
        </a:p>
      </dsp:txBody>
      <dsp:txXfrm>
        <a:off x="350791" y="1187854"/>
        <a:ext cx="1688290" cy="168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06DF-6640-49A6-9C0D-E4CDDDC0367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7E8C-74C2-45AA-AD71-D7914E3CE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доклад для тех, кто недоволен</a:t>
            </a:r>
            <a:r>
              <a:rPr lang="ru-RU" baseline="0" dirty="0" smtClean="0"/>
              <a:t>. И хочет найти способы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4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было бы круто, если бы мы могли воспользоваться математической нотацией</a:t>
            </a:r>
            <a:r>
              <a:rPr lang="ru-RU" baseline="0" dirty="0" smtClean="0"/>
              <a:t> — все предельно ясно, вложенности нет, синтаксического шума нет.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73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Ой. А мы</a:t>
            </a:r>
            <a:r>
              <a:rPr lang="ru-RU" baseline="0" dirty="0" smtClean="0"/>
              <a:t> же можем! </a:t>
            </a:r>
            <a:r>
              <a:rPr lang="ru-RU" baseline="0" dirty="0" err="1" smtClean="0"/>
              <a:t>Хипстерский</a:t>
            </a:r>
            <a:r>
              <a:rPr lang="ru-RU" baseline="0" dirty="0" smtClean="0"/>
              <a:t> синтаксис </a:t>
            </a:r>
            <a:r>
              <a:rPr lang="en-US" baseline="0" dirty="0" smtClean="0"/>
              <a:t>LINQ</a:t>
            </a:r>
            <a:r>
              <a:rPr lang="ru-RU" baseline="0" dirty="0" smtClean="0"/>
              <a:t>, который многие недолюбливают (и за дело!), конкретно в этой ситуации дает почти идеальный код.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2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  <a:r>
              <a:rPr lang="ru-RU" baseline="0" dirty="0" smtClean="0"/>
              <a:t> можем сделать свои </a:t>
            </a:r>
            <a:r>
              <a:rPr lang="en-US" baseline="0" dirty="0" smtClean="0"/>
              <a:t>Extension</a:t>
            </a:r>
            <a:r>
              <a:rPr lang="ru-RU" baseline="0" dirty="0" smtClean="0"/>
              <a:t>-методы </a:t>
            </a:r>
            <a:r>
              <a:rPr lang="en-US" baseline="0" dirty="0" smtClean="0"/>
              <a:t>Select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SelectMany</a:t>
            </a:r>
            <a:r>
              <a:rPr lang="ru-RU" baseline="0" dirty="0" smtClean="0"/>
              <a:t>! И у нас будет свой </a:t>
            </a:r>
            <a:r>
              <a:rPr lang="en-US" baseline="0" dirty="0" smtClean="0"/>
              <a:t>LINQ</a:t>
            </a:r>
            <a:r>
              <a:rPr lang="ru-RU" baseline="0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dirty="0" err="1" smtClean="0"/>
              <a:t>блекджеком</a:t>
            </a:r>
            <a:r>
              <a:rPr lang="ru-RU" dirty="0" smtClean="0"/>
              <a:t>! На этом трюке</a:t>
            </a:r>
            <a:r>
              <a:rPr lang="ru-RU" baseline="0" dirty="0" smtClean="0"/>
              <a:t> и основаны все эти </a:t>
            </a:r>
            <a:r>
              <a:rPr lang="en-US" baseline="0" dirty="0" smtClean="0"/>
              <a:t>Linq2</a:t>
            </a:r>
            <a:r>
              <a:rPr lang="ru-RU" baseline="0" dirty="0" err="1" smtClean="0"/>
              <a:t>ЧтоНибудь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Давайте уже поставим на место </a:t>
            </a:r>
            <a:r>
              <a:rPr lang="ru-RU" baseline="0" dirty="0" err="1" smtClean="0"/>
              <a:t>лунапарка</a:t>
            </a:r>
            <a:r>
              <a:rPr lang="ru-RU" baseline="0" dirty="0" smtClean="0"/>
              <a:t> что-нибудь реально полезное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5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r>
              <a:rPr lang="ru-RU" baseline="0" dirty="0" smtClean="0"/>
              <a:t> определяет логику комбинирования функций, возвращающих </a:t>
            </a:r>
            <a:r>
              <a:rPr lang="en-US" baseline="0" dirty="0" smtClean="0"/>
              <a:t>Maybe</a:t>
            </a:r>
            <a:r>
              <a:rPr lang="ru-RU" baseline="0" dirty="0" smtClean="0"/>
              <a:t>. Можно считать, что это альтернатива оператору «точка с запятой». Программируемая точка с запятой.</a:t>
            </a:r>
          </a:p>
          <a:p>
            <a:r>
              <a:rPr lang="ru-RU" baseline="0" dirty="0" smtClean="0"/>
              <a:t>Не так важно как именно устроен </a:t>
            </a:r>
            <a:r>
              <a:rPr lang="en-US" baseline="0" dirty="0" err="1" smtClean="0"/>
              <a:t>SelectMany</a:t>
            </a:r>
            <a:r>
              <a:rPr lang="ru-RU" baseline="0" dirty="0" smtClean="0"/>
              <a:t>, важна сама суть.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47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Жертвы в этой битве есть с обоих сторон.</a:t>
            </a:r>
          </a:p>
          <a:p>
            <a:r>
              <a:rPr lang="en-US" dirty="0" smtClean="0"/>
              <a:t>VB — </a:t>
            </a:r>
            <a:r>
              <a:rPr lang="ru-RU" dirty="0" smtClean="0"/>
              <a:t>умер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6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APL </a:t>
            </a:r>
            <a:r>
              <a:rPr lang="ru-RU" dirty="0" smtClean="0"/>
              <a:t>умер.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3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наскоку</a:t>
            </a:r>
            <a:r>
              <a:rPr lang="ru-RU" baseline="0" dirty="0" smtClean="0"/>
              <a:t> проблему </a:t>
            </a:r>
            <a:r>
              <a:rPr lang="ru-RU" baseline="0" dirty="0" err="1" smtClean="0"/>
              <a:t>бойлерплейта</a:t>
            </a:r>
            <a:r>
              <a:rPr lang="ru-RU" baseline="0" dirty="0" smtClean="0"/>
              <a:t> не решить. Нужно разобраться в ситуации, приглядеться, понять, где скрывается </a:t>
            </a:r>
            <a:r>
              <a:rPr lang="ru-RU" baseline="0" dirty="0" err="1" smtClean="0"/>
              <a:t>бойлерплейт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6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Большая</a:t>
            </a:r>
            <a:r>
              <a:rPr lang="ru-RU" baseline="0" dirty="0" smtClean="0"/>
              <a:t> часть </a:t>
            </a:r>
            <a:r>
              <a:rPr lang="ru-RU" baseline="0" dirty="0" err="1" smtClean="0"/>
              <a:t>бойлерплейта</a:t>
            </a:r>
            <a:r>
              <a:rPr lang="ru-RU" baseline="0" dirty="0" smtClean="0"/>
              <a:t> находится в связующем коде, цель которого соединить в одно целое разные модули и блоки. Вот где приходится писать нудный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8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Облегчают</a:t>
            </a:r>
            <a:r>
              <a:rPr lang="ru-RU" baseline="0" dirty="0" smtClean="0"/>
              <a:t> соединение мира предметной области </a:t>
            </a:r>
            <a:r>
              <a:rPr lang="en-US" baseline="0" dirty="0" smtClean="0"/>
              <a:t>(Document, User, Comment) </a:t>
            </a:r>
            <a:r>
              <a:rPr lang="ru-RU" baseline="0" dirty="0" smtClean="0"/>
              <a:t>с миром структур данных (</a:t>
            </a:r>
            <a:r>
              <a:rPr lang="en-US" baseline="0" dirty="0" smtClean="0"/>
              <a:t>Map, Set, List)</a:t>
            </a:r>
            <a:r>
              <a:rPr lang="ru-RU" baseline="0" dirty="0" smtClean="0"/>
              <a:t>. Без них было тяжко…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Облегчает преобразование</a:t>
            </a:r>
            <a:r>
              <a:rPr lang="ru-RU" baseline="0" dirty="0" smtClean="0"/>
              <a:t> данных, полученных из одного источника в вид, пригодный для отправки в другой источник.</a:t>
            </a:r>
          </a:p>
          <a:p>
            <a:r>
              <a:rPr lang="ru-RU" baseline="0" dirty="0" smtClean="0"/>
              <a:t>Например, получить данные из БД, </a:t>
            </a:r>
            <a:r>
              <a:rPr lang="ru-RU" baseline="0" dirty="0" err="1" smtClean="0"/>
              <a:t>погруппировать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посортировать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попреобразовывать</a:t>
            </a:r>
            <a:r>
              <a:rPr lang="ru-RU" baseline="0" dirty="0" smtClean="0"/>
              <a:t>, и отправить в </a:t>
            </a:r>
            <a:r>
              <a:rPr lang="ru-RU" baseline="0" dirty="0" err="1" smtClean="0"/>
              <a:t>Шаблонизатор</a:t>
            </a:r>
            <a:r>
              <a:rPr lang="ru-RU" baseline="0" dirty="0" smtClean="0"/>
              <a:t>, который сгенерирует </a:t>
            </a:r>
            <a:r>
              <a:rPr lang="en-US" baseline="0" dirty="0" smtClean="0"/>
              <a:t>html.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2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Тройная</a:t>
            </a:r>
            <a:r>
              <a:rPr lang="ru-RU" baseline="0" dirty="0" smtClean="0"/>
              <a:t> вложенность лямбд. Плохо читается, неприятно выглядит. </a:t>
            </a:r>
            <a:r>
              <a:rPr lang="ru-RU" baseline="0" dirty="0" err="1" smtClean="0"/>
              <a:t>Брррр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9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другая перегрузка </a:t>
            </a:r>
            <a:r>
              <a:rPr lang="en-US" dirty="0" err="1" smtClean="0"/>
              <a:t>SelectMany</a:t>
            </a:r>
            <a:r>
              <a:rPr lang="ru-RU" dirty="0" smtClean="0"/>
              <a:t>,</a:t>
            </a:r>
            <a:r>
              <a:rPr lang="ru-RU" baseline="0" dirty="0" smtClean="0"/>
              <a:t> которая позволяет избежать вложенности лямбда-функций. Но проще код не стал. Даже наоборот.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A7E8C-74C2-45AA-AD71-D7914E3CEFD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7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4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1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4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7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0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9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6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66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7C34-5373-4D77-99E2-E8E38FF033C0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AE09-E071-417D-BA16-DFF79D8AF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7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prache/Sprach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0575" y="1162050"/>
            <a:ext cx="7772400" cy="1881188"/>
          </a:xfrm>
        </p:spPr>
        <p:txBody>
          <a:bodyPr/>
          <a:lstStyle/>
          <a:p>
            <a:pPr algn="l"/>
            <a:r>
              <a:rPr lang="ru-RU" dirty="0" err="1" smtClean="0"/>
              <a:t>Монадические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парсер</a:t>
            </a:r>
            <a:r>
              <a:rPr lang="ru-RU" dirty="0" smtClean="0"/>
              <a:t>-комбинаторы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3475" y="3602038"/>
            <a:ext cx="2828926" cy="1655762"/>
          </a:xfrm>
        </p:spPr>
        <p:txBody>
          <a:bodyPr/>
          <a:lstStyle/>
          <a:p>
            <a:pPr algn="r"/>
            <a:r>
              <a:rPr lang="ru-RU" dirty="0" smtClean="0"/>
              <a:t>Павел Егоров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http://www.premiakumir.ru/images/photos/2938/andrey_mironov_12_stulyev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3711575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Этот доклад про ещё один способ композиции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0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60400" y="2258786"/>
            <a:ext cx="1485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</a:t>
            </a:r>
            <a:endParaRPr lang="ru-RU" sz="32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146300" y="2881086"/>
            <a:ext cx="2286000" cy="1028700"/>
            <a:chOff x="2032000" y="2273300"/>
            <a:chExt cx="2286000" cy="10287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260600" y="22733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User</a:t>
              </a:r>
              <a:endParaRPr lang="ru-RU" sz="3200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2146300" y="24130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User</a:t>
              </a:r>
              <a:endParaRPr lang="ru-RU" sz="3200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032000" y="25527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Document</a:t>
              </a:r>
              <a:endParaRPr lang="ru-RU" sz="32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4660900" y="3535136"/>
            <a:ext cx="1727200" cy="1028700"/>
            <a:chOff x="2184400" y="3708400"/>
            <a:chExt cx="2286000" cy="102870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413000" y="37084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User</a:t>
              </a:r>
              <a:endParaRPr lang="ru-RU" sz="3200" dirty="0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2298700" y="38481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User</a:t>
              </a:r>
              <a:endParaRPr lang="ru-RU" sz="3200" dirty="0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2184400" y="39878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Page</a:t>
              </a:r>
              <a:endParaRPr lang="ru-RU" sz="3200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703060" y="4049485"/>
            <a:ext cx="1485900" cy="1066800"/>
            <a:chOff x="6146800" y="5060950"/>
            <a:chExt cx="2286000" cy="106680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6375400" y="50609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User</a:t>
              </a:r>
              <a:endParaRPr lang="ru-RU" sz="3200" dirty="0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6261100" y="52006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User</a:t>
              </a:r>
              <a:endParaRPr lang="ru-RU" sz="3200" dirty="0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6146800" y="53784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Line</a:t>
              </a:r>
            </a:p>
          </p:txBody>
        </p:sp>
      </p:grpSp>
      <p:cxnSp>
        <p:nvCxnSpPr>
          <p:cNvPr id="18" name="Соединительная линия уступом 17"/>
          <p:cNvCxnSpPr>
            <a:stCxn id="13" idx="2"/>
            <a:endCxn id="16" idx="1"/>
          </p:cNvCxnSpPr>
          <p:nvPr/>
        </p:nvCxnSpPr>
        <p:spPr>
          <a:xfrm rot="16200000" flipH="1">
            <a:off x="5981701" y="4020275"/>
            <a:ext cx="177799" cy="12649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2"/>
            <a:endCxn id="13" idx="1"/>
          </p:cNvCxnSpPr>
          <p:nvPr/>
        </p:nvCxnSpPr>
        <p:spPr>
          <a:xfrm rot="16200000" flipH="1">
            <a:off x="3778250" y="3306536"/>
            <a:ext cx="279400" cy="14859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4" idx="2"/>
            <a:endCxn id="7" idx="1"/>
          </p:cNvCxnSpPr>
          <p:nvPr/>
        </p:nvCxnSpPr>
        <p:spPr>
          <a:xfrm rot="16200000" flipH="1">
            <a:off x="1511300" y="2900136"/>
            <a:ext cx="527050" cy="7429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Начнём издалека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2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Собрать все строчки «Итого» </a:t>
            </a:r>
            <a:br>
              <a:rPr lang="ru-RU" dirty="0" smtClean="0"/>
            </a:br>
            <a:r>
              <a:rPr lang="ru-RU" dirty="0" smtClean="0"/>
              <a:t>во всех документах пользователя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db.GetDocuments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doc.Pages.SelectMany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(page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page.GetLines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LineType.TotalSum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).Select(line =&gt;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ReportItem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doc.Id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7930" y="4090315"/>
            <a:ext cx="1485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ru-RU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473881" y="4420512"/>
            <a:ext cx="2286000" cy="1028700"/>
            <a:chOff x="2032000" y="2273300"/>
            <a:chExt cx="2286000" cy="102870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2260600" y="22733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146300" y="24130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032000" y="25527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Document</a:t>
              </a:r>
              <a:endParaRPr lang="ru-RU" sz="2400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964906" y="4895967"/>
            <a:ext cx="1727200" cy="1028700"/>
            <a:chOff x="2184400" y="3708400"/>
            <a:chExt cx="2286000" cy="10287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2413000" y="37084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98700" y="38481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2184400" y="39878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Page</a:t>
              </a:r>
              <a:endParaRPr lang="ru-RU" sz="24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7027862" y="5338085"/>
            <a:ext cx="1485900" cy="1066800"/>
            <a:chOff x="6146800" y="5060950"/>
            <a:chExt cx="2286000" cy="106680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6375400" y="50609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6261100" y="52006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6146800" y="53784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Line</a:t>
              </a:r>
            </a:p>
          </p:txBody>
        </p:sp>
      </p:grpSp>
      <p:cxnSp>
        <p:nvCxnSpPr>
          <p:cNvPr id="17" name="Соединительная линия уступом 16"/>
          <p:cNvCxnSpPr>
            <a:stCxn id="12" idx="2"/>
            <a:endCxn id="16" idx="1"/>
          </p:cNvCxnSpPr>
          <p:nvPr/>
        </p:nvCxnSpPr>
        <p:spPr>
          <a:xfrm rot="16200000" flipH="1">
            <a:off x="6332220" y="5334593"/>
            <a:ext cx="105568" cy="128571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8" idx="2"/>
            <a:endCxn id="12" idx="1"/>
          </p:cNvCxnSpPr>
          <p:nvPr/>
        </p:nvCxnSpPr>
        <p:spPr>
          <a:xfrm rot="16200000" flipH="1">
            <a:off x="4183341" y="4768451"/>
            <a:ext cx="100805" cy="146232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4" idx="2"/>
            <a:endCxn id="8" idx="1"/>
          </p:cNvCxnSpPr>
          <p:nvPr/>
        </p:nvCxnSpPr>
        <p:spPr>
          <a:xfrm rot="16200000" flipH="1">
            <a:off x="1779907" y="4380587"/>
            <a:ext cx="234947" cy="115300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93700"/>
            <a:ext cx="7886700" cy="578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db.GetDocuments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d.Pages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(doc,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page) =&gt; new {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page })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t.page.GetLines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LineType.TotalSum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t, line) =&gt;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ReportItem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t.doc.Id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line));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77930" y="4090315"/>
            <a:ext cx="1485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473881" y="4420512"/>
            <a:ext cx="2286000" cy="1028700"/>
            <a:chOff x="2032000" y="2273300"/>
            <a:chExt cx="2286000" cy="102870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260600" y="22733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3" name="Скругленный прямоугольник 22"/>
            <p:cNvSpPr/>
            <p:nvPr/>
          </p:nvSpPr>
          <p:spPr>
            <a:xfrm>
              <a:off x="2146300" y="24130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2032000" y="25527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Document</a:t>
              </a:r>
              <a:endParaRPr lang="ru-RU" sz="24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964906" y="4895967"/>
            <a:ext cx="1727200" cy="1028700"/>
            <a:chOff x="2184400" y="3708400"/>
            <a:chExt cx="2286000" cy="1028700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413000" y="37084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7" name="Скругленный прямоугольник 26"/>
            <p:cNvSpPr/>
            <p:nvPr/>
          </p:nvSpPr>
          <p:spPr>
            <a:xfrm>
              <a:off x="2298700" y="38481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2184400" y="39878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Page</a:t>
              </a:r>
              <a:endParaRPr lang="ru-RU" sz="2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7027862" y="5338085"/>
            <a:ext cx="1485900" cy="1066800"/>
            <a:chOff x="6146800" y="5060950"/>
            <a:chExt cx="2286000" cy="1066800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6375400" y="50609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6261100" y="52006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6146800" y="53784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Line</a:t>
              </a:r>
            </a:p>
          </p:txBody>
        </p:sp>
      </p:grpSp>
      <p:cxnSp>
        <p:nvCxnSpPr>
          <p:cNvPr id="33" name="Соединительная линия уступом 32"/>
          <p:cNvCxnSpPr>
            <a:stCxn id="28" idx="2"/>
            <a:endCxn id="32" idx="1"/>
          </p:cNvCxnSpPr>
          <p:nvPr/>
        </p:nvCxnSpPr>
        <p:spPr>
          <a:xfrm rot="16200000" flipH="1">
            <a:off x="6332220" y="5334593"/>
            <a:ext cx="105568" cy="128571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24" idx="2"/>
            <a:endCxn id="28" idx="1"/>
          </p:cNvCxnSpPr>
          <p:nvPr/>
        </p:nvCxnSpPr>
        <p:spPr>
          <a:xfrm rot="16200000" flipH="1">
            <a:off x="4183341" y="4768451"/>
            <a:ext cx="100805" cy="146232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0" idx="2"/>
            <a:endCxn id="24" idx="1"/>
          </p:cNvCxnSpPr>
          <p:nvPr/>
        </p:nvCxnSpPr>
        <p:spPr>
          <a:xfrm rot="16200000" flipH="1">
            <a:off x="1779907" y="4380587"/>
            <a:ext cx="234947" cy="115300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46100"/>
            <a:ext cx="7886700" cy="563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smtClean="0"/>
              <a:t>lines 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∀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doc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∈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db.GetDocuments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∀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page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doc.Pages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∀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line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∈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page.GetLines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LineType.TotalSum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ReportItem</a:t>
            </a:r>
            <a:r>
              <a:rPr lang="en-US" dirty="0" smtClean="0"/>
              <a:t>(</a:t>
            </a:r>
            <a:r>
              <a:rPr lang="en-US" dirty="0" err="1" smtClean="0"/>
              <a:t>doc.Id</a:t>
            </a:r>
            <a:r>
              <a:rPr lang="en-US" dirty="0"/>
              <a:t>, line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77930" y="4090315"/>
            <a:ext cx="1485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473881" y="4420512"/>
            <a:ext cx="2286000" cy="1028700"/>
            <a:chOff x="2032000" y="2273300"/>
            <a:chExt cx="2286000" cy="102870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260600" y="22733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3" name="Скругленный прямоугольник 22"/>
            <p:cNvSpPr/>
            <p:nvPr/>
          </p:nvSpPr>
          <p:spPr>
            <a:xfrm>
              <a:off x="2146300" y="24130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2032000" y="25527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Document</a:t>
              </a:r>
              <a:endParaRPr lang="ru-RU" sz="24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964906" y="4895967"/>
            <a:ext cx="1727200" cy="1028700"/>
            <a:chOff x="2184400" y="3708400"/>
            <a:chExt cx="2286000" cy="1028700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413000" y="37084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7" name="Скругленный прямоугольник 26"/>
            <p:cNvSpPr/>
            <p:nvPr/>
          </p:nvSpPr>
          <p:spPr>
            <a:xfrm>
              <a:off x="2298700" y="38481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2184400" y="39878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Page</a:t>
              </a:r>
              <a:endParaRPr lang="ru-RU" sz="2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7027862" y="5338085"/>
            <a:ext cx="1485900" cy="1066800"/>
            <a:chOff x="6146800" y="5060950"/>
            <a:chExt cx="2286000" cy="1066800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6375400" y="50609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6261100" y="52006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6146800" y="53784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Line</a:t>
              </a:r>
            </a:p>
          </p:txBody>
        </p:sp>
      </p:grpSp>
      <p:cxnSp>
        <p:nvCxnSpPr>
          <p:cNvPr id="33" name="Соединительная линия уступом 32"/>
          <p:cNvCxnSpPr>
            <a:stCxn id="28" idx="2"/>
            <a:endCxn id="32" idx="1"/>
          </p:cNvCxnSpPr>
          <p:nvPr/>
        </p:nvCxnSpPr>
        <p:spPr>
          <a:xfrm rot="16200000" flipH="1">
            <a:off x="6332220" y="5334593"/>
            <a:ext cx="105568" cy="128571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24" idx="2"/>
            <a:endCxn id="28" idx="1"/>
          </p:cNvCxnSpPr>
          <p:nvPr/>
        </p:nvCxnSpPr>
        <p:spPr>
          <a:xfrm rot="16200000" flipH="1">
            <a:off x="4183341" y="4768451"/>
            <a:ext cx="100805" cy="146232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0" idx="2"/>
            <a:endCxn id="24" idx="1"/>
          </p:cNvCxnSpPr>
          <p:nvPr/>
        </p:nvCxnSpPr>
        <p:spPr>
          <a:xfrm rot="16200000" flipH="1">
            <a:off x="1779907" y="4380587"/>
            <a:ext cx="234947" cy="115300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46100"/>
            <a:ext cx="8223250" cy="5630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smtClean="0"/>
              <a:t>lines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from doc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in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db.GetDocuments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page in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doc.Pages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page.GetLines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LineType.TotalSum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 smtClean="0"/>
              <a:t>ReportItem</a:t>
            </a:r>
            <a:r>
              <a:rPr lang="en-US" dirty="0" smtClean="0"/>
              <a:t>(</a:t>
            </a:r>
            <a:r>
              <a:rPr lang="en-US" dirty="0" err="1" smtClean="0"/>
              <a:t>doc.Id</a:t>
            </a:r>
            <a:r>
              <a:rPr lang="en-US" dirty="0"/>
              <a:t>, line);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77930" y="4090315"/>
            <a:ext cx="1485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473881" y="4420512"/>
            <a:ext cx="2286000" cy="1028700"/>
            <a:chOff x="2032000" y="2273300"/>
            <a:chExt cx="2286000" cy="102870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260600" y="22733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3" name="Скругленный прямоугольник 22"/>
            <p:cNvSpPr/>
            <p:nvPr/>
          </p:nvSpPr>
          <p:spPr>
            <a:xfrm>
              <a:off x="2146300" y="24130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2032000" y="2552700"/>
              <a:ext cx="20574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Document</a:t>
              </a:r>
              <a:endParaRPr lang="ru-RU" sz="24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964906" y="4895967"/>
            <a:ext cx="1727200" cy="1028700"/>
            <a:chOff x="2184400" y="3708400"/>
            <a:chExt cx="2286000" cy="1028700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413000" y="37084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7" name="Скругленный прямоугольник 26"/>
            <p:cNvSpPr/>
            <p:nvPr/>
          </p:nvSpPr>
          <p:spPr>
            <a:xfrm>
              <a:off x="2298700" y="38481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2184400" y="3987800"/>
              <a:ext cx="2057400" cy="749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Page</a:t>
              </a:r>
              <a:endParaRPr lang="ru-RU" sz="2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7027862" y="5338085"/>
            <a:ext cx="1485900" cy="1066800"/>
            <a:chOff x="6146800" y="5060950"/>
            <a:chExt cx="2286000" cy="1066800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6375400" y="50609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6261100" y="52006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endParaRPr lang="ru-RU" sz="2400" dirty="0"/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6146800" y="5378450"/>
              <a:ext cx="2057400" cy="7493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Line</a:t>
              </a:r>
            </a:p>
          </p:txBody>
        </p:sp>
      </p:grpSp>
      <p:cxnSp>
        <p:nvCxnSpPr>
          <p:cNvPr id="33" name="Соединительная линия уступом 32"/>
          <p:cNvCxnSpPr>
            <a:stCxn id="28" idx="2"/>
            <a:endCxn id="32" idx="1"/>
          </p:cNvCxnSpPr>
          <p:nvPr/>
        </p:nvCxnSpPr>
        <p:spPr>
          <a:xfrm rot="16200000" flipH="1">
            <a:off x="6332220" y="5334593"/>
            <a:ext cx="105568" cy="128571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24" idx="2"/>
            <a:endCxn id="28" idx="1"/>
          </p:cNvCxnSpPr>
          <p:nvPr/>
        </p:nvCxnSpPr>
        <p:spPr>
          <a:xfrm rot="16200000" flipH="1">
            <a:off x="4183341" y="4768451"/>
            <a:ext cx="100805" cy="146232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0" idx="2"/>
            <a:endCxn id="24" idx="1"/>
          </p:cNvCxnSpPr>
          <p:nvPr/>
        </p:nvCxnSpPr>
        <p:spPr>
          <a:xfrm rot="16200000" flipH="1">
            <a:off x="1779907" y="4380587"/>
            <a:ext cx="234947" cy="115300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Суть </a:t>
            </a:r>
            <a:r>
              <a:rPr lang="ru-RU" dirty="0" err="1" smtClean="0"/>
              <a:t>хипстерского</a:t>
            </a:r>
            <a:r>
              <a:rPr lang="ru-RU" dirty="0" smtClean="0"/>
              <a:t> синтаксиса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 </a:t>
            </a:r>
            <a:r>
              <a:rPr lang="ru-RU" dirty="0" smtClean="0"/>
              <a:t>простая синтаксическая замена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→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=&gt; f(a))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as.SelectMany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0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 нас будет свой </a:t>
            </a:r>
            <a:r>
              <a:rPr lang="en-US" dirty="0" smtClean="0"/>
              <a:t>LINQ!</a:t>
            </a:r>
            <a:endParaRPr lang="ru-RU" dirty="0"/>
          </a:p>
        </p:txBody>
      </p:sp>
      <p:pic>
        <p:nvPicPr>
          <p:cNvPr id="6146" name="Picture 2" descr="https://derpicdn.net/img/2013/9/5/419727/fu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2" y="3713616"/>
            <a:ext cx="9152782" cy="31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1886" y="1690689"/>
            <a:ext cx="8447314" cy="1908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Lunapark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(this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Lunapark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Maybe&lt;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f)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91883"/>
            <a:ext cx="8297636" cy="583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Maybe&lt;T&gt;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 Value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ReadLineFromConsole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filename);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Maybe&lt;R&gt;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(this Maybe&lt;T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…)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filename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ReadLineFromConsole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text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ReadText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(filename)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size.HasValue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size.Value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0);</a:t>
            </a:r>
          </a:p>
        </p:txBody>
      </p:sp>
      <p:pic>
        <p:nvPicPr>
          <p:cNvPr id="2050" name="Picture 2" descr="http://www.whileoscarwassleeping.com/wp-content/uploads/2014/08/mag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26" y="2146194"/>
            <a:ext cx="1844862" cy="132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нас будет свой </a:t>
            </a:r>
            <a:r>
              <a:rPr lang="en-US" dirty="0" smtClean="0"/>
              <a:t>LINQ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 err="1" smtClean="0"/>
              <a:t>парсерами</a:t>
            </a:r>
            <a:r>
              <a:rPr lang="ru-RU" dirty="0" smtClean="0"/>
              <a:t> и комбинаторами!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49571"/>
            <a:ext cx="7886700" cy="42273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Parser&lt;T&gt;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&lt;Input, Result&lt;T&gt;&gt;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Result&lt;T&gt;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Input Remaining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ParsedValue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34242" y="5270739"/>
            <a:ext cx="6281108" cy="508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71048" y="527489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38240" y="5318033"/>
            <a:ext cx="4415648" cy="41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495184" y="5270737"/>
            <a:ext cx="15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Remaining</a:t>
            </a:r>
            <a:endParaRPr lang="ru-RU" sz="2400" dirty="0"/>
          </a:p>
        </p:txBody>
      </p:sp>
      <p:sp>
        <p:nvSpPr>
          <p:cNvPr id="9" name="Стрелка углом 8"/>
          <p:cNvSpPr/>
          <p:nvPr/>
        </p:nvSpPr>
        <p:spPr>
          <a:xfrm>
            <a:off x="3039044" y="4462788"/>
            <a:ext cx="1759788" cy="807950"/>
          </a:xfrm>
          <a:prstGeom prst="bentArrow">
            <a:avLst>
              <a:gd name="adj1" fmla="val 3460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7925" y="4405098"/>
            <a:ext cx="97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parser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860340" y="4340551"/>
            <a:ext cx="2568126" cy="61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ParsedValue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67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915727" y="1620447"/>
            <a:ext cx="5954229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«Нельзя ли писать меньше</a:t>
            </a:r>
            <a:br>
              <a:rPr lang="ru-RU" sz="3200" dirty="0" smtClean="0"/>
            </a:br>
            <a:r>
              <a:rPr lang="ru-RU" sz="3200" dirty="0" smtClean="0"/>
              <a:t>глупого, однообразного,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err="1" smtClean="0"/>
              <a:t>бойлерплейт</a:t>
            </a:r>
            <a:r>
              <a:rPr lang="ru-RU" sz="3200" dirty="0" smtClean="0"/>
              <a:t>-кода?»</a:t>
            </a:r>
            <a:endParaRPr lang="ru-RU" sz="3200" dirty="0"/>
          </a:p>
        </p:txBody>
      </p:sp>
      <p:pic>
        <p:nvPicPr>
          <p:cNvPr id="1026" name="Picture 2" descr="http://img.playground.ru/images/4/5/1337636517_untitled-1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7" y="2946010"/>
            <a:ext cx="20478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</a:t>
            </a:r>
            <a:r>
              <a:rPr lang="ru-RU" dirty="0" err="1" smtClean="0"/>
              <a:t>парсеров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Char(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 =&gt; 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input.CurChar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input.Move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Text(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4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Комбинаторы </a:t>
            </a:r>
            <a:r>
              <a:rPr lang="ru-RU" dirty="0" err="1" smtClean="0"/>
              <a:t>парсеров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28650" y="1591358"/>
            <a:ext cx="8167007" cy="4388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p1</a:t>
            </a:r>
            <a:r>
              <a:rPr lang="ru-RU" b="1" dirty="0"/>
              <a:t> или </a:t>
            </a:r>
            <a:r>
              <a:rPr lang="en-US" b="1" dirty="0" smtClean="0"/>
              <a:t>p2</a:t>
            </a:r>
            <a:r>
              <a:rPr lang="ru-RU" b="1" dirty="0" smtClean="0"/>
              <a:t>:</a:t>
            </a:r>
            <a:br>
              <a:rPr lang="ru-RU" b="1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Parser&lt;T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(this Parser&lt;T&gt; p1, Parser&lt;T&gt; p2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input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p1(input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res1.Success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p2(input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/>
              <a:t>p </a:t>
            </a:r>
            <a:r>
              <a:rPr lang="ru-RU" b="1" dirty="0"/>
              <a:t>много </a:t>
            </a:r>
            <a:r>
              <a:rPr lang="ru-RU" b="1" dirty="0" smtClean="0"/>
              <a:t>раз:</a:t>
            </a:r>
            <a:br>
              <a:rPr lang="ru-RU" b="1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Parser&lt;T[]&gt;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(this Parser&lt;T&gt; p)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(this Parser&lt;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 p)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=&gt;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(p(input));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484909"/>
            <a:ext cx="8370207" cy="569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Parser&lt;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letterOrDigits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Char(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char.IsLetter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.Or(Char(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char.IsDigit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.Many().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Parser&lt;Res&gt;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{     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Parser&lt;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identifier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char.IsLetter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letterOrDigits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tail;</a:t>
            </a:r>
          </a:p>
        </p:txBody>
      </p:sp>
      <p:pic>
        <p:nvPicPr>
          <p:cNvPr id="7170" name="Picture 2" descr="http://www.goopee-the-clown.com/magic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65" y="2037577"/>
            <a:ext cx="2104924" cy="129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564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magician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name      ‘Merlin’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age   100500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Parser&lt;Person&gt;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Identifier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lbracket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Char('[').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properties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.Many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rbracket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(']').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Person(type, properties);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7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ru-RU" dirty="0" err="1" smtClean="0"/>
              <a:t>монадические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9218" name="Picture 2" descr="http://habrastorage.org/storage2/8aa/d64/c75/8aad64c7563305afd1f02d8c4b6236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690689"/>
            <a:ext cx="3333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43" y="580571"/>
            <a:ext cx="8694057" cy="11030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Sprache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100" dirty="0"/>
              <a:t>Библиотека </a:t>
            </a:r>
            <a:r>
              <a:rPr lang="ru-RU" sz="3100" dirty="0" err="1"/>
              <a:t>монадических</a:t>
            </a:r>
            <a:r>
              <a:rPr lang="ru-RU" sz="3100" dirty="0"/>
              <a:t> </a:t>
            </a:r>
            <a:r>
              <a:rPr lang="ru-RU" sz="3100" dirty="0" err="1"/>
              <a:t>парсер</a:t>
            </a:r>
            <a:r>
              <a:rPr lang="ru-RU" sz="3100" dirty="0"/>
              <a:t>-комбинаторов на </a:t>
            </a:r>
            <a:r>
              <a:rPr lang="en-US" sz="3100" dirty="0"/>
              <a:t>C</a:t>
            </a:r>
            <a:r>
              <a:rPr lang="en-US" sz="3100" dirty="0" smtClean="0"/>
              <a:t>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01371"/>
            <a:ext cx="7886700" cy="42755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github.com/sprache/Sprache</a:t>
            </a:r>
            <a:r>
              <a:rPr lang="en-US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8919"/>
            <a:ext cx="9144000" cy="40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r>
              <a:rPr lang="ru-RU" dirty="0" smtClean="0"/>
              <a:t> на </a:t>
            </a:r>
            <a:r>
              <a:rPr lang="en-US" dirty="0" smtClean="0"/>
              <a:t>Visual Basic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2382"/>
            <a:ext cx="8369876" cy="4784581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Private Function </a:t>
            </a:r>
            <a:r>
              <a:rPr lang="en-US" sz="900" dirty="0" err="1"/>
              <a:t>CountNeighbors</a:t>
            </a:r>
            <a:r>
              <a:rPr lang="en-US" sz="900" dirty="0"/>
              <a:t>(</a:t>
            </a:r>
            <a:r>
              <a:rPr lang="en-US" sz="900" dirty="0" err="1"/>
              <a:t>ByRef</a:t>
            </a:r>
            <a:r>
              <a:rPr lang="en-US" sz="900" dirty="0"/>
              <a:t> grid(,) As Boolean, 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</a:t>
            </a:r>
            <a:r>
              <a:rPr lang="en-US" sz="900" dirty="0" err="1"/>
              <a:t>ByVal</a:t>
            </a:r>
            <a:r>
              <a:rPr lang="en-US" sz="900" dirty="0"/>
              <a:t> </a:t>
            </a:r>
            <a:r>
              <a:rPr lang="en-US" sz="900" dirty="0" err="1"/>
              <a:t>cellX</a:t>
            </a:r>
            <a:r>
              <a:rPr lang="en-US" sz="900" dirty="0"/>
              <a:t> As Integer, 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</a:t>
            </a:r>
            <a:r>
              <a:rPr lang="en-US" sz="900" dirty="0" err="1"/>
              <a:t>ByVal</a:t>
            </a:r>
            <a:r>
              <a:rPr lang="en-US" sz="900" dirty="0"/>
              <a:t> </a:t>
            </a:r>
            <a:r>
              <a:rPr lang="en-US" sz="900" dirty="0" err="1"/>
              <a:t>cellY</a:t>
            </a:r>
            <a:r>
              <a:rPr lang="en-US" sz="900" dirty="0"/>
              <a:t> As Integer) As 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Dim count As 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 count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If </a:t>
            </a:r>
            <a:r>
              <a:rPr lang="en-US" sz="900" dirty="0" err="1"/>
              <a:t>cellX</a:t>
            </a:r>
            <a:r>
              <a:rPr lang="en-US" sz="900" dirty="0"/>
              <a:t> &gt; 0 And </a:t>
            </a:r>
            <a:r>
              <a:rPr lang="en-US" sz="900" dirty="0" err="1"/>
              <a:t>cellY</a:t>
            </a:r>
            <a:r>
              <a:rPr lang="en-US" sz="900" dirty="0"/>
              <a:t> &gt; 0 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'if both are &gt; 0 then I can look 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'upper-left, upper, and left cells safely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           If grid(</a:t>
            </a:r>
            <a:r>
              <a:rPr lang="en-US" sz="900" dirty="0" err="1"/>
              <a:t>cellX</a:t>
            </a:r>
            <a:r>
              <a:rPr lang="en-US" sz="900" dirty="0"/>
              <a:t> - 1, </a:t>
            </a:r>
            <a:r>
              <a:rPr lang="en-US" sz="900" dirty="0" err="1"/>
              <a:t>cellY</a:t>
            </a:r>
            <a:r>
              <a:rPr lang="en-US" sz="900" dirty="0"/>
              <a:t> - 1)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, </a:t>
            </a:r>
            <a:r>
              <a:rPr lang="en-US" sz="900" dirty="0" err="1"/>
              <a:t>cellY</a:t>
            </a:r>
            <a:r>
              <a:rPr lang="en-US" sz="900" dirty="0"/>
              <a:t> - 1)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 - 1, </a:t>
            </a:r>
            <a:r>
              <a:rPr lang="en-US" sz="900" dirty="0" err="1"/>
              <a:t>cellY</a:t>
            </a:r>
            <a:r>
              <a:rPr lang="en-US" sz="900" dirty="0"/>
              <a:t>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End </a:t>
            </a:r>
            <a:r>
              <a:rPr lang="en-US" sz="900" dirty="0" smtClean="0"/>
              <a:t>If</a:t>
            </a: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If </a:t>
            </a:r>
            <a:r>
              <a:rPr lang="en-US" sz="900" dirty="0" err="1"/>
              <a:t>cellX</a:t>
            </a:r>
            <a:r>
              <a:rPr lang="en-US" sz="900" dirty="0"/>
              <a:t> &lt; </a:t>
            </a:r>
            <a:r>
              <a:rPr lang="en-US" sz="900" dirty="0" err="1"/>
              <a:t>GridSize</a:t>
            </a:r>
            <a:r>
              <a:rPr lang="en-US" sz="900" dirty="0"/>
              <a:t> And </a:t>
            </a:r>
            <a:r>
              <a:rPr lang="en-US" sz="900" dirty="0" err="1"/>
              <a:t>cellY</a:t>
            </a:r>
            <a:r>
              <a:rPr lang="en-US" sz="900" dirty="0"/>
              <a:t> &lt; </a:t>
            </a:r>
            <a:r>
              <a:rPr lang="en-US" sz="900" dirty="0" err="1"/>
              <a:t>GridSize</a:t>
            </a:r>
            <a:r>
              <a:rPr lang="en-US" sz="900" dirty="0"/>
              <a:t> 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'if both are &lt; </a:t>
            </a:r>
            <a:r>
              <a:rPr lang="en-US" sz="900" dirty="0" err="1"/>
              <a:t>GridSize</a:t>
            </a:r>
            <a:r>
              <a:rPr lang="en-US" sz="900" dirty="0"/>
              <a:t> then I can look 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'lower-right, right, and lower cells safely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 + 1, </a:t>
            </a:r>
            <a:r>
              <a:rPr lang="en-US" sz="900" dirty="0" err="1"/>
              <a:t>cellY</a:t>
            </a:r>
            <a:r>
              <a:rPr lang="en-US" sz="900" dirty="0"/>
              <a:t> + 1)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, </a:t>
            </a:r>
            <a:r>
              <a:rPr lang="en-US" sz="900" dirty="0" err="1"/>
              <a:t>cellY</a:t>
            </a:r>
            <a:r>
              <a:rPr lang="en-US" sz="900" dirty="0"/>
              <a:t> + 1)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 + 1, </a:t>
            </a:r>
            <a:r>
              <a:rPr lang="en-US" sz="900" dirty="0" err="1"/>
              <a:t>cellY</a:t>
            </a:r>
            <a:r>
              <a:rPr lang="en-US" sz="900" dirty="0"/>
              <a:t>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End </a:t>
            </a:r>
            <a:r>
              <a:rPr lang="en-US" sz="900" dirty="0" smtClean="0"/>
              <a:t>If</a:t>
            </a: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If </a:t>
            </a:r>
            <a:r>
              <a:rPr lang="en-US" sz="900" dirty="0" err="1"/>
              <a:t>cellX</a:t>
            </a:r>
            <a:r>
              <a:rPr lang="en-US" sz="900" dirty="0"/>
              <a:t> &gt; 0 And </a:t>
            </a:r>
            <a:r>
              <a:rPr lang="en-US" sz="900" dirty="0" err="1"/>
              <a:t>cellY</a:t>
            </a:r>
            <a:r>
              <a:rPr lang="en-US" sz="900" dirty="0"/>
              <a:t> &lt; </a:t>
            </a:r>
            <a:r>
              <a:rPr lang="en-US" sz="900" dirty="0" err="1"/>
              <a:t>GridSize</a:t>
            </a:r>
            <a:r>
              <a:rPr lang="en-US" sz="900" dirty="0"/>
              <a:t> 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 - 1, </a:t>
            </a:r>
            <a:r>
              <a:rPr lang="en-US" sz="900" dirty="0" err="1"/>
              <a:t>cellY</a:t>
            </a:r>
            <a:r>
              <a:rPr lang="en-US" sz="900" dirty="0"/>
              <a:t> + 1)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End </a:t>
            </a:r>
            <a:r>
              <a:rPr lang="en-US" sz="900" dirty="0" smtClean="0"/>
              <a:t>If</a:t>
            </a: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If </a:t>
            </a:r>
            <a:r>
              <a:rPr lang="en-US" sz="900" dirty="0" err="1"/>
              <a:t>cellX</a:t>
            </a:r>
            <a:r>
              <a:rPr lang="en-US" sz="900" dirty="0"/>
              <a:t> &lt; </a:t>
            </a:r>
            <a:r>
              <a:rPr lang="en-US" sz="900" dirty="0" err="1"/>
              <a:t>GridSize</a:t>
            </a:r>
            <a:r>
              <a:rPr lang="en-US" sz="900" dirty="0"/>
              <a:t> And </a:t>
            </a:r>
            <a:r>
              <a:rPr lang="en-US" sz="900" dirty="0" err="1"/>
              <a:t>cellY</a:t>
            </a:r>
            <a:r>
              <a:rPr lang="en-US" sz="900" dirty="0"/>
              <a:t> &gt; 0 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If grid(</a:t>
            </a:r>
            <a:r>
              <a:rPr lang="en-US" sz="900" dirty="0" err="1"/>
              <a:t>cellX</a:t>
            </a:r>
            <a:r>
              <a:rPr lang="en-US" sz="900" dirty="0"/>
              <a:t> + 1, </a:t>
            </a:r>
            <a:r>
              <a:rPr lang="en-US" sz="900" dirty="0" err="1"/>
              <a:t>cellY</a:t>
            </a:r>
            <a:r>
              <a:rPr lang="en-US" sz="900" dirty="0"/>
              <a:t> - 1) Then 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End 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Return 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End 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</a:t>
            </a:r>
            <a:endParaRPr lang="en-US" sz="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 smtClean="0"/>
              <a:t>Private</a:t>
            </a:r>
            <a:r>
              <a:rPr lang="en-US" sz="900" dirty="0"/>
              <a:t> Function </a:t>
            </a:r>
            <a:r>
              <a:rPr lang="en-US" sz="900" dirty="0" err="1" smtClean="0"/>
              <a:t>CalculateNextGeneration</a:t>
            </a:r>
            <a:r>
              <a:rPr lang="en-US" sz="900" dirty="0" smtClean="0"/>
              <a:t>(_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 smtClean="0"/>
              <a:t>  </a:t>
            </a:r>
            <a:r>
              <a:rPr lang="en-US" sz="900" dirty="0" err="1" smtClean="0"/>
              <a:t>ByRef</a:t>
            </a:r>
            <a:r>
              <a:rPr lang="en-US" sz="900" dirty="0"/>
              <a:t> </a:t>
            </a:r>
            <a:r>
              <a:rPr lang="en-US" sz="900" dirty="0" err="1"/>
              <a:t>currentState</a:t>
            </a:r>
            <a:r>
              <a:rPr lang="en-US" sz="900" dirty="0"/>
              <a:t>(,) As Boolean) As Boolean(,)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Dim </a:t>
            </a:r>
            <a:r>
              <a:rPr lang="en-US" sz="900" dirty="0" err="1"/>
              <a:t>nextGen</a:t>
            </a:r>
            <a:r>
              <a:rPr lang="en-US" sz="900" dirty="0"/>
              <a:t>(</a:t>
            </a:r>
            <a:r>
              <a:rPr lang="en-US" sz="900" dirty="0" err="1"/>
              <a:t>GridSize</a:t>
            </a:r>
            <a:r>
              <a:rPr lang="en-US" sz="900" dirty="0"/>
              <a:t>, </a:t>
            </a:r>
            <a:r>
              <a:rPr lang="en-US" sz="900" dirty="0" err="1"/>
              <a:t>GridSize</a:t>
            </a:r>
            <a:r>
              <a:rPr lang="en-US" sz="900" dirty="0"/>
              <a:t>) As Boolean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Dim </a:t>
            </a:r>
            <a:r>
              <a:rPr lang="en-US" sz="900" dirty="0" err="1"/>
              <a:t>i</a:t>
            </a:r>
            <a:r>
              <a:rPr lang="en-US" sz="900" dirty="0"/>
              <a:t>, j As 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Dim neighbors As 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  For </a:t>
            </a:r>
            <a:r>
              <a:rPr lang="en-US" sz="900" dirty="0" err="1"/>
              <a:t>i</a:t>
            </a:r>
            <a:r>
              <a:rPr lang="en-US" sz="900" dirty="0"/>
              <a:t> = 0 To </a:t>
            </a:r>
            <a:r>
              <a:rPr lang="en-US" sz="900" dirty="0" err="1"/>
              <a:t>GridSize</a:t>
            </a: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For j = 0 To </a:t>
            </a:r>
            <a:r>
              <a:rPr lang="en-US" sz="900" dirty="0" err="1"/>
              <a:t>GridSize</a:t>
            </a: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 neighbors = </a:t>
            </a:r>
            <a:r>
              <a:rPr lang="en-US" sz="900" dirty="0" err="1"/>
              <a:t>CountNeighbors</a:t>
            </a:r>
            <a:r>
              <a:rPr lang="en-US" sz="900" dirty="0"/>
              <a:t>(</a:t>
            </a:r>
            <a:r>
              <a:rPr lang="en-US" sz="900" dirty="0" err="1"/>
              <a:t>currentState</a:t>
            </a:r>
            <a:r>
              <a:rPr lang="en-US" sz="900" dirty="0"/>
              <a:t>, </a:t>
            </a:r>
            <a:r>
              <a:rPr lang="en-US" sz="900" dirty="0" err="1"/>
              <a:t>i</a:t>
            </a:r>
            <a:r>
              <a:rPr lang="en-US" sz="900" dirty="0"/>
              <a:t>, 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If neighbors = 2 Or neighbors = 3 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    If neighbors = 2 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        </a:t>
            </a:r>
            <a:r>
              <a:rPr lang="en-US" sz="900" dirty="0" err="1"/>
              <a:t>nextGen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, j) = </a:t>
            </a:r>
            <a:r>
              <a:rPr lang="en-US" sz="900" dirty="0" err="1"/>
              <a:t>currentState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, 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    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        </a:t>
            </a:r>
            <a:r>
              <a:rPr lang="en-US" sz="900" dirty="0" err="1"/>
              <a:t>nextGen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, j) = 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    End 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    </a:t>
            </a:r>
            <a:r>
              <a:rPr lang="en-US" sz="900" dirty="0" err="1"/>
              <a:t>nextGen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, j) = 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    End 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    Next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Next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    Return </a:t>
            </a:r>
            <a:r>
              <a:rPr lang="en-US" sz="900" dirty="0" err="1"/>
              <a:t>nextGen</a:t>
            </a: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  End 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  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2216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</a:t>
            </a:r>
            <a:r>
              <a:rPr lang="ru-RU" dirty="0" smtClean="0"/>
              <a:t> на </a:t>
            </a:r>
            <a:r>
              <a:rPr lang="en-US" dirty="0" smtClean="0"/>
              <a:t>APL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5607" y="1794164"/>
            <a:ext cx="809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life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←{ ↑1 ⍵∨.∧3 4=+/,¯1 0 1∘.⊖¯1 0 1∘.⌽⊂⍵}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59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Где враг? Где </a:t>
            </a:r>
            <a:r>
              <a:rPr lang="ru-RU" sz="4000" dirty="0" err="1" smtClean="0"/>
              <a:t>бойлерплейт</a:t>
            </a:r>
            <a:r>
              <a:rPr lang="ru-RU" sz="4000" dirty="0" smtClean="0"/>
              <a:t>?</a:t>
            </a:r>
            <a:endParaRPr lang="ru-RU" sz="4000" dirty="0"/>
          </a:p>
        </p:txBody>
      </p:sp>
      <p:pic>
        <p:nvPicPr>
          <p:cNvPr id="5122" name="Picture 2" descr="http://img0.joyreactor.cc/pics/comment/%D0%BA%D0%B0%D0%BC%D1%83%D1%84%D0%BB%D1%8F%D0%B6-%D0%BF%D0%B5%D1%81%D0%BE%D1%87%D0%BD%D0%B8%D1%86%D0%B0-105219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089"/>
            <a:ext cx="9144000" cy="624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Овал 35"/>
          <p:cNvSpPr/>
          <p:nvPr/>
        </p:nvSpPr>
        <p:spPr>
          <a:xfrm>
            <a:off x="5638800" y="1791494"/>
            <a:ext cx="2768600" cy="2768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570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09600" y="2692400"/>
            <a:ext cx="1003300" cy="774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46238" y="3797300"/>
            <a:ext cx="1003300" cy="774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184400" y="2654300"/>
            <a:ext cx="1143000" cy="1143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ильный пятиугольник 9"/>
          <p:cNvSpPr/>
          <p:nvPr/>
        </p:nvSpPr>
        <p:spPr>
          <a:xfrm>
            <a:off x="1967865" y="4662486"/>
            <a:ext cx="960120" cy="914400"/>
          </a:xfrm>
          <a:prstGeom prst="pent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31510" y="2274888"/>
            <a:ext cx="1003300" cy="774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91630" y="4991100"/>
            <a:ext cx="1003300" cy="774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193280" y="3062288"/>
            <a:ext cx="1143000" cy="1143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ильный пятиугольник 13"/>
          <p:cNvSpPr/>
          <p:nvPr/>
        </p:nvSpPr>
        <p:spPr>
          <a:xfrm>
            <a:off x="5753100" y="3590151"/>
            <a:ext cx="960120" cy="914400"/>
          </a:xfrm>
          <a:prstGeom prst="pent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14" idx="0"/>
            <a:endCxn id="11" idx="2"/>
          </p:cNvCxnSpPr>
          <p:nvPr/>
        </p:nvCxnSpPr>
        <p:spPr>
          <a:xfrm flipV="1">
            <a:off x="6233160" y="3049588"/>
            <a:ext cx="0" cy="54056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5"/>
            <a:endCxn id="13" idx="2"/>
          </p:cNvCxnSpPr>
          <p:nvPr/>
        </p:nvCxnSpPr>
        <p:spPr>
          <a:xfrm flipV="1">
            <a:off x="6713219" y="3633788"/>
            <a:ext cx="480061" cy="30563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4"/>
            <a:endCxn id="12" idx="0"/>
          </p:cNvCxnSpPr>
          <p:nvPr/>
        </p:nvCxnSpPr>
        <p:spPr>
          <a:xfrm>
            <a:off x="6529853" y="4504549"/>
            <a:ext cx="663427" cy="48655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3"/>
            <a:endCxn id="13" idx="0"/>
          </p:cNvCxnSpPr>
          <p:nvPr/>
        </p:nvCxnSpPr>
        <p:spPr>
          <a:xfrm>
            <a:off x="6734810" y="2662238"/>
            <a:ext cx="1029970" cy="40005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трелка вправо 28"/>
          <p:cNvSpPr/>
          <p:nvPr/>
        </p:nvSpPr>
        <p:spPr>
          <a:xfrm>
            <a:off x="3622527" y="3701266"/>
            <a:ext cx="1650514" cy="631826"/>
          </a:xfrm>
          <a:prstGeom prst="rightArrow">
            <a:avLst>
              <a:gd name="adj1" fmla="val 50000"/>
              <a:gd name="adj2" fmla="val 10019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что уже сделано в </a:t>
            </a:r>
            <a:r>
              <a:rPr lang="en-US" dirty="0" smtClean="0"/>
              <a:t>C#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Generics</a:t>
            </a:r>
            <a:endParaRPr lang="ru-RU" sz="7200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76249196"/>
              </p:ext>
            </p:extLst>
          </p:nvPr>
        </p:nvGraphicFramePr>
        <p:xfrm>
          <a:off x="1739900" y="1384300"/>
          <a:ext cx="56642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9000" y="5257800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&lt;Ndfl2Report&gt;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1340" y="1397000"/>
            <a:ext cx="7461321" cy="4064000"/>
            <a:chOff x="767444" y="1426029"/>
            <a:chExt cx="7461321" cy="4064000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3285450062"/>
                </p:ext>
              </p:extLst>
            </p:nvPr>
          </p:nvGraphicFramePr>
          <p:xfrm>
            <a:off x="767444" y="1426029"/>
            <a:ext cx="54483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Группа 7"/>
            <p:cNvGrpSpPr/>
            <p:nvPr/>
          </p:nvGrpSpPr>
          <p:grpSpPr>
            <a:xfrm>
              <a:off x="5612565" y="2149929"/>
              <a:ext cx="2616200" cy="2616200"/>
              <a:chOff x="0" y="942339"/>
              <a:chExt cx="2179320" cy="2179320"/>
            </a:xfrm>
          </p:grpSpPr>
          <p:sp>
            <p:nvSpPr>
              <p:cNvPr id="9" name="Овал 8"/>
              <p:cNvSpPr/>
              <p:nvPr/>
            </p:nvSpPr>
            <p:spPr>
              <a:xfrm>
                <a:off x="0" y="942339"/>
                <a:ext cx="2179320" cy="217932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Овал 4"/>
              <p:cNvSpPr/>
              <p:nvPr/>
            </p:nvSpPr>
            <p:spPr>
              <a:xfrm>
                <a:off x="319154" y="1261493"/>
                <a:ext cx="1541012" cy="1541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500" kern="1200" dirty="0" smtClean="0"/>
                  <a:t>Подсистема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3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3383</TotalTime>
  <Words>611</Words>
  <Application>Microsoft Office PowerPoint</Application>
  <PresentationFormat>Экран (4:3)</PresentationFormat>
  <Paragraphs>220</Paragraphs>
  <Slides>25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Тема Office</vt:lpstr>
      <vt:lpstr>Монадические парсер-комбинаторы</vt:lpstr>
      <vt:lpstr>«Нельзя ли писать меньше глупого, однообразного,  бойлерплейт-кода?»</vt:lpstr>
      <vt:lpstr>Game of Life на Visual Basic</vt:lpstr>
      <vt:lpstr>Game of Life на APL</vt:lpstr>
      <vt:lpstr>Где враг? Где бойлерплейт?</vt:lpstr>
      <vt:lpstr>Composition</vt:lpstr>
      <vt:lpstr>А что уже сделано в C#?</vt:lpstr>
      <vt:lpstr>Generics</vt:lpstr>
      <vt:lpstr>Презентация PowerPoint</vt:lpstr>
      <vt:lpstr>Этот доклад про ещё один способ композиции</vt:lpstr>
      <vt:lpstr>Начнём издалека</vt:lpstr>
      <vt:lpstr>Собрать все строчки «Итого»  во всех документах пользователя </vt:lpstr>
      <vt:lpstr>Презентация PowerPoint</vt:lpstr>
      <vt:lpstr>Презентация PowerPoint</vt:lpstr>
      <vt:lpstr>Презентация PowerPoint</vt:lpstr>
      <vt:lpstr>Суть хипстерского синтаксиса — простая синтаксическая замена</vt:lpstr>
      <vt:lpstr>У нас будет свой LINQ!</vt:lpstr>
      <vt:lpstr>Презентация PowerPoint</vt:lpstr>
      <vt:lpstr>У нас будет свой LINQ  с парсерами и комбинаторами!</vt:lpstr>
      <vt:lpstr>Конструкторы парсеров</vt:lpstr>
      <vt:lpstr>Комбинаторы парсеров</vt:lpstr>
      <vt:lpstr>Презентация PowerPoint</vt:lpstr>
      <vt:lpstr>Презентация PowerPoint</vt:lpstr>
      <vt:lpstr>Почему монадические?</vt:lpstr>
      <vt:lpstr>Sprache Библиотека монадических парсер-комбинаторов на C#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Монадические парсер-комбинаторы</dc:title>
  <dc:creator>Pavel Egorov</dc:creator>
  <cp:lastModifiedBy>Егоров Павел Владимирович</cp:lastModifiedBy>
  <cp:revision>70</cp:revision>
  <dcterms:created xsi:type="dcterms:W3CDTF">2014-10-28T10:26:43Z</dcterms:created>
  <dcterms:modified xsi:type="dcterms:W3CDTF">2015-12-04T15:37:14Z</dcterms:modified>
</cp:coreProperties>
</file>