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613175" y="2650253"/>
            <a:ext cx="10965647" cy="1012576"/>
          </a:xfrm>
          <a:prstGeom prst="rect">
            <a:avLst/>
          </a:prstGeom>
        </p:spPr>
        <p:txBody>
          <a:bodyPr/>
          <a:lstStyle/>
          <a:p>
            <a:pPr/>
            <a:r>
              <a:t>Software Design &amp; Architecture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xfrm>
            <a:off x="4538790" y="4218983"/>
            <a:ext cx="7170007" cy="1862048"/>
          </a:xfrm>
          <a:prstGeom prst="rect">
            <a:avLst/>
          </a:prstGeom>
        </p:spPr>
        <p:txBody>
          <a:bodyPr/>
          <a:lstStyle/>
          <a:p>
            <a:pPr defTabSz="850391">
              <a:spcBef>
                <a:spcPts val="900"/>
              </a:spcBef>
              <a:defRPr sz="2232"/>
            </a:pPr>
            <a:r>
              <a:t>Topic 8</a:t>
            </a:r>
          </a:p>
          <a:p>
            <a:pPr defTabSz="850391">
              <a:spcBef>
                <a:spcPts val="900"/>
              </a:spcBef>
              <a:defRPr b="1" sz="2232"/>
            </a:pPr>
            <a:r>
              <a:t>Software Scalability and Domain-Driven Architecture (DDA).</a:t>
            </a:r>
          </a:p>
          <a:p>
            <a:pPr defTabSz="850391">
              <a:spcBef>
                <a:spcPts val="900"/>
              </a:spcBef>
              <a:defRPr sz="2232"/>
            </a:pPr>
            <a:r>
              <a:t>Mohamed Moussa</a:t>
            </a:r>
          </a:p>
          <a:p>
            <a:pPr defTabSz="850391">
              <a:spcBef>
                <a:spcPts val="900"/>
              </a:spcBef>
              <a:defRPr sz="1860"/>
            </a:pPr>
            <a:r>
              <a:t>Supervised by, Dr. AHMED MAGHAWRY</a:t>
            </a:r>
          </a:p>
        </p:txBody>
      </p:sp>
      <p:pic>
        <p:nvPicPr>
          <p:cNvPr id="96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23335" y="774436"/>
            <a:ext cx="3945330" cy="104413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TextBox 10"/>
          <p:cNvSpPr txBox="1"/>
          <p:nvPr/>
        </p:nvSpPr>
        <p:spPr>
          <a:xfrm>
            <a:off x="2454222" y="1799900"/>
            <a:ext cx="7283555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pPr/>
            <a:r>
              <a:t>Faculty of Informatics and Computer Science</a:t>
            </a:r>
          </a:p>
        </p:txBody>
      </p:sp>
      <p:sp>
        <p:nvSpPr>
          <p:cNvPr id="98" name="TextBox 5"/>
          <p:cNvSpPr txBox="1"/>
          <p:nvPr/>
        </p:nvSpPr>
        <p:spPr>
          <a:xfrm>
            <a:off x="49317" y="4068423"/>
            <a:ext cx="4769810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1500">
                <a:latin typeface="Calibri (Body)"/>
                <a:ea typeface="Calibri (Body)"/>
                <a:cs typeface="Calibri (Body)"/>
                <a:sym typeface="Calibri (Body)"/>
              </a:defRPr>
            </a:pPr>
            <a:r>
              <a:t>L</a:t>
            </a:r>
            <a:r>
              <a:rPr>
                <a:solidFill>
                  <a:srgbClr val="C00000"/>
                </a:solidFill>
              </a:rPr>
              <a:t>a</a:t>
            </a:r>
            <a:r>
              <a:rPr>
                <a:solidFill>
                  <a:srgbClr val="BF9000"/>
                </a:solidFill>
              </a:rPr>
              <a:t>b</a:t>
            </a:r>
            <a:r>
              <a:rPr>
                <a:solidFill>
                  <a:srgbClr val="002060"/>
                </a:solidFill>
              </a:rPr>
              <a:t> 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xfrm>
            <a:off x="662472" y="681037"/>
            <a:ext cx="10515601" cy="698585"/>
          </a:xfrm>
          <a:prstGeom prst="rect">
            <a:avLst/>
          </a:prstGeom>
        </p:spPr>
        <p:txBody>
          <a:bodyPr/>
          <a:lstStyle>
            <a:lvl1pPr>
              <a:defRPr b="1" sz="3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838200" y="1540042"/>
            <a:ext cx="10515600" cy="4636921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 startAt="1"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Software Scalability</a:t>
            </a:r>
          </a:p>
          <a:p>
            <a:pPr marL="514350" indent="-514350">
              <a:buFontTx/>
              <a:buAutoNum type="arabicPeriod" startAt="1"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Challenges in Scalability</a:t>
            </a:r>
          </a:p>
          <a:p>
            <a:pPr marL="514350" indent="-514350">
              <a:buFontTx/>
              <a:buAutoNum type="arabicPeriod" startAt="1"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Domain-Driven Architecture (DDA)</a:t>
            </a:r>
          </a:p>
          <a:p>
            <a:pPr marL="514350" indent="-514350">
              <a:buFontTx/>
              <a:buAutoNum type="arabicPeriod" startAt="1"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Scaling with DDA</a:t>
            </a:r>
          </a:p>
        </p:txBody>
      </p:sp>
      <p:pic>
        <p:nvPicPr>
          <p:cNvPr id="10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32837" y="122607"/>
            <a:ext cx="1263918" cy="334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warp dir="i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sz="3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Software Scalability</a:t>
            </a:r>
          </a:p>
        </p:txBody>
      </p:sp>
      <p:sp>
        <p:nvSpPr>
          <p:cNvPr id="105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spcBef>
                <a:spcPts val="900"/>
              </a:spcBef>
              <a:buSzTx/>
              <a:buNone/>
              <a:defRPr sz="2772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What is Software Scalability?</a:t>
            </a:r>
          </a:p>
          <a:p>
            <a:pPr lvl="1" marL="678941" indent="-226313" defTabSz="905255">
              <a:spcBef>
                <a:spcPts val="400"/>
              </a:spcBef>
              <a:defRPr sz="1979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Scalability is making sure a system can handle more work as it grows.</a:t>
            </a:r>
            <a:endParaRPr sz="2376"/>
          </a:p>
          <a:p>
            <a:pPr marL="0" indent="0" defTabSz="905255">
              <a:spcBef>
                <a:spcPts val="900"/>
              </a:spcBef>
              <a:buSzTx/>
              <a:buNone/>
              <a:defRPr sz="2772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Types of Scaling</a:t>
            </a:r>
          </a:p>
          <a:p>
            <a:pPr lvl="1" marL="678941" indent="-226313" defTabSz="905255">
              <a:spcBef>
                <a:spcPts val="400"/>
              </a:spcBef>
              <a:defRPr sz="1979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b="1">
                <a:latin typeface="Carlito"/>
                <a:ea typeface="Carlito"/>
                <a:cs typeface="Carlito"/>
                <a:sym typeface="Carlito"/>
              </a:rPr>
              <a:t>Vertical Scaling (Scaling Up)</a:t>
            </a:r>
            <a:r>
              <a:t>: Add resources to one machine.</a:t>
            </a:r>
            <a:endParaRPr sz="2376"/>
          </a:p>
          <a:p>
            <a:pPr lvl="1" marL="678941" indent="-226313" defTabSz="905255">
              <a:spcBef>
                <a:spcPts val="400"/>
              </a:spcBef>
              <a:defRPr sz="1979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b="1">
                <a:latin typeface="Carlito"/>
                <a:ea typeface="Carlito"/>
                <a:cs typeface="Carlito"/>
                <a:sym typeface="Carlito"/>
              </a:rPr>
              <a:t>Horizontal Scaling (Scaling Out)</a:t>
            </a:r>
            <a:r>
              <a:t>: Add more machines to distribute the load.</a:t>
            </a:r>
          </a:p>
          <a:p>
            <a:pPr lvl="1" marL="678941" indent="-226313" defTabSz="905255">
              <a:spcBef>
                <a:spcPts val="400"/>
              </a:spcBef>
              <a:defRPr sz="1979"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 lvl="1" marL="678941" indent="-226313" defTabSz="905255">
              <a:spcBef>
                <a:spcPts val="400"/>
              </a:spcBef>
              <a:defRPr sz="1979"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 lvl="1" marL="678941" indent="-226313" defTabSz="905255">
              <a:spcBef>
                <a:spcPts val="400"/>
              </a:spcBef>
              <a:defRPr sz="1979"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 marL="163448" indent="-163448">
              <a:lnSpc>
                <a:spcPct val="135000"/>
              </a:lnSpc>
              <a:spcBef>
                <a:spcPts val="1100"/>
              </a:spcBef>
              <a:buSzTx/>
              <a:buFontTx/>
              <a:buNone/>
              <a:tabLst>
                <a:tab pos="50800" algn="r"/>
                <a:tab pos="152400" algn="l"/>
              </a:tabLst>
              <a:defRPr b="1" sz="1881">
                <a:solidFill>
                  <a:srgbClr val="111111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	Real-Life Example:</a:t>
            </a:r>
          </a:p>
          <a:p>
            <a:pPr marL="414909" indent="-414909">
              <a:lnSpc>
                <a:spcPct val="135000"/>
              </a:lnSpc>
              <a:spcBef>
                <a:spcPts val="1100"/>
              </a:spcBef>
              <a:buSzTx/>
              <a:buFontTx/>
              <a:buNone/>
              <a:tabLst>
                <a:tab pos="304800" algn="r"/>
                <a:tab pos="406400" algn="l"/>
              </a:tabLst>
              <a:defRPr sz="1881">
                <a:solidFill>
                  <a:srgbClr val="111111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	•	“When Netflix sees more users streaming during weekends, their system can add servers to avoid buffering.”</a:t>
            </a:r>
          </a:p>
        </p:txBody>
      </p:sp>
      <p:pic>
        <p:nvPicPr>
          <p:cNvPr id="10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32837" y="122607"/>
            <a:ext cx="1263918" cy="334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Challenges in Scalability</a:t>
            </a:r>
          </a:p>
        </p:txBody>
      </p:sp>
      <p:sp>
        <p:nvSpPr>
          <p:cNvPr id="10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•</a:t>
            </a:r>
            <a:r>
              <a:rPr b="1">
                <a:latin typeface="Carlito"/>
                <a:ea typeface="Carlito"/>
                <a:cs typeface="Carlito"/>
                <a:sym typeface="Carlito"/>
              </a:rPr>
              <a:t>Performance Bottlenecks</a:t>
            </a:r>
            <a:r>
              <a:t>: Slow queries, inefficient algorithms.</a:t>
            </a:r>
          </a:p>
          <a:p>
            <a:pPr marL="0" indent="0">
              <a:buSzTx/>
              <a:buNone/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•</a:t>
            </a:r>
            <a:r>
              <a:rPr b="1">
                <a:latin typeface="Carlito"/>
                <a:ea typeface="Carlito"/>
                <a:cs typeface="Carlito"/>
                <a:sym typeface="Carlito"/>
              </a:rPr>
              <a:t>Resource Limitations</a:t>
            </a:r>
            <a:r>
              <a:t>: Max capacity of hardware.</a:t>
            </a:r>
          </a:p>
          <a:p>
            <a:pPr marL="0" indent="0">
              <a:buSzTx/>
              <a:buNone/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•</a:t>
            </a:r>
            <a:r>
              <a:rPr b="1">
                <a:latin typeface="Carlito"/>
                <a:ea typeface="Carlito"/>
                <a:cs typeface="Carlito"/>
                <a:sym typeface="Carlito"/>
              </a:rPr>
              <a:t>Data Consistency</a:t>
            </a:r>
            <a:r>
              <a:t>: Synchronizing data across servers.</a:t>
            </a:r>
          </a:p>
          <a:p>
            <a:pPr marL="280736" indent="-280736">
              <a:buFontTx/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b="1">
                <a:latin typeface="Carlito"/>
                <a:ea typeface="Carlito"/>
                <a:cs typeface="Carlito"/>
                <a:sym typeface="Carlito"/>
              </a:rPr>
              <a:t>State Management</a:t>
            </a:r>
            <a:r>
              <a:t>: Handling user sessions in distributed systems.</a:t>
            </a:r>
          </a:p>
        </p:txBody>
      </p:sp>
      <p:pic>
        <p:nvPicPr>
          <p:cNvPr id="11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32837" y="122607"/>
            <a:ext cx="1263918" cy="334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title"/>
          </p:nvPr>
        </p:nvSpPr>
        <p:spPr>
          <a:xfrm>
            <a:off x="838200" y="12260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sz="3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Domain-Driven Architecture (DDA)</a:t>
            </a:r>
          </a:p>
        </p:txBody>
      </p:sp>
      <p:sp>
        <p:nvSpPr>
          <p:cNvPr id="113" name="Content Placeholder 2"/>
          <p:cNvSpPr txBox="1"/>
          <p:nvPr>
            <p:ph type="body" idx="1"/>
          </p:nvPr>
        </p:nvSpPr>
        <p:spPr>
          <a:xfrm>
            <a:off x="838200" y="1317071"/>
            <a:ext cx="10515600" cy="5175805"/>
          </a:xfrm>
          <a:prstGeom prst="rect">
            <a:avLst/>
          </a:prstGeom>
        </p:spPr>
        <p:txBody>
          <a:bodyPr/>
          <a:lstStyle/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b="1"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0"/>
              <a:t>	•	</a:t>
            </a:r>
            <a:r>
              <a:t>Aligns software with business needs</a:t>
            </a:r>
            <a:r>
              <a:rPr b="0"/>
              <a:t> for clarity and evolution.</a:t>
            </a:r>
            <a:endParaRPr b="0"/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b="1"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0"/>
              <a:t>	•	</a:t>
            </a:r>
            <a:r>
              <a:t>Key Principles</a:t>
            </a:r>
            <a:r>
              <a:rPr b="0"/>
              <a:t>:</a:t>
            </a:r>
            <a:endParaRPr b="0"/>
          </a:p>
          <a:p>
            <a:pPr marL="774700" indent="-7747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73100" algn="r"/>
                <a:tab pos="7747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rPr b="1"/>
              <a:t>Bounded Contexts</a:t>
            </a:r>
            <a:r>
              <a:t>: Isolate functionality into modules.</a:t>
            </a:r>
          </a:p>
          <a:p>
            <a:pPr marL="774700" indent="-7747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73100" algn="r"/>
                <a:tab pos="7747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rPr b="1"/>
              <a:t>Aggregates</a:t>
            </a:r>
            <a:r>
              <a:t>: Group related objects that act as one unit. ; e.g., a “Shopping Cart.”</a:t>
            </a:r>
          </a:p>
          <a:p>
            <a:pPr marL="774700" indent="-7747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73100" algn="r"/>
                <a:tab pos="7747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3.	</a:t>
            </a:r>
            <a:r>
              <a:rPr b="1"/>
              <a:t>Domain Events</a:t>
            </a:r>
            <a:r>
              <a:t>: Capture significant system changes.</a:t>
            </a:r>
          </a:p>
          <a:p>
            <a:pPr marL="774700" indent="-7747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673100" algn="r"/>
                <a:tab pos="774700" algn="l"/>
              </a:tabLst>
              <a:defRPr sz="2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4.	</a:t>
            </a:r>
            <a:r>
              <a:rPr b="1"/>
              <a:t>Ubiquitous Language</a:t>
            </a:r>
            <a:r>
              <a:t>: Consistent vocabulary between teams.</a:t>
            </a:r>
          </a:p>
        </p:txBody>
      </p:sp>
      <p:pic>
        <p:nvPicPr>
          <p:cNvPr id="11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32837" y="122607"/>
            <a:ext cx="1263918" cy="334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/>
          <p:nvPr>
            <p:ph type="title"/>
          </p:nvPr>
        </p:nvSpPr>
        <p:spPr>
          <a:xfrm>
            <a:off x="838200" y="12260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sz="3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Shopping Cart as an Aggregate.</a:t>
            </a:r>
          </a:p>
        </p:txBody>
      </p:sp>
      <p:sp>
        <p:nvSpPr>
          <p:cNvPr id="117" name="Content Placeholder 2"/>
          <p:cNvSpPr txBox="1"/>
          <p:nvPr>
            <p:ph type="body" idx="1"/>
          </p:nvPr>
        </p:nvSpPr>
        <p:spPr>
          <a:xfrm>
            <a:off x="838200" y="1317072"/>
            <a:ext cx="10515600" cy="5175804"/>
          </a:xfrm>
          <a:prstGeom prst="rect">
            <a:avLst/>
          </a:prstGeom>
        </p:spPr>
        <p:txBody>
          <a:bodyPr/>
          <a:lstStyle/>
          <a:p>
            <a:pPr marL="0" indent="0" defTabSz="12700">
              <a:lnSpc>
                <a:spcPct val="135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Aggregate</a:t>
            </a:r>
            <a:r>
              <a:t>: Cohesive cluster of related objects treated as one.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b="1" sz="23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0"/>
              <a:t>	•	</a:t>
            </a:r>
            <a:r>
              <a:t>Shopping Cart</a:t>
            </a:r>
            <a:r>
              <a:rPr b="0"/>
              <a:t>:</a:t>
            </a:r>
            <a:endParaRPr b="0"/>
          </a:p>
          <a:p>
            <a:pPr marL="673100" indent="-673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571500" algn="r"/>
                <a:tab pos="673100" algn="l"/>
              </a:tabLst>
              <a:defRPr sz="23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Aggregate root: Cart.</a:t>
            </a:r>
          </a:p>
          <a:p>
            <a:pPr marL="673100" indent="-673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571500" algn="r"/>
                <a:tab pos="673100" algn="l"/>
              </a:tabLst>
              <a:defRPr sz="23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Components: Items, total price.</a:t>
            </a:r>
          </a:p>
          <a:p>
            <a:pPr marL="673100" indent="-673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571500" algn="r"/>
                <a:tab pos="673100" algn="l"/>
              </a:tabLst>
              <a:defRPr sz="23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Ensures consistency: Adding/removing items updates total cost.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3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/>
              <a:t>Example</a:t>
            </a:r>
            <a:r>
              <a:t>: Amazon handles cart actions in one transaction</a:t>
            </a:r>
          </a:p>
        </p:txBody>
      </p:sp>
      <p:pic>
        <p:nvPicPr>
          <p:cNvPr id="11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32837" y="122607"/>
            <a:ext cx="1263918" cy="334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/>
          <p:nvPr>
            <p:ph type="title"/>
          </p:nvPr>
        </p:nvSpPr>
        <p:spPr>
          <a:xfrm>
            <a:off x="838200" y="12260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sz="3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Scaling with DDA</a:t>
            </a:r>
          </a:p>
        </p:txBody>
      </p:sp>
      <p:sp>
        <p:nvSpPr>
          <p:cNvPr id="121" name="Content Placeholder 2"/>
          <p:cNvSpPr txBox="1"/>
          <p:nvPr>
            <p:ph type="body" idx="1"/>
          </p:nvPr>
        </p:nvSpPr>
        <p:spPr>
          <a:xfrm>
            <a:off x="838200" y="1317072"/>
            <a:ext cx="10515600" cy="5175804"/>
          </a:xfrm>
          <a:prstGeom prst="rect">
            <a:avLst/>
          </a:prstGeom>
        </p:spPr>
        <p:txBody>
          <a:bodyPr/>
          <a:lstStyle/>
          <a:p>
            <a:pPr marL="0" indent="0" defTabSz="12700">
              <a:lnSpc>
                <a:spcPct val="135000"/>
              </a:lnSpc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Bounded Contexts</a:t>
            </a:r>
            <a:r>
              <a:t>: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19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</a:t>
            </a:r>
            <a:r>
              <a:rPr sz="2000"/>
              <a:t>•	“Each part can scale independently. For example, if the ‘Cart’ system gets heavy traffic, only that part needs more resources.”</a:t>
            </a:r>
          </a:p>
          <a:p>
            <a:pPr marL="266700" indent="-2667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165100" algn="r"/>
                <a:tab pos="266700" algn="l"/>
              </a:tabLst>
              <a:defRPr b="1" sz="24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t>Event-Driven Architecture</a:t>
            </a:r>
            <a:r>
              <a:rPr b="0"/>
              <a:t>:</a:t>
            </a:r>
            <a:endParaRPr b="0"/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18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“Events make systems reactive and flexible. If a user places an order, the system only triggers what’s needed—like stock updates.”	</a:t>
            </a:r>
            <a:r>
              <a:rPr b="1"/>
              <a:t>Event-Driven Architecture</a:t>
            </a:r>
            <a:r>
              <a:t>: Allows decoupled processing.</a:t>
            </a:r>
          </a:p>
          <a:p>
            <a:pPr marL="266700" indent="-2667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165100" algn="r"/>
                <a:tab pos="266700" algn="l"/>
              </a:tabLst>
              <a:defRPr b="1" sz="22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Distributed Data Management</a:t>
            </a:r>
            <a:r>
              <a:rPr b="0"/>
              <a:t>:</a:t>
            </a:r>
            <a:endParaRPr b="0"/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FontTx/>
              <a:buNone/>
              <a:tabLst>
                <a:tab pos="317500" algn="r"/>
                <a:tab pos="419100" algn="l"/>
              </a:tabLst>
              <a:defRPr sz="20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“Spread data across servers for better performance.”</a:t>
            </a:r>
          </a:p>
        </p:txBody>
      </p:sp>
      <p:pic>
        <p:nvPicPr>
          <p:cNvPr id="12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32837" y="122607"/>
            <a:ext cx="1263918" cy="334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/>
          <p:nvPr>
            <p:ph type="title"/>
          </p:nvPr>
        </p:nvSpPr>
        <p:spPr>
          <a:xfrm>
            <a:off x="838199" y="3760354"/>
            <a:ext cx="10515601" cy="698585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THANK YOU ;)</a:t>
            </a:r>
          </a:p>
        </p:txBody>
      </p:sp>
      <p:pic>
        <p:nvPicPr>
          <p:cNvPr id="12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23335" y="1847461"/>
            <a:ext cx="3945330" cy="104413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TextBox 4"/>
          <p:cNvSpPr txBox="1"/>
          <p:nvPr/>
        </p:nvSpPr>
        <p:spPr>
          <a:xfrm>
            <a:off x="2454222" y="2891589"/>
            <a:ext cx="7283555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pPr/>
            <a:r>
              <a:t>Faculty of Informatics and Computer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