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9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0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75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726F-7C4F-4DE6-AE7A-3109A2E61C5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6B32-134F-466A-9933-95C5FF65E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9AA1-19CA-42C1-B826-128AED1E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175" y="2922712"/>
            <a:ext cx="10965647" cy="1012575"/>
          </a:xfrm>
        </p:spPr>
        <p:txBody>
          <a:bodyPr>
            <a:normAutofit/>
          </a:bodyPr>
          <a:lstStyle/>
          <a:p>
            <a:r>
              <a:rPr lang="en-US" dirty="0"/>
              <a:t>Software Design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2F60-6C75-4734-96B0-EADBEDFE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5555" y="4360601"/>
            <a:ext cx="7170006" cy="1862047"/>
          </a:xfrm>
        </p:spPr>
        <p:txBody>
          <a:bodyPr>
            <a:normAutofit/>
          </a:bodyPr>
          <a:lstStyle/>
          <a:p>
            <a:r>
              <a:rPr lang="en-US" dirty="0"/>
              <a:t>Topic 7</a:t>
            </a:r>
          </a:p>
          <a:p>
            <a:r>
              <a:rPr lang="en-US" b="1" dirty="0"/>
              <a:t>UML - Activity Diagram </a:t>
            </a:r>
          </a:p>
          <a:p>
            <a:r>
              <a:rPr lang="en-US" dirty="0"/>
              <a:t>MARIAM KHALED</a:t>
            </a:r>
          </a:p>
          <a:p>
            <a:r>
              <a:rPr lang="en-US" sz="2000" dirty="0"/>
              <a:t>Supervised by, Dr. AHMED MAGHAWRY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91A8F-F522-42A4-87C2-F881C3738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36" y="774437"/>
            <a:ext cx="3945328" cy="1044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3335BD-1E05-45FC-B0A5-1A657EBB4865}"/>
              </a:ext>
            </a:extLst>
          </p:cNvPr>
          <p:cNvSpPr txBox="1"/>
          <p:nvPr/>
        </p:nvSpPr>
        <p:spPr>
          <a:xfrm>
            <a:off x="2408502" y="1799900"/>
            <a:ext cx="737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Faculty of Informatics and Computer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0B973-7150-414A-A82F-AE5EDA51E7C4}"/>
              </a:ext>
            </a:extLst>
          </p:cNvPr>
          <p:cNvSpPr txBox="1"/>
          <p:nvPr/>
        </p:nvSpPr>
        <p:spPr>
          <a:xfrm>
            <a:off x="557194" y="4029801"/>
            <a:ext cx="48612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Calibri (Body)"/>
              </a:rPr>
              <a:t>L</a:t>
            </a:r>
            <a:r>
              <a:rPr lang="en-US" sz="11500" dirty="0">
                <a:solidFill>
                  <a:srgbClr val="C00000"/>
                </a:solidFill>
                <a:latin typeface="Calibri (Body)"/>
              </a:rPr>
              <a:t>a</a:t>
            </a:r>
            <a:r>
              <a:rPr lang="en-US" sz="11500" dirty="0">
                <a:solidFill>
                  <a:schemeClr val="accent4">
                    <a:lumMod val="75000"/>
                  </a:schemeClr>
                </a:solidFill>
                <a:latin typeface="Calibri (Body)"/>
              </a:rPr>
              <a:t>b</a:t>
            </a:r>
            <a:r>
              <a:rPr lang="en-US" sz="11500" dirty="0">
                <a:solidFill>
                  <a:srgbClr val="002060"/>
                </a:solidFill>
                <a:latin typeface="Calibri (Body)"/>
              </a:rPr>
              <a:t> 7</a:t>
            </a:r>
            <a:endParaRPr lang="en-US" sz="11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075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7AB7-ADF6-48C1-8C47-857529A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2" y="681038"/>
            <a:ext cx="10515600" cy="69858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50B6-A77B-421A-8721-583852F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Activity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Activity Diagram Drawing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Activity Diagram Symbols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ATM 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B3B91-64FB-4D75-8AE4-C77DE180E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37" y="122607"/>
            <a:ext cx="1263917" cy="3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ACTIVITY DIAGRAM</a:t>
            </a:r>
            <a:endParaRPr lang="en-GB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What is Activity diagram?</a:t>
            </a:r>
          </a:p>
          <a:p>
            <a:pPr lvl="1"/>
            <a:r>
              <a:rPr lang="en-US" sz="2000" dirty="0">
                <a:latin typeface="+mj-lt"/>
              </a:rPr>
              <a:t>Activity diagram is another important behavioral diagram in UML diagram to describe dynamic aspects of the system. </a:t>
            </a:r>
          </a:p>
          <a:p>
            <a:pPr lvl="1"/>
            <a:r>
              <a:rPr lang="en-US" sz="2000" dirty="0">
                <a:latin typeface="+mj-lt"/>
              </a:rPr>
              <a:t>Activity diagram is essentially an advanced version of flow chart that modeling the flow from one activity to another activity.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What is the purpose of Activity diagram?</a:t>
            </a:r>
          </a:p>
          <a:p>
            <a:pPr lvl="1"/>
            <a:r>
              <a:rPr lang="en-US" sz="2000" dirty="0">
                <a:latin typeface="+mj-lt"/>
              </a:rPr>
              <a:t>Show the flow of one activity to another within a system or process.</a:t>
            </a:r>
          </a:p>
          <a:p>
            <a:pPr lvl="1"/>
            <a:r>
              <a:rPr lang="en-US" sz="2000" dirty="0">
                <a:latin typeface="+mj-lt"/>
              </a:rPr>
              <a:t>Even complex systems can be visualized using activity diagrams.</a:t>
            </a:r>
          </a:p>
          <a:p>
            <a:pPr lvl="1"/>
            <a:r>
              <a:rPr lang="en-US" sz="2000" dirty="0">
                <a:latin typeface="+mj-lt"/>
              </a:rPr>
              <a:t>A good way to demonstrate the logic of an algorithm.</a:t>
            </a:r>
          </a:p>
          <a:p>
            <a:pPr lvl="1"/>
            <a:r>
              <a:rPr lang="en-GB" sz="2000" dirty="0">
                <a:latin typeface="+mj-lt"/>
              </a:rPr>
              <a:t>S</a:t>
            </a:r>
            <a:r>
              <a:rPr lang="en-US" sz="2000" dirty="0">
                <a:latin typeface="+mj-lt"/>
              </a:rPr>
              <a:t>how the workflow progress amongst the users and the system.</a:t>
            </a:r>
            <a:endParaRPr lang="en-US" sz="20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B3B91-64FB-4D75-8AE4-C77DE180E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37" y="122607"/>
            <a:ext cx="1263917" cy="3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0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ACTIVITY DIAGRAM DRAWING</a:t>
            </a:r>
            <a:endParaRPr lang="en-GB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072"/>
            <a:ext cx="10515600" cy="51758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How to draw Activity diagram?</a:t>
            </a:r>
          </a:p>
          <a:p>
            <a:pPr lvl="1"/>
            <a:r>
              <a:rPr lang="en-US" dirty="0">
                <a:latin typeface="+mj-lt"/>
              </a:rPr>
              <a:t>Start Node: The black small filled circle is the standard notation for an initial state before an activity takes place.</a:t>
            </a:r>
          </a:p>
          <a:p>
            <a:pPr lvl="1"/>
            <a:r>
              <a:rPr lang="en-US" dirty="0">
                <a:latin typeface="+mj-lt"/>
              </a:rPr>
              <a:t>In the flow chart we draw in an oval shape label with Start whereas in the activity diagram we draw with fill small circle to represent the start of the activity.</a:t>
            </a:r>
          </a:p>
          <a:p>
            <a:pPr lvl="1"/>
            <a:r>
              <a:rPr lang="en-US" dirty="0">
                <a:latin typeface="+mj-lt"/>
              </a:rPr>
              <a:t>Final Activity node: The Black circle that looks like a selected radio button is the symbol for the end state of activity. </a:t>
            </a:r>
          </a:p>
          <a:p>
            <a:pPr lvl="1"/>
            <a:r>
              <a:rPr lang="en-US" dirty="0">
                <a:latin typeface="+mj-lt"/>
              </a:rPr>
              <a:t>In the flow chart we represent in oval shape label with the end in it whereas in the activity diagram we represent with small fill circle include borderline circle. </a:t>
            </a:r>
          </a:p>
          <a:p>
            <a:pPr lvl="1"/>
            <a:r>
              <a:rPr lang="en-US" dirty="0">
                <a:latin typeface="+mj-lt"/>
              </a:rPr>
              <a:t>Activity: The activity symbols are the basic building blocks of an activity diagram and usually have a short description of the activity they represent. It is represented by the oval shape as well as a round-edged rectangle box. </a:t>
            </a:r>
          </a:p>
          <a:p>
            <a:pPr lvl="1"/>
            <a:r>
              <a:rPr lang="en-US" dirty="0">
                <a:latin typeface="+mj-lt"/>
              </a:rPr>
              <a:t>Control Flow: A solid line with an arrow represent the direction flow of the activities. </a:t>
            </a:r>
          </a:p>
          <a:p>
            <a:pPr lvl="1"/>
            <a:r>
              <a:rPr lang="en-US" dirty="0">
                <a:latin typeface="+mj-lt"/>
              </a:rPr>
              <a:t>Join: A join combines two concurrent activities back into a flow where only one activity is happening at a time.</a:t>
            </a:r>
          </a:p>
          <a:p>
            <a:pPr lvl="1"/>
            <a:r>
              <a:rPr lang="en-US" dirty="0">
                <a:latin typeface="+mj-lt"/>
              </a:rPr>
              <a:t>Fork: A fork splits single activity flow into two concurrent activities.</a:t>
            </a:r>
          </a:p>
          <a:p>
            <a:pPr lvl="1"/>
            <a:r>
              <a:rPr lang="en-US" dirty="0">
                <a:latin typeface="+mj-lt"/>
              </a:rPr>
              <a:t>Decision Symbol: It is similar to the flow chart which is represented by the diamond shape where two paths coming out of a decision and the condition text lets you know which options are mutually exclusive. </a:t>
            </a:r>
          </a:p>
          <a:p>
            <a:pPr lvl="1"/>
            <a:r>
              <a:rPr lang="en-US" dirty="0">
                <a:latin typeface="+mj-lt"/>
              </a:rPr>
              <a:t>Condition: condition text is placed next to a decision marker to let you know under what condition an activity flow should split off in that direction. </a:t>
            </a:r>
          </a:p>
          <a:p>
            <a:pPr lvl="1"/>
            <a:r>
              <a:rPr lang="en-US" dirty="0">
                <a:latin typeface="+mj-lt"/>
              </a:rPr>
              <a:t>Merge Node: Merge is similar to the join where two activities are merged with the condition and only one activity flows forward. </a:t>
            </a:r>
          </a:p>
          <a:p>
            <a:pPr lvl="1"/>
            <a:r>
              <a:rPr lang="en-US" dirty="0">
                <a:latin typeface="+mj-lt"/>
              </a:rPr>
              <a:t>Final Flow node: It may be confusing with the final activity node. It represents the end of a specific process flow which is denoted by a circle with cross lines inside the circle.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B3B91-64FB-4D75-8AE4-C77DE180E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37" y="122607"/>
            <a:ext cx="1263917" cy="3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</a:t>
            </a:r>
            <a:r>
              <a:rPr lang="en-US" sz="3600" b="1" dirty="0">
                <a:solidFill>
                  <a:srgbClr val="FFFFFF"/>
                </a:solidFill>
              </a:rPr>
              <a:t>SYMBOLS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1C153-4CFA-4EF8-9A73-AF6C6470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3" y="643466"/>
            <a:ext cx="3522226" cy="5568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2B3B91-64FB-4D75-8AE4-C77DE180E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37" y="122607"/>
            <a:ext cx="1263917" cy="3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ATM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</a:rPr>
              <a:t>ACTIVITY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4FFC6-6C9F-4ABA-800D-1D48C5D1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14" y="643466"/>
            <a:ext cx="6153303" cy="5568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2B3B91-64FB-4D75-8AE4-C77DE180E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37" y="122607"/>
            <a:ext cx="1263917" cy="3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7AB7-ADF6-48C1-8C47-857529A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355"/>
            <a:ext cx="10515600" cy="698584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THANK YOU</a:t>
            </a:r>
            <a:r>
              <a:rPr lang="en-US" b="1">
                <a:sym typeface="Wingdings" panose="05000000000000000000" pitchFamily="2" charset="2"/>
              </a:rPr>
              <a:t> ;)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E38D9-BA51-4B51-9BA8-FD9F63579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36" y="1847461"/>
            <a:ext cx="3945328" cy="1044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28907-7604-4A04-8FD0-5150311071C8}"/>
              </a:ext>
            </a:extLst>
          </p:cNvPr>
          <p:cNvSpPr txBox="1"/>
          <p:nvPr/>
        </p:nvSpPr>
        <p:spPr>
          <a:xfrm>
            <a:off x="2408502" y="2891590"/>
            <a:ext cx="737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Faculty of Informatics and Computer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9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Software Design &amp; Architecture</vt:lpstr>
      <vt:lpstr>OUTLINE</vt:lpstr>
      <vt:lpstr>ACTIVITY DIAGRAM</vt:lpstr>
      <vt:lpstr>ACTIVITY DIAGRAM DRAWING</vt:lpstr>
      <vt:lpstr>ACTIVITY DIAGRAM SYMBOLS</vt:lpstr>
      <vt:lpstr>ATM ACTIVITY DIAGRAM</vt:lpstr>
      <vt:lpstr>THANK YOU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</dc:title>
  <dc:creator>Mariam Khaled Ahmed Ibrahim</dc:creator>
  <cp:lastModifiedBy>Mariam Khaled Ahmed Ibrahim</cp:lastModifiedBy>
  <cp:revision>18</cp:revision>
  <dcterms:created xsi:type="dcterms:W3CDTF">2023-10-22T07:59:41Z</dcterms:created>
  <dcterms:modified xsi:type="dcterms:W3CDTF">2024-11-18T12:48:29Z</dcterms:modified>
</cp:coreProperties>
</file>