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9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4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94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565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98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62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42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9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3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0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3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2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9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8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6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53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4800" dirty="0"/>
              <a:t>Analiza i ostvarenje </a:t>
            </a:r>
            <a:r>
              <a:rPr lang="hr-HR" sz="4800" dirty="0" err="1"/>
              <a:t>autentifikacijskih</a:t>
            </a:r>
            <a:r>
              <a:rPr lang="hr-HR" sz="4800" dirty="0"/>
              <a:t> kriptografskih algoritama prijavljenih na natječaj CAESAR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09617">
            <a:off x="8313581" y="2923284"/>
            <a:ext cx="3149417" cy="31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1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rgbClr val="FF0000"/>
                </a:solidFill>
              </a:rPr>
              <a:t>Norx</a:t>
            </a:r>
            <a:endParaRPr lang="hr-HR" sz="2800" dirty="0">
              <a:solidFill>
                <a:srgbClr val="FF0000"/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16-32 okteta </a:t>
            </a:r>
          </a:p>
          <a:p>
            <a:r>
              <a:rPr lang="hr-HR" dirty="0"/>
              <a:t>N	= 1-15 okteta</a:t>
            </a:r>
          </a:p>
          <a:p>
            <a:r>
              <a:rPr lang="hr-HR" dirty="0"/>
              <a:t>T	=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Bazira se na ARX algoritmima</a:t>
            </a:r>
          </a:p>
        </p:txBody>
      </p:sp>
    </p:spTree>
    <p:extLst>
      <p:ext uri="{BB962C8B-B14F-4D97-AF65-F5344CB8AC3E}">
        <p14:creationId xmlns:p14="http://schemas.microsoft.com/office/powerpoint/2010/main" val="236422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rgbClr val="FF0000"/>
                </a:solidFill>
              </a:rPr>
              <a:t>Deoxys</a:t>
            </a:r>
            <a:endParaRPr lang="hr-HR" sz="2800" dirty="0">
              <a:solidFill>
                <a:srgbClr val="FF0000"/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16/32 okteta </a:t>
            </a:r>
          </a:p>
          <a:p>
            <a:r>
              <a:rPr lang="hr-HR" dirty="0"/>
              <a:t>N	= 8-15 okteta</a:t>
            </a:r>
          </a:p>
          <a:p>
            <a:r>
              <a:rPr lang="hr-HR" dirty="0"/>
              <a:t>T	=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Koristi AES funkciju</a:t>
            </a:r>
          </a:p>
        </p:txBody>
      </p:sp>
    </p:spTree>
    <p:extLst>
      <p:ext uri="{BB962C8B-B14F-4D97-AF65-F5344CB8AC3E}">
        <p14:creationId xmlns:p14="http://schemas.microsoft.com/office/powerpoint/2010/main" val="242884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rgbClr val="FF0000"/>
                </a:solidFill>
              </a:rPr>
              <a:t>Ketje</a:t>
            </a:r>
            <a:endParaRPr lang="hr-HR" sz="2800" dirty="0">
              <a:solidFill>
                <a:srgbClr val="FF0000"/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 okteta </a:t>
            </a:r>
          </a:p>
          <a:p>
            <a:r>
              <a:rPr lang="hr-HR" dirty="0"/>
              <a:t>N	= 16 okteta</a:t>
            </a:r>
          </a:p>
          <a:p>
            <a:r>
              <a:rPr lang="hr-HR" dirty="0"/>
              <a:t>T	=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Spužvasti način rada</a:t>
            </a:r>
          </a:p>
        </p:txBody>
      </p:sp>
    </p:spTree>
    <p:extLst>
      <p:ext uri="{BB962C8B-B14F-4D97-AF65-F5344CB8AC3E}">
        <p14:creationId xmlns:p14="http://schemas.microsoft.com/office/powerpoint/2010/main" val="45089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rgbClr val="FF0000"/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 okteta </a:t>
            </a:r>
          </a:p>
          <a:p>
            <a:r>
              <a:rPr lang="hr-HR" dirty="0"/>
              <a:t>N	= 16 okteta</a:t>
            </a:r>
          </a:p>
          <a:p>
            <a:r>
              <a:rPr lang="hr-HR" dirty="0"/>
              <a:t>T	=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Na P se dodaje </a:t>
            </a:r>
            <a:r>
              <a:rPr lang="hr-HR" dirty="0" err="1"/>
              <a:t>autentifikacijski</a:t>
            </a:r>
            <a:r>
              <a:rPr lang="hr-HR" dirty="0"/>
              <a:t> blok i zatim se kriptira</a:t>
            </a:r>
          </a:p>
        </p:txBody>
      </p:sp>
    </p:spTree>
    <p:extLst>
      <p:ext uri="{BB962C8B-B14F-4D97-AF65-F5344CB8AC3E}">
        <p14:creationId xmlns:p14="http://schemas.microsoft.com/office/powerpoint/2010/main" val="4275101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rgbClr val="FF0000"/>
                </a:solidFill>
              </a:rPr>
              <a:t>Morus</a:t>
            </a:r>
            <a:endParaRPr lang="hr-HR" sz="2800" dirty="0">
              <a:solidFill>
                <a:srgbClr val="FF0000"/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16/32 okteta </a:t>
            </a:r>
          </a:p>
          <a:p>
            <a:r>
              <a:rPr lang="hr-HR" dirty="0"/>
              <a:t>N	= 16 okteta</a:t>
            </a:r>
          </a:p>
          <a:p>
            <a:r>
              <a:rPr lang="hr-HR" dirty="0"/>
              <a:t>T	=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Efikasan i za hardware</a:t>
            </a:r>
          </a:p>
        </p:txBody>
      </p:sp>
    </p:spTree>
    <p:extLst>
      <p:ext uri="{BB962C8B-B14F-4D97-AF65-F5344CB8AC3E}">
        <p14:creationId xmlns:p14="http://schemas.microsoft.com/office/powerpoint/2010/main" val="209023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rgbClr val="FF0000"/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16/24/32 okteta </a:t>
            </a:r>
          </a:p>
          <a:p>
            <a:r>
              <a:rPr lang="hr-HR" dirty="0"/>
              <a:t>N	= 1-15 okteta</a:t>
            </a:r>
          </a:p>
          <a:p>
            <a:r>
              <a:rPr lang="hr-HR" dirty="0"/>
              <a:t>T	= 4-16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Bazira se na AES blokovskom kriptografskom algoritmu</a:t>
            </a:r>
          </a:p>
        </p:txBody>
      </p:sp>
    </p:spTree>
    <p:extLst>
      <p:ext uri="{BB962C8B-B14F-4D97-AF65-F5344CB8AC3E}">
        <p14:creationId xmlns:p14="http://schemas.microsoft.com/office/powerpoint/2010/main" val="15902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rgbClr val="FF0000"/>
                </a:solidFill>
              </a:rPr>
              <a:t>Ascon</a:t>
            </a:r>
            <a:endParaRPr lang="hr-HR" sz="2800" dirty="0">
              <a:solidFill>
                <a:srgbClr val="FF0000"/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do16 okteta </a:t>
            </a:r>
          </a:p>
          <a:p>
            <a:r>
              <a:rPr lang="hr-HR" dirty="0"/>
              <a:t>N	= do 16 okteta</a:t>
            </a:r>
          </a:p>
          <a:p>
            <a:r>
              <a:rPr lang="hr-HR" dirty="0"/>
              <a:t>T	= do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Spužvasti način rada</a:t>
            </a:r>
          </a:p>
        </p:txBody>
      </p:sp>
    </p:spTree>
    <p:extLst>
      <p:ext uri="{BB962C8B-B14F-4D97-AF65-F5344CB8AC3E}">
        <p14:creationId xmlns:p14="http://schemas.microsoft.com/office/powerpoint/2010/main" val="357666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ownload (1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5864" y="3374602"/>
            <a:ext cx="7140295" cy="303603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Naslov 4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hr-HR"/>
              <a:t>Programsko rješenje?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hr-HR"/>
              <a:t>Programski jezici: C i C#</a:t>
            </a:r>
          </a:p>
          <a:p>
            <a:r>
              <a:rPr lang="hr-HR"/>
              <a:t>Modularni dizajn programa</a:t>
            </a:r>
          </a:p>
        </p:txBody>
      </p:sp>
    </p:spTree>
    <p:extLst>
      <p:ext uri="{BB962C8B-B14F-4D97-AF65-F5344CB8AC3E}">
        <p14:creationId xmlns:p14="http://schemas.microsoft.com/office/powerpoint/2010/main" val="2296644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Grafičko sučelje</a:t>
            </a:r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513" y="1523778"/>
            <a:ext cx="7727886" cy="4771004"/>
          </a:xfrm>
          <a:prstGeom prst="rect">
            <a:avLst/>
          </a:prstGeom>
          <a:noFill/>
        </p:spPr>
      </p:pic>
      <p:sp>
        <p:nvSpPr>
          <p:cNvPr id="6" name="Pravokutnik 5"/>
          <p:cNvSpPr/>
          <p:nvPr/>
        </p:nvSpPr>
        <p:spPr>
          <a:xfrm>
            <a:off x="2186609" y="2173357"/>
            <a:ext cx="1497495" cy="180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Pravokutnik 6"/>
          <p:cNvSpPr/>
          <p:nvPr/>
        </p:nvSpPr>
        <p:spPr>
          <a:xfrm>
            <a:off x="2186609" y="4041912"/>
            <a:ext cx="1497495" cy="153725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Pravokutnik 7"/>
          <p:cNvSpPr/>
          <p:nvPr/>
        </p:nvSpPr>
        <p:spPr>
          <a:xfrm>
            <a:off x="3827668" y="2160105"/>
            <a:ext cx="5976731" cy="34190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111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rada programa:</a:t>
            </a:r>
            <a:br>
              <a:rPr lang="hr-HR" dirty="0"/>
            </a:br>
            <a:r>
              <a:rPr lang="hr-HR" dirty="0"/>
              <a:t>Enkripcija</a:t>
            </a:r>
          </a:p>
        </p:txBody>
      </p:sp>
      <p:pic>
        <p:nvPicPr>
          <p:cNvPr id="7" name="Rezervirano mjesto sadržaja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078" y="2038039"/>
            <a:ext cx="67627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9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Autentifikacijska</a:t>
            </a:r>
            <a:r>
              <a:rPr lang="hr-HR" dirty="0"/>
              <a:t> kriptografija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Povjerljivost</a:t>
            </a:r>
          </a:p>
          <a:p>
            <a:r>
              <a:rPr lang="hr-HR" sz="2800" dirty="0"/>
              <a:t>Integritet</a:t>
            </a:r>
          </a:p>
          <a:p>
            <a:r>
              <a:rPr lang="hr-HR" sz="2800" dirty="0"/>
              <a:t>Autentičnost</a:t>
            </a:r>
          </a:p>
          <a:p>
            <a:endParaRPr lang="hr-HR" sz="2800" dirty="0"/>
          </a:p>
          <a:p>
            <a:pPr marL="0" indent="0">
              <a:buNone/>
            </a:pPr>
            <a:endParaRPr lang="hr-HR" sz="2800" dirty="0"/>
          </a:p>
        </p:txBody>
      </p:sp>
      <p:sp>
        <p:nvSpPr>
          <p:cNvPr id="11" name="Rezervirano mjesto sadržaja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/>
              <a:t>Plaintext</a:t>
            </a:r>
            <a:r>
              <a:rPr lang="hr-HR" sz="2800" dirty="0"/>
              <a:t> </a:t>
            </a:r>
            <a:r>
              <a:rPr lang="hr-HR" sz="2800" dirty="0" err="1"/>
              <a:t>awareness</a:t>
            </a:r>
            <a:endParaRPr lang="hr-HR" sz="2800" dirty="0"/>
          </a:p>
          <a:p>
            <a:r>
              <a:rPr lang="hr-HR" sz="2800" dirty="0"/>
              <a:t>Sigurnost u slučaju </a:t>
            </a:r>
            <a:r>
              <a:rPr lang="hr-HR" sz="2800" dirty="0" err="1"/>
              <a:t>chosen</a:t>
            </a:r>
            <a:r>
              <a:rPr lang="hr-HR" sz="2800" dirty="0"/>
              <a:t> </a:t>
            </a:r>
            <a:r>
              <a:rPr lang="hr-HR" sz="2800" dirty="0" err="1"/>
              <a:t>ciphertext</a:t>
            </a:r>
            <a:r>
              <a:rPr lang="hr-HR" sz="2800" dirty="0"/>
              <a:t> napada</a:t>
            </a:r>
          </a:p>
          <a:p>
            <a:endParaRPr lang="hr-HR" sz="2800" dirty="0"/>
          </a:p>
        </p:txBody>
      </p:sp>
      <p:sp>
        <p:nvSpPr>
          <p:cNvPr id="7" name="Križ 6"/>
          <p:cNvSpPr/>
          <p:nvPr/>
        </p:nvSpPr>
        <p:spPr>
          <a:xfrm>
            <a:off x="4028661" y="2234648"/>
            <a:ext cx="1308718" cy="1308718"/>
          </a:xfrm>
          <a:prstGeom prst="plus">
            <a:avLst>
              <a:gd name="adj" fmla="val 40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53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rada programa:</a:t>
            </a:r>
            <a:br>
              <a:rPr lang="hr-HR" dirty="0"/>
            </a:br>
            <a:r>
              <a:rPr lang="hr-HR" dirty="0" err="1"/>
              <a:t>Dekripcija</a:t>
            </a:r>
            <a:endParaRPr lang="hr-HR" dirty="0"/>
          </a:p>
        </p:txBody>
      </p:sp>
      <p:pic>
        <p:nvPicPr>
          <p:cNvPr id="2" name="Rezervirano mjesto sadržaja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513" y="2064544"/>
            <a:ext cx="67627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88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rada programa:</a:t>
            </a:r>
            <a:br>
              <a:rPr lang="hr-HR" dirty="0"/>
            </a:br>
            <a:r>
              <a:rPr lang="hr-HR" dirty="0"/>
              <a:t>Neuspjela </a:t>
            </a:r>
            <a:r>
              <a:rPr lang="hr-HR" dirty="0" err="1"/>
              <a:t>dekripcija</a:t>
            </a:r>
            <a:endParaRPr lang="hr-HR" dirty="0"/>
          </a:p>
        </p:txBody>
      </p:sp>
      <p:pic>
        <p:nvPicPr>
          <p:cNvPr id="7" name="Rezervirano mjesto sadržaja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513" y="2064544"/>
            <a:ext cx="67627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21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niOkvir 3"/>
          <p:cNvSpPr txBox="1"/>
          <p:nvPr/>
        </p:nvSpPr>
        <p:spPr>
          <a:xfrm flipH="1">
            <a:off x="3048000" y="1255498"/>
            <a:ext cx="580445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projektu sudjelovali</a:t>
            </a:r>
          </a:p>
          <a:p>
            <a:pPr algn="ctr"/>
            <a:r>
              <a:rPr lang="hr-H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Abramušić</a:t>
            </a:r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Luka</a:t>
            </a:r>
          </a:p>
          <a:p>
            <a:pPr algn="ctr"/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Mikulić Petar</a:t>
            </a:r>
          </a:p>
          <a:p>
            <a:pPr algn="ctr"/>
            <a:r>
              <a:rPr lang="hr-H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Peklar</a:t>
            </a:r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Mihael</a:t>
            </a:r>
          </a:p>
          <a:p>
            <a:pPr algn="ctr"/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Šoštar Anja</a:t>
            </a:r>
          </a:p>
          <a:p>
            <a:pPr algn="ctr"/>
            <a:r>
              <a:rPr lang="hr-H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Višković</a:t>
            </a:r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Konrad</a:t>
            </a:r>
            <a:endParaRPr lang="hr-H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r-H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Žigrović</a:t>
            </a:r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Dominik</a:t>
            </a:r>
          </a:p>
          <a:p>
            <a:pPr algn="ctr"/>
            <a:endParaRPr lang="hr-H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r-H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</a:p>
          <a:p>
            <a:pPr algn="ctr"/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Golub Marin</a:t>
            </a:r>
          </a:p>
          <a:p>
            <a:pPr algn="ctr"/>
            <a:endParaRPr lang="hr-H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Ak. god. 2016./2017.</a:t>
            </a:r>
          </a:p>
        </p:txBody>
      </p:sp>
    </p:spTree>
    <p:extLst>
      <p:ext uri="{BB962C8B-B14F-4D97-AF65-F5344CB8AC3E}">
        <p14:creationId xmlns:p14="http://schemas.microsoft.com/office/powerpoint/2010/main" val="10022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zervirano mjesto sadržaja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" b="99600" l="1070" r="100000">
                        <a14:foregroundMark x1="37433" y1="39600" x2="37433" y2="39600"/>
                        <a14:foregroundMark x1="47059" y1="40400" x2="47059" y2="40400"/>
                        <a14:foregroundMark x1="52406" y1="26400" x2="52406" y2="26400"/>
                        <a14:foregroundMark x1="48663" y1="51600" x2="48663" y2="51600"/>
                        <a14:foregroundMark x1="35829" y1="50800" x2="35829" y2="50800"/>
                        <a14:foregroundMark x1="45455" y1="41600" x2="45455" y2="41600"/>
                        <a14:foregroundMark x1="46524" y1="33200" x2="46524" y2="33200"/>
                        <a14:foregroundMark x1="47059" y1="29200" x2="47059" y2="29200"/>
                        <a14:foregroundMark x1="55080" y1="30000" x2="55080" y2="30000"/>
                        <a14:foregroundMark x1="57754" y1="32000" x2="57754" y2="32000"/>
                        <a14:foregroundMark x1="60963" y1="30400" x2="60963" y2="30400"/>
                        <a14:foregroundMark x1="42246" y1="55200" x2="42246" y2="55200"/>
                        <a14:foregroundMark x1="41176" y1="51600" x2="41176" y2="51600"/>
                        <a14:foregroundMark x1="40642" y1="48800" x2="40642" y2="48800"/>
                        <a14:foregroundMark x1="42246" y1="64000" x2="42246" y2="64000"/>
                        <a14:foregroundMark x1="48663" y1="60800" x2="48663" y2="60800"/>
                        <a14:foregroundMark x1="54011" y1="53200" x2="54011" y2="53200"/>
                        <a14:foregroundMark x1="30481" y1="79600" x2="30481" y2="79600"/>
                        <a14:foregroundMark x1="24064" y1="90000" x2="24064" y2="90000"/>
                        <a14:foregroundMark x1="56150" y1="89600" x2="56150" y2="89600"/>
                        <a14:foregroundMark x1="54011" y1="84800" x2="54011" y2="84800"/>
                        <a14:foregroundMark x1="50267" y1="38000" x2="50267" y2="38000"/>
                        <a14:foregroundMark x1="79144" y1="92000" x2="79144" y2="92000"/>
                        <a14:foregroundMark x1="73797" y1="91600" x2="73797" y2="91600"/>
                        <a14:foregroundMark x1="73262" y1="94000" x2="73262" y2="94000"/>
                      </a14:backgroundRemoval>
                    </a14:imgEffect>
                  </a14:imgLayer>
                </a14:imgProps>
              </a:ext>
            </a:extLst>
          </a:blip>
          <a:srcRect l="2046" r="7605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hr-HR" dirty="0"/>
              <a:t>Natječaj CAESAR</a:t>
            </a:r>
          </a:p>
        </p:txBody>
      </p:sp>
      <p:sp>
        <p:nvSpPr>
          <p:cNvPr id="7" name="Rezervirano mjesto sadržaja 6"/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r>
              <a:rPr lang="hr-HR"/>
              <a:t>Internacionalna istraživačka kriptografska zajednica</a:t>
            </a:r>
          </a:p>
          <a:p>
            <a:r>
              <a:rPr lang="hr-HR"/>
              <a:t>Razvijanje novih algoritama</a:t>
            </a:r>
          </a:p>
          <a:p>
            <a:r>
              <a:rPr lang="hr-HR"/>
              <a:t>SUPERCOP </a:t>
            </a:r>
            <a:r>
              <a:rPr lang="hr-HR" err="1"/>
              <a:t>evaluator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6206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 projekta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Analiza algoritama</a:t>
            </a:r>
          </a:p>
          <a:p>
            <a:r>
              <a:rPr lang="hr-HR" sz="2800" dirty="0"/>
              <a:t>Program</a:t>
            </a:r>
          </a:p>
          <a:p>
            <a:r>
              <a:rPr lang="hr-HR" sz="2800" dirty="0"/>
              <a:t>Web stranica</a:t>
            </a:r>
          </a:p>
        </p:txBody>
      </p:sp>
      <p:pic>
        <p:nvPicPr>
          <p:cNvPr id="1027" name="Picture 3" descr="download 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38" y="2928730"/>
            <a:ext cx="7329000" cy="3115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91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/>
              <a:t>Acorn</a:t>
            </a:r>
            <a:endParaRPr lang="hr-HR" sz="2800" dirty="0"/>
          </a:p>
          <a:p>
            <a:r>
              <a:rPr lang="hr-HR" sz="2800" dirty="0" err="1"/>
              <a:t>Keyak</a:t>
            </a:r>
            <a:endParaRPr lang="hr-HR" sz="2800" dirty="0"/>
          </a:p>
          <a:p>
            <a:r>
              <a:rPr lang="hr-HR" sz="2800" dirty="0"/>
              <a:t>OCB</a:t>
            </a:r>
          </a:p>
          <a:p>
            <a:r>
              <a:rPr lang="hr-HR" sz="2800" dirty="0" err="1"/>
              <a:t>Norx</a:t>
            </a:r>
            <a:endParaRPr lang="hr-HR" sz="2800" dirty="0"/>
          </a:p>
          <a:p>
            <a:r>
              <a:rPr lang="hr-HR" sz="2800" dirty="0" err="1"/>
              <a:t>Deoxys</a:t>
            </a:r>
            <a:endParaRPr lang="hr-HR" sz="2800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/>
              <a:t>Ketje</a:t>
            </a:r>
            <a:endParaRPr lang="hr-HR" sz="2800" dirty="0"/>
          </a:p>
          <a:p>
            <a:r>
              <a:rPr lang="hr-HR" sz="2800" dirty="0"/>
              <a:t>AEZ</a:t>
            </a:r>
          </a:p>
          <a:p>
            <a:r>
              <a:rPr lang="hr-HR" sz="2800" dirty="0" err="1"/>
              <a:t>Morus</a:t>
            </a:r>
            <a:endParaRPr lang="hr-HR" sz="2800" dirty="0"/>
          </a:p>
          <a:p>
            <a:r>
              <a:rPr lang="hr-HR" sz="2800" dirty="0"/>
              <a:t>AES-OTR</a:t>
            </a:r>
          </a:p>
          <a:p>
            <a:r>
              <a:rPr lang="hr-HR" sz="2800" dirty="0" err="1"/>
              <a:t>Ascon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319851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2" b="92385" l="6769" r="85231"/>
                    </a14:imgEffect>
                  </a14:imgLayer>
                </a14:imgProps>
              </a:ext>
            </a:extLst>
          </a:blip>
          <a:srcRect r="11134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hr-HR" dirty="0"/>
              <a:t>Zajednički parametri</a:t>
            </a:r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r>
              <a:rPr lang="hr-HR" err="1"/>
              <a:t>Plaintext</a:t>
            </a:r>
            <a:r>
              <a:rPr lang="hr-HR"/>
              <a:t> P</a:t>
            </a:r>
          </a:p>
          <a:p>
            <a:r>
              <a:rPr lang="hr-HR"/>
              <a:t>Ključ K</a:t>
            </a:r>
          </a:p>
          <a:p>
            <a:r>
              <a:rPr lang="hr-HR"/>
              <a:t>Javni broj N</a:t>
            </a:r>
          </a:p>
          <a:p>
            <a:r>
              <a:rPr lang="hr-HR" err="1"/>
              <a:t>Ciphertext</a:t>
            </a:r>
            <a:r>
              <a:rPr lang="hr-HR"/>
              <a:t> C</a:t>
            </a:r>
          </a:p>
          <a:p>
            <a:r>
              <a:rPr lang="hr-HR" err="1"/>
              <a:t>Autentifikacijski</a:t>
            </a:r>
            <a:r>
              <a:rPr lang="hr-HR"/>
              <a:t> sažetak T</a:t>
            </a:r>
          </a:p>
          <a:p>
            <a:r>
              <a:rPr lang="hr-HR"/>
              <a:t>Dodatni podaci AD</a:t>
            </a:r>
          </a:p>
        </p:txBody>
      </p:sp>
    </p:spTree>
    <p:extLst>
      <p:ext uri="{BB962C8B-B14F-4D97-AF65-F5344CB8AC3E}">
        <p14:creationId xmlns:p14="http://schemas.microsoft.com/office/powerpoint/2010/main" val="34147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rgbClr val="FF0000"/>
                </a:solidFill>
              </a:rPr>
              <a:t>Acorn</a:t>
            </a:r>
            <a:endParaRPr lang="hr-HR" sz="2800" dirty="0">
              <a:solidFill>
                <a:srgbClr val="FF0000"/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 okteta </a:t>
            </a:r>
          </a:p>
          <a:p>
            <a:r>
              <a:rPr lang="hr-HR" dirty="0"/>
              <a:t>N	= 16 okteta</a:t>
            </a:r>
          </a:p>
          <a:p>
            <a:r>
              <a:rPr lang="hr-HR" dirty="0"/>
              <a:t>T	= do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14773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err="1"/>
              <a:t>Bitovno</a:t>
            </a:r>
            <a:r>
              <a:rPr lang="hr-HR" dirty="0"/>
              <a:t> bazirana sekvencijalna </a:t>
            </a:r>
            <a:r>
              <a:rPr lang="hr-HR" dirty="0" err="1"/>
              <a:t>autentifikacijska</a:t>
            </a:r>
            <a:r>
              <a:rPr lang="hr-HR" dirty="0"/>
              <a:t> enkripcija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Paralelni način rada</a:t>
            </a:r>
          </a:p>
        </p:txBody>
      </p:sp>
    </p:spTree>
    <p:extLst>
      <p:ext uri="{BB962C8B-B14F-4D97-AF65-F5344CB8AC3E}">
        <p14:creationId xmlns:p14="http://schemas.microsoft.com/office/powerpoint/2010/main" val="114233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rgbClr val="FF0000"/>
                </a:solidFill>
              </a:rPr>
              <a:t>Keyak</a:t>
            </a:r>
            <a:endParaRPr lang="hr-HR" sz="2800" dirty="0">
              <a:solidFill>
                <a:srgbClr val="FF0000"/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nema ograničenje</a:t>
            </a:r>
          </a:p>
          <a:p>
            <a:r>
              <a:rPr lang="hr-HR" dirty="0"/>
              <a:t>N	= 58/150 okteta</a:t>
            </a:r>
          </a:p>
          <a:p>
            <a:r>
              <a:rPr lang="hr-HR" dirty="0"/>
              <a:t>T	=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Spužvasti način rada</a:t>
            </a:r>
          </a:p>
        </p:txBody>
      </p:sp>
    </p:spTree>
    <p:extLst>
      <p:ext uri="{BB962C8B-B14F-4D97-AF65-F5344CB8AC3E}">
        <p14:creationId xmlns:p14="http://schemas.microsoft.com/office/powerpoint/2010/main" val="65792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rgbClr val="FF0000"/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16/24/32 okteta </a:t>
            </a:r>
          </a:p>
          <a:p>
            <a:r>
              <a:rPr lang="hr-HR" dirty="0"/>
              <a:t>N	= 1-15 okteta</a:t>
            </a:r>
          </a:p>
          <a:p>
            <a:r>
              <a:rPr lang="hr-HR" dirty="0"/>
              <a:t>T	=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Način rada </a:t>
            </a:r>
            <a:r>
              <a:rPr lang="hr-HR" dirty="0" err="1"/>
              <a:t>autentifikacijske</a:t>
            </a:r>
            <a:r>
              <a:rPr lang="hr-HR" dirty="0"/>
              <a:t> enkripcije za blokovske kriptografske algoritme</a:t>
            </a:r>
          </a:p>
        </p:txBody>
      </p:sp>
    </p:spTree>
    <p:extLst>
      <p:ext uri="{BB962C8B-B14F-4D97-AF65-F5344CB8AC3E}">
        <p14:creationId xmlns:p14="http://schemas.microsoft.com/office/powerpoint/2010/main" val="3343333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255</TotalTime>
  <Words>329</Words>
  <Application>Microsoft Office PowerPoint</Application>
  <PresentationFormat>Široki zaslon</PresentationFormat>
  <Paragraphs>203</Paragraphs>
  <Slides>22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Times New Roman</vt:lpstr>
      <vt:lpstr>Wingdings 3</vt:lpstr>
      <vt:lpstr>Ion</vt:lpstr>
      <vt:lpstr>Analiza i ostvarenje autentifikacijskih kriptografskih algoritama prijavljenih na natječaj CAESAR</vt:lpstr>
      <vt:lpstr>Autentifikacijska kriptografija</vt:lpstr>
      <vt:lpstr>Natječaj CAESAR</vt:lpstr>
      <vt:lpstr>Cilj projekta</vt:lpstr>
      <vt:lpstr>Algoritmi uključeni u projekt</vt:lpstr>
      <vt:lpstr>Zajednički parametri</vt:lpstr>
      <vt:lpstr>Algoritmi uključeni u projekt</vt:lpstr>
      <vt:lpstr>Algoritmi uključeni u projekt</vt:lpstr>
      <vt:lpstr>Algoritmi uključeni u projekt</vt:lpstr>
      <vt:lpstr>Algoritmi uključeni u projekt</vt:lpstr>
      <vt:lpstr>Algoritmi uključeni u projekt</vt:lpstr>
      <vt:lpstr>Algoritmi uključeni u projekt</vt:lpstr>
      <vt:lpstr>Algoritmi uključeni u projekt</vt:lpstr>
      <vt:lpstr>Algoritmi uključeni u projekt</vt:lpstr>
      <vt:lpstr>Algoritmi uključeni u projekt</vt:lpstr>
      <vt:lpstr>Algoritmi uključeni u projekt</vt:lpstr>
      <vt:lpstr>Programsko rješenje?</vt:lpstr>
      <vt:lpstr>Grafičko sučelje</vt:lpstr>
      <vt:lpstr>Primjer rada programa: Enkripcija</vt:lpstr>
      <vt:lpstr>Primjer rada programa: Dekripcija</vt:lpstr>
      <vt:lpstr>Primjer rada programa: Neuspjela dekripcija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i ostvarenje autentifikacijskih kriptografskih algoritama prijavljenih na natječaj CAESAR</dc:title>
  <dc:creator>Anja Šoštar</dc:creator>
  <cp:lastModifiedBy>Anja Šoštar</cp:lastModifiedBy>
  <cp:revision>22</cp:revision>
  <dcterms:created xsi:type="dcterms:W3CDTF">2016-12-06T20:16:48Z</dcterms:created>
  <dcterms:modified xsi:type="dcterms:W3CDTF">2017-01-07T01:57:15Z</dcterms:modified>
</cp:coreProperties>
</file>