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20.10.2016.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280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20.10.2016.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518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20.10.2016.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3763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20.10.2016.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9397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20.10.2016.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1644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20.10.2016.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6136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20.10.2016.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21774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20.10.2016.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1679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20.10.2016.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397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20.10.2016.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9589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20.10.2016.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040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20.10.2016.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0860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20.10.2016.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003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20.10.2016.</a:t>
            </a:fld>
            <a:endParaRPr lang="hr-H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791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20.10.2016.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131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20.10.2016.</a:t>
            </a:fld>
            <a:endParaRPr lang="hr-H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218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20.10.2016.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3439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3347EC-68AD-4E74-B092-69BA4F19AA23}" type="datetimeFigureOut">
              <a:rPr lang="hr-HR" smtClean="0"/>
              <a:t>20.10.2016.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9845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Autentifikacijska</a:t>
            </a:r>
            <a:r>
              <a:rPr lang="hr-HR" dirty="0"/>
              <a:t> kriptografija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376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46111" y="439466"/>
            <a:ext cx="9404723" cy="1400530"/>
          </a:xfrm>
        </p:spPr>
        <p:txBody>
          <a:bodyPr/>
          <a:lstStyle/>
          <a:p>
            <a:r>
              <a:rPr lang="hr-HR" dirty="0"/>
              <a:t>Kriptografija?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Znanstvena disciplina</a:t>
            </a:r>
          </a:p>
          <a:p>
            <a:r>
              <a:rPr lang="hr-HR" sz="2800" dirty="0"/>
              <a:t>Glavni zadatak?</a:t>
            </a:r>
          </a:p>
          <a:p>
            <a:endParaRPr lang="hr-HR" sz="2800" dirty="0"/>
          </a:p>
        </p:txBody>
      </p:sp>
      <p:sp>
        <p:nvSpPr>
          <p:cNvPr id="4" name="Pravokutnik 3"/>
          <p:cNvSpPr/>
          <p:nvPr/>
        </p:nvSpPr>
        <p:spPr>
          <a:xfrm>
            <a:off x="1763810" y="3944539"/>
            <a:ext cx="991008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r-H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          </a:t>
            </a:r>
            <a:r>
              <a:rPr lang="hr-H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Wingdings" panose="05000000000000000000" pitchFamily="2" charset="2"/>
              </a:rPr>
              <a:t>          B</a:t>
            </a:r>
            <a:endParaRPr lang="hr-HR" sz="9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TekstniOkvir 4"/>
          <p:cNvSpPr txBox="1"/>
          <p:nvPr/>
        </p:nvSpPr>
        <p:spPr>
          <a:xfrm>
            <a:off x="3578086" y="453584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(kriptiranje)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441635" y="4544703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(dekriptiranje)</a:t>
            </a:r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541" y="2144995"/>
            <a:ext cx="2276622" cy="1707467"/>
          </a:xfrm>
          <a:prstGeom prst="rect">
            <a:avLst/>
          </a:prstGeom>
        </p:spPr>
      </p:pic>
      <p:sp>
        <p:nvSpPr>
          <p:cNvPr id="8" name="Znak množenja 7"/>
          <p:cNvSpPr/>
          <p:nvPr/>
        </p:nvSpPr>
        <p:spPr>
          <a:xfrm>
            <a:off x="4680361" y="960238"/>
            <a:ext cx="4076981" cy="4076981"/>
          </a:xfrm>
          <a:prstGeom prst="mathMultiply">
            <a:avLst>
              <a:gd name="adj1" fmla="val 878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0989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Zašto </a:t>
            </a:r>
            <a:r>
              <a:rPr lang="hr-HR" dirty="0" err="1"/>
              <a:t>autentifikacijska</a:t>
            </a:r>
            <a:r>
              <a:rPr lang="hr-HR" dirty="0"/>
              <a:t> kriptografija?</a:t>
            </a:r>
          </a:p>
        </p:txBody>
      </p:sp>
      <p:sp>
        <p:nvSpPr>
          <p:cNvPr id="5" name="Rezervirano mjesto teksta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3200" dirty="0"/>
              <a:t>Kriptiranje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Povjerljivost</a:t>
            </a:r>
          </a:p>
          <a:p>
            <a:r>
              <a:rPr lang="hr-HR" sz="2800" dirty="0"/>
              <a:t>Integritet</a:t>
            </a:r>
          </a:p>
          <a:p>
            <a:r>
              <a:rPr lang="hr-HR" sz="2800" dirty="0"/>
              <a:t>Autentičnost</a:t>
            </a:r>
          </a:p>
        </p:txBody>
      </p:sp>
      <p:sp>
        <p:nvSpPr>
          <p:cNvPr id="6" name="Rezervirano mjesto teksta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sz="3200" dirty="0"/>
              <a:t>Dekriptiranje</a:t>
            </a:r>
          </a:p>
        </p:txBody>
      </p:sp>
      <p:sp>
        <p:nvSpPr>
          <p:cNvPr id="7" name="Rezervirano mjesto sadržaja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U jednom koraku, sa potvrdom integriteta</a:t>
            </a:r>
          </a:p>
        </p:txBody>
      </p:sp>
      <p:sp>
        <p:nvSpPr>
          <p:cNvPr id="8" name="Pravokutnik 7"/>
          <p:cNvSpPr/>
          <p:nvPr/>
        </p:nvSpPr>
        <p:spPr>
          <a:xfrm>
            <a:off x="3907569" y="2680949"/>
            <a:ext cx="2263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r-H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Teško!</a:t>
            </a:r>
          </a:p>
        </p:txBody>
      </p:sp>
      <p:sp>
        <p:nvSpPr>
          <p:cNvPr id="9" name="TekstniOkvir 8"/>
          <p:cNvSpPr txBox="1"/>
          <p:nvPr/>
        </p:nvSpPr>
        <p:spPr>
          <a:xfrm>
            <a:off x="4665516" y="4431980"/>
            <a:ext cx="63742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Dodatno: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pruža </a:t>
            </a:r>
            <a:r>
              <a:rPr lang="hr-HR" sz="2800" dirty="0" err="1"/>
              <a:t>plaintext</a:t>
            </a:r>
            <a:r>
              <a:rPr lang="hr-HR" sz="2800" dirty="0"/>
              <a:t> </a:t>
            </a:r>
            <a:r>
              <a:rPr lang="hr-HR" sz="2800" dirty="0" err="1"/>
              <a:t>awareness</a:t>
            </a:r>
            <a:endParaRPr lang="hr-H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osigurava u slučaju </a:t>
            </a:r>
            <a:r>
              <a:rPr lang="hr-HR" sz="2800" dirty="0" err="1"/>
              <a:t>chosen</a:t>
            </a:r>
            <a:r>
              <a:rPr lang="hr-HR" sz="2800" dirty="0"/>
              <a:t> </a:t>
            </a:r>
            <a:r>
              <a:rPr lang="hr-HR" sz="2800" dirty="0" err="1"/>
              <a:t>ciphertext</a:t>
            </a:r>
            <a:r>
              <a:rPr lang="hr-HR" sz="2800" dirty="0"/>
              <a:t> napada</a:t>
            </a:r>
          </a:p>
        </p:txBody>
      </p:sp>
    </p:spTree>
    <p:extLst>
      <p:ext uri="{BB962C8B-B14F-4D97-AF65-F5344CB8AC3E}">
        <p14:creationId xmlns:p14="http://schemas.microsoft.com/office/powerpoint/2010/main" val="186890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Kriptiranje</a:t>
            </a:r>
          </a:p>
        </p:txBody>
      </p:sp>
      <p:sp>
        <p:nvSpPr>
          <p:cNvPr id="5" name="Rezervirano mjesto teksta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3200" dirty="0"/>
              <a:t>IN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Poruka M</a:t>
            </a:r>
          </a:p>
          <a:p>
            <a:r>
              <a:rPr lang="hr-HR" sz="2800" dirty="0"/>
              <a:t>Ključ K</a:t>
            </a:r>
          </a:p>
          <a:p>
            <a:r>
              <a:rPr lang="hr-HR" sz="2800" dirty="0"/>
              <a:t>Naslov H</a:t>
            </a:r>
          </a:p>
        </p:txBody>
      </p:sp>
      <p:sp>
        <p:nvSpPr>
          <p:cNvPr id="7" name="Rezervirano mjesto teksta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sz="3200" dirty="0"/>
              <a:t>OUT</a:t>
            </a:r>
          </a:p>
        </p:txBody>
      </p:sp>
      <p:sp>
        <p:nvSpPr>
          <p:cNvPr id="8" name="Rezervirano mjesto sadržaja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r-HR" sz="2800" dirty="0" err="1"/>
              <a:t>Ciphertext</a:t>
            </a:r>
            <a:r>
              <a:rPr lang="hr-HR" sz="2800" dirty="0"/>
              <a:t>, C = </a:t>
            </a:r>
            <a:r>
              <a:rPr lang="hr-HR" sz="2800" dirty="0" err="1"/>
              <a:t>Ek</a:t>
            </a:r>
            <a:r>
              <a:rPr lang="hr-HR" sz="2800" dirty="0"/>
              <a:t>(M)</a:t>
            </a:r>
          </a:p>
          <a:p>
            <a:r>
              <a:rPr lang="hr-HR" sz="2800" dirty="0"/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89829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Dekriptiranje</a:t>
            </a:r>
          </a:p>
        </p:txBody>
      </p:sp>
      <p:sp>
        <p:nvSpPr>
          <p:cNvPr id="5" name="Rezervirano mjesto teksta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3200" dirty="0"/>
              <a:t>IN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hr-HR" sz="2800" dirty="0" err="1"/>
              <a:t>Ciphertext</a:t>
            </a:r>
            <a:r>
              <a:rPr lang="hr-HR" sz="2800" dirty="0"/>
              <a:t> C</a:t>
            </a:r>
          </a:p>
          <a:p>
            <a:r>
              <a:rPr lang="hr-HR" sz="2800" dirty="0"/>
              <a:t>MAC</a:t>
            </a:r>
          </a:p>
          <a:p>
            <a:r>
              <a:rPr lang="hr-HR" sz="2800" dirty="0"/>
              <a:t>Ključ K</a:t>
            </a:r>
          </a:p>
          <a:p>
            <a:r>
              <a:rPr lang="hr-HR" sz="2800" dirty="0"/>
              <a:t>Naslov H</a:t>
            </a:r>
          </a:p>
        </p:txBody>
      </p:sp>
      <p:sp>
        <p:nvSpPr>
          <p:cNvPr id="7" name="Rezervirano mjesto teksta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sz="3200" dirty="0"/>
              <a:t>OUT</a:t>
            </a:r>
          </a:p>
        </p:txBody>
      </p:sp>
      <p:sp>
        <p:nvSpPr>
          <p:cNvPr id="8" name="Rezervirano mjesto sadržaja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hr-HR" sz="3000" dirty="0"/>
              <a:t>Poruka M</a:t>
            </a:r>
          </a:p>
          <a:p>
            <a:r>
              <a:rPr lang="hr-HR" sz="3000" dirty="0"/>
              <a:t>Ili greška</a:t>
            </a:r>
          </a:p>
          <a:p>
            <a:pPr lvl="1"/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94697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Različiti pristupi </a:t>
            </a:r>
            <a:r>
              <a:rPr lang="hr-HR" dirty="0" err="1"/>
              <a:t>autentifikacijskoj</a:t>
            </a:r>
            <a:r>
              <a:rPr lang="hr-HR" dirty="0"/>
              <a:t> kriptografiji:</a:t>
            </a:r>
          </a:p>
        </p:txBody>
      </p:sp>
      <p:sp>
        <p:nvSpPr>
          <p:cNvPr id="8" name="Rezervirano mjesto sadržaja 7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571012"/>
          </a:xfrm>
        </p:spPr>
        <p:txBody>
          <a:bodyPr>
            <a:normAutofit/>
          </a:bodyPr>
          <a:lstStyle/>
          <a:p>
            <a:r>
              <a:rPr lang="hr-HR" sz="2800" dirty="0"/>
              <a:t>MAC-</a:t>
            </a:r>
            <a:r>
              <a:rPr lang="hr-HR" sz="2800" dirty="0" err="1"/>
              <a:t>then</a:t>
            </a:r>
            <a:r>
              <a:rPr lang="hr-HR" sz="2800" dirty="0"/>
              <a:t>-</a:t>
            </a:r>
            <a:r>
              <a:rPr lang="hr-HR" sz="2800" dirty="0" err="1"/>
              <a:t>Encrypt</a:t>
            </a:r>
            <a:r>
              <a:rPr lang="hr-HR" sz="2800" dirty="0"/>
              <a:t>, </a:t>
            </a:r>
            <a:r>
              <a:rPr lang="hr-HR" sz="2800" dirty="0" err="1"/>
              <a:t>MtE</a:t>
            </a:r>
            <a:endParaRPr lang="hr-HR" sz="2800" dirty="0"/>
          </a:p>
          <a:p>
            <a:endParaRPr lang="hr-HR" sz="2800" dirty="0"/>
          </a:p>
        </p:txBody>
      </p:sp>
      <p:sp>
        <p:nvSpPr>
          <p:cNvPr id="5" name="TekstniOkvir 4"/>
          <p:cNvSpPr txBox="1"/>
          <p:nvPr/>
        </p:nvSpPr>
        <p:spPr>
          <a:xfrm>
            <a:off x="1315347" y="3458817"/>
            <a:ext cx="205408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Poruka M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7706139" y="3458817"/>
            <a:ext cx="143123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MAC</a:t>
            </a:r>
          </a:p>
        </p:txBody>
      </p:sp>
      <p:sp>
        <p:nvSpPr>
          <p:cNvPr id="9" name="TekstniOkvir 8"/>
          <p:cNvSpPr txBox="1"/>
          <p:nvPr/>
        </p:nvSpPr>
        <p:spPr>
          <a:xfrm>
            <a:off x="6474151" y="5577428"/>
            <a:ext cx="2458278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 err="1"/>
              <a:t>Ciphertext</a:t>
            </a:r>
            <a:r>
              <a:rPr lang="hr-HR" sz="2800" dirty="0"/>
              <a:t> C</a:t>
            </a:r>
          </a:p>
        </p:txBody>
      </p:sp>
      <p:sp>
        <p:nvSpPr>
          <p:cNvPr id="10" name="TekstniOkvir 9"/>
          <p:cNvSpPr txBox="1"/>
          <p:nvPr/>
        </p:nvSpPr>
        <p:spPr>
          <a:xfrm>
            <a:off x="5576582" y="3458817"/>
            <a:ext cx="205408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Poruka M</a:t>
            </a:r>
          </a:p>
        </p:txBody>
      </p:sp>
      <p:cxnSp>
        <p:nvCxnSpPr>
          <p:cNvPr id="12" name="Poveznik: zakrivljeno 11"/>
          <p:cNvCxnSpPr>
            <a:stCxn id="5" idx="0"/>
            <a:endCxn id="6" idx="0"/>
          </p:cNvCxnSpPr>
          <p:nvPr/>
        </p:nvCxnSpPr>
        <p:spPr>
          <a:xfrm rot="5400000" flipH="1" flipV="1">
            <a:off x="5382073" y="419135"/>
            <a:ext cx="12700" cy="6079365"/>
          </a:xfrm>
          <a:prstGeom prst="curvedConnector3">
            <a:avLst>
              <a:gd name="adj1" fmla="val 493043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Strelica: prema dolje 17"/>
          <p:cNvSpPr/>
          <p:nvPr/>
        </p:nvSpPr>
        <p:spPr>
          <a:xfrm>
            <a:off x="7460974" y="4293704"/>
            <a:ext cx="484632" cy="9784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85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Različiti pristupi </a:t>
            </a:r>
            <a:r>
              <a:rPr lang="hr-HR" dirty="0" err="1"/>
              <a:t>autentifikacijskoj</a:t>
            </a:r>
            <a:r>
              <a:rPr lang="hr-HR" dirty="0"/>
              <a:t> kriptografiji:</a:t>
            </a:r>
          </a:p>
        </p:txBody>
      </p:sp>
      <p:sp>
        <p:nvSpPr>
          <p:cNvPr id="8" name="Rezervirano mjesto sadržaja 7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571012"/>
          </a:xfrm>
        </p:spPr>
        <p:txBody>
          <a:bodyPr>
            <a:normAutofit/>
          </a:bodyPr>
          <a:lstStyle/>
          <a:p>
            <a:r>
              <a:rPr lang="hr-HR" sz="2800" dirty="0" err="1"/>
              <a:t>Encrypt</a:t>
            </a:r>
            <a:r>
              <a:rPr lang="hr-HR" sz="2800" dirty="0"/>
              <a:t>-</a:t>
            </a:r>
            <a:r>
              <a:rPr lang="hr-HR" sz="2800" dirty="0" err="1"/>
              <a:t>and</a:t>
            </a:r>
            <a:r>
              <a:rPr lang="hr-HR" sz="2800" dirty="0"/>
              <a:t>-MAC, E&amp;M</a:t>
            </a:r>
          </a:p>
          <a:p>
            <a:endParaRPr lang="hr-HR" sz="2800" dirty="0"/>
          </a:p>
        </p:txBody>
      </p:sp>
      <p:sp>
        <p:nvSpPr>
          <p:cNvPr id="4" name="TekstniOkvir 3"/>
          <p:cNvSpPr txBox="1"/>
          <p:nvPr/>
        </p:nvSpPr>
        <p:spPr>
          <a:xfrm>
            <a:off x="1103312" y="3922643"/>
            <a:ext cx="205408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Poruka M</a:t>
            </a:r>
          </a:p>
        </p:txBody>
      </p:sp>
      <p:sp>
        <p:nvSpPr>
          <p:cNvPr id="5" name="TekstniOkvir 4"/>
          <p:cNvSpPr txBox="1"/>
          <p:nvPr/>
        </p:nvSpPr>
        <p:spPr>
          <a:xfrm>
            <a:off x="4632855" y="3011677"/>
            <a:ext cx="143123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MAC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4426225" y="4816924"/>
            <a:ext cx="2411897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 err="1"/>
              <a:t>Ciphertext</a:t>
            </a:r>
            <a:r>
              <a:rPr lang="hr-HR" sz="2800" dirty="0"/>
              <a:t> C</a:t>
            </a:r>
          </a:p>
        </p:txBody>
      </p:sp>
      <p:cxnSp>
        <p:nvCxnSpPr>
          <p:cNvPr id="3" name="Poveznik: zakrivljeno 2"/>
          <p:cNvCxnSpPr>
            <a:stCxn id="4" idx="0"/>
            <a:endCxn id="5" idx="1"/>
          </p:cNvCxnSpPr>
          <p:nvPr/>
        </p:nvCxnSpPr>
        <p:spPr>
          <a:xfrm rot="5400000" flipH="1" flipV="1">
            <a:off x="3056927" y="2346716"/>
            <a:ext cx="649356" cy="25024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Poveznik: zakrivljeno 10"/>
          <p:cNvCxnSpPr>
            <a:stCxn id="4" idx="2"/>
            <a:endCxn id="6" idx="1"/>
          </p:cNvCxnSpPr>
          <p:nvPr/>
        </p:nvCxnSpPr>
        <p:spPr>
          <a:xfrm rot="16200000" flipH="1">
            <a:off x="2961955" y="3614263"/>
            <a:ext cx="632671" cy="229586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kstniOkvir 12"/>
          <p:cNvSpPr txBox="1"/>
          <p:nvPr/>
        </p:nvSpPr>
        <p:spPr>
          <a:xfrm>
            <a:off x="7845287" y="3922643"/>
            <a:ext cx="2435019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 err="1"/>
              <a:t>Ciphertext</a:t>
            </a:r>
            <a:r>
              <a:rPr lang="hr-HR" sz="2800" dirty="0"/>
              <a:t> C</a:t>
            </a:r>
          </a:p>
        </p:txBody>
      </p:sp>
      <p:sp>
        <p:nvSpPr>
          <p:cNvPr id="14" name="TekstniOkvir 13"/>
          <p:cNvSpPr txBox="1"/>
          <p:nvPr/>
        </p:nvSpPr>
        <p:spPr>
          <a:xfrm>
            <a:off x="10376452" y="3922643"/>
            <a:ext cx="143123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MAC</a:t>
            </a:r>
          </a:p>
        </p:txBody>
      </p:sp>
      <p:sp>
        <p:nvSpPr>
          <p:cNvPr id="18" name="Strelica: desno 17"/>
          <p:cNvSpPr/>
          <p:nvPr/>
        </p:nvSpPr>
        <p:spPr>
          <a:xfrm>
            <a:off x="6480312" y="3922643"/>
            <a:ext cx="1139688" cy="52321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848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4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Različiti pristupi </a:t>
            </a:r>
            <a:r>
              <a:rPr lang="hr-HR" dirty="0" err="1"/>
              <a:t>autentifikacijskoj</a:t>
            </a:r>
            <a:r>
              <a:rPr lang="hr-HR" dirty="0"/>
              <a:t> kriptografiji:</a:t>
            </a:r>
          </a:p>
        </p:txBody>
      </p:sp>
      <p:sp>
        <p:nvSpPr>
          <p:cNvPr id="8" name="Rezervirano mjesto sadržaja 7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571012"/>
          </a:xfrm>
        </p:spPr>
        <p:txBody>
          <a:bodyPr>
            <a:normAutofit/>
          </a:bodyPr>
          <a:lstStyle/>
          <a:p>
            <a:r>
              <a:rPr lang="hr-HR" sz="2800" dirty="0" err="1"/>
              <a:t>Encrypt</a:t>
            </a:r>
            <a:r>
              <a:rPr lang="hr-HR" sz="2800" dirty="0"/>
              <a:t>-</a:t>
            </a:r>
            <a:r>
              <a:rPr lang="hr-HR" sz="2800" dirty="0" err="1"/>
              <a:t>then</a:t>
            </a:r>
            <a:r>
              <a:rPr lang="hr-HR" sz="2800" dirty="0"/>
              <a:t>-MAC, </a:t>
            </a:r>
            <a:r>
              <a:rPr lang="hr-HR" sz="2800" dirty="0" err="1"/>
              <a:t>EtM</a:t>
            </a:r>
            <a:endParaRPr lang="hr-HR" sz="2800" dirty="0"/>
          </a:p>
          <a:p>
            <a:endParaRPr lang="hr-HR" sz="2800" dirty="0"/>
          </a:p>
        </p:txBody>
      </p:sp>
      <p:sp>
        <p:nvSpPr>
          <p:cNvPr id="9" name="TekstniOkvir 8"/>
          <p:cNvSpPr txBox="1"/>
          <p:nvPr/>
        </p:nvSpPr>
        <p:spPr>
          <a:xfrm>
            <a:off x="1103312" y="3328012"/>
            <a:ext cx="205408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Poruka M</a:t>
            </a:r>
          </a:p>
        </p:txBody>
      </p:sp>
      <p:sp>
        <p:nvSpPr>
          <p:cNvPr id="10" name="TekstniOkvir 9"/>
          <p:cNvSpPr txBox="1"/>
          <p:nvPr/>
        </p:nvSpPr>
        <p:spPr>
          <a:xfrm>
            <a:off x="4770783" y="3328012"/>
            <a:ext cx="2426367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 err="1"/>
              <a:t>Ciphertext</a:t>
            </a:r>
            <a:r>
              <a:rPr lang="hr-HR" sz="2800" dirty="0"/>
              <a:t> C</a:t>
            </a:r>
          </a:p>
        </p:txBody>
      </p:sp>
      <p:sp>
        <p:nvSpPr>
          <p:cNvPr id="11" name="TekstniOkvir 10"/>
          <p:cNvSpPr txBox="1"/>
          <p:nvPr/>
        </p:nvSpPr>
        <p:spPr>
          <a:xfrm>
            <a:off x="9182814" y="3340712"/>
            <a:ext cx="143123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MAC</a:t>
            </a:r>
          </a:p>
        </p:txBody>
      </p:sp>
      <p:cxnSp>
        <p:nvCxnSpPr>
          <p:cNvPr id="22" name="Poveznik: zakrivljeno 21"/>
          <p:cNvCxnSpPr>
            <a:endCxn id="10" idx="1"/>
          </p:cNvCxnSpPr>
          <p:nvPr/>
        </p:nvCxnSpPr>
        <p:spPr>
          <a:xfrm>
            <a:off x="3157399" y="3589622"/>
            <a:ext cx="1613384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Poveznik: zakrivljeno 23"/>
          <p:cNvCxnSpPr>
            <a:stCxn id="10" idx="3"/>
          </p:cNvCxnSpPr>
          <p:nvPr/>
        </p:nvCxnSpPr>
        <p:spPr>
          <a:xfrm>
            <a:off x="7197150" y="3589622"/>
            <a:ext cx="1985664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Strelica: prema dolje 24"/>
          <p:cNvSpPr/>
          <p:nvPr/>
        </p:nvSpPr>
        <p:spPr>
          <a:xfrm>
            <a:off x="7947666" y="4267200"/>
            <a:ext cx="484632" cy="9784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TekstniOkvir 25"/>
          <p:cNvSpPr txBox="1"/>
          <p:nvPr/>
        </p:nvSpPr>
        <p:spPr>
          <a:xfrm>
            <a:off x="5817704" y="5498176"/>
            <a:ext cx="2406489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 err="1"/>
              <a:t>Ciphertext</a:t>
            </a:r>
            <a:r>
              <a:rPr lang="hr-HR" sz="2800" dirty="0"/>
              <a:t> C</a:t>
            </a:r>
          </a:p>
        </p:txBody>
      </p:sp>
      <p:sp>
        <p:nvSpPr>
          <p:cNvPr id="27" name="TekstniOkvir 26"/>
          <p:cNvSpPr txBox="1"/>
          <p:nvPr/>
        </p:nvSpPr>
        <p:spPr>
          <a:xfrm>
            <a:off x="8309251" y="5498176"/>
            <a:ext cx="143123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110788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5" grpId="0" animBg="1"/>
      <p:bldP spid="26" grpId="0" animBg="1"/>
      <p:bldP spid="2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</TotalTime>
  <Words>124</Words>
  <Application>Microsoft Office PowerPoint</Application>
  <PresentationFormat>Široki zaslon</PresentationFormat>
  <Paragraphs>55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Autentifikacijska kriptografija</vt:lpstr>
      <vt:lpstr>Kriptografija?</vt:lpstr>
      <vt:lpstr>Zašto autentifikacijska kriptografija?</vt:lpstr>
      <vt:lpstr>Kriptiranje</vt:lpstr>
      <vt:lpstr>Dekriptiranje</vt:lpstr>
      <vt:lpstr>Različiti pristupi autentifikacijskoj kriptografiji:</vt:lpstr>
      <vt:lpstr>Različiti pristupi autentifikacijskoj kriptografiji:</vt:lpstr>
      <vt:lpstr>Različiti pristupi autentifikacijskoj kriptografiji: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Autentifikacijska kriptografija</dc:title>
  <dc:creator>Anja Šoštar</dc:creator>
  <cp:lastModifiedBy>Anja Šoštar</cp:lastModifiedBy>
  <cp:revision>18</cp:revision>
  <dcterms:created xsi:type="dcterms:W3CDTF">2016-10-14T07:32:26Z</dcterms:created>
  <dcterms:modified xsi:type="dcterms:W3CDTF">2016-10-20T10:01:04Z</dcterms:modified>
</cp:coreProperties>
</file>