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28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518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376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39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164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613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774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167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9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589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04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86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00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91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13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218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43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347EC-68AD-4E74-B092-69BA4F19AA23}" type="datetimeFigureOut">
              <a:rPr lang="hr-HR" smtClean="0"/>
              <a:t>18.10.2016.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57AE-D23E-41F5-AF38-AFFF8E1DA7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9845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Autentifikacijska</a:t>
            </a:r>
            <a:r>
              <a:rPr lang="hr-HR" dirty="0"/>
              <a:t> kriptografija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37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6111" y="439466"/>
            <a:ext cx="9404723" cy="1400530"/>
          </a:xfrm>
        </p:spPr>
        <p:txBody>
          <a:bodyPr/>
          <a:lstStyle/>
          <a:p>
            <a:r>
              <a:rPr lang="hr-HR" dirty="0"/>
              <a:t>Kriptografija?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Znanstvena disciplina</a:t>
            </a:r>
          </a:p>
          <a:p>
            <a:r>
              <a:rPr lang="hr-HR" sz="2800" dirty="0"/>
              <a:t>Glavni zadatak?</a:t>
            </a:r>
          </a:p>
          <a:p>
            <a:endParaRPr lang="hr-HR" sz="2800" dirty="0"/>
          </a:p>
        </p:txBody>
      </p:sp>
      <p:sp>
        <p:nvSpPr>
          <p:cNvPr id="4" name="Pravokutnik 3"/>
          <p:cNvSpPr/>
          <p:nvPr/>
        </p:nvSpPr>
        <p:spPr>
          <a:xfrm>
            <a:off x="1763810" y="3944539"/>
            <a:ext cx="991008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         </a:t>
            </a:r>
            <a:r>
              <a:rPr lang="hr-HR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          B</a:t>
            </a:r>
            <a:endParaRPr lang="hr-HR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kstniOkvir 4"/>
          <p:cNvSpPr txBox="1"/>
          <p:nvPr/>
        </p:nvSpPr>
        <p:spPr>
          <a:xfrm>
            <a:off x="3578086" y="453584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(kriptiranje)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441635" y="4544703"/>
            <a:ext cx="21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(dekriptiranje)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41" y="2144995"/>
            <a:ext cx="2276622" cy="1707467"/>
          </a:xfrm>
          <a:prstGeom prst="rect">
            <a:avLst/>
          </a:prstGeom>
        </p:spPr>
      </p:pic>
      <p:sp>
        <p:nvSpPr>
          <p:cNvPr id="8" name="Znak množenja 7"/>
          <p:cNvSpPr/>
          <p:nvPr/>
        </p:nvSpPr>
        <p:spPr>
          <a:xfrm>
            <a:off x="4680361" y="960238"/>
            <a:ext cx="4076981" cy="4076981"/>
          </a:xfrm>
          <a:prstGeom prst="mathMultiply">
            <a:avLst>
              <a:gd name="adj1" fmla="val 878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98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</a:t>
            </a:r>
            <a:r>
              <a:rPr lang="hr-HR" dirty="0" err="1"/>
              <a:t>autentifikacijska</a:t>
            </a:r>
            <a:r>
              <a:rPr lang="hr-HR" dirty="0"/>
              <a:t> kriptografija?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3200" dirty="0"/>
              <a:t>Kriptiranje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Povjerljivost</a:t>
            </a:r>
          </a:p>
          <a:p>
            <a:r>
              <a:rPr lang="hr-HR" sz="2800" dirty="0"/>
              <a:t>Integritet</a:t>
            </a:r>
          </a:p>
          <a:p>
            <a:r>
              <a:rPr lang="hr-HR" sz="2800" dirty="0"/>
              <a:t>Autentičnost</a:t>
            </a:r>
          </a:p>
        </p:txBody>
      </p:sp>
      <p:sp>
        <p:nvSpPr>
          <p:cNvPr id="6" name="Rezervirano mjesto teksta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3200" dirty="0"/>
              <a:t>Dekriptiranje</a:t>
            </a:r>
          </a:p>
        </p:txBody>
      </p:sp>
      <p:sp>
        <p:nvSpPr>
          <p:cNvPr id="7" name="Rezervirano mjesto sadržaja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U jednom koraku, sa potvrdom integriteta</a:t>
            </a:r>
          </a:p>
        </p:txBody>
      </p:sp>
      <p:sp>
        <p:nvSpPr>
          <p:cNvPr id="8" name="Pravokutnik 7"/>
          <p:cNvSpPr/>
          <p:nvPr/>
        </p:nvSpPr>
        <p:spPr>
          <a:xfrm>
            <a:off x="3907569" y="2680949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Teško!</a:t>
            </a:r>
          </a:p>
        </p:txBody>
      </p:sp>
      <p:sp>
        <p:nvSpPr>
          <p:cNvPr id="9" name="TekstniOkvir 8"/>
          <p:cNvSpPr txBox="1"/>
          <p:nvPr/>
        </p:nvSpPr>
        <p:spPr>
          <a:xfrm>
            <a:off x="4665516" y="4431980"/>
            <a:ext cx="6374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Dodatno: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pruža </a:t>
            </a:r>
            <a:r>
              <a:rPr lang="hr-HR" sz="2800" dirty="0" err="1"/>
              <a:t>plaintext</a:t>
            </a:r>
            <a:r>
              <a:rPr lang="hr-HR" sz="2800" dirty="0"/>
              <a:t> </a:t>
            </a:r>
            <a:r>
              <a:rPr lang="hr-HR" sz="2800" dirty="0" err="1"/>
              <a:t>awareness</a:t>
            </a:r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osigurava u slučaju </a:t>
            </a:r>
            <a:r>
              <a:rPr lang="hr-HR" sz="2800" dirty="0" err="1"/>
              <a:t>chosen</a:t>
            </a:r>
            <a:r>
              <a:rPr lang="hr-HR" sz="2800" dirty="0"/>
              <a:t> </a:t>
            </a:r>
            <a:r>
              <a:rPr lang="hr-HR" sz="2800" dirty="0" err="1"/>
              <a:t>ciphertext</a:t>
            </a:r>
            <a:r>
              <a:rPr lang="hr-HR" sz="2800" dirty="0"/>
              <a:t> napada</a:t>
            </a:r>
          </a:p>
        </p:txBody>
      </p:sp>
    </p:spTree>
    <p:extLst>
      <p:ext uri="{BB962C8B-B14F-4D97-AF65-F5344CB8AC3E}">
        <p14:creationId xmlns:p14="http://schemas.microsoft.com/office/powerpoint/2010/main" val="18689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Kriptiranje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3200" dirty="0"/>
              <a:t>IN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Poruka M</a:t>
            </a:r>
          </a:p>
          <a:p>
            <a:r>
              <a:rPr lang="hr-HR" sz="2800" dirty="0"/>
              <a:t>Ključ K</a:t>
            </a:r>
          </a:p>
          <a:p>
            <a:r>
              <a:rPr lang="hr-HR" sz="2800" dirty="0"/>
              <a:t>Naslov H</a:t>
            </a:r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3200" dirty="0"/>
              <a:t>OUT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Sažetak, C = </a:t>
            </a:r>
            <a:r>
              <a:rPr lang="hr-HR" sz="2800" dirty="0" err="1"/>
              <a:t>Ek</a:t>
            </a:r>
            <a:r>
              <a:rPr lang="hr-HR" sz="2800" dirty="0"/>
              <a:t>(M)</a:t>
            </a:r>
          </a:p>
          <a:p>
            <a:r>
              <a:rPr lang="hr-HR" sz="2800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8982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Dekriptiranje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3200" dirty="0"/>
              <a:t>IN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hr-HR" sz="2800" dirty="0"/>
              <a:t>Sažetak C</a:t>
            </a:r>
          </a:p>
          <a:p>
            <a:r>
              <a:rPr lang="hr-HR" sz="2800" dirty="0"/>
              <a:t>MAC</a:t>
            </a:r>
          </a:p>
          <a:p>
            <a:r>
              <a:rPr lang="hr-HR" sz="2800" dirty="0"/>
              <a:t>Ključ K</a:t>
            </a:r>
          </a:p>
          <a:p>
            <a:r>
              <a:rPr lang="hr-HR" sz="2800" dirty="0"/>
              <a:t>Naslov H</a:t>
            </a:r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3200" dirty="0"/>
              <a:t>OUT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hr-HR" sz="3000" dirty="0"/>
              <a:t>Poruka M</a:t>
            </a:r>
          </a:p>
          <a:p>
            <a:r>
              <a:rPr lang="hr-HR" sz="3000" dirty="0"/>
              <a:t>Ili greška</a:t>
            </a:r>
          </a:p>
          <a:p>
            <a:pPr lvl="1"/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94697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Različiti pristupi </a:t>
            </a:r>
            <a:r>
              <a:rPr lang="hr-HR" dirty="0" err="1"/>
              <a:t>autentifikacijskoj</a:t>
            </a:r>
            <a:r>
              <a:rPr lang="hr-HR" dirty="0"/>
              <a:t> kriptografiji: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71012"/>
          </a:xfrm>
        </p:spPr>
        <p:txBody>
          <a:bodyPr>
            <a:normAutofit/>
          </a:bodyPr>
          <a:lstStyle/>
          <a:p>
            <a:r>
              <a:rPr lang="hr-HR" sz="2800" dirty="0"/>
              <a:t>MAC-</a:t>
            </a:r>
            <a:r>
              <a:rPr lang="hr-HR" sz="2800" dirty="0" err="1"/>
              <a:t>then</a:t>
            </a:r>
            <a:r>
              <a:rPr lang="hr-HR" sz="2800" dirty="0"/>
              <a:t>-</a:t>
            </a:r>
            <a:r>
              <a:rPr lang="hr-HR" sz="2800" dirty="0" err="1"/>
              <a:t>Encrypt</a:t>
            </a:r>
            <a:r>
              <a:rPr lang="hr-HR" sz="2800" dirty="0"/>
              <a:t>, </a:t>
            </a:r>
            <a:r>
              <a:rPr lang="hr-HR" sz="2800" dirty="0" err="1"/>
              <a:t>MtE</a:t>
            </a:r>
            <a:endParaRPr lang="hr-HR" sz="2800" dirty="0"/>
          </a:p>
          <a:p>
            <a:endParaRPr lang="hr-HR" sz="2800" dirty="0"/>
          </a:p>
        </p:txBody>
      </p:sp>
      <p:sp>
        <p:nvSpPr>
          <p:cNvPr id="5" name="TekstniOkvir 4"/>
          <p:cNvSpPr txBox="1"/>
          <p:nvPr/>
        </p:nvSpPr>
        <p:spPr>
          <a:xfrm>
            <a:off x="1315347" y="3458817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7706139" y="3458817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sp>
        <p:nvSpPr>
          <p:cNvPr id="9" name="TekstniOkvir 8"/>
          <p:cNvSpPr txBox="1"/>
          <p:nvPr/>
        </p:nvSpPr>
        <p:spPr>
          <a:xfrm>
            <a:off x="6679095" y="5539408"/>
            <a:ext cx="205408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Sažetak C</a:t>
            </a:r>
          </a:p>
        </p:txBody>
      </p:sp>
      <p:sp>
        <p:nvSpPr>
          <p:cNvPr id="10" name="TekstniOkvir 9"/>
          <p:cNvSpPr txBox="1"/>
          <p:nvPr/>
        </p:nvSpPr>
        <p:spPr>
          <a:xfrm>
            <a:off x="5576582" y="3458817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cxnSp>
        <p:nvCxnSpPr>
          <p:cNvPr id="12" name="Poveznik: zakrivljeno 11"/>
          <p:cNvCxnSpPr>
            <a:stCxn id="5" idx="0"/>
            <a:endCxn id="6" idx="0"/>
          </p:cNvCxnSpPr>
          <p:nvPr/>
        </p:nvCxnSpPr>
        <p:spPr>
          <a:xfrm rot="5400000" flipH="1" flipV="1">
            <a:off x="5382073" y="419135"/>
            <a:ext cx="12700" cy="6079365"/>
          </a:xfrm>
          <a:prstGeom prst="curvedConnector3">
            <a:avLst>
              <a:gd name="adj1" fmla="val 4930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Strelica: prema dolje 17"/>
          <p:cNvSpPr/>
          <p:nvPr/>
        </p:nvSpPr>
        <p:spPr>
          <a:xfrm>
            <a:off x="7460974" y="4293704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8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Različiti pristupi </a:t>
            </a:r>
            <a:r>
              <a:rPr lang="hr-HR" dirty="0" err="1"/>
              <a:t>autentifikacijskoj</a:t>
            </a:r>
            <a:r>
              <a:rPr lang="hr-HR" dirty="0"/>
              <a:t> kriptografiji: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71012"/>
          </a:xfrm>
        </p:spPr>
        <p:txBody>
          <a:bodyPr>
            <a:normAutofit/>
          </a:bodyPr>
          <a:lstStyle/>
          <a:p>
            <a:r>
              <a:rPr lang="hr-HR" sz="2800" dirty="0" err="1"/>
              <a:t>Encrypt</a:t>
            </a:r>
            <a:r>
              <a:rPr lang="hr-HR" sz="2800" dirty="0"/>
              <a:t>-</a:t>
            </a:r>
            <a:r>
              <a:rPr lang="hr-HR" sz="2800" dirty="0" err="1"/>
              <a:t>and</a:t>
            </a:r>
            <a:r>
              <a:rPr lang="hr-HR" sz="2800" dirty="0"/>
              <a:t>-MAC, E&amp;M</a:t>
            </a:r>
          </a:p>
          <a:p>
            <a:endParaRPr lang="hr-HR" sz="2800" dirty="0"/>
          </a:p>
        </p:txBody>
      </p:sp>
      <p:sp>
        <p:nvSpPr>
          <p:cNvPr id="4" name="TekstniOkvir 3"/>
          <p:cNvSpPr txBox="1"/>
          <p:nvPr/>
        </p:nvSpPr>
        <p:spPr>
          <a:xfrm>
            <a:off x="1103312" y="3922643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sp>
        <p:nvSpPr>
          <p:cNvPr id="5" name="TekstniOkvir 4"/>
          <p:cNvSpPr txBox="1"/>
          <p:nvPr/>
        </p:nvSpPr>
        <p:spPr>
          <a:xfrm>
            <a:off x="4632855" y="3011677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4426225" y="4816924"/>
            <a:ext cx="205408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Sažetak C</a:t>
            </a:r>
          </a:p>
        </p:txBody>
      </p:sp>
      <p:cxnSp>
        <p:nvCxnSpPr>
          <p:cNvPr id="3" name="Poveznik: zakrivljeno 2"/>
          <p:cNvCxnSpPr>
            <a:stCxn id="4" idx="0"/>
            <a:endCxn id="5" idx="1"/>
          </p:cNvCxnSpPr>
          <p:nvPr/>
        </p:nvCxnSpPr>
        <p:spPr>
          <a:xfrm rot="5400000" flipH="1" flipV="1">
            <a:off x="3056927" y="2346716"/>
            <a:ext cx="649356" cy="25024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Poveznik: zakrivljeno 10"/>
          <p:cNvCxnSpPr>
            <a:stCxn id="4" idx="2"/>
            <a:endCxn id="6" idx="1"/>
          </p:cNvCxnSpPr>
          <p:nvPr/>
        </p:nvCxnSpPr>
        <p:spPr>
          <a:xfrm rot="16200000" flipH="1">
            <a:off x="2961955" y="3614263"/>
            <a:ext cx="632671" cy="229586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kstniOkvir 12"/>
          <p:cNvSpPr txBox="1"/>
          <p:nvPr/>
        </p:nvSpPr>
        <p:spPr>
          <a:xfrm>
            <a:off x="8226219" y="3922643"/>
            <a:ext cx="205408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Sažetak C</a:t>
            </a:r>
          </a:p>
        </p:txBody>
      </p:sp>
      <p:sp>
        <p:nvSpPr>
          <p:cNvPr id="14" name="TekstniOkvir 13"/>
          <p:cNvSpPr txBox="1"/>
          <p:nvPr/>
        </p:nvSpPr>
        <p:spPr>
          <a:xfrm>
            <a:off x="10376452" y="3922643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sp>
        <p:nvSpPr>
          <p:cNvPr id="18" name="Strelica: desno 17"/>
          <p:cNvSpPr/>
          <p:nvPr/>
        </p:nvSpPr>
        <p:spPr>
          <a:xfrm>
            <a:off x="6480312" y="3922643"/>
            <a:ext cx="1139688" cy="52321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84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Različiti pristupi </a:t>
            </a:r>
            <a:r>
              <a:rPr lang="hr-HR" dirty="0" err="1"/>
              <a:t>autentifikacijskoj</a:t>
            </a:r>
            <a:r>
              <a:rPr lang="hr-HR" dirty="0"/>
              <a:t> kriptografiji:</a:t>
            </a:r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71012"/>
          </a:xfrm>
        </p:spPr>
        <p:txBody>
          <a:bodyPr>
            <a:normAutofit/>
          </a:bodyPr>
          <a:lstStyle/>
          <a:p>
            <a:r>
              <a:rPr lang="hr-HR" sz="2800" dirty="0" err="1"/>
              <a:t>Encrypt</a:t>
            </a:r>
            <a:r>
              <a:rPr lang="hr-HR" sz="2800" dirty="0"/>
              <a:t>-</a:t>
            </a:r>
            <a:r>
              <a:rPr lang="hr-HR" sz="2800" dirty="0" err="1"/>
              <a:t>then</a:t>
            </a:r>
            <a:r>
              <a:rPr lang="hr-HR" sz="2800" dirty="0"/>
              <a:t>-MAC, </a:t>
            </a:r>
            <a:r>
              <a:rPr lang="hr-HR" sz="2800" dirty="0" err="1"/>
              <a:t>EtM</a:t>
            </a:r>
            <a:endParaRPr lang="hr-HR" sz="2800" dirty="0"/>
          </a:p>
          <a:p>
            <a:endParaRPr lang="hr-HR" sz="2800" dirty="0"/>
          </a:p>
        </p:txBody>
      </p:sp>
      <p:sp>
        <p:nvSpPr>
          <p:cNvPr id="9" name="TekstniOkvir 8"/>
          <p:cNvSpPr txBox="1"/>
          <p:nvPr/>
        </p:nvSpPr>
        <p:spPr>
          <a:xfrm>
            <a:off x="1103312" y="3328012"/>
            <a:ext cx="205408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Poruka M</a:t>
            </a:r>
          </a:p>
        </p:txBody>
      </p:sp>
      <p:sp>
        <p:nvSpPr>
          <p:cNvPr id="10" name="TekstniOkvir 9"/>
          <p:cNvSpPr txBox="1"/>
          <p:nvPr/>
        </p:nvSpPr>
        <p:spPr>
          <a:xfrm>
            <a:off x="5143063" y="3328012"/>
            <a:ext cx="205408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Sažetak C</a:t>
            </a:r>
          </a:p>
        </p:txBody>
      </p:sp>
      <p:sp>
        <p:nvSpPr>
          <p:cNvPr id="11" name="TekstniOkvir 10"/>
          <p:cNvSpPr txBox="1"/>
          <p:nvPr/>
        </p:nvSpPr>
        <p:spPr>
          <a:xfrm>
            <a:off x="9182814" y="3340712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  <p:cxnSp>
        <p:nvCxnSpPr>
          <p:cNvPr id="22" name="Poveznik: zakrivljeno 21"/>
          <p:cNvCxnSpPr>
            <a:endCxn id="10" idx="1"/>
          </p:cNvCxnSpPr>
          <p:nvPr/>
        </p:nvCxnSpPr>
        <p:spPr>
          <a:xfrm>
            <a:off x="3157399" y="3589622"/>
            <a:ext cx="198566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Poveznik: zakrivljeno 23"/>
          <p:cNvCxnSpPr>
            <a:stCxn id="10" idx="3"/>
          </p:cNvCxnSpPr>
          <p:nvPr/>
        </p:nvCxnSpPr>
        <p:spPr>
          <a:xfrm>
            <a:off x="7197150" y="3589622"/>
            <a:ext cx="198566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Strelica: prema dolje 24"/>
          <p:cNvSpPr/>
          <p:nvPr/>
        </p:nvSpPr>
        <p:spPr>
          <a:xfrm>
            <a:off x="7947666" y="4267200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/>
          <p:cNvSpPr txBox="1"/>
          <p:nvPr/>
        </p:nvSpPr>
        <p:spPr>
          <a:xfrm>
            <a:off x="6170106" y="5498176"/>
            <a:ext cx="205408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Sažetak C</a:t>
            </a:r>
          </a:p>
        </p:txBody>
      </p:sp>
      <p:sp>
        <p:nvSpPr>
          <p:cNvPr id="27" name="TekstniOkvir 26"/>
          <p:cNvSpPr txBox="1"/>
          <p:nvPr/>
        </p:nvSpPr>
        <p:spPr>
          <a:xfrm>
            <a:off x="8309251" y="5498176"/>
            <a:ext cx="143123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r-HR" sz="2800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1078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6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124</Words>
  <Application>Microsoft Office PowerPoint</Application>
  <PresentationFormat>Široki zaslon</PresentationFormat>
  <Paragraphs>55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Autentifikacijska kriptografija</vt:lpstr>
      <vt:lpstr>Kriptografija?</vt:lpstr>
      <vt:lpstr>Zašto autentifikacijska kriptografija?</vt:lpstr>
      <vt:lpstr>Kriptiranje</vt:lpstr>
      <vt:lpstr>Dekriptiranje</vt:lpstr>
      <vt:lpstr>Različiti pristupi autentifikacijskoj kriptografiji:</vt:lpstr>
      <vt:lpstr>Različiti pristupi autentifikacijskoj kriptografiji:</vt:lpstr>
      <vt:lpstr>Različiti pristupi autentifikacijskoj kriptografiji: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Autentifikacijska kriptografija</dc:title>
  <dc:creator>Anja Šoštar</dc:creator>
  <cp:lastModifiedBy>Anja Šoštar</cp:lastModifiedBy>
  <cp:revision>16</cp:revision>
  <dcterms:created xsi:type="dcterms:W3CDTF">2016-10-14T07:32:26Z</dcterms:created>
  <dcterms:modified xsi:type="dcterms:W3CDTF">2016-10-18T16:52:20Z</dcterms:modified>
</cp:coreProperties>
</file>