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4" r:id="rId11"/>
    <p:sldId id="267" r:id="rId12"/>
    <p:sldId id="275" r:id="rId13"/>
    <p:sldId id="268" r:id="rId14"/>
    <p:sldId id="276" r:id="rId15"/>
    <p:sldId id="269" r:id="rId16"/>
    <p:sldId id="270" r:id="rId17"/>
    <p:sldId id="272" r:id="rId18"/>
    <p:sldId id="277" r:id="rId19"/>
    <p:sldId id="271" r:id="rId20"/>
    <p:sldId id="278" r:id="rId21"/>
    <p:sldId id="280" r:id="rId22"/>
    <p:sldId id="282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05DBA-BCE0-4EDA-AD0B-87E739F4B433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33618-8CDF-4266-A550-E6B6D7E07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52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2ABBF-50FF-4F18-9711-769ECC2523CB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557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2ABBF-50FF-4F18-9711-769ECC2523CB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88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5684-640B-487F-9723-345954C0996E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C1CE-3A27-4447-B143-5205E039A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91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5684-640B-487F-9723-345954C0996E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C1CE-3A27-4447-B143-5205E039A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76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5684-640B-487F-9723-345954C0996E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C1CE-3A27-4447-B143-5205E039A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05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5684-640B-487F-9723-345954C0996E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C1CE-3A27-4447-B143-5205E039A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6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5684-640B-487F-9723-345954C0996E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C1CE-3A27-4447-B143-5205E039A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11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5684-640B-487F-9723-345954C0996E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C1CE-3A27-4447-B143-5205E039A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34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5684-640B-487F-9723-345954C0996E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C1CE-3A27-4447-B143-5205E039A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8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5684-640B-487F-9723-345954C0996E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C1CE-3A27-4447-B143-5205E039A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64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5684-640B-487F-9723-345954C0996E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C1CE-3A27-4447-B143-5205E039A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6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5684-640B-487F-9723-345954C0996E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C1CE-3A27-4447-B143-5205E039A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64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5684-640B-487F-9723-345954C0996E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C1CE-3A27-4447-B143-5205E039A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32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D5684-640B-487F-9723-345954C0996E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DC1CE-3A27-4447-B143-5205E039A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94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385795" y="3872991"/>
            <a:ext cx="591912" cy="789216"/>
            <a:chOff x="2760753" y="4164526"/>
            <a:chExt cx="1360977" cy="1360977"/>
          </a:xfrm>
        </p:grpSpPr>
        <p:sp>
          <p:nvSpPr>
            <p:cNvPr id="21" name="눈물 방울 20"/>
            <p:cNvSpPr/>
            <p:nvPr/>
          </p:nvSpPr>
          <p:spPr>
            <a:xfrm rot="8100000">
              <a:off x="2760753" y="4164526"/>
              <a:ext cx="1360977" cy="1360977"/>
            </a:xfrm>
            <a:prstGeom prst="teardrop">
              <a:avLst/>
            </a:prstGeom>
            <a:solidFill>
              <a:srgbClr val="0E5C8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2899657" y="4303429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2356542" y="3649919"/>
            <a:ext cx="4620238" cy="53372"/>
          </a:xfrm>
          <a:prstGeom prst="rect">
            <a:avLst/>
          </a:prstGeom>
          <a:solidFill>
            <a:srgbClr val="0E5C82"/>
          </a:solidFill>
          <a:ln>
            <a:noFill/>
          </a:ln>
          <a:effectLst>
            <a:outerShdw dist="38100" dir="16200000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54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05807" y="1148746"/>
            <a:ext cx="492170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6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ndara" panose="020E0502030303020204" pitchFamily="34" charset="0"/>
                <a:ea typeface="야놀자 야체 B" panose="02020603020101020101" pitchFamily="18" charset="-127"/>
              </a:rPr>
              <a:t>STYLESTANDARD</a:t>
            </a:r>
          </a:p>
          <a:p>
            <a:pPr algn="ctr" latinLnBrk="0">
              <a:defRPr/>
            </a:pPr>
            <a:endParaRPr lang="en-US" altLang="ko-KR" sz="2000" b="1" kern="0" dirty="0" smtClean="0">
              <a:solidFill>
                <a:prstClr val="black">
                  <a:lumMod val="75000"/>
                  <a:lumOff val="25000"/>
                </a:prstClr>
              </a:solidFill>
              <a:latin typeface="Candara" panose="020E0502030303020204" pitchFamily="34" charset="0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ko-KR" altLang="en-US" sz="2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ndara" panose="020E0502030303020204" pitchFamily="34" charset="0"/>
                <a:ea typeface="야놀자 야체 B" panose="02020603020101020101" pitchFamily="18" charset="-127"/>
              </a:rPr>
              <a:t>세미 프로젝트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  <a:latin typeface="Candara" panose="020E0502030303020204" pitchFamily="34" charset="0"/>
              <a:ea typeface="야놀자 야체 B" panose="020206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544378" y="3864416"/>
            <a:ext cx="2308409" cy="789216"/>
            <a:chOff x="1512482" y="2060799"/>
            <a:chExt cx="5307701" cy="1360977"/>
          </a:xfrm>
        </p:grpSpPr>
        <p:sp>
          <p:nvSpPr>
            <p:cNvPr id="9" name="눈물 방울 8"/>
            <p:cNvSpPr/>
            <p:nvPr/>
          </p:nvSpPr>
          <p:spPr>
            <a:xfrm rot="8100000">
              <a:off x="1512482" y="2060799"/>
              <a:ext cx="1360977" cy="1360977"/>
            </a:xfrm>
            <a:prstGeom prst="teardrop">
              <a:avLst/>
            </a:prstGeom>
            <a:solidFill>
              <a:srgbClr val="0E5C8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3662" y="2321121"/>
              <a:ext cx="786521" cy="786521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>
            <a:off x="3465086" y="3864416"/>
            <a:ext cx="591912" cy="789216"/>
            <a:chOff x="8584453" y="1640025"/>
            <a:chExt cx="1360977" cy="1360977"/>
          </a:xfrm>
        </p:grpSpPr>
        <p:sp>
          <p:nvSpPr>
            <p:cNvPr id="17" name="눈물 방울 16"/>
            <p:cNvSpPr/>
            <p:nvPr/>
          </p:nvSpPr>
          <p:spPr>
            <a:xfrm rot="8100000">
              <a:off x="8584453" y="1640025"/>
              <a:ext cx="1360977" cy="1360977"/>
            </a:xfrm>
            <a:prstGeom prst="teardrop">
              <a:avLst/>
            </a:prstGeom>
            <a:solidFill>
              <a:srgbClr val="0E5C8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8723358" y="1778931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4293276" y="5037497"/>
            <a:ext cx="776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4B4541"/>
                </a:solidFill>
              </a:rPr>
              <a:t>김지연</a:t>
            </a:r>
            <a:endParaRPr lang="en-US" altLang="ko-KR" sz="1200" b="1" dirty="0">
              <a:solidFill>
                <a:srgbClr val="4B454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137312" y="5037496"/>
            <a:ext cx="7769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4B4541"/>
                </a:solidFill>
              </a:rPr>
              <a:t>이지수</a:t>
            </a:r>
            <a:endParaRPr lang="en-US" altLang="ko-KR" sz="1200" b="1" dirty="0" smtClean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srgbClr val="4B454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07989" y="5037496"/>
            <a:ext cx="776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4B4541"/>
                </a:solidFill>
              </a:rPr>
              <a:t>김기문</a:t>
            </a:r>
            <a:endParaRPr lang="en-US" altLang="ko-KR" sz="1200" b="1" dirty="0">
              <a:solidFill>
                <a:srgbClr val="4B454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72735" y="5045484"/>
            <a:ext cx="1135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4B4541"/>
                </a:solidFill>
              </a:rPr>
              <a:t>송명</a:t>
            </a:r>
            <a:r>
              <a:rPr lang="ko-KR" altLang="en-US" sz="1200" b="1" dirty="0">
                <a:solidFill>
                  <a:srgbClr val="4B4541"/>
                </a:solidFill>
              </a:rPr>
              <a:t>재</a:t>
            </a:r>
            <a:endParaRPr lang="en-US" altLang="ko-KR" sz="1200" b="1" dirty="0">
              <a:solidFill>
                <a:srgbClr val="4B4541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139" y="4063729"/>
            <a:ext cx="305805" cy="407740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5242688" y="3864416"/>
            <a:ext cx="591912" cy="789216"/>
            <a:chOff x="2760753" y="4164526"/>
            <a:chExt cx="1360977" cy="1360977"/>
          </a:xfrm>
        </p:grpSpPr>
        <p:sp>
          <p:nvSpPr>
            <p:cNvPr id="31" name="눈물 방울 30"/>
            <p:cNvSpPr/>
            <p:nvPr/>
          </p:nvSpPr>
          <p:spPr>
            <a:xfrm rot="8100000">
              <a:off x="2760753" y="4164526"/>
              <a:ext cx="1360977" cy="1360977"/>
            </a:xfrm>
            <a:prstGeom prst="teardrop">
              <a:avLst/>
            </a:prstGeom>
            <a:solidFill>
              <a:srgbClr val="0E5C8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2899657" y="4303429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42" y="4079363"/>
            <a:ext cx="305805" cy="407740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6050812" y="5042439"/>
            <a:ext cx="776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4B4541"/>
                </a:solidFill>
              </a:rPr>
              <a:t>정동묵</a:t>
            </a:r>
            <a:endParaRPr lang="en-US" altLang="ko-KR" sz="1200" b="1" dirty="0">
              <a:solidFill>
                <a:srgbClr val="4B4541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6143332" y="3872990"/>
            <a:ext cx="591912" cy="789216"/>
            <a:chOff x="2760753" y="4164526"/>
            <a:chExt cx="1360977" cy="1360977"/>
          </a:xfrm>
        </p:grpSpPr>
        <p:sp>
          <p:nvSpPr>
            <p:cNvPr id="37" name="눈물 방울 36"/>
            <p:cNvSpPr/>
            <p:nvPr/>
          </p:nvSpPr>
          <p:spPr>
            <a:xfrm rot="8100000">
              <a:off x="2760753" y="4164526"/>
              <a:ext cx="1360977" cy="1360977"/>
            </a:xfrm>
            <a:prstGeom prst="teardrop">
              <a:avLst/>
            </a:prstGeom>
            <a:solidFill>
              <a:srgbClr val="0E5C8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2899657" y="4303429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pic>
        <p:nvPicPr>
          <p:cNvPr id="39" name="그림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385" y="4039552"/>
            <a:ext cx="305805" cy="40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5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2656"/>
            <a:ext cx="8784976" cy="6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3563888" y="1124744"/>
            <a:ext cx="5040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923928" y="843070"/>
            <a:ext cx="3716753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rgbClr val="FF0000"/>
                </a:solidFill>
              </a:rPr>
              <a:t>파라미터로부터</a:t>
            </a:r>
            <a:r>
              <a:rPr lang="ko-KR" altLang="en-US" sz="1200" dirty="0" smtClean="0">
                <a:solidFill>
                  <a:srgbClr val="FF0000"/>
                </a:solidFill>
              </a:rPr>
              <a:t> 아이디 </a:t>
            </a:r>
            <a:r>
              <a:rPr lang="en-US" altLang="ko-KR" sz="1200" dirty="0" smtClean="0">
                <a:solidFill>
                  <a:srgbClr val="FF0000"/>
                </a:solidFill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</a:rPr>
              <a:t>비밀번호 값을 받음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563888" y="997483"/>
            <a:ext cx="5040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932040" y="1628800"/>
            <a:ext cx="5040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436097" y="1397272"/>
            <a:ext cx="3456384" cy="807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rgbClr val="FF0000"/>
                </a:solidFill>
              </a:rPr>
              <a:t>customerAuthenticate</a:t>
            </a:r>
            <a:r>
              <a:rPr lang="ko-KR" altLang="en-US" sz="1200" dirty="0" smtClean="0">
                <a:solidFill>
                  <a:srgbClr val="FF0000"/>
                </a:solidFill>
              </a:rPr>
              <a:t>에 아이디와 비밀번호 값을 매개변수에 포함해 테이블에 일치 하는 값이 존재하는지 확인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807827" y="3212976"/>
            <a:ext cx="5040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330010" y="2809180"/>
            <a:ext cx="3456384" cy="807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아이디와 비밀번호가 일치할 경우 세션에 해당 아이디</a:t>
            </a:r>
            <a:r>
              <a:rPr lang="en-US" altLang="ko-KR" sz="1200" dirty="0" smtClean="0">
                <a:solidFill>
                  <a:srgbClr val="FF0000"/>
                </a:solidFill>
              </a:rPr>
              <a:t>/</a:t>
            </a:r>
            <a:r>
              <a:rPr lang="ko-KR" altLang="en-US" sz="1200" dirty="0" smtClean="0">
                <a:solidFill>
                  <a:srgbClr val="FF0000"/>
                </a:solidFill>
              </a:rPr>
              <a:t>비밀번호 관련 테이블 값을 저장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537672" y="5632996"/>
            <a:ext cx="5040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059855" y="5373216"/>
            <a:ext cx="3456384" cy="663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아이디와 비밀번호가 일치하지 않을 경우 알림 후 다시 원래 페이지로 복귀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80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4184044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양쪽 대괄호 8"/>
          <p:cNvSpPr/>
          <p:nvPr/>
        </p:nvSpPr>
        <p:spPr>
          <a:xfrm>
            <a:off x="539552" y="332656"/>
            <a:ext cx="3186736" cy="6293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Memberjoin.jsp</a:t>
            </a:r>
            <a:endParaRPr lang="ko-KR" altLang="en-US" sz="1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84784"/>
            <a:ext cx="3915271" cy="4200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오른쪽 화살표 10"/>
          <p:cNvSpPr/>
          <p:nvPr/>
        </p:nvSpPr>
        <p:spPr>
          <a:xfrm>
            <a:off x="3275856" y="3461132"/>
            <a:ext cx="2520280" cy="2760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88" y="6204545"/>
            <a:ext cx="6305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 flipH="1">
            <a:off x="6961682" y="5670074"/>
            <a:ext cx="346621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5018675" y="6493115"/>
            <a:ext cx="3816424" cy="260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5cho </a:t>
            </a:r>
            <a:r>
              <a:rPr lang="ko-KR" altLang="en-US" dirty="0" smtClean="0"/>
              <a:t>뒤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115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581128"/>
            <a:ext cx="62357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양쪽 대괄호 7"/>
          <p:cNvSpPr/>
          <p:nvPr/>
        </p:nvSpPr>
        <p:spPr>
          <a:xfrm>
            <a:off x="827584" y="197651"/>
            <a:ext cx="3186736" cy="6293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Memberjoin.jsp</a:t>
            </a:r>
            <a:endParaRPr lang="ko-KR" altLang="en-US" sz="12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95" y="1340768"/>
            <a:ext cx="710565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4161458" y="2564904"/>
            <a:ext cx="0" cy="23762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4427984" y="3140968"/>
            <a:ext cx="3456384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Insert </a:t>
            </a:r>
            <a:r>
              <a:rPr lang="ko-KR" altLang="en-US" dirty="0" smtClean="0"/>
              <a:t>쿼리를 통해 반환되는 </a:t>
            </a:r>
            <a:r>
              <a:rPr lang="ko-KR" altLang="en-US" dirty="0" err="1" smtClean="0"/>
              <a:t>정수값으로</a:t>
            </a:r>
            <a:r>
              <a:rPr lang="ko-KR" altLang="en-US" dirty="0" smtClean="0"/>
              <a:t> 회원가입의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성공유무를 판단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46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4" y="738097"/>
            <a:ext cx="4099329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48" y="4267844"/>
            <a:ext cx="23812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239" y="5577614"/>
            <a:ext cx="52006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양쪽 대괄호 11"/>
          <p:cNvSpPr/>
          <p:nvPr/>
        </p:nvSpPr>
        <p:spPr>
          <a:xfrm>
            <a:off x="76485" y="108746"/>
            <a:ext cx="4063466" cy="6293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로그인 </a:t>
            </a:r>
            <a:r>
              <a:rPr lang="ko-KR" altLang="en-US" sz="2000" dirty="0" err="1" smtClean="0"/>
              <a:t>성공시</a:t>
            </a:r>
            <a:endParaRPr lang="ko-KR" altLang="en-US" sz="2000" dirty="0"/>
          </a:p>
        </p:txBody>
      </p:sp>
      <p:sp>
        <p:nvSpPr>
          <p:cNvPr id="5" name="굽은 화살표 4"/>
          <p:cNvSpPr/>
          <p:nvPr/>
        </p:nvSpPr>
        <p:spPr>
          <a:xfrm rot="10800000">
            <a:off x="2197540" y="3429000"/>
            <a:ext cx="3385738" cy="144992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511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굽은 화살표 15"/>
          <p:cNvSpPr/>
          <p:nvPr/>
        </p:nvSpPr>
        <p:spPr>
          <a:xfrm flipV="1">
            <a:off x="1259632" y="4596183"/>
            <a:ext cx="1174106" cy="1455382"/>
          </a:xfrm>
          <a:prstGeom prst="bentArrow">
            <a:avLst>
              <a:gd name="adj1" fmla="val 25000"/>
              <a:gd name="adj2" fmla="val 25000"/>
              <a:gd name="adj3" fmla="val 25796"/>
              <a:gd name="adj4" fmla="val 4511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194" y="720018"/>
            <a:ext cx="4171841" cy="978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양쪽 대괄호 17"/>
          <p:cNvSpPr/>
          <p:nvPr/>
        </p:nvSpPr>
        <p:spPr>
          <a:xfrm>
            <a:off x="4707194" y="90667"/>
            <a:ext cx="4063466" cy="6293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로그인 </a:t>
            </a:r>
            <a:r>
              <a:rPr lang="ko-KR" altLang="en-US" sz="2000" dirty="0" err="1" smtClean="0"/>
              <a:t>실패시</a:t>
            </a:r>
            <a:endParaRPr lang="ko-KR" altLang="en-US" sz="2000" dirty="0"/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151863"/>
            <a:ext cx="24288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513" y="2562992"/>
            <a:ext cx="44672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굽은 화살표 14"/>
          <p:cNvSpPr/>
          <p:nvPr/>
        </p:nvSpPr>
        <p:spPr>
          <a:xfrm rot="5400000">
            <a:off x="4708756" y="1165197"/>
            <a:ext cx="720078" cy="2079337"/>
          </a:xfrm>
          <a:prstGeom prst="bentArrow">
            <a:avLst>
              <a:gd name="adj1" fmla="val 25000"/>
              <a:gd name="adj2" fmla="val 24485"/>
              <a:gd name="adj3" fmla="val 25000"/>
              <a:gd name="adj4" fmla="val 4511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724128" y="4735100"/>
            <a:ext cx="2582518" cy="302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모바일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크기를 </a:t>
            </a:r>
            <a:r>
              <a:rPr lang="ko-KR" altLang="en-US" sz="1200" dirty="0" err="1" smtClean="0"/>
              <a:t>줄일때의</a:t>
            </a:r>
            <a:r>
              <a:rPr lang="ko-KR" altLang="en-US" sz="1200" dirty="0" smtClean="0"/>
              <a:t> 카테고리 버전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7604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67" y="2996953"/>
            <a:ext cx="6067425" cy="309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14" y="188640"/>
            <a:ext cx="6915150" cy="2673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6660232" y="980728"/>
            <a:ext cx="100811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6660232" y="2348880"/>
            <a:ext cx="100811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7812360" y="620688"/>
            <a:ext cx="133164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테이블에 존재하는 아이디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비밀번호 값과 일치할 시 로그인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812360" y="1988840"/>
            <a:ext cx="122413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그렇지 </a:t>
            </a:r>
            <a:r>
              <a:rPr lang="ko-KR" altLang="en-US" sz="1200" dirty="0" err="1" smtClean="0"/>
              <a:t>않을시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알람</a:t>
            </a:r>
            <a:r>
              <a:rPr lang="ko-KR" altLang="en-US" sz="1200" dirty="0" smtClean="0"/>
              <a:t> 출력</a:t>
            </a:r>
            <a:endParaRPr lang="ko-KR" altLang="en-US" sz="12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6156176" y="3717032"/>
            <a:ext cx="100811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7256934" y="3573016"/>
            <a:ext cx="177956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 전 화면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6011714" y="5013176"/>
            <a:ext cx="100811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7173008" y="4941168"/>
            <a:ext cx="177956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로그인시 페이지 상단에 아이디 값 고정</a:t>
            </a:r>
            <a:endParaRPr lang="ko-KR" altLang="en-US" sz="1200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" y="6237312"/>
            <a:ext cx="7916795" cy="51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직선 화살표 연결선 19"/>
          <p:cNvCxnSpPr/>
          <p:nvPr/>
        </p:nvCxnSpPr>
        <p:spPr>
          <a:xfrm>
            <a:off x="2335427" y="6524368"/>
            <a:ext cx="1948541" cy="157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4376614" y="6227526"/>
            <a:ext cx="177956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로그아웃시</a:t>
            </a:r>
            <a:r>
              <a:rPr lang="ko-KR" altLang="en-US" sz="1200" dirty="0" smtClean="0"/>
              <a:t> 세션접속을 초기화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5718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양쪽 대괄호 17"/>
          <p:cNvSpPr/>
          <p:nvPr/>
        </p:nvSpPr>
        <p:spPr>
          <a:xfrm>
            <a:off x="2413997" y="299969"/>
            <a:ext cx="4063466" cy="6293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/>
              <a:t>마이페이지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mypage.jsp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670" y="1124744"/>
            <a:ext cx="5302250" cy="517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51520" y="2852936"/>
            <a:ext cx="20162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520" y="2458616"/>
            <a:ext cx="2915816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order_payment_mypage.jsp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6247897" y="2430996"/>
            <a:ext cx="2915816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Memberinfo.jsp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-108520" y="5049180"/>
            <a:ext cx="2915816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rentalExtension.jsp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47897" y="4689140"/>
            <a:ext cx="2500567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/>
              <a:t>Style_reg.jsp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2598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양쪽 대괄호 17"/>
          <p:cNvSpPr/>
          <p:nvPr/>
        </p:nvSpPr>
        <p:spPr>
          <a:xfrm>
            <a:off x="1115616" y="299969"/>
            <a:ext cx="6336704" cy="6293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주문 내역 조회</a:t>
            </a:r>
            <a:endParaRPr lang="en-US" altLang="ko-KR" sz="2000" dirty="0" smtClean="0"/>
          </a:p>
          <a:p>
            <a:pPr algn="ctr"/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order_payment_mypage.jsp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52735"/>
            <a:ext cx="6336704" cy="252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39552" y="3573016"/>
            <a:ext cx="777686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 목록에 넣어놨던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st_order</a:t>
            </a:r>
            <a:r>
              <a:rPr lang="en-US" altLang="ko-KR" dirty="0" smtClean="0"/>
              <a:t> *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안의 값들을 확인 할 수 있다</a:t>
            </a:r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취소 버튼을 </a:t>
            </a:r>
            <a:r>
              <a:rPr lang="ko-KR" altLang="en-US" dirty="0" err="1" smtClean="0"/>
              <a:t>누를시</a:t>
            </a:r>
            <a:r>
              <a:rPr lang="ko-KR" altLang="en-US" dirty="0" smtClean="0"/>
              <a:t> 목록 제거</a:t>
            </a:r>
            <a:endParaRPr lang="ko-KR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303" y="4694632"/>
            <a:ext cx="2833576" cy="2163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12" y="5500091"/>
            <a:ext cx="13335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 flipV="1">
            <a:off x="1979712" y="5517232"/>
            <a:ext cx="2808312" cy="25908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33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01" y="4430365"/>
            <a:ext cx="6896100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520" y="1844824"/>
            <a:ext cx="50768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양쪽 대괄호 17"/>
          <p:cNvSpPr/>
          <p:nvPr/>
        </p:nvSpPr>
        <p:spPr>
          <a:xfrm>
            <a:off x="1115616" y="299969"/>
            <a:ext cx="6336704" cy="6293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회원 정보 수정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memberinfo.jsp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3022500" cy="288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076056" y="4293766"/>
            <a:ext cx="4176464" cy="792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Update</a:t>
            </a:r>
            <a:r>
              <a:rPr lang="ko-KR" altLang="en-US" dirty="0" smtClean="0"/>
              <a:t>문으로 기존 테이블 값을 변경</a:t>
            </a:r>
            <a:endParaRPr lang="ko-KR" altLang="en-US" dirty="0"/>
          </a:p>
        </p:txBody>
      </p:sp>
      <p:cxnSp>
        <p:nvCxnSpPr>
          <p:cNvPr id="6" name="구부러진 연결선 5"/>
          <p:cNvCxnSpPr>
            <a:stCxn id="8" idx="6"/>
          </p:cNvCxnSpPr>
          <p:nvPr/>
        </p:nvCxnSpPr>
        <p:spPr>
          <a:xfrm flipV="1">
            <a:off x="1690762" y="2564904"/>
            <a:ext cx="2161158" cy="1656519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403648" y="4149080"/>
            <a:ext cx="287114" cy="1446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805" y="5733256"/>
            <a:ext cx="52197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668" y="6359152"/>
            <a:ext cx="51339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아래쪽 화살표 9"/>
          <p:cNvSpPr/>
          <p:nvPr/>
        </p:nvSpPr>
        <p:spPr>
          <a:xfrm>
            <a:off x="6000005" y="5994791"/>
            <a:ext cx="567300" cy="36004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690762" y="5373216"/>
            <a:ext cx="51854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36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양쪽 대괄호 17"/>
          <p:cNvSpPr/>
          <p:nvPr/>
        </p:nvSpPr>
        <p:spPr>
          <a:xfrm>
            <a:off x="1115616" y="299969"/>
            <a:ext cx="6336704" cy="6293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회원 탈퇴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memberwithdraw.jsp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29960"/>
            <a:ext cx="1257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124744"/>
            <a:ext cx="4869010" cy="339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2231153" y="1875573"/>
            <a:ext cx="1687674" cy="463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653136"/>
            <a:ext cx="63563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7236296" y="4941169"/>
            <a:ext cx="170065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 정보가 일치하지 않을 경우 </a:t>
            </a:r>
            <a:endParaRPr lang="en-US" altLang="ko-KR" sz="1400" dirty="0" smtClean="0"/>
          </a:p>
          <a:p>
            <a:pPr algn="ctr"/>
            <a:r>
              <a:rPr lang="ko-KR" altLang="en-US" sz="1400" dirty="0" err="1" smtClean="0"/>
              <a:t>알람</a:t>
            </a:r>
            <a:endParaRPr lang="ko-KR" altLang="en-US" sz="14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482090" y="5301208"/>
            <a:ext cx="19442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70" y="6021288"/>
            <a:ext cx="64198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모서리가 둥근 직사각형 21"/>
          <p:cNvSpPr/>
          <p:nvPr/>
        </p:nvSpPr>
        <p:spPr>
          <a:xfrm>
            <a:off x="7261767" y="5842223"/>
            <a:ext cx="170065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일치할 경우 삭제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세션 만료시킴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5507561" y="6202262"/>
            <a:ext cx="19442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18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양쪽 대괄호 17"/>
          <p:cNvSpPr/>
          <p:nvPr/>
        </p:nvSpPr>
        <p:spPr>
          <a:xfrm>
            <a:off x="1115616" y="299969"/>
            <a:ext cx="6696744" cy="6293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주문 연장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rentalExtension.jsp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98" y="1521229"/>
            <a:ext cx="6770762" cy="230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365104"/>
            <a:ext cx="509587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타원 1"/>
          <p:cNvSpPr/>
          <p:nvPr/>
        </p:nvSpPr>
        <p:spPr>
          <a:xfrm>
            <a:off x="6588224" y="2420888"/>
            <a:ext cx="936104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724128" y="3864842"/>
            <a:ext cx="324036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연장 버튼 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카카오페이 </a:t>
            </a:r>
            <a:r>
              <a:rPr lang="en-US" altLang="ko-KR" sz="1600" dirty="0" smtClean="0"/>
              <a:t>API </a:t>
            </a:r>
            <a:r>
              <a:rPr lang="ko-KR" altLang="en-US" sz="1600" dirty="0" smtClean="0"/>
              <a:t>실행</a:t>
            </a:r>
            <a:r>
              <a:rPr lang="en-US" altLang="ko-KR" sz="1600" dirty="0" smtClean="0"/>
              <a:t>!</a:t>
            </a:r>
            <a:endParaRPr lang="ko-KR" altLang="en-US" sz="1600" dirty="0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5004048" y="2924944"/>
            <a:ext cx="2052228" cy="16561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16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044000" y="63357"/>
            <a:ext cx="8100000" cy="1620000"/>
            <a:chOff x="0" y="0"/>
            <a:chExt cx="9144000" cy="1224000"/>
          </a:xfrm>
        </p:grpSpPr>
        <p:sp>
          <p:nvSpPr>
            <p:cNvPr id="5" name="직사각형 3"/>
            <p:cNvSpPr/>
            <p:nvPr/>
          </p:nvSpPr>
          <p:spPr>
            <a:xfrm>
              <a:off x="0" y="0"/>
              <a:ext cx="9144000" cy="1224000"/>
            </a:xfrm>
            <a:custGeom>
              <a:avLst/>
              <a:gdLst/>
              <a:ahLst/>
              <a:cxnLst/>
              <a:rect l="l" t="t" r="r" b="b"/>
              <a:pathLst>
                <a:path w="9144000" h="1224000">
                  <a:moveTo>
                    <a:pt x="7505254" y="0"/>
                  </a:moveTo>
                  <a:lnTo>
                    <a:pt x="9144000" y="0"/>
                  </a:lnTo>
                  <a:lnTo>
                    <a:pt x="9144000" y="1224000"/>
                  </a:lnTo>
                  <a:lnTo>
                    <a:pt x="0" y="1224000"/>
                  </a:lnTo>
                  <a:lnTo>
                    <a:pt x="0" y="1152128"/>
                  </a:lnTo>
                  <a:lnTo>
                    <a:pt x="6876248" y="1152127"/>
                  </a:lnTo>
                  <a:cubicBezTo>
                    <a:pt x="7001852" y="1152127"/>
                    <a:pt x="7108678" y="1071732"/>
                    <a:pt x="7146933" y="959192"/>
                  </a:cubicBezTo>
                  <a:cubicBezTo>
                    <a:pt x="7158159" y="942182"/>
                    <a:pt x="7167415" y="923552"/>
                    <a:pt x="7174703" y="90363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Picture 2" descr="H:\블로그\아이콘 모음\open13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2576" y="306000"/>
              <a:ext cx="612000" cy="61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그룹 16"/>
          <p:cNvGrpSpPr/>
          <p:nvPr/>
        </p:nvGrpSpPr>
        <p:grpSpPr>
          <a:xfrm>
            <a:off x="1044000" y="1764392"/>
            <a:ext cx="8100000" cy="1620000"/>
            <a:chOff x="0" y="1275742"/>
            <a:chExt cx="9144000" cy="1224000"/>
          </a:xfrm>
        </p:grpSpPr>
        <p:sp>
          <p:nvSpPr>
            <p:cNvPr id="6" name="직사각형 3"/>
            <p:cNvSpPr/>
            <p:nvPr/>
          </p:nvSpPr>
          <p:spPr>
            <a:xfrm>
              <a:off x="0" y="1275742"/>
              <a:ext cx="9144000" cy="1224000"/>
            </a:xfrm>
            <a:custGeom>
              <a:avLst/>
              <a:gdLst/>
              <a:ahLst/>
              <a:cxnLst/>
              <a:rect l="l" t="t" r="r" b="b"/>
              <a:pathLst>
                <a:path w="9144000" h="1224000">
                  <a:moveTo>
                    <a:pt x="7505254" y="0"/>
                  </a:moveTo>
                  <a:lnTo>
                    <a:pt x="9144000" y="0"/>
                  </a:lnTo>
                  <a:lnTo>
                    <a:pt x="9144000" y="1224000"/>
                  </a:lnTo>
                  <a:lnTo>
                    <a:pt x="0" y="1224000"/>
                  </a:lnTo>
                  <a:lnTo>
                    <a:pt x="0" y="1152128"/>
                  </a:lnTo>
                  <a:lnTo>
                    <a:pt x="6876248" y="1152127"/>
                  </a:lnTo>
                  <a:cubicBezTo>
                    <a:pt x="7001852" y="1152127"/>
                    <a:pt x="7108678" y="1071732"/>
                    <a:pt x="7146933" y="959192"/>
                  </a:cubicBezTo>
                  <a:cubicBezTo>
                    <a:pt x="7158159" y="942182"/>
                    <a:pt x="7167415" y="923552"/>
                    <a:pt x="7174703" y="903630"/>
                  </a:cubicBezTo>
                  <a:close/>
                </a:path>
              </a:pathLst>
            </a:custGeom>
            <a:solidFill>
              <a:srgbClr val="04A1CC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3" descr="H:\블로그\아이콘 모음\Wide_flat_screen_laptop_51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2576" y="1581742"/>
              <a:ext cx="612000" cy="61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/>
          <p:cNvGrpSpPr/>
          <p:nvPr/>
        </p:nvGrpSpPr>
        <p:grpSpPr>
          <a:xfrm>
            <a:off x="1044000" y="3488406"/>
            <a:ext cx="8100000" cy="1620000"/>
            <a:chOff x="0" y="2571886"/>
            <a:chExt cx="9144000" cy="1224000"/>
          </a:xfrm>
        </p:grpSpPr>
        <p:sp>
          <p:nvSpPr>
            <p:cNvPr id="7" name="직사각형 3"/>
            <p:cNvSpPr/>
            <p:nvPr/>
          </p:nvSpPr>
          <p:spPr>
            <a:xfrm>
              <a:off x="0" y="2571886"/>
              <a:ext cx="9144000" cy="1224000"/>
            </a:xfrm>
            <a:custGeom>
              <a:avLst/>
              <a:gdLst/>
              <a:ahLst/>
              <a:cxnLst/>
              <a:rect l="l" t="t" r="r" b="b"/>
              <a:pathLst>
                <a:path w="9144000" h="1224000">
                  <a:moveTo>
                    <a:pt x="7505254" y="0"/>
                  </a:moveTo>
                  <a:lnTo>
                    <a:pt x="9144000" y="0"/>
                  </a:lnTo>
                  <a:lnTo>
                    <a:pt x="9144000" y="1224000"/>
                  </a:lnTo>
                  <a:lnTo>
                    <a:pt x="0" y="1224000"/>
                  </a:lnTo>
                  <a:lnTo>
                    <a:pt x="0" y="1152128"/>
                  </a:lnTo>
                  <a:lnTo>
                    <a:pt x="6876248" y="1152127"/>
                  </a:lnTo>
                  <a:cubicBezTo>
                    <a:pt x="7001852" y="1152127"/>
                    <a:pt x="7108678" y="1071732"/>
                    <a:pt x="7146933" y="959192"/>
                  </a:cubicBezTo>
                  <a:cubicBezTo>
                    <a:pt x="7158159" y="942182"/>
                    <a:pt x="7167415" y="923552"/>
                    <a:pt x="7174703" y="90363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Picture 4" descr="H:\블로그\아이콘 모음\Smartphone_Call_51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2576" y="2877750"/>
              <a:ext cx="612000" cy="61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/>
          <p:cNvGrpSpPr/>
          <p:nvPr/>
        </p:nvGrpSpPr>
        <p:grpSpPr>
          <a:xfrm>
            <a:off x="1044000" y="5195491"/>
            <a:ext cx="8100000" cy="1620000"/>
            <a:chOff x="0" y="3847492"/>
            <a:chExt cx="9144000" cy="1224000"/>
          </a:xfrm>
        </p:grpSpPr>
        <p:sp>
          <p:nvSpPr>
            <p:cNvPr id="8" name="직사각형 3"/>
            <p:cNvSpPr/>
            <p:nvPr/>
          </p:nvSpPr>
          <p:spPr>
            <a:xfrm>
              <a:off x="0" y="3847492"/>
              <a:ext cx="9144000" cy="1224000"/>
            </a:xfrm>
            <a:custGeom>
              <a:avLst/>
              <a:gdLst/>
              <a:ahLst/>
              <a:cxnLst/>
              <a:rect l="l" t="t" r="r" b="b"/>
              <a:pathLst>
                <a:path w="9144000" h="1224000">
                  <a:moveTo>
                    <a:pt x="7505254" y="0"/>
                  </a:moveTo>
                  <a:lnTo>
                    <a:pt x="9144000" y="0"/>
                  </a:lnTo>
                  <a:lnTo>
                    <a:pt x="9144000" y="1224000"/>
                  </a:lnTo>
                  <a:lnTo>
                    <a:pt x="0" y="1224000"/>
                  </a:lnTo>
                  <a:lnTo>
                    <a:pt x="0" y="1152128"/>
                  </a:lnTo>
                  <a:lnTo>
                    <a:pt x="6876248" y="1152127"/>
                  </a:lnTo>
                  <a:cubicBezTo>
                    <a:pt x="7001852" y="1152127"/>
                    <a:pt x="7108678" y="1071732"/>
                    <a:pt x="7146933" y="959192"/>
                  </a:cubicBezTo>
                  <a:cubicBezTo>
                    <a:pt x="7158159" y="942182"/>
                    <a:pt x="7167415" y="923552"/>
                    <a:pt x="7174703" y="903630"/>
                  </a:cubicBezTo>
                  <a:close/>
                </a:path>
              </a:pathLst>
            </a:custGeom>
            <a:solidFill>
              <a:srgbClr val="FF5050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Picture 5" descr="H:\블로그\이미지\Time_planning_512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2576" y="4153492"/>
              <a:ext cx="612000" cy="61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1551066" y="478835"/>
            <a:ext cx="5219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en-US" altLang="ko-KR" sz="4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87473" y="2138509"/>
            <a:ext cx="4946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Ⅱ. </a:t>
            </a:r>
            <a:r>
              <a:rPr lang="en-US" altLang="ko-KR" sz="40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SURVLET,JSP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92548" y="5600282"/>
            <a:ext cx="45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Ⅳ</a:t>
            </a:r>
            <a:r>
              <a:rPr lang="en-US" altLang="ko-KR" sz="4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4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마치며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51107" y="3944283"/>
            <a:ext cx="45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Ⅲ</a:t>
            </a:r>
            <a:r>
              <a:rPr lang="en-US" altLang="ko-KR" sz="4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4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73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양쪽 대괄호 17"/>
          <p:cNvSpPr/>
          <p:nvPr/>
        </p:nvSpPr>
        <p:spPr>
          <a:xfrm>
            <a:off x="1115616" y="299969"/>
            <a:ext cx="6696744" cy="6293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상품 등록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관리자</a:t>
            </a:r>
            <a:r>
              <a:rPr lang="en-US" altLang="ko-KR" sz="2000" dirty="0" smtClean="0"/>
              <a:t>)</a:t>
            </a:r>
          </a:p>
          <a:p>
            <a:pPr algn="ctr"/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style_reg.jsp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355259"/>
            <a:ext cx="53721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4360"/>
            <a:ext cx="69913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3461614" y="1959494"/>
            <a:ext cx="0" cy="8934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3534966" y="2118183"/>
            <a:ext cx="345638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Authority 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고객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일 경우  접근이 제한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05064"/>
            <a:ext cx="4676171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932779"/>
            <a:ext cx="5245157" cy="12222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V="1">
            <a:off x="7308304" y="2694247"/>
            <a:ext cx="648072" cy="13108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7308304" y="1959494"/>
            <a:ext cx="2088232" cy="677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랜덤한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8</a:t>
            </a:r>
            <a:r>
              <a:rPr lang="ko-KR" altLang="en-US" dirty="0" smtClean="0"/>
              <a:t>자릿수 상품번호 부여</a:t>
            </a:r>
            <a:endParaRPr lang="ko-KR" altLang="en-US" dirty="0"/>
          </a:p>
        </p:txBody>
      </p:sp>
      <p:cxnSp>
        <p:nvCxnSpPr>
          <p:cNvPr id="10" name="꺾인 연결선 9"/>
          <p:cNvCxnSpPr/>
          <p:nvPr/>
        </p:nvCxnSpPr>
        <p:spPr>
          <a:xfrm rot="16200000" flipH="1">
            <a:off x="4896036" y="5121188"/>
            <a:ext cx="936104" cy="432048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5364088" y="5805264"/>
            <a:ext cx="24482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기존에 존재하는 상품과 번호가 </a:t>
            </a:r>
            <a:r>
              <a:rPr lang="ko-KR" altLang="en-US" sz="1400" dirty="0" err="1" smtClean="0"/>
              <a:t>중복될시</a:t>
            </a:r>
            <a:r>
              <a:rPr lang="ko-KR" altLang="en-US" sz="1400" dirty="0" smtClean="0"/>
              <a:t> 다시 번호를 부여</a:t>
            </a:r>
            <a:endParaRPr lang="ko-KR" altLang="en-US" sz="14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5364088" y="4543904"/>
            <a:ext cx="24482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6732240" y="4543904"/>
            <a:ext cx="792088" cy="901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7632340" y="5337211"/>
            <a:ext cx="1188132" cy="468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중복 번호를 찾는 기능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343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44000" y="2923345"/>
            <a:ext cx="8100000" cy="1620000"/>
            <a:chOff x="0" y="3847492"/>
            <a:chExt cx="9144000" cy="1224000"/>
          </a:xfrm>
        </p:grpSpPr>
        <p:sp>
          <p:nvSpPr>
            <p:cNvPr id="8" name="직사각형 3"/>
            <p:cNvSpPr/>
            <p:nvPr/>
          </p:nvSpPr>
          <p:spPr>
            <a:xfrm>
              <a:off x="0" y="3847492"/>
              <a:ext cx="9144000" cy="1224000"/>
            </a:xfrm>
            <a:custGeom>
              <a:avLst/>
              <a:gdLst/>
              <a:ahLst/>
              <a:cxnLst/>
              <a:rect l="l" t="t" r="r" b="b"/>
              <a:pathLst>
                <a:path w="9144000" h="1224000">
                  <a:moveTo>
                    <a:pt x="7505254" y="0"/>
                  </a:moveTo>
                  <a:lnTo>
                    <a:pt x="9144000" y="0"/>
                  </a:lnTo>
                  <a:lnTo>
                    <a:pt x="9144000" y="1224000"/>
                  </a:lnTo>
                  <a:lnTo>
                    <a:pt x="0" y="1224000"/>
                  </a:lnTo>
                  <a:lnTo>
                    <a:pt x="0" y="1152128"/>
                  </a:lnTo>
                  <a:lnTo>
                    <a:pt x="6876248" y="1152127"/>
                  </a:lnTo>
                  <a:cubicBezTo>
                    <a:pt x="7001852" y="1152127"/>
                    <a:pt x="7108678" y="1071732"/>
                    <a:pt x="7146933" y="959192"/>
                  </a:cubicBezTo>
                  <a:cubicBezTo>
                    <a:pt x="7158159" y="942182"/>
                    <a:pt x="7167415" y="923552"/>
                    <a:pt x="7174703" y="903630"/>
                  </a:cubicBezTo>
                  <a:close/>
                </a:path>
              </a:pathLst>
            </a:custGeom>
            <a:solidFill>
              <a:srgbClr val="FF5050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2" name="Picture 5" descr="H:\블로그\이미지\Time_planning_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2576" y="4153492"/>
              <a:ext cx="612000" cy="61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/>
          <p:cNvSpPr txBox="1"/>
          <p:nvPr/>
        </p:nvSpPr>
        <p:spPr>
          <a:xfrm>
            <a:off x="1258205" y="3328345"/>
            <a:ext cx="45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prstClr val="white"/>
                </a:solidFill>
              </a:rPr>
              <a:t>Ⅳ</a:t>
            </a:r>
            <a:r>
              <a:rPr lang="en-US" altLang="ko-KR" sz="4000" b="1" dirty="0" smtClean="0">
                <a:solidFill>
                  <a:prstClr val="white"/>
                </a:solidFill>
              </a:rPr>
              <a:t>. </a:t>
            </a:r>
            <a:r>
              <a:rPr lang="ko-KR" altLang="en-US" sz="4000" b="1" dirty="0" smtClean="0">
                <a:solidFill>
                  <a:prstClr val="white"/>
                </a:solidFill>
              </a:rPr>
              <a:t>마치</a:t>
            </a:r>
            <a:r>
              <a:rPr lang="ko-KR" altLang="en-US" sz="4000" b="1" dirty="0">
                <a:solidFill>
                  <a:prstClr val="white"/>
                </a:solidFill>
              </a:rPr>
              <a:t>며</a:t>
            </a:r>
            <a:endParaRPr lang="ko-KR" altLang="en-US" sz="4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08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0392" y="27727"/>
            <a:ext cx="9144000" cy="1011400"/>
          </a:xfrm>
          <a:prstGeom prst="rect">
            <a:avLst/>
          </a:prstGeom>
          <a:solidFill>
            <a:srgbClr val="53596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kern="0" dirty="0" smtClean="0">
                <a:solidFill>
                  <a:prstClr val="white"/>
                </a:solidFill>
              </a:rPr>
              <a:t>DOMESTIC ICT TREND 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9552" y="1431695"/>
            <a:ext cx="22198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ED7D31">
                    <a:lumMod val="50000"/>
                  </a:srgbClr>
                </a:solidFill>
              </a:rPr>
              <a:t>만족스러웠던 점</a:t>
            </a:r>
            <a:r>
              <a:rPr lang="en-US" altLang="ko-KR" sz="2000" b="1" dirty="0" smtClean="0">
                <a:solidFill>
                  <a:srgbClr val="ED7D31">
                    <a:lumMod val="50000"/>
                  </a:srgbClr>
                </a:solidFill>
              </a:rPr>
              <a:t>:</a:t>
            </a:r>
            <a:endParaRPr lang="en-US" altLang="ko-KR" sz="1200" dirty="0" smtClean="0">
              <a:solidFill>
                <a:prstClr val="white"/>
              </a:solidFill>
            </a:endParaRPr>
          </a:p>
        </p:txBody>
      </p:sp>
      <p:sp>
        <p:nvSpPr>
          <p:cNvPr id="3" name="AutoShape 4" descr="블록체인 기술' 기반 자율주행차 세종시 달린다 - 세종의소리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AutoShape 10" descr="가장 쉬운 스마트공장 솔루션 팩토리 나우, Factory NOW"/>
          <p:cNvSpPr>
            <a:spLocks noChangeAspect="1" noChangeArrowheads="1"/>
          </p:cNvSpPr>
          <p:nvPr/>
        </p:nvSpPr>
        <p:spPr bwMode="auto">
          <a:xfrm>
            <a:off x="230981" y="7938"/>
            <a:ext cx="2286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59581" y="2002123"/>
            <a:ext cx="3940968" cy="359036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■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서블릿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jsp</a:t>
            </a:r>
            <a:r>
              <a:rPr lang="en-US" altLang="ko-KR" sz="1600" dirty="0" smtClean="0"/>
              <a:t>, DBMS, java </a:t>
            </a:r>
            <a:r>
              <a:rPr lang="ko-KR" altLang="en-US" sz="1600" dirty="0" smtClean="0"/>
              <a:t>등의 기술 들이 어떻게 상호작용하는지에 대해 터득하게 됨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■</a:t>
            </a:r>
            <a:r>
              <a:rPr lang="ko-KR" altLang="en-US" sz="1600" dirty="0" smtClean="0"/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팀원이 모두 부트스트랩 기술을 터득하게 되어 원활한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프론트</a:t>
            </a:r>
            <a:r>
              <a:rPr lang="ko-KR" altLang="en-US" sz="1600" dirty="0" smtClean="0">
                <a:solidFill>
                  <a:schemeClr val="tx1"/>
                </a:solidFill>
              </a:rPr>
              <a:t> 작업 수행이 가능했음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■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팀원들과 활발한 의사소통 및 지식 교류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싸움이 없었음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876714" y="2002123"/>
            <a:ext cx="3940968" cy="3590367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■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프론트와</a:t>
            </a:r>
            <a:r>
              <a:rPr lang="ko-KR" altLang="en-US" sz="1600" dirty="0" smtClean="0"/>
              <a:t> 기획</a:t>
            </a:r>
            <a:r>
              <a:rPr lang="ko-KR" altLang="en-US" sz="1600" dirty="0" smtClean="0"/>
              <a:t>에 너무 많은 시간을 투자함</a:t>
            </a:r>
            <a:r>
              <a:rPr lang="en-US" altLang="ko-KR" sz="1600" dirty="0" smtClean="0"/>
              <a:t>. 3</a:t>
            </a:r>
            <a:r>
              <a:rPr lang="ko-KR" altLang="en-US" sz="1600" dirty="0" smtClean="0"/>
              <a:t>주라는 시간의 절반 이상을 </a:t>
            </a:r>
            <a:r>
              <a:rPr lang="ko-KR" altLang="en-US" sz="1600" dirty="0" err="1" smtClean="0"/>
              <a:t>프론트와</a:t>
            </a:r>
            <a:r>
              <a:rPr lang="ko-KR" altLang="en-US" sz="1600" dirty="0" smtClean="0"/>
              <a:t> 기획에 투자했고 중간과정에서 기획 의도 변경도 이루어짐에 따라 기능으로 넘어가는 시간이 많이 지체됨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기능을 구현하는 시간이 턱없이 부족했음</a:t>
            </a:r>
            <a:r>
              <a:rPr lang="en-US" altLang="ko-KR" sz="1600" dirty="0" smtClean="0"/>
              <a:t>.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■</a:t>
            </a:r>
            <a:r>
              <a:rPr lang="ko-KR" altLang="en-US" sz="1600" dirty="0"/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자바스크립트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  <a:r>
              <a:rPr lang="ko-KR" altLang="en-US" sz="1600" dirty="0" smtClean="0">
                <a:solidFill>
                  <a:schemeClr val="tx1"/>
                </a:solidFill>
              </a:rPr>
              <a:t>스프링에 대한 지식 부족으로 기능을 구현하는데 있어서 한계에 부딪힘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0152" y="1424244"/>
            <a:ext cx="22198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ED7D31">
                    <a:lumMod val="50000"/>
                  </a:srgbClr>
                </a:solidFill>
              </a:rPr>
              <a:t>부족했던 점</a:t>
            </a:r>
            <a:r>
              <a:rPr lang="en-US" altLang="ko-KR" sz="2000" b="1" dirty="0" smtClean="0">
                <a:solidFill>
                  <a:srgbClr val="ED7D31">
                    <a:lumMod val="50000"/>
                  </a:srgbClr>
                </a:solidFill>
              </a:rPr>
              <a:t>:</a:t>
            </a:r>
            <a:endParaRPr lang="en-US" altLang="ko-KR" sz="1200" dirty="0" smtClean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5877272"/>
            <a:ext cx="22198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ED7D31">
                    <a:lumMod val="50000"/>
                  </a:srgbClr>
                </a:solidFill>
              </a:rPr>
              <a:t>힘들었던 점</a:t>
            </a:r>
            <a:r>
              <a:rPr lang="en-US" altLang="ko-KR" sz="2000" b="1" dirty="0" smtClean="0">
                <a:solidFill>
                  <a:srgbClr val="ED7D31">
                    <a:lumMod val="50000"/>
                  </a:srgbClr>
                </a:solidFill>
              </a:rPr>
              <a:t>:</a:t>
            </a:r>
            <a:endParaRPr lang="en-US" altLang="ko-KR" sz="1200" dirty="0" smtClean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26162" y="5700397"/>
            <a:ext cx="6532092" cy="1124744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■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김기문</a:t>
            </a:r>
            <a:r>
              <a:rPr lang="en-US" altLang="ko-KR" sz="1600" dirty="0" smtClean="0"/>
              <a:t>: 3</a:t>
            </a:r>
            <a:r>
              <a:rPr lang="ko-KR" altLang="en-US" sz="1600" dirty="0" smtClean="0"/>
              <a:t>주 아 </a:t>
            </a:r>
            <a:r>
              <a:rPr lang="en-US" altLang="ko-KR" sz="1600" dirty="0" smtClean="0"/>
              <a:t>xx </a:t>
            </a:r>
            <a:r>
              <a:rPr lang="ko-KR" altLang="en-US" sz="1600" dirty="0" smtClean="0"/>
              <a:t>꿈</a:t>
            </a:r>
            <a:r>
              <a:rPr lang="en-US" altLang="ko-KR" sz="1600" dirty="0" smtClean="0"/>
              <a:t>. </a:t>
            </a:r>
          </a:p>
          <a:p>
            <a:pPr algn="ctr"/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■</a:t>
            </a:r>
            <a:r>
              <a:rPr lang="ko-KR" altLang="en-US" sz="1600" dirty="0" smtClean="0"/>
              <a:t> 송명재</a:t>
            </a:r>
            <a:r>
              <a:rPr lang="en-US" altLang="ko-KR" sz="1600" dirty="0" smtClean="0"/>
              <a:t>: 2021</a:t>
            </a:r>
            <a:r>
              <a:rPr lang="ko-KR" altLang="en-US" sz="1600" dirty="0" smtClean="0"/>
              <a:t>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설날이 없어짐</a:t>
            </a:r>
            <a:r>
              <a:rPr lang="en-US" altLang="ko-KR" sz="1600" dirty="0" smtClean="0"/>
              <a:t>.</a:t>
            </a:r>
            <a:r>
              <a:rPr lang="en-US" altLang="ko-KR" sz="1600" dirty="0" smtClean="0"/>
              <a:t> 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81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044000" y="2908157"/>
            <a:ext cx="8100000" cy="1620000"/>
            <a:chOff x="0" y="0"/>
            <a:chExt cx="9144000" cy="1224000"/>
          </a:xfrm>
        </p:grpSpPr>
        <p:sp>
          <p:nvSpPr>
            <p:cNvPr id="5" name="직사각형 3"/>
            <p:cNvSpPr/>
            <p:nvPr/>
          </p:nvSpPr>
          <p:spPr>
            <a:xfrm>
              <a:off x="0" y="0"/>
              <a:ext cx="9144000" cy="1224000"/>
            </a:xfrm>
            <a:custGeom>
              <a:avLst/>
              <a:gdLst/>
              <a:ahLst/>
              <a:cxnLst/>
              <a:rect l="l" t="t" r="r" b="b"/>
              <a:pathLst>
                <a:path w="9144000" h="1224000">
                  <a:moveTo>
                    <a:pt x="7505254" y="0"/>
                  </a:moveTo>
                  <a:lnTo>
                    <a:pt x="9144000" y="0"/>
                  </a:lnTo>
                  <a:lnTo>
                    <a:pt x="9144000" y="1224000"/>
                  </a:lnTo>
                  <a:lnTo>
                    <a:pt x="0" y="1224000"/>
                  </a:lnTo>
                  <a:lnTo>
                    <a:pt x="0" y="1152128"/>
                  </a:lnTo>
                  <a:lnTo>
                    <a:pt x="6876248" y="1152127"/>
                  </a:lnTo>
                  <a:cubicBezTo>
                    <a:pt x="7001852" y="1152127"/>
                    <a:pt x="7108678" y="1071732"/>
                    <a:pt x="7146933" y="959192"/>
                  </a:cubicBezTo>
                  <a:cubicBezTo>
                    <a:pt x="7158159" y="942182"/>
                    <a:pt x="7167415" y="923552"/>
                    <a:pt x="7174703" y="90363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9" name="Picture 2" descr="H:\블로그\아이콘 모음\open13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2576" y="306000"/>
              <a:ext cx="612000" cy="61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1403747" y="3313157"/>
            <a:ext cx="5680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en-US" altLang="ko-KR" sz="4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18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24253" y="1271412"/>
            <a:ext cx="5009747" cy="7605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0454" y="1458908"/>
            <a:ext cx="5630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◆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프로젝트 이름</a:t>
            </a:r>
            <a:r>
              <a:rPr lang="en-US" altLang="ko-KR" sz="2000" b="1" dirty="0" smtClean="0"/>
              <a:t> : STYLE STANDARD </a:t>
            </a:r>
            <a:endParaRPr lang="en-US" altLang="ko-KR" b="1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24253" y="2451667"/>
            <a:ext cx="5140375" cy="230832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7667" y="2451667"/>
            <a:ext cx="49335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■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아직 자신이 어떤 스타일이 잘 어울리는지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특정 상황에서 어떤 옷을 입어야 할지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시작이 어려운 분들을 위한 맞춤형 스타일링 서비스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endParaRPr lang="en-US" altLang="ko-KR" b="1" dirty="0" smtClean="0">
              <a:latin typeface="맑은 고딕" panose="020B0503020000020004" pitchFamily="50" charset="-127"/>
            </a:endParaRPr>
          </a:p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■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옷을 구매하는 방식이 아닌 대여하는 방식으로 면접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이벤트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데이트 등의 상황에서 대여한 며칠 동안 스타일을 체험해보고 반납하는 방식</a:t>
            </a:r>
            <a:endParaRPr lang="ko-KR" altLang="en-US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297039" y="4894983"/>
            <a:ext cx="5140375" cy="1626226"/>
          </a:xfrm>
          <a:prstGeom prst="round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00453" y="5015600"/>
            <a:ext cx="48778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■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사용한 기술 </a:t>
            </a:r>
            <a:r>
              <a:rPr lang="en-US" altLang="ko-KR" sz="1600" b="1" dirty="0" smtClean="0">
                <a:latin typeface="맑은 고딕" panose="020B0503020000020004" pitchFamily="50" charset="-127"/>
              </a:rPr>
              <a:t>: ORACLE SQL Program , </a:t>
            </a:r>
          </a:p>
          <a:p>
            <a:r>
              <a:rPr lang="en-US" altLang="ko-KR" sz="1600" b="1" dirty="0" smtClean="0">
                <a:latin typeface="맑은 고딕" panose="020B0503020000020004" pitchFamily="50" charset="-127"/>
              </a:rPr>
              <a:t>JAVA servlet / JSP , </a:t>
            </a:r>
            <a:r>
              <a:rPr lang="en-US" altLang="ko-KR" sz="1600" b="1" dirty="0" err="1" smtClean="0">
                <a:latin typeface="맑은 고딕" panose="020B0503020000020004" pitchFamily="50" charset="-127"/>
              </a:rPr>
              <a:t>jdbc</a:t>
            </a:r>
            <a:r>
              <a:rPr lang="en-US" altLang="ko-KR" sz="1600" b="1" dirty="0" smtClean="0">
                <a:latin typeface="맑은 고딕" panose="020B0503020000020004" pitchFamily="50" charset="-127"/>
              </a:rPr>
              <a:t>, Ajax, maven</a:t>
            </a:r>
          </a:p>
          <a:p>
            <a:r>
              <a:rPr lang="en-US" altLang="ko-KR" sz="1600" b="1" dirty="0" smtClean="0">
                <a:latin typeface="맑은 고딕" panose="020B0503020000020004" pitchFamily="50" charset="-127"/>
              </a:rPr>
              <a:t>HTML CSS JavaScript Bootstrap </a:t>
            </a:r>
          </a:p>
          <a:p>
            <a:endParaRPr lang="en-US" altLang="ko-KR" sz="1600" b="1" dirty="0">
              <a:latin typeface="맑은 고딕" panose="020B0503020000020004" pitchFamily="50" charset="-127"/>
            </a:endParaRPr>
          </a:p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■ </a:t>
            </a:r>
            <a:r>
              <a:rPr lang="ko-KR" altLang="en-US" b="1" dirty="0">
                <a:latin typeface="맑은 고딕" panose="020B0503020000020004" pitchFamily="50" charset="-127"/>
              </a:rPr>
              <a:t>사용한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프로그램 </a:t>
            </a:r>
            <a:r>
              <a:rPr lang="en-US" altLang="ko-KR" sz="1600" b="1" dirty="0" smtClean="0">
                <a:latin typeface="맑은 고딕" panose="020B0503020000020004" pitchFamily="50" charset="-127"/>
              </a:rPr>
              <a:t>: Eclipse </a:t>
            </a:r>
            <a:r>
              <a:rPr lang="en-US" altLang="ko-KR" sz="1600" b="1" dirty="0" err="1" smtClean="0">
                <a:latin typeface="맑은 고딕" panose="020B0503020000020004" pitchFamily="50" charset="-127"/>
              </a:rPr>
              <a:t>IDE,SQLDeveloper</a:t>
            </a:r>
            <a:endParaRPr lang="en-US" altLang="ko-KR" sz="1600" b="1" dirty="0" smtClean="0">
              <a:latin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0" y="0"/>
            <a:ext cx="9144000" cy="1011400"/>
          </a:xfrm>
          <a:prstGeom prst="rect">
            <a:avLst/>
          </a:prstGeom>
          <a:solidFill>
            <a:srgbClr val="53596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kern="0" dirty="0" smtClean="0">
                <a:solidFill>
                  <a:prstClr val="white"/>
                </a:solidFill>
              </a:rPr>
              <a:t>INTRODUCTION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pic>
        <p:nvPicPr>
          <p:cNvPr id="1026" name="Picture 2" descr="C:\CODE\SemiProject\StyleStandard\WebContent\resource\img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627" y="1954130"/>
            <a:ext cx="3551489" cy="444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38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044000" y="2779641"/>
            <a:ext cx="8100000" cy="1620000"/>
            <a:chOff x="0" y="1275742"/>
            <a:chExt cx="9144000" cy="1224000"/>
          </a:xfrm>
        </p:grpSpPr>
        <p:sp>
          <p:nvSpPr>
            <p:cNvPr id="6" name="직사각형 3"/>
            <p:cNvSpPr/>
            <p:nvPr/>
          </p:nvSpPr>
          <p:spPr>
            <a:xfrm>
              <a:off x="0" y="1275742"/>
              <a:ext cx="9144000" cy="1224000"/>
            </a:xfrm>
            <a:custGeom>
              <a:avLst/>
              <a:gdLst/>
              <a:ahLst/>
              <a:cxnLst/>
              <a:rect l="l" t="t" r="r" b="b"/>
              <a:pathLst>
                <a:path w="9144000" h="1224000">
                  <a:moveTo>
                    <a:pt x="7505254" y="0"/>
                  </a:moveTo>
                  <a:lnTo>
                    <a:pt x="9144000" y="0"/>
                  </a:lnTo>
                  <a:lnTo>
                    <a:pt x="9144000" y="1224000"/>
                  </a:lnTo>
                  <a:lnTo>
                    <a:pt x="0" y="1224000"/>
                  </a:lnTo>
                  <a:lnTo>
                    <a:pt x="0" y="1152128"/>
                  </a:lnTo>
                  <a:lnTo>
                    <a:pt x="6876248" y="1152127"/>
                  </a:lnTo>
                  <a:cubicBezTo>
                    <a:pt x="7001852" y="1152127"/>
                    <a:pt x="7108678" y="1071732"/>
                    <a:pt x="7146933" y="959192"/>
                  </a:cubicBezTo>
                  <a:cubicBezTo>
                    <a:pt x="7158159" y="942182"/>
                    <a:pt x="7167415" y="923552"/>
                    <a:pt x="7174703" y="903630"/>
                  </a:cubicBezTo>
                  <a:close/>
                </a:path>
              </a:pathLst>
            </a:custGeom>
            <a:solidFill>
              <a:srgbClr val="04A1CC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0" name="Picture 3" descr="H:\블로그\아이콘 모음\Wide_flat_screen_laptop_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2576" y="1581742"/>
              <a:ext cx="612000" cy="61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/>
          <p:cNvSpPr txBox="1"/>
          <p:nvPr/>
        </p:nvSpPr>
        <p:spPr>
          <a:xfrm>
            <a:off x="1791604" y="3184641"/>
            <a:ext cx="4946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Ⅱ. SURVLET,JSP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9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746" y="3212976"/>
            <a:ext cx="48482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8396"/>
            <a:ext cx="21526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2483768" y="1111678"/>
            <a:ext cx="1438345" cy="19572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2483768" y="703928"/>
            <a:ext cx="1438345" cy="885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729099" y="1596698"/>
            <a:ext cx="288032" cy="33444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537" y="0"/>
            <a:ext cx="3033767" cy="306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직선 화살표 연결선 20"/>
          <p:cNvCxnSpPr/>
          <p:nvPr/>
        </p:nvCxnSpPr>
        <p:spPr>
          <a:xfrm>
            <a:off x="1946520" y="1442728"/>
            <a:ext cx="2625480" cy="35851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068865"/>
            <a:ext cx="3738606" cy="1434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23" y="5068865"/>
            <a:ext cx="3884621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66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477" y="266455"/>
            <a:ext cx="2152650" cy="1104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 descr="jsp servlet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373305"/>
            <a:ext cx="42862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269" y="4677602"/>
            <a:ext cx="1483990" cy="218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아래쪽 화살표 6"/>
          <p:cNvSpPr/>
          <p:nvPr/>
        </p:nvSpPr>
        <p:spPr>
          <a:xfrm>
            <a:off x="4410869" y="4217965"/>
            <a:ext cx="414933" cy="464789"/>
          </a:xfrm>
          <a:prstGeom prst="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891173"/>
            <a:ext cx="2181079" cy="170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 flipH="1" flipV="1">
            <a:off x="1774107" y="2096852"/>
            <a:ext cx="1090541" cy="9721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432152"/>
            <a:ext cx="12001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직선 화살표 연결선 15"/>
          <p:cNvCxnSpPr/>
          <p:nvPr/>
        </p:nvCxnSpPr>
        <p:spPr>
          <a:xfrm>
            <a:off x="6516216" y="3573016"/>
            <a:ext cx="648072" cy="4957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아래쪽 화살표 19"/>
          <p:cNvSpPr/>
          <p:nvPr/>
        </p:nvSpPr>
        <p:spPr>
          <a:xfrm flipV="1">
            <a:off x="4389916" y="1558258"/>
            <a:ext cx="286960" cy="720080"/>
          </a:xfrm>
          <a:prstGeom prst="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05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44000" y="2712551"/>
            <a:ext cx="8100000" cy="1620000"/>
            <a:chOff x="0" y="2571886"/>
            <a:chExt cx="9144000" cy="1224000"/>
          </a:xfrm>
        </p:grpSpPr>
        <p:sp>
          <p:nvSpPr>
            <p:cNvPr id="7" name="직사각형 3"/>
            <p:cNvSpPr/>
            <p:nvPr/>
          </p:nvSpPr>
          <p:spPr>
            <a:xfrm>
              <a:off x="0" y="2571886"/>
              <a:ext cx="9144000" cy="1224000"/>
            </a:xfrm>
            <a:custGeom>
              <a:avLst/>
              <a:gdLst/>
              <a:ahLst/>
              <a:cxnLst/>
              <a:rect l="l" t="t" r="r" b="b"/>
              <a:pathLst>
                <a:path w="9144000" h="1224000">
                  <a:moveTo>
                    <a:pt x="7505254" y="0"/>
                  </a:moveTo>
                  <a:lnTo>
                    <a:pt x="9144000" y="0"/>
                  </a:lnTo>
                  <a:lnTo>
                    <a:pt x="9144000" y="1224000"/>
                  </a:lnTo>
                  <a:lnTo>
                    <a:pt x="0" y="1224000"/>
                  </a:lnTo>
                  <a:lnTo>
                    <a:pt x="0" y="1152128"/>
                  </a:lnTo>
                  <a:lnTo>
                    <a:pt x="6876248" y="1152127"/>
                  </a:lnTo>
                  <a:cubicBezTo>
                    <a:pt x="7001852" y="1152127"/>
                    <a:pt x="7108678" y="1071732"/>
                    <a:pt x="7146933" y="959192"/>
                  </a:cubicBezTo>
                  <a:cubicBezTo>
                    <a:pt x="7158159" y="942182"/>
                    <a:pt x="7167415" y="923552"/>
                    <a:pt x="7174703" y="90363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1" name="Picture 4" descr="H:\블로그\아이콘 모음\Smartphone_Call_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2576" y="2877750"/>
              <a:ext cx="612000" cy="61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/>
          <p:cNvSpPr txBox="1"/>
          <p:nvPr/>
        </p:nvSpPr>
        <p:spPr>
          <a:xfrm>
            <a:off x="1044000" y="3117371"/>
            <a:ext cx="6160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Ⅲ</a:t>
            </a:r>
            <a:r>
              <a:rPr lang="en-US" altLang="ko-KR" sz="4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4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22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21" y="5306077"/>
            <a:ext cx="52292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/>
          <p:nvPr/>
        </p:nvSpPr>
        <p:spPr>
          <a:xfrm>
            <a:off x="3493117" y="5095877"/>
            <a:ext cx="2204889" cy="7200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53" y="476672"/>
            <a:ext cx="855345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H="1" flipV="1">
            <a:off x="4283968" y="3573016"/>
            <a:ext cx="72008" cy="15228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양쪽 대괄호 11"/>
          <p:cNvSpPr/>
          <p:nvPr/>
        </p:nvSpPr>
        <p:spPr>
          <a:xfrm>
            <a:off x="306381" y="4181011"/>
            <a:ext cx="3186736" cy="6293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 </a:t>
            </a:r>
            <a:r>
              <a:rPr lang="ko-KR" altLang="en-US" sz="1200" dirty="0" err="1" smtClean="0"/>
              <a:t>성공시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welcome.jsp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      </a:t>
            </a:r>
            <a:r>
              <a:rPr lang="ko-KR" altLang="en-US" sz="1200" dirty="0" err="1" smtClean="0"/>
              <a:t>실패시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not_welcome.jsp</a:t>
            </a:r>
            <a:r>
              <a:rPr lang="ko-KR" altLang="en-US" sz="1200" dirty="0" smtClean="0"/>
              <a:t>로 연결</a:t>
            </a:r>
            <a:endParaRPr lang="ko-KR" altLang="en-US" sz="1200" dirty="0"/>
          </a:p>
        </p:txBody>
      </p:sp>
      <p:sp>
        <p:nvSpPr>
          <p:cNvPr id="13" name="양쪽 대괄호 12"/>
          <p:cNvSpPr/>
          <p:nvPr/>
        </p:nvSpPr>
        <p:spPr>
          <a:xfrm>
            <a:off x="5364088" y="3484771"/>
            <a:ext cx="2520280" cy="440648"/>
          </a:xfrm>
          <a:prstGeom prst="bracketPai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Memberjoin.j</a:t>
            </a:r>
            <a:r>
              <a:rPr lang="en-US" altLang="ko-KR" sz="1200" dirty="0" err="1" smtClean="0"/>
              <a:t>sp</a:t>
            </a:r>
            <a:r>
              <a:rPr lang="ko-KR" altLang="en-US" sz="1200" dirty="0" smtClean="0"/>
              <a:t>로 연결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9584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442</Words>
  <Application>Microsoft Office PowerPoint</Application>
  <PresentationFormat>화면 슬라이드 쇼(4:3)</PresentationFormat>
  <Paragraphs>84</Paragraphs>
  <Slides>22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82103</dc:creator>
  <cp:lastModifiedBy>82103</cp:lastModifiedBy>
  <cp:revision>19</cp:revision>
  <dcterms:created xsi:type="dcterms:W3CDTF">2021-02-15T10:47:30Z</dcterms:created>
  <dcterms:modified xsi:type="dcterms:W3CDTF">2021-02-15T17:32:25Z</dcterms:modified>
</cp:coreProperties>
</file>