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9" r:id="rId4"/>
    <p:sldId id="273" r:id="rId5"/>
    <p:sldId id="274" r:id="rId6"/>
    <p:sldId id="263" r:id="rId7"/>
    <p:sldId id="270" r:id="rId8"/>
    <p:sldId id="268" r:id="rId9"/>
    <p:sldId id="269" r:id="rId10"/>
    <p:sldId id="277" r:id="rId11"/>
    <p:sldId id="271" r:id="rId12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78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A6BA3-BB9C-4B30-A37D-5B35E90EBFBE}" type="datetimeFigureOut">
              <a:rPr lang="nl-NL" smtClean="0"/>
              <a:t>02-10-2017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4BB90-7C51-4599-826C-3E09E1394B4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3367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0E58C-E1B2-488F-AA0C-9B32006D5CC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5248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Uitsnede</a:t>
            </a:r>
            <a:r>
              <a:rPr lang="nl-NL" baseline="0" dirty="0"/>
              <a:t> uit IMKL v1.2.1 waarbij de relaties van een </a:t>
            </a:r>
            <a:r>
              <a:rPr lang="nl-NL" baseline="0" dirty="0" err="1"/>
              <a:t>KabelOfLeiding</a:t>
            </a:r>
            <a:r>
              <a:rPr lang="nl-NL" baseline="0" dirty="0"/>
              <a:t> en gerelateerde informatie naar meerdere Utiliteitsnetten wordt toegelicht.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0E58C-E1B2-488F-AA0C-9B32006D5CC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1506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Uitsnede</a:t>
            </a:r>
            <a:r>
              <a:rPr lang="nl-NL" baseline="0" dirty="0"/>
              <a:t> uit IMKL v1.2.1 waarbij de relaties van een </a:t>
            </a:r>
            <a:r>
              <a:rPr lang="nl-NL" baseline="0" dirty="0" err="1"/>
              <a:t>KabelOfLeiding</a:t>
            </a:r>
            <a:r>
              <a:rPr lang="nl-NL" baseline="0" dirty="0"/>
              <a:t> en gerelateerde informatie naar meerdere Utiliteitsnetten wordt toegelicht.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0E58C-E1B2-488F-AA0C-9B32006D5CC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5254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0E58C-E1B2-488F-AA0C-9B32006D5CC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613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0E58C-E1B2-488F-AA0C-9B32006D5CC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009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56146" y="1165861"/>
            <a:ext cx="4240884" cy="955380"/>
          </a:xfrm>
        </p:spPr>
        <p:txBody>
          <a:bodyPr anchor="b">
            <a:no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656146" y="2090545"/>
            <a:ext cx="4240884" cy="852161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010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met staande f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404813" y="294968"/>
            <a:ext cx="3274910" cy="4210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158322" y="1451880"/>
            <a:ext cx="4542501" cy="994172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4"/>
          </p:nvPr>
        </p:nvSpPr>
        <p:spPr>
          <a:xfrm>
            <a:off x="4157663" y="2546350"/>
            <a:ext cx="4543425" cy="544513"/>
          </a:xfrm>
        </p:spPr>
        <p:txBody>
          <a:bodyPr>
            <a:noAutofit/>
          </a:bodyPr>
          <a:lstStyle>
            <a:lvl1pPr>
              <a:buFontTx/>
              <a:buNone/>
              <a:defRPr sz="16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17023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met liggende f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1342103" y="2094270"/>
            <a:ext cx="6459794" cy="24113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042650" y="345169"/>
            <a:ext cx="5161936" cy="994172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sz="quarter" idx="14"/>
          </p:nvPr>
        </p:nvSpPr>
        <p:spPr>
          <a:xfrm>
            <a:off x="2300287" y="1339341"/>
            <a:ext cx="4543425" cy="544513"/>
          </a:xfrm>
        </p:spPr>
        <p:txBody>
          <a:bodyPr>
            <a:noAutofit/>
          </a:bodyPr>
          <a:lstStyle>
            <a:lvl1pPr>
              <a:buFontTx/>
              <a:buNone/>
              <a:defRPr sz="16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793833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ia met eventuele tekstk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4734232"/>
          </a:xfrm>
        </p:spPr>
        <p:txBody>
          <a:bodyPr/>
          <a:lstStyle/>
          <a:p>
            <a:endParaRPr lang="nl-NL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1"/>
          </p:nvPr>
        </p:nvSpPr>
        <p:spPr>
          <a:xfrm>
            <a:off x="4728574" y="187891"/>
            <a:ext cx="4288447" cy="4352794"/>
          </a:xfrm>
          <a:solidFill>
            <a:schemeClr val="accent1">
              <a:alpha val="75000"/>
            </a:schemeClr>
          </a:solidFill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 sz="3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98040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25468"/>
            <a:ext cx="7886700" cy="551146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2116" y="1139868"/>
            <a:ext cx="7886700" cy="3492855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</a:defRPr>
            </a:lvl1pPr>
            <a:lvl2pPr marL="342900" indent="0">
              <a:buNone/>
              <a:defRPr sz="2800">
                <a:solidFill>
                  <a:schemeClr val="tx1"/>
                </a:solidFill>
              </a:defRPr>
            </a:lvl2pPr>
            <a:lvl3pPr marL="685800" indent="0">
              <a:buNone/>
              <a:defRPr sz="2400">
                <a:solidFill>
                  <a:schemeClr val="tx1"/>
                </a:solidFill>
              </a:defRPr>
            </a:lvl3pPr>
            <a:lvl4pPr marL="1028700" indent="0">
              <a:buNone/>
              <a:defRPr sz="2000">
                <a:solidFill>
                  <a:schemeClr val="tx1"/>
                </a:solidFill>
              </a:defRPr>
            </a:lvl4pPr>
            <a:lvl5pPr marL="13716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ianummer 5"/>
          <p:cNvSpPr txBox="1">
            <a:spLocks/>
          </p:cNvSpPr>
          <p:nvPr userDrawn="1"/>
        </p:nvSpPr>
        <p:spPr>
          <a:xfrm>
            <a:off x="180949" y="4790314"/>
            <a:ext cx="521425" cy="273844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E2288DF-8062-4C24-A7E7-4B9B36EBA26A}" type="slidenum">
              <a:rPr lang="nl-NL" sz="1000" smtClean="0"/>
              <a:pPr algn="r"/>
              <a:t>‹nr.›</a:t>
            </a:fld>
            <a:r>
              <a:rPr lang="nl-NL" sz="1000" dirty="0"/>
              <a:t> |</a:t>
            </a:r>
            <a:endParaRPr lang="nl-NL" sz="1000" b="0" dirty="0"/>
          </a:p>
        </p:txBody>
      </p:sp>
      <p:sp>
        <p:nvSpPr>
          <p:cNvPr id="6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558000" y="4812294"/>
            <a:ext cx="2928938" cy="27463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Onderwerp</a:t>
            </a:r>
          </a:p>
        </p:txBody>
      </p:sp>
    </p:spTree>
    <p:extLst>
      <p:ext uri="{BB962C8B-B14F-4D97-AF65-F5344CB8AC3E}">
        <p14:creationId xmlns:p14="http://schemas.microsoft.com/office/powerpoint/2010/main" val="341614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dia met opsomm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2116" y="1139868"/>
            <a:ext cx="7886700" cy="349285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28650" y="225468"/>
            <a:ext cx="7886700" cy="551146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8" name="Tijdelijke aanduiding voor dianummer 5"/>
          <p:cNvSpPr txBox="1">
            <a:spLocks/>
          </p:cNvSpPr>
          <p:nvPr userDrawn="1"/>
        </p:nvSpPr>
        <p:spPr>
          <a:xfrm>
            <a:off x="180949" y="4790314"/>
            <a:ext cx="521425" cy="273844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E2288DF-8062-4C24-A7E7-4B9B36EBA26A}" type="slidenum">
              <a:rPr lang="nl-NL" sz="1000" smtClean="0"/>
              <a:pPr algn="r"/>
              <a:t>‹nr.›</a:t>
            </a:fld>
            <a:r>
              <a:rPr lang="nl-NL" sz="1000" dirty="0"/>
              <a:t> |</a:t>
            </a:r>
            <a:endParaRPr lang="nl-NL" sz="1000" b="0" dirty="0"/>
          </a:p>
        </p:txBody>
      </p:sp>
      <p:sp>
        <p:nvSpPr>
          <p:cNvPr id="9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558000" y="4812294"/>
            <a:ext cx="2928938" cy="27463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Onderwerp</a:t>
            </a:r>
          </a:p>
        </p:txBody>
      </p:sp>
    </p:spTree>
    <p:extLst>
      <p:ext uri="{BB962C8B-B14F-4D97-AF65-F5344CB8AC3E}">
        <p14:creationId xmlns:p14="http://schemas.microsoft.com/office/powerpoint/2010/main" val="374640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ande foto li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309787" y="231733"/>
            <a:ext cx="4542501" cy="908136"/>
          </a:xfrm>
        </p:spPr>
        <p:txBody>
          <a:bodyPr>
            <a:normAutofit/>
          </a:bodyPr>
          <a:lstStyle>
            <a:lvl1pPr algn="ctr">
              <a:defRPr sz="28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258263" y="231733"/>
            <a:ext cx="3656120" cy="42275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310063" y="1152395"/>
            <a:ext cx="4541837" cy="330687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>
                <a:solidFill>
                  <a:schemeClr val="tx1"/>
                </a:solidFill>
              </a:defRPr>
            </a:lvl2pPr>
            <a:lvl3pPr marL="685800" indent="0">
              <a:buNone/>
              <a:defRPr>
                <a:solidFill>
                  <a:schemeClr val="tx1"/>
                </a:solidFill>
              </a:defRPr>
            </a:lvl3pPr>
            <a:lvl4pPr marL="1028700" indent="0">
              <a:buNone/>
              <a:defRPr>
                <a:solidFill>
                  <a:schemeClr val="tx1"/>
                </a:solidFill>
              </a:defRPr>
            </a:lvl4pPr>
            <a:lvl5pPr marL="13716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ianummer 5"/>
          <p:cNvSpPr txBox="1">
            <a:spLocks/>
          </p:cNvSpPr>
          <p:nvPr userDrawn="1"/>
        </p:nvSpPr>
        <p:spPr>
          <a:xfrm>
            <a:off x="180949" y="4790314"/>
            <a:ext cx="521425" cy="273844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E2288DF-8062-4C24-A7E7-4B9B36EBA26A}" type="slidenum">
              <a:rPr lang="nl-NL" sz="1000" smtClean="0"/>
              <a:pPr algn="r"/>
              <a:t>‹nr.›</a:t>
            </a:fld>
            <a:r>
              <a:rPr lang="nl-NL" sz="1000" dirty="0"/>
              <a:t> |</a:t>
            </a:r>
            <a:endParaRPr lang="nl-NL" sz="1000" b="0" dirty="0"/>
          </a:p>
        </p:txBody>
      </p:sp>
      <p:sp>
        <p:nvSpPr>
          <p:cNvPr id="10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558000" y="4812294"/>
            <a:ext cx="2928938" cy="27463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Onderwerp</a:t>
            </a:r>
          </a:p>
        </p:txBody>
      </p:sp>
    </p:spTree>
    <p:extLst>
      <p:ext uri="{BB962C8B-B14F-4D97-AF65-F5344CB8AC3E}">
        <p14:creationId xmlns:p14="http://schemas.microsoft.com/office/powerpoint/2010/main" val="426115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ande foto rech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7416" y="231733"/>
            <a:ext cx="4542501" cy="908136"/>
          </a:xfrm>
        </p:spPr>
        <p:txBody>
          <a:bodyPr>
            <a:normAutofit/>
          </a:bodyPr>
          <a:lstStyle>
            <a:lvl1pPr algn="ctr">
              <a:defRPr sz="28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5195780" y="231733"/>
            <a:ext cx="3656120" cy="42275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257692" y="1152395"/>
            <a:ext cx="4541837" cy="330687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>
                <a:solidFill>
                  <a:schemeClr val="tx1"/>
                </a:solidFill>
              </a:defRPr>
            </a:lvl2pPr>
            <a:lvl3pPr marL="685800" indent="0">
              <a:buNone/>
              <a:defRPr>
                <a:solidFill>
                  <a:schemeClr val="tx1"/>
                </a:solidFill>
              </a:defRPr>
            </a:lvl3pPr>
            <a:lvl4pPr marL="1028700" indent="0">
              <a:buNone/>
              <a:defRPr>
                <a:solidFill>
                  <a:schemeClr val="tx1"/>
                </a:solidFill>
              </a:defRPr>
            </a:lvl4pPr>
            <a:lvl5pPr marL="13716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ianummer 5"/>
          <p:cNvSpPr txBox="1">
            <a:spLocks/>
          </p:cNvSpPr>
          <p:nvPr userDrawn="1"/>
        </p:nvSpPr>
        <p:spPr>
          <a:xfrm>
            <a:off x="180949" y="4790314"/>
            <a:ext cx="521425" cy="273844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E2288DF-8062-4C24-A7E7-4B9B36EBA26A}" type="slidenum">
              <a:rPr lang="nl-NL" sz="1000" smtClean="0"/>
              <a:pPr algn="r"/>
              <a:t>‹nr.›</a:t>
            </a:fld>
            <a:r>
              <a:rPr lang="nl-NL" sz="1000" dirty="0"/>
              <a:t> |</a:t>
            </a:r>
            <a:endParaRPr lang="nl-NL" sz="1000" b="0" dirty="0"/>
          </a:p>
        </p:txBody>
      </p:sp>
      <p:sp>
        <p:nvSpPr>
          <p:cNvPr id="10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558000" y="4812294"/>
            <a:ext cx="2928938" cy="27463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Onderwerp</a:t>
            </a:r>
          </a:p>
        </p:txBody>
      </p:sp>
    </p:spTree>
    <p:extLst>
      <p:ext uri="{BB962C8B-B14F-4D97-AF65-F5344CB8AC3E}">
        <p14:creationId xmlns:p14="http://schemas.microsoft.com/office/powerpoint/2010/main" val="64949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grafiek 9"/>
          <p:cNvSpPr>
            <a:spLocks noGrp="1"/>
          </p:cNvSpPr>
          <p:nvPr>
            <p:ph type="chart" sz="quarter" idx="10"/>
          </p:nvPr>
        </p:nvSpPr>
        <p:spPr>
          <a:xfrm>
            <a:off x="793034" y="1194619"/>
            <a:ext cx="7565666" cy="3178944"/>
          </a:xfrm>
        </p:spPr>
        <p:txBody>
          <a:bodyPr/>
          <a:lstStyle/>
          <a:p>
            <a:r>
              <a:rPr lang="nl-NL"/>
              <a:t>Klik op het pictogram als u een grafiek wilt toevoegen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93034" y="225468"/>
            <a:ext cx="7565666" cy="551146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Tijdelijke aanduiding voor dianummer 5"/>
          <p:cNvSpPr txBox="1">
            <a:spLocks/>
          </p:cNvSpPr>
          <p:nvPr userDrawn="1"/>
        </p:nvSpPr>
        <p:spPr>
          <a:xfrm>
            <a:off x="180949" y="4790314"/>
            <a:ext cx="521425" cy="273844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E2288DF-8062-4C24-A7E7-4B9B36EBA26A}" type="slidenum">
              <a:rPr lang="nl-NL" sz="1000" smtClean="0"/>
              <a:pPr algn="r"/>
              <a:t>‹nr.›</a:t>
            </a:fld>
            <a:r>
              <a:rPr lang="nl-NL" sz="1000" dirty="0"/>
              <a:t> |</a:t>
            </a:r>
            <a:endParaRPr lang="nl-NL" sz="1000" b="0" dirty="0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1" hasCustomPrompt="1"/>
          </p:nvPr>
        </p:nvSpPr>
        <p:spPr>
          <a:xfrm>
            <a:off x="558000" y="4812294"/>
            <a:ext cx="2928938" cy="27463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Onderwerp</a:t>
            </a:r>
          </a:p>
        </p:txBody>
      </p:sp>
    </p:spTree>
    <p:extLst>
      <p:ext uri="{BB962C8B-B14F-4D97-AF65-F5344CB8AC3E}">
        <p14:creationId xmlns:p14="http://schemas.microsoft.com/office/powerpoint/2010/main" val="7659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gende F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3"/>
          </p:nvPr>
        </p:nvSpPr>
        <p:spPr>
          <a:xfrm>
            <a:off x="1576776" y="1568733"/>
            <a:ext cx="5990445" cy="29555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3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628650" y="789140"/>
            <a:ext cx="7886699" cy="47148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>
                <a:solidFill>
                  <a:schemeClr val="tx1"/>
                </a:solidFill>
              </a:defRPr>
            </a:lvl2pPr>
            <a:lvl3pPr marL="685800" indent="0">
              <a:buNone/>
              <a:defRPr>
                <a:solidFill>
                  <a:schemeClr val="tx1"/>
                </a:solidFill>
              </a:defRPr>
            </a:lvl3pPr>
            <a:lvl4pPr marL="1028700" indent="0">
              <a:buNone/>
              <a:defRPr>
                <a:solidFill>
                  <a:schemeClr val="tx1"/>
                </a:solidFill>
              </a:defRPr>
            </a:lvl4pPr>
            <a:lvl5pPr marL="13716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28650" y="225468"/>
            <a:ext cx="7886700" cy="551146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Tijdelijke aanduiding voor dianummer 5"/>
          <p:cNvSpPr txBox="1">
            <a:spLocks/>
          </p:cNvSpPr>
          <p:nvPr userDrawn="1"/>
        </p:nvSpPr>
        <p:spPr>
          <a:xfrm>
            <a:off x="180949" y="4790314"/>
            <a:ext cx="521425" cy="273844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E2288DF-8062-4C24-A7E7-4B9B36EBA26A}" type="slidenum">
              <a:rPr lang="nl-NL" sz="1000" smtClean="0"/>
              <a:pPr algn="r"/>
              <a:t>‹nr.›</a:t>
            </a:fld>
            <a:r>
              <a:rPr lang="nl-NL" sz="1000" dirty="0"/>
              <a:t> |</a:t>
            </a:r>
            <a:endParaRPr lang="nl-NL" sz="1000" b="0" dirty="0"/>
          </a:p>
        </p:txBody>
      </p:sp>
      <p:sp>
        <p:nvSpPr>
          <p:cNvPr id="12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558000" y="4812294"/>
            <a:ext cx="2928938" cy="27463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Onderwerp</a:t>
            </a:r>
          </a:p>
        </p:txBody>
      </p:sp>
    </p:spTree>
    <p:extLst>
      <p:ext uri="{BB962C8B-B14F-4D97-AF65-F5344CB8AC3E}">
        <p14:creationId xmlns:p14="http://schemas.microsoft.com/office/powerpoint/2010/main" val="199868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B9D3323-ED14-4398-8FF9-2A22BDAA8991}" type="datetimeFigureOut">
              <a:rPr lang="nl-NL" smtClean="0"/>
              <a:t>02-10-2017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5C9AD6C-199F-4392-83A9-78F2E10117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703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me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itel 6"/>
          <p:cNvSpPr>
            <a:spLocks noGrp="1"/>
          </p:cNvSpPr>
          <p:nvPr>
            <p:ph type="title"/>
          </p:nvPr>
        </p:nvSpPr>
        <p:spPr>
          <a:xfrm>
            <a:off x="628650" y="1292225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8" name="Tijdelijke aanduiding voor tekst 2"/>
          <p:cNvSpPr>
            <a:spLocks noGrp="1"/>
          </p:cNvSpPr>
          <p:nvPr>
            <p:ph type="body" sz="quarter" idx="14"/>
          </p:nvPr>
        </p:nvSpPr>
        <p:spPr>
          <a:xfrm>
            <a:off x="628651" y="2286000"/>
            <a:ext cx="7886699" cy="804863"/>
          </a:xfrm>
        </p:spPr>
        <p:txBody>
          <a:bodyPr>
            <a:noAutofit/>
          </a:bodyPr>
          <a:lstStyle>
            <a:lvl1pPr>
              <a:buFontTx/>
              <a:buNone/>
              <a:defRPr sz="16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70618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2116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66959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0" r:id="rId4"/>
    <p:sldLayoutId id="2147483666" r:id="rId5"/>
    <p:sldLayoutId id="2147483652" r:id="rId6"/>
    <p:sldLayoutId id="2147483651" r:id="rId7"/>
    <p:sldLayoutId id="2147483668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93BE"/>
        </a:buClr>
        <a:buFont typeface="Wingdings" panose="05000000000000000000" pitchFamily="2" charset="2"/>
        <a:buChar char="§"/>
        <a:defRPr sz="21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93BE"/>
        </a:buClr>
        <a:buFont typeface="Wingdings" panose="05000000000000000000" pitchFamily="2" charset="2"/>
        <a:buChar char="§"/>
        <a:defRPr sz="18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93BE"/>
        </a:buClr>
        <a:buFont typeface="Wingdings" panose="05000000000000000000" pitchFamily="2" charset="2"/>
        <a:buChar char="§"/>
        <a:defRPr sz="15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93BE"/>
        </a:buClr>
        <a:buFont typeface="Wingdings" panose="05000000000000000000" pitchFamily="2" charset="2"/>
        <a:buChar char="§"/>
        <a:defRPr sz="135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93BE"/>
        </a:buClr>
        <a:buFont typeface="Wingdings" panose="05000000000000000000" pitchFamily="2" charset="2"/>
        <a:buChar char="§"/>
        <a:defRPr sz="135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itel 6"/>
          <p:cNvSpPr>
            <a:spLocks noGrp="1"/>
          </p:cNvSpPr>
          <p:nvPr>
            <p:ph type="title"/>
          </p:nvPr>
        </p:nvSpPr>
        <p:spPr>
          <a:xfrm>
            <a:off x="628650" y="1292225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idx="1"/>
          </p:nvPr>
        </p:nvSpPr>
        <p:spPr>
          <a:xfrm>
            <a:off x="628650" y="2286000"/>
            <a:ext cx="7886700" cy="87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40841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2" r:id="rId2"/>
    <p:sldLayoutId id="2147483664" r:id="rId3"/>
    <p:sldLayoutId id="2147483663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Clr>
          <a:schemeClr val="bg1"/>
        </a:buClr>
        <a:buFont typeface="Wingdings" panose="05000000000000000000" pitchFamily="2" charset="2"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WG IMKL/BMKL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nl-NL" dirty="0"/>
              <a:t>Mantelbuis met kabels/leidingen van meerdere thema’s</a:t>
            </a:r>
          </a:p>
        </p:txBody>
      </p:sp>
    </p:spTree>
    <p:extLst>
      <p:ext uri="{BB962C8B-B14F-4D97-AF65-F5344CB8AC3E}">
        <p14:creationId xmlns:p14="http://schemas.microsoft.com/office/powerpoint/2010/main" val="2333391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95313" y="928919"/>
            <a:ext cx="7886700" cy="3576220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cxnSp>
        <p:nvCxnSpPr>
          <p:cNvPr id="24" name="Rechte verbindingslijn 23"/>
          <p:cNvCxnSpPr/>
          <p:nvPr/>
        </p:nvCxnSpPr>
        <p:spPr>
          <a:xfrm>
            <a:off x="1502528" y="3430370"/>
            <a:ext cx="388421" cy="38608"/>
          </a:xfrm>
          <a:prstGeom prst="line">
            <a:avLst/>
          </a:prstGeom>
          <a:ln w="635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5313" y="44832"/>
            <a:ext cx="7886700" cy="994172"/>
          </a:xfrm>
        </p:spPr>
        <p:txBody>
          <a:bodyPr/>
          <a:lstStyle/>
          <a:p>
            <a:r>
              <a:rPr lang="nl-NL" dirty="0"/>
              <a:t>Uitwerking alternatief 2</a:t>
            </a:r>
          </a:p>
        </p:txBody>
      </p:sp>
      <p:cxnSp>
        <p:nvCxnSpPr>
          <p:cNvPr id="23" name="Rechte verbindingslijn 22"/>
          <p:cNvCxnSpPr/>
          <p:nvPr/>
        </p:nvCxnSpPr>
        <p:spPr>
          <a:xfrm>
            <a:off x="1515176" y="3430370"/>
            <a:ext cx="2985972" cy="310239"/>
          </a:xfrm>
          <a:prstGeom prst="line">
            <a:avLst/>
          </a:prstGeom>
          <a:ln w="635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/>
          <p:cNvSpPr txBox="1"/>
          <p:nvPr/>
        </p:nvSpPr>
        <p:spPr>
          <a:xfrm>
            <a:off x="3085364" y="4045201"/>
            <a:ext cx="53194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solidFill>
                  <a:srgbClr val="00B050"/>
                </a:solidFill>
              </a:rPr>
              <a:t>Telecommunicatiekabel + andere features – </a:t>
            </a:r>
            <a:r>
              <a:rPr lang="nl-NL" sz="1050" dirty="0" err="1">
                <a:solidFill>
                  <a:srgbClr val="00B050"/>
                </a:solidFill>
              </a:rPr>
              <a:t>inNetwork</a:t>
            </a:r>
            <a:r>
              <a:rPr lang="nl-NL" sz="1050" dirty="0">
                <a:solidFill>
                  <a:srgbClr val="00B050"/>
                </a:solidFill>
              </a:rPr>
              <a:t>: kl3131. NW28_Datatransport</a:t>
            </a:r>
          </a:p>
          <a:p>
            <a:endParaRPr lang="nl-NL" sz="1050" dirty="0">
              <a:solidFill>
                <a:srgbClr val="00B050"/>
              </a:solidFill>
            </a:endParaRPr>
          </a:p>
        </p:txBody>
      </p:sp>
      <p:cxnSp>
        <p:nvCxnSpPr>
          <p:cNvPr id="21" name="Rechte verbindingslijn 20"/>
          <p:cNvCxnSpPr/>
          <p:nvPr/>
        </p:nvCxnSpPr>
        <p:spPr>
          <a:xfrm>
            <a:off x="1515176" y="1939535"/>
            <a:ext cx="360158" cy="31759"/>
          </a:xfrm>
          <a:prstGeom prst="line">
            <a:avLst/>
          </a:prstGeom>
          <a:ln w="63500" cap="rnd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al 24"/>
          <p:cNvSpPr/>
          <p:nvPr/>
        </p:nvSpPr>
        <p:spPr>
          <a:xfrm>
            <a:off x="3624951" y="2009168"/>
            <a:ext cx="651794" cy="731142"/>
          </a:xfrm>
          <a:prstGeom prst="ellipse">
            <a:avLst/>
          </a:prstGeom>
          <a:pattFill prst="pct20">
            <a:fgClr>
              <a:srgbClr val="FF0066"/>
            </a:fgClr>
            <a:bgClr>
              <a:schemeClr val="bg1"/>
            </a:bgClr>
          </a:patt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13"/>
          </a:p>
        </p:txBody>
      </p:sp>
      <p:sp>
        <p:nvSpPr>
          <p:cNvPr id="26" name="Ovaal 25"/>
          <p:cNvSpPr/>
          <p:nvPr/>
        </p:nvSpPr>
        <p:spPr>
          <a:xfrm>
            <a:off x="1829213" y="1824983"/>
            <a:ext cx="651794" cy="731142"/>
          </a:xfrm>
          <a:prstGeom prst="ellipse">
            <a:avLst/>
          </a:prstGeom>
          <a:noFill/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13"/>
          </a:p>
        </p:txBody>
      </p:sp>
      <p:cxnSp>
        <p:nvCxnSpPr>
          <p:cNvPr id="27" name="Rechte verbindingslijn 26"/>
          <p:cNvCxnSpPr/>
          <p:nvPr/>
        </p:nvCxnSpPr>
        <p:spPr>
          <a:xfrm>
            <a:off x="2155111" y="1824982"/>
            <a:ext cx="1795738" cy="184187"/>
          </a:xfrm>
          <a:prstGeom prst="line">
            <a:avLst/>
          </a:prstGeom>
          <a:ln w="254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>
            <a:stCxn id="26" idx="4"/>
            <a:endCxn id="25" idx="4"/>
          </p:cNvCxnSpPr>
          <p:nvPr/>
        </p:nvCxnSpPr>
        <p:spPr>
          <a:xfrm>
            <a:off x="2065323" y="2556125"/>
            <a:ext cx="1975312" cy="184185"/>
          </a:xfrm>
          <a:prstGeom prst="line">
            <a:avLst/>
          </a:prstGeom>
          <a:ln w="254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/>
          <p:cNvCxnSpPr/>
          <p:nvPr/>
        </p:nvCxnSpPr>
        <p:spPr>
          <a:xfrm>
            <a:off x="3690924" y="2190554"/>
            <a:ext cx="781084" cy="78404"/>
          </a:xfrm>
          <a:prstGeom prst="line">
            <a:avLst/>
          </a:prstGeom>
          <a:ln w="63500" cap="rnd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vak 34"/>
          <p:cNvSpPr txBox="1"/>
          <p:nvPr/>
        </p:nvSpPr>
        <p:spPr>
          <a:xfrm>
            <a:off x="3085365" y="2828336"/>
            <a:ext cx="53194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solidFill>
                  <a:srgbClr val="FF0066"/>
                </a:solidFill>
              </a:rPr>
              <a:t>Elektriciteitskabel   + andere features – inNetwork: kl3131.NW512_Middenspanning</a:t>
            </a:r>
          </a:p>
        </p:txBody>
      </p:sp>
      <p:cxnSp>
        <p:nvCxnSpPr>
          <p:cNvPr id="41" name="Rechte verbindingslijn 40"/>
          <p:cNvCxnSpPr/>
          <p:nvPr/>
        </p:nvCxnSpPr>
        <p:spPr>
          <a:xfrm flipH="1">
            <a:off x="2566967" y="1278106"/>
            <a:ext cx="4763" cy="597518"/>
          </a:xfrm>
          <a:prstGeom prst="line">
            <a:avLst/>
          </a:prstGeom>
          <a:ln w="25400">
            <a:solidFill>
              <a:srgbClr val="FF006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vak 41"/>
          <p:cNvSpPr txBox="1"/>
          <p:nvPr/>
        </p:nvSpPr>
        <p:spPr>
          <a:xfrm>
            <a:off x="2537132" y="1358610"/>
            <a:ext cx="11271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Diepte:  230 cm</a:t>
            </a:r>
          </a:p>
        </p:txBody>
      </p:sp>
      <p:sp>
        <p:nvSpPr>
          <p:cNvPr id="44" name="Tekstvak 43"/>
          <p:cNvSpPr txBox="1"/>
          <p:nvPr/>
        </p:nvSpPr>
        <p:spPr>
          <a:xfrm>
            <a:off x="3756104" y="1363792"/>
            <a:ext cx="32306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Profielschets PF_20170317_BestWest_GraafMij</a:t>
            </a:r>
          </a:p>
        </p:txBody>
      </p:sp>
      <p:cxnSp>
        <p:nvCxnSpPr>
          <p:cNvPr id="45" name="Rechte verbindingslijn 44"/>
          <p:cNvCxnSpPr>
            <a:stCxn id="44" idx="1"/>
            <a:endCxn id="46" idx="0"/>
          </p:cNvCxnSpPr>
          <p:nvPr/>
        </p:nvCxnSpPr>
        <p:spPr>
          <a:xfrm flipH="1">
            <a:off x="2975555" y="1490750"/>
            <a:ext cx="780549" cy="306050"/>
          </a:xfrm>
          <a:prstGeom prst="line">
            <a:avLst/>
          </a:prstGeom>
          <a:ln w="9525">
            <a:solidFill>
              <a:srgbClr val="FF0066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hoek 45"/>
          <p:cNvSpPr/>
          <p:nvPr/>
        </p:nvSpPr>
        <p:spPr>
          <a:xfrm rot="313112">
            <a:off x="2056454" y="1794834"/>
            <a:ext cx="1751921" cy="948607"/>
          </a:xfrm>
          <a:prstGeom prst="rect">
            <a:avLst/>
          </a:prstGeom>
          <a:noFill/>
          <a:ln w="9525"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13"/>
          </a:p>
        </p:txBody>
      </p:sp>
      <p:sp>
        <p:nvSpPr>
          <p:cNvPr id="6" name="Tekstvak 5"/>
          <p:cNvSpPr txBox="1"/>
          <p:nvPr/>
        </p:nvSpPr>
        <p:spPr>
          <a:xfrm>
            <a:off x="4603335" y="1609478"/>
            <a:ext cx="3950301" cy="86177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nl-NL" sz="1000" dirty="0"/>
              <a:t>Identificaties (fictief):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nl-NL" sz="1000" dirty="0"/>
              <a:t>nl.imkl-KL3131.MB_123456 (mantelbuis)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nl-NL" sz="1000" dirty="0"/>
              <a:t>nl.imkl-KL3131.D_MV_76243821 (</a:t>
            </a:r>
            <a:r>
              <a:rPr lang="nl-NL" sz="1000" dirty="0" err="1"/>
              <a:t>diepteTovMaaiveld</a:t>
            </a:r>
            <a:r>
              <a:rPr lang="nl-NL" sz="1000" dirty="0"/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nl-NL" sz="1000" dirty="0"/>
              <a:t>nl.imkl-KL3131.PF_3276221 (</a:t>
            </a:r>
            <a:r>
              <a:rPr lang="nl-NL" sz="1000" dirty="0" err="1"/>
              <a:t>extraDetailInfo</a:t>
            </a:r>
            <a:r>
              <a:rPr lang="nl-NL" sz="1000" dirty="0"/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nl-NL" sz="1000" dirty="0"/>
              <a:t>nl.imkl-KL3131.MS_Best41130 (elektriciteitskabel)</a:t>
            </a:r>
          </a:p>
        </p:txBody>
      </p:sp>
      <p:cxnSp>
        <p:nvCxnSpPr>
          <p:cNvPr id="31" name="Rechte verbindingslijn 30"/>
          <p:cNvCxnSpPr/>
          <p:nvPr/>
        </p:nvCxnSpPr>
        <p:spPr>
          <a:xfrm flipH="1" flipV="1">
            <a:off x="4391283" y="2308314"/>
            <a:ext cx="312335" cy="512834"/>
          </a:xfrm>
          <a:prstGeom prst="line">
            <a:avLst/>
          </a:prstGeom>
          <a:ln>
            <a:solidFill>
              <a:srgbClr val="FF0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/>
          <p:cNvCxnSpPr/>
          <p:nvPr/>
        </p:nvCxnSpPr>
        <p:spPr>
          <a:xfrm flipV="1">
            <a:off x="4257760" y="3740606"/>
            <a:ext cx="114098" cy="381506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vak 36"/>
          <p:cNvSpPr txBox="1"/>
          <p:nvPr/>
        </p:nvSpPr>
        <p:spPr>
          <a:xfrm>
            <a:off x="4606387" y="3486266"/>
            <a:ext cx="3950301" cy="400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nl-NL" sz="1000" dirty="0"/>
              <a:t>Identificaties (fictief):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nl-NL" sz="1000" dirty="0"/>
              <a:t>nl.imkl-KL3131.Data_Seg53430 (telecommunicatiekabel)</a:t>
            </a:r>
          </a:p>
        </p:txBody>
      </p:sp>
      <p:sp>
        <p:nvSpPr>
          <p:cNvPr id="47" name="Rechthoek 46"/>
          <p:cNvSpPr/>
          <p:nvPr/>
        </p:nvSpPr>
        <p:spPr>
          <a:xfrm rot="335573">
            <a:off x="2155852" y="1870788"/>
            <a:ext cx="480216" cy="69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859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8650" y="930973"/>
            <a:ext cx="7886701" cy="2153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600" dirty="0"/>
              <a:t>Volgens het </a:t>
            </a:r>
            <a:r>
              <a:rPr lang="nl-NL" sz="1600" dirty="0" smtClean="0"/>
              <a:t>IMKL-model (versie 1.2.1) is </a:t>
            </a:r>
            <a:r>
              <a:rPr lang="nl-NL" sz="1600" dirty="0"/>
              <a:t>het mogelijk om </a:t>
            </a:r>
            <a:r>
              <a:rPr lang="nl-NL" sz="1600" dirty="0"/>
              <a:t>bijv. 1 mantelbuis </a:t>
            </a:r>
            <a:r>
              <a:rPr lang="nl-NL" sz="1600" dirty="0" smtClean="0"/>
              <a:t>aan meerdere </a:t>
            </a:r>
            <a:r>
              <a:rPr lang="nl-NL" sz="1600" dirty="0"/>
              <a:t>netwerken </a:t>
            </a:r>
            <a:r>
              <a:rPr lang="nl-NL" sz="1600" dirty="0" smtClean="0"/>
              <a:t>te koppelen.</a:t>
            </a:r>
            <a:endParaRPr lang="nl-NL" sz="1600" dirty="0"/>
          </a:p>
          <a:p>
            <a:pPr marL="0" indent="0">
              <a:buNone/>
            </a:pPr>
            <a:r>
              <a:rPr lang="nl-NL" sz="1600" dirty="0"/>
              <a:t>Dat geldt ook voor de gerelateerde informatie:</a:t>
            </a:r>
          </a:p>
          <a:p>
            <a:r>
              <a:rPr lang="nl-NL" sz="1600" dirty="0" err="1"/>
              <a:t>ExtraInformatie</a:t>
            </a:r>
            <a:r>
              <a:rPr lang="nl-NL" sz="1600" dirty="0"/>
              <a:t> (Annotatie, Maatvoering, </a:t>
            </a:r>
            <a:r>
              <a:rPr lang="nl-NL" sz="1600" dirty="0" err="1"/>
              <a:t>ExtraDetailinfo</a:t>
            </a:r>
            <a:r>
              <a:rPr lang="nl-NL" sz="1600" dirty="0"/>
              <a:t>, </a:t>
            </a:r>
            <a:r>
              <a:rPr lang="nl-NL" sz="1600" dirty="0" err="1"/>
              <a:t>AanduidingEisVoorzorgsmaatregel</a:t>
            </a:r>
            <a:r>
              <a:rPr lang="nl-NL" sz="1600" dirty="0"/>
              <a:t>)</a:t>
            </a:r>
          </a:p>
          <a:p>
            <a:r>
              <a:rPr lang="nl-NL" sz="1600" dirty="0" err="1"/>
              <a:t>ExtraGeometrie</a:t>
            </a:r>
            <a:endParaRPr lang="nl-NL" sz="1600" dirty="0"/>
          </a:p>
          <a:p>
            <a:r>
              <a:rPr lang="nl-NL" sz="1600" dirty="0"/>
              <a:t>Diepte (</a:t>
            </a:r>
            <a:r>
              <a:rPr lang="nl-NL" sz="1600" dirty="0" err="1"/>
              <a:t>DiepteNAP</a:t>
            </a:r>
            <a:r>
              <a:rPr lang="nl-NL" sz="1600" dirty="0"/>
              <a:t>, </a:t>
            </a:r>
            <a:r>
              <a:rPr lang="nl-NL" sz="1600" dirty="0" err="1"/>
              <a:t>DiepteTovMaaiveld</a:t>
            </a:r>
            <a:r>
              <a:rPr lang="nl-NL" sz="1600" dirty="0"/>
              <a:t>)</a:t>
            </a:r>
          </a:p>
        </p:txBody>
      </p:sp>
      <p:cxnSp>
        <p:nvCxnSpPr>
          <p:cNvPr id="18" name="Rechte verbindingslijn 17"/>
          <p:cNvCxnSpPr/>
          <p:nvPr/>
        </p:nvCxnSpPr>
        <p:spPr>
          <a:xfrm>
            <a:off x="878897" y="3776225"/>
            <a:ext cx="354211" cy="39578"/>
          </a:xfrm>
          <a:prstGeom prst="line">
            <a:avLst/>
          </a:prstGeom>
          <a:ln w="635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>
            <a:off x="790195" y="4056023"/>
            <a:ext cx="388421" cy="38607"/>
          </a:xfrm>
          <a:prstGeom prst="line">
            <a:avLst/>
          </a:prstGeom>
          <a:ln w="635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80"/>
            <a:ext cx="7886700" cy="994172"/>
          </a:xfrm>
        </p:spPr>
        <p:txBody>
          <a:bodyPr/>
          <a:lstStyle/>
          <a:p>
            <a:r>
              <a:rPr lang="nl-NL" dirty="0" smtClean="0"/>
              <a:t>IMKL v1.2.1</a:t>
            </a:r>
            <a:endParaRPr lang="nl-NL" dirty="0"/>
          </a:p>
        </p:txBody>
      </p:sp>
      <p:sp>
        <p:nvSpPr>
          <p:cNvPr id="5" name="Ovaal 4"/>
          <p:cNvSpPr/>
          <p:nvPr/>
        </p:nvSpPr>
        <p:spPr>
          <a:xfrm>
            <a:off x="2982726" y="3853677"/>
            <a:ext cx="651794" cy="731142"/>
          </a:xfrm>
          <a:prstGeom prst="ellipse">
            <a:avLst/>
          </a:prstGeom>
          <a:pattFill prst="pct20">
            <a:fgClr>
              <a:schemeClr val="accent4"/>
            </a:fgClr>
            <a:bgClr>
              <a:schemeClr val="bg1"/>
            </a:bgClr>
          </a:patt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13"/>
          </a:p>
        </p:txBody>
      </p:sp>
      <p:sp>
        <p:nvSpPr>
          <p:cNvPr id="7" name="Ovaal 6"/>
          <p:cNvSpPr/>
          <p:nvPr/>
        </p:nvSpPr>
        <p:spPr>
          <a:xfrm>
            <a:off x="1186988" y="3669492"/>
            <a:ext cx="651794" cy="731142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13"/>
          </a:p>
        </p:txBody>
      </p:sp>
      <p:cxnSp>
        <p:nvCxnSpPr>
          <p:cNvPr id="9" name="Rechte verbindingslijn 8"/>
          <p:cNvCxnSpPr/>
          <p:nvPr/>
        </p:nvCxnSpPr>
        <p:spPr>
          <a:xfrm>
            <a:off x="1512885" y="3669492"/>
            <a:ext cx="1795738" cy="18418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>
            <a:stCxn id="7" idx="4"/>
            <a:endCxn id="5" idx="4"/>
          </p:cNvCxnSpPr>
          <p:nvPr/>
        </p:nvCxnSpPr>
        <p:spPr>
          <a:xfrm>
            <a:off x="1512885" y="4409006"/>
            <a:ext cx="1795738" cy="16744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/>
          <p:nvPr/>
        </p:nvCxnSpPr>
        <p:spPr>
          <a:xfrm>
            <a:off x="3048698" y="4035064"/>
            <a:ext cx="781084" cy="78404"/>
          </a:xfrm>
          <a:prstGeom prst="line">
            <a:avLst/>
          </a:prstGeom>
          <a:ln w="63500" cap="rnd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/>
          <p:cNvCxnSpPr/>
          <p:nvPr/>
        </p:nvCxnSpPr>
        <p:spPr>
          <a:xfrm>
            <a:off x="3007732" y="4287857"/>
            <a:ext cx="781084" cy="78404"/>
          </a:xfrm>
          <a:prstGeom prst="line">
            <a:avLst/>
          </a:prstGeom>
          <a:ln w="635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3895754" y="3967672"/>
            <a:ext cx="42138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solidFill>
                  <a:srgbClr val="FF0066"/>
                </a:solidFill>
              </a:rPr>
              <a:t>Elektriciteitskabel – </a:t>
            </a:r>
            <a:r>
              <a:rPr lang="nl-NL" sz="1050" dirty="0" err="1">
                <a:solidFill>
                  <a:srgbClr val="FF0066"/>
                </a:solidFill>
              </a:rPr>
              <a:t>inNetwork</a:t>
            </a:r>
            <a:r>
              <a:rPr lang="nl-NL" sz="1050" dirty="0">
                <a:solidFill>
                  <a:srgbClr val="FF0066"/>
                </a:solidFill>
              </a:rPr>
              <a:t>: kl3131. NW512_Middenspanning</a:t>
            </a:r>
          </a:p>
        </p:txBody>
      </p:sp>
      <p:sp>
        <p:nvSpPr>
          <p:cNvPr id="29" name="Tekstvak 28"/>
          <p:cNvSpPr txBox="1"/>
          <p:nvPr/>
        </p:nvSpPr>
        <p:spPr>
          <a:xfrm>
            <a:off x="3895754" y="4238810"/>
            <a:ext cx="43719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solidFill>
                  <a:srgbClr val="00B050"/>
                </a:solidFill>
              </a:rPr>
              <a:t>Telecommunicatiekabel – </a:t>
            </a:r>
            <a:r>
              <a:rPr lang="nl-NL" sz="1050" dirty="0" err="1">
                <a:solidFill>
                  <a:srgbClr val="00B050"/>
                </a:solidFill>
              </a:rPr>
              <a:t>inNetwork</a:t>
            </a:r>
            <a:r>
              <a:rPr lang="nl-NL" sz="1050" dirty="0">
                <a:solidFill>
                  <a:srgbClr val="00B050"/>
                </a:solidFill>
              </a:rPr>
              <a:t>: kl3131.NW28_Datatransport</a:t>
            </a:r>
          </a:p>
        </p:txBody>
      </p:sp>
      <p:cxnSp>
        <p:nvCxnSpPr>
          <p:cNvPr id="36" name="Rechte verbindingslijn 35"/>
          <p:cNvCxnSpPr/>
          <p:nvPr/>
        </p:nvCxnSpPr>
        <p:spPr>
          <a:xfrm rot="300000">
            <a:off x="1894907" y="3330078"/>
            <a:ext cx="29836" cy="332906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1873475" y="3238840"/>
            <a:ext cx="10878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Diepte: 230 cm</a:t>
            </a:r>
          </a:p>
        </p:txBody>
      </p:sp>
      <p:sp>
        <p:nvSpPr>
          <p:cNvPr id="39" name="Tekstvak 38"/>
          <p:cNvSpPr txBox="1"/>
          <p:nvPr/>
        </p:nvSpPr>
        <p:spPr>
          <a:xfrm>
            <a:off x="3113879" y="3251169"/>
            <a:ext cx="26494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Profielschets PF_20170317_BestWest_GraafMij</a:t>
            </a:r>
          </a:p>
        </p:txBody>
      </p:sp>
      <p:cxnSp>
        <p:nvCxnSpPr>
          <p:cNvPr id="40" name="Rechte verbindingslijn 39"/>
          <p:cNvCxnSpPr>
            <a:endCxn id="43" idx="0"/>
          </p:cNvCxnSpPr>
          <p:nvPr/>
        </p:nvCxnSpPr>
        <p:spPr>
          <a:xfrm flipH="1">
            <a:off x="2333330" y="3416051"/>
            <a:ext cx="780549" cy="225258"/>
          </a:xfrm>
          <a:prstGeom prst="line">
            <a:avLst/>
          </a:prstGeom>
          <a:ln w="9525">
            <a:solidFill>
              <a:schemeClr val="tx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hoek 42"/>
          <p:cNvSpPr/>
          <p:nvPr/>
        </p:nvSpPr>
        <p:spPr>
          <a:xfrm rot="313112">
            <a:off x="1414229" y="3639343"/>
            <a:ext cx="1751921" cy="948607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13"/>
          </a:p>
        </p:txBody>
      </p:sp>
      <p:sp>
        <p:nvSpPr>
          <p:cNvPr id="4" name="Rechthoek 3"/>
          <p:cNvSpPr/>
          <p:nvPr/>
        </p:nvSpPr>
        <p:spPr>
          <a:xfrm rot="335573">
            <a:off x="1518764" y="3716306"/>
            <a:ext cx="480216" cy="69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9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4200" y="20781"/>
            <a:ext cx="5869438" cy="469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8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6701" y="53787"/>
            <a:ext cx="6111681" cy="463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10614"/>
            <a:ext cx="7886700" cy="994172"/>
          </a:xfrm>
        </p:spPr>
        <p:txBody>
          <a:bodyPr/>
          <a:lstStyle/>
          <a:p>
            <a:r>
              <a:rPr lang="nl-NL" dirty="0"/>
              <a:t>Huidige situatie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8650" y="914401"/>
            <a:ext cx="8085859" cy="357996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nl-NL" sz="1600" dirty="0"/>
              <a:t>Om het mogelijk te maken dat </a:t>
            </a:r>
            <a:r>
              <a:rPr lang="nl-NL" sz="1600" dirty="0" smtClean="0"/>
              <a:t>een </a:t>
            </a:r>
            <a:r>
              <a:rPr lang="nl-NL" sz="1600" dirty="0" err="1" smtClean="0"/>
              <a:t>KabelEnLeidingContainer</a:t>
            </a:r>
            <a:r>
              <a:rPr lang="nl-NL" sz="1600" dirty="0" smtClean="0"/>
              <a:t> </a:t>
            </a:r>
            <a:r>
              <a:rPr lang="nl-NL" sz="1600" dirty="0"/>
              <a:t>of een </a:t>
            </a:r>
            <a:r>
              <a:rPr lang="nl-NL" sz="1600" dirty="0" err="1" smtClean="0"/>
              <a:t>ContainerLeiding</a:t>
            </a:r>
            <a:r>
              <a:rPr lang="nl-NL" sz="1600" dirty="0" smtClean="0"/>
              <a:t>- element </a:t>
            </a:r>
            <a:r>
              <a:rPr lang="nl-NL" sz="1600" dirty="0"/>
              <a:t>incl.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/>
              <a:t>gerelateerde informatie (</a:t>
            </a:r>
            <a:r>
              <a:rPr lang="nl-NL" sz="1600" dirty="0" err="1"/>
              <a:t>ExtraInformatie</a:t>
            </a:r>
            <a:r>
              <a:rPr lang="nl-NL" sz="1600" dirty="0"/>
              <a:t>, </a:t>
            </a:r>
            <a:r>
              <a:rPr lang="nl-NL" sz="1600" dirty="0" err="1"/>
              <a:t>ExtraGeometrie</a:t>
            </a:r>
            <a:r>
              <a:rPr lang="nl-NL" sz="1600" dirty="0"/>
              <a:t> en Diepte) naar meerdere Utiliteitsnetten kan verwijzen, is het IMKL v1.2.1 daarop voorbereid.</a:t>
            </a:r>
          </a:p>
          <a:p>
            <a:pPr>
              <a:lnSpc>
                <a:spcPct val="140000"/>
              </a:lnSpc>
            </a:pPr>
            <a:r>
              <a:rPr lang="nl-NL" sz="1600" dirty="0"/>
              <a:t>De KLIC-WIN systemen van het Kadaster zijn echter momenteel nog </a:t>
            </a:r>
            <a:r>
              <a:rPr lang="nl-NL" sz="1600" u="sng" dirty="0"/>
              <a:t>niet</a:t>
            </a:r>
            <a:r>
              <a:rPr lang="nl-NL" sz="1600" dirty="0"/>
              <a:t> in staat om verwijzingen naar meerdere Utiliteitsnetten (met verschillende thema’s!) te verwerken. De betreffende features zouden dan namelijk in zo’n geval opgenomen moeten worden bij meerdere thematische kaarten.</a:t>
            </a:r>
          </a:p>
          <a:p>
            <a:pPr>
              <a:lnSpc>
                <a:spcPct val="140000"/>
              </a:lnSpc>
            </a:pPr>
            <a:r>
              <a:rPr lang="nl-NL" sz="1600" dirty="0"/>
              <a:t>Voor de implementatie in de Kadaster systemen is issue 181 geregistreerd.</a:t>
            </a:r>
          </a:p>
        </p:txBody>
      </p:sp>
    </p:spTree>
    <p:extLst>
      <p:ext uri="{BB962C8B-B14F-4D97-AF65-F5344CB8AC3E}">
        <p14:creationId xmlns:p14="http://schemas.microsoft.com/office/powerpoint/2010/main" val="314689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-3248"/>
            <a:ext cx="7886700" cy="994172"/>
          </a:xfrm>
        </p:spPr>
        <p:txBody>
          <a:bodyPr/>
          <a:lstStyle/>
          <a:p>
            <a:r>
              <a:rPr lang="nl-NL" dirty="0"/>
              <a:t>Voorstel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2116" y="824670"/>
            <a:ext cx="8126248" cy="396900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nl-NL" sz="1600" dirty="0"/>
              <a:t>De aanpassing van de KLIC-WIN systemen van het Kadaster zou een grote inspanning betekenen en groot deel van de nog beschikbare tijd in 2017 </a:t>
            </a:r>
            <a:r>
              <a:rPr lang="nl-NL" sz="1600" dirty="0" smtClean="0"/>
              <a:t>kosten,  </a:t>
            </a:r>
            <a:r>
              <a:rPr lang="nl-NL" sz="1600" dirty="0"/>
              <a:t>waardoor de implementatie van bijv. EV naar 2018 zou gaan </a:t>
            </a:r>
            <a:r>
              <a:rPr lang="nl-NL" sz="1600" dirty="0" smtClean="0"/>
              <a:t>verschuiven.</a:t>
            </a:r>
            <a:br>
              <a:rPr lang="nl-NL" sz="1600" dirty="0" smtClean="0"/>
            </a:br>
            <a:r>
              <a:rPr lang="nl-NL" sz="1600" dirty="0" smtClean="0"/>
              <a:t>De </a:t>
            </a:r>
            <a:r>
              <a:rPr lang="nl-NL" sz="1600" dirty="0"/>
              <a:t>werkgroep IMKL/BMKL acht dit uitstel van nog resterende functionaliteiten niet wenselijk en adviseert daarom om deze aanpassing nu niet door te voeren.</a:t>
            </a:r>
          </a:p>
          <a:p>
            <a:pPr>
              <a:lnSpc>
                <a:spcPct val="150000"/>
              </a:lnSpc>
            </a:pPr>
            <a:r>
              <a:rPr lang="nl-NL" sz="1600" dirty="0"/>
              <a:t>Er zijn daarom een tweetal alternatieven uitgewerkt. </a:t>
            </a:r>
          </a:p>
          <a:p>
            <a:pPr>
              <a:lnSpc>
                <a:spcPct val="150000"/>
              </a:lnSpc>
            </a:pPr>
            <a:r>
              <a:rPr lang="nl-NL" sz="1600" dirty="0"/>
              <a:t>De netbeheerders </a:t>
            </a:r>
            <a:r>
              <a:rPr lang="nl-NL" sz="1600" dirty="0" smtClean="0"/>
              <a:t>leveren </a:t>
            </a:r>
            <a:r>
              <a:rPr lang="nl-NL" sz="1600" dirty="0"/>
              <a:t>data volgens één van de uitgewerkte alternatieven. Er zijn al enkele netbeheerders die conform 1 van deze alternatieven leveren.</a:t>
            </a:r>
          </a:p>
          <a:p>
            <a:pPr>
              <a:lnSpc>
                <a:spcPct val="150000"/>
              </a:lnSpc>
            </a:pPr>
            <a:r>
              <a:rPr lang="nl-NL" sz="1600" dirty="0"/>
              <a:t>Na de implementatie van KLIC-WIN dit issue opnieuw prioriteren in overleg met de sector. </a:t>
            </a:r>
            <a:r>
              <a:rPr lang="nl-NL" sz="1600" dirty="0" smtClean="0"/>
              <a:t>Na </a:t>
            </a:r>
            <a:r>
              <a:rPr lang="nl-NL" sz="1600" dirty="0"/>
              <a:t>voldoende prioriteit van de sector KLIC-WIN systemen aanpassen.</a:t>
            </a:r>
          </a:p>
        </p:txBody>
      </p:sp>
    </p:spTree>
    <p:extLst>
      <p:ext uri="{BB962C8B-B14F-4D97-AF65-F5344CB8AC3E}">
        <p14:creationId xmlns:p14="http://schemas.microsoft.com/office/powerpoint/2010/main" val="226057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10616"/>
            <a:ext cx="7886700" cy="994172"/>
          </a:xfrm>
        </p:spPr>
        <p:txBody>
          <a:bodyPr/>
          <a:lstStyle/>
          <a:p>
            <a:r>
              <a:rPr lang="nl-NL" dirty="0"/>
              <a:t>Voorgestelde oplossingsrichtingen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8650" y="1058962"/>
            <a:ext cx="7886700" cy="406375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l-NL" sz="2700" b="1" u="sng" dirty="0"/>
              <a:t>Alternatief 1</a:t>
            </a:r>
          </a:p>
          <a:p>
            <a:pPr>
              <a:lnSpc>
                <a:spcPct val="150000"/>
              </a:lnSpc>
            </a:pPr>
            <a:r>
              <a:rPr lang="nl-NL" sz="2300" dirty="0"/>
              <a:t>De netbeheerder levert de mantelbuis aan voor beide thema’s</a:t>
            </a:r>
            <a:br>
              <a:rPr lang="nl-NL" sz="2300" dirty="0"/>
            </a:br>
            <a:r>
              <a:rPr lang="nl-NL" sz="2300" dirty="0"/>
              <a:t>(voorbeeld: utiliteitsnet </a:t>
            </a:r>
            <a:r>
              <a:rPr lang="nl-NL" sz="2300" i="1" dirty="0"/>
              <a:t>middenspanning</a:t>
            </a:r>
            <a:r>
              <a:rPr lang="nl-NL" sz="2300" dirty="0"/>
              <a:t> én utiliteitsnet </a:t>
            </a:r>
            <a:r>
              <a:rPr lang="nl-NL" sz="2300" i="1" dirty="0"/>
              <a:t>datatransport</a:t>
            </a:r>
            <a:r>
              <a:rPr lang="nl-NL" sz="2300" dirty="0"/>
              <a:t>).</a:t>
            </a:r>
            <a:br>
              <a:rPr lang="nl-NL" sz="2300" dirty="0"/>
            </a:br>
            <a:r>
              <a:rPr lang="nl-NL" sz="2300" dirty="0"/>
              <a:t>De mantelbuis wordt op beide themakaarten afgebeeld in de kleur van het thema.</a:t>
            </a:r>
            <a:br>
              <a:rPr lang="nl-NL" sz="2300" dirty="0"/>
            </a:br>
            <a:r>
              <a:rPr lang="nl-NL" sz="2300" dirty="0"/>
              <a:t>Let wel: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2300" dirty="0"/>
              <a:t>Het object mantelbuis wordt vaker aangeleverd, maar moet wel uniek worden geïdentificeerd.</a:t>
            </a:r>
            <a:br>
              <a:rPr lang="nl-NL" sz="2300" dirty="0"/>
            </a:br>
            <a:r>
              <a:rPr lang="nl-NL" sz="2300" dirty="0"/>
              <a:t>Om deze uniek te identificeren, zou de themanaam aan de identificatie kunnen worden toegevoegd, bijv.</a:t>
            </a:r>
            <a:br>
              <a:rPr lang="nl-NL" sz="2300" dirty="0"/>
            </a:br>
            <a:r>
              <a:rPr lang="nl-NL" sz="2300" dirty="0"/>
              <a:t>	</a:t>
            </a:r>
            <a:r>
              <a:rPr lang="nl-NL" sz="2300" i="1" dirty="0"/>
              <a:t>nl.imkl-KL3131.mantelbuis_123456_middenspanning</a:t>
            </a:r>
            <a:r>
              <a:rPr lang="nl-NL" sz="2300" dirty="0"/>
              <a:t/>
            </a:r>
            <a:br>
              <a:rPr lang="nl-NL" sz="2300" dirty="0"/>
            </a:br>
            <a:r>
              <a:rPr lang="nl-NL" sz="2300" dirty="0"/>
              <a:t>	</a:t>
            </a:r>
            <a:r>
              <a:rPr lang="nl-NL" sz="2300" i="1" dirty="0"/>
              <a:t>nl.imkl-KL3131.mantelbuis_123456_datatransport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2300" dirty="0"/>
              <a:t>Ook gerelateerde objecten moeten daarmee vaker worden aangeleverd.</a:t>
            </a:r>
          </a:p>
          <a:p>
            <a:pPr marL="0" indent="0">
              <a:buNone/>
            </a:pPr>
            <a:r>
              <a:rPr lang="nl-NL" sz="1500" dirty="0"/>
              <a:t/>
            </a:r>
            <a:br>
              <a:rPr lang="nl-NL" sz="1500" dirty="0"/>
            </a:br>
            <a:endParaRPr lang="nl-NL" sz="1500" dirty="0"/>
          </a:p>
        </p:txBody>
      </p:sp>
    </p:spTree>
    <p:extLst>
      <p:ext uri="{BB962C8B-B14F-4D97-AF65-F5344CB8AC3E}">
        <p14:creationId xmlns:p14="http://schemas.microsoft.com/office/powerpoint/2010/main" val="271524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95313" y="831941"/>
            <a:ext cx="7886700" cy="3576220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cxnSp>
        <p:nvCxnSpPr>
          <p:cNvPr id="24" name="Rechte verbindingslijn 23"/>
          <p:cNvCxnSpPr/>
          <p:nvPr/>
        </p:nvCxnSpPr>
        <p:spPr>
          <a:xfrm>
            <a:off x="1502528" y="3804443"/>
            <a:ext cx="388421" cy="38608"/>
          </a:xfrm>
          <a:prstGeom prst="line">
            <a:avLst/>
          </a:prstGeom>
          <a:ln w="635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5313" y="37743"/>
            <a:ext cx="7886700" cy="994172"/>
          </a:xfrm>
        </p:spPr>
        <p:txBody>
          <a:bodyPr/>
          <a:lstStyle/>
          <a:p>
            <a:r>
              <a:rPr lang="nl-NL" dirty="0"/>
              <a:t>Uitwerking alternatief 1</a:t>
            </a:r>
          </a:p>
        </p:txBody>
      </p:sp>
      <p:sp>
        <p:nvSpPr>
          <p:cNvPr id="5" name="Ovaal 4"/>
          <p:cNvSpPr/>
          <p:nvPr/>
        </p:nvSpPr>
        <p:spPr>
          <a:xfrm>
            <a:off x="3695058" y="3602098"/>
            <a:ext cx="651794" cy="731142"/>
          </a:xfrm>
          <a:prstGeom prst="ellipse">
            <a:avLst/>
          </a:prstGeom>
          <a:pattFill prst="pct20">
            <a:fgClr>
              <a:srgbClr val="00B050"/>
            </a:fgClr>
            <a:bgClr>
              <a:schemeClr val="bg1"/>
            </a:bgClr>
          </a:patt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13"/>
          </a:p>
        </p:txBody>
      </p:sp>
      <p:sp>
        <p:nvSpPr>
          <p:cNvPr id="7" name="Ovaal 6"/>
          <p:cNvSpPr/>
          <p:nvPr/>
        </p:nvSpPr>
        <p:spPr>
          <a:xfrm>
            <a:off x="1899320" y="3417913"/>
            <a:ext cx="651794" cy="731142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13"/>
          </a:p>
        </p:txBody>
      </p:sp>
      <p:cxnSp>
        <p:nvCxnSpPr>
          <p:cNvPr id="9" name="Rechte verbindingslijn 8"/>
          <p:cNvCxnSpPr/>
          <p:nvPr/>
        </p:nvCxnSpPr>
        <p:spPr>
          <a:xfrm>
            <a:off x="2225218" y="3417912"/>
            <a:ext cx="1795738" cy="184187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>
            <a:stCxn id="7" idx="4"/>
            <a:endCxn id="5" idx="4"/>
          </p:cNvCxnSpPr>
          <p:nvPr/>
        </p:nvCxnSpPr>
        <p:spPr>
          <a:xfrm>
            <a:off x="2135430" y="4149055"/>
            <a:ext cx="1975312" cy="18418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/>
          <p:cNvCxnSpPr/>
          <p:nvPr/>
        </p:nvCxnSpPr>
        <p:spPr>
          <a:xfrm>
            <a:off x="3720064" y="4036278"/>
            <a:ext cx="781084" cy="78404"/>
          </a:xfrm>
          <a:prstGeom prst="line">
            <a:avLst/>
          </a:prstGeom>
          <a:ln w="635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/>
          <p:cNvSpPr txBox="1"/>
          <p:nvPr/>
        </p:nvSpPr>
        <p:spPr>
          <a:xfrm>
            <a:off x="3085364" y="4433131"/>
            <a:ext cx="53194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solidFill>
                  <a:srgbClr val="00B050"/>
                </a:solidFill>
              </a:rPr>
              <a:t>Telecommunicatiekabel + andere features – </a:t>
            </a:r>
            <a:r>
              <a:rPr lang="nl-NL" sz="1050" dirty="0" err="1">
                <a:solidFill>
                  <a:srgbClr val="00B050"/>
                </a:solidFill>
              </a:rPr>
              <a:t>inNetwork</a:t>
            </a:r>
            <a:r>
              <a:rPr lang="nl-NL" sz="1050" dirty="0">
                <a:solidFill>
                  <a:srgbClr val="00B050"/>
                </a:solidFill>
              </a:rPr>
              <a:t>: kl3131. NW28_Datatransport</a:t>
            </a:r>
          </a:p>
          <a:p>
            <a:endParaRPr lang="nl-NL" sz="1050" dirty="0">
              <a:solidFill>
                <a:srgbClr val="00B050"/>
              </a:solidFill>
            </a:endParaRPr>
          </a:p>
        </p:txBody>
      </p:sp>
      <p:cxnSp>
        <p:nvCxnSpPr>
          <p:cNvPr id="36" name="Rechte verbindingslijn 35"/>
          <p:cNvCxnSpPr/>
          <p:nvPr/>
        </p:nvCxnSpPr>
        <p:spPr>
          <a:xfrm flipH="1">
            <a:off x="2637074" y="2871036"/>
            <a:ext cx="4763" cy="597518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2607238" y="2951540"/>
            <a:ext cx="11271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Diepte:  230 cm</a:t>
            </a:r>
          </a:p>
        </p:txBody>
      </p:sp>
      <p:sp>
        <p:nvSpPr>
          <p:cNvPr id="39" name="Tekstvak 38"/>
          <p:cNvSpPr txBox="1"/>
          <p:nvPr/>
        </p:nvSpPr>
        <p:spPr>
          <a:xfrm>
            <a:off x="3826211" y="2956722"/>
            <a:ext cx="3104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Profielschets PF_20170317_BestWest_GraafMij</a:t>
            </a:r>
          </a:p>
        </p:txBody>
      </p:sp>
      <p:cxnSp>
        <p:nvCxnSpPr>
          <p:cNvPr id="40" name="Rechte verbindingslijn 39"/>
          <p:cNvCxnSpPr>
            <a:endCxn id="43" idx="0"/>
          </p:cNvCxnSpPr>
          <p:nvPr/>
        </p:nvCxnSpPr>
        <p:spPr>
          <a:xfrm flipH="1">
            <a:off x="3045662" y="3049006"/>
            <a:ext cx="782330" cy="340724"/>
          </a:xfrm>
          <a:prstGeom prst="line">
            <a:avLst/>
          </a:prstGeom>
          <a:ln w="9525">
            <a:solidFill>
              <a:srgbClr val="00B05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hoek 42"/>
          <p:cNvSpPr/>
          <p:nvPr/>
        </p:nvSpPr>
        <p:spPr>
          <a:xfrm rot="313112">
            <a:off x="2126561" y="3387764"/>
            <a:ext cx="1751921" cy="948607"/>
          </a:xfrm>
          <a:prstGeom prst="rect">
            <a:avLst/>
          </a:prstGeom>
          <a:noFill/>
          <a:ln w="95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13"/>
          </a:p>
        </p:txBody>
      </p:sp>
      <p:cxnSp>
        <p:nvCxnSpPr>
          <p:cNvPr id="21" name="Rechte verbindingslijn 20"/>
          <p:cNvCxnSpPr/>
          <p:nvPr/>
        </p:nvCxnSpPr>
        <p:spPr>
          <a:xfrm>
            <a:off x="1515176" y="1544683"/>
            <a:ext cx="360158" cy="31759"/>
          </a:xfrm>
          <a:prstGeom prst="line">
            <a:avLst/>
          </a:prstGeom>
          <a:ln w="63500" cap="rnd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al 24"/>
          <p:cNvSpPr/>
          <p:nvPr/>
        </p:nvSpPr>
        <p:spPr>
          <a:xfrm>
            <a:off x="3624951" y="1614316"/>
            <a:ext cx="651794" cy="731142"/>
          </a:xfrm>
          <a:prstGeom prst="ellipse">
            <a:avLst/>
          </a:prstGeom>
          <a:pattFill prst="pct20">
            <a:fgClr>
              <a:srgbClr val="FF0066"/>
            </a:fgClr>
            <a:bgClr>
              <a:schemeClr val="bg1"/>
            </a:bgClr>
          </a:patt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13"/>
          </a:p>
        </p:txBody>
      </p:sp>
      <p:sp>
        <p:nvSpPr>
          <p:cNvPr id="26" name="Ovaal 25"/>
          <p:cNvSpPr/>
          <p:nvPr/>
        </p:nvSpPr>
        <p:spPr>
          <a:xfrm>
            <a:off x="1829213" y="1430131"/>
            <a:ext cx="651794" cy="731142"/>
          </a:xfrm>
          <a:prstGeom prst="ellipse">
            <a:avLst/>
          </a:prstGeom>
          <a:noFill/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13"/>
          </a:p>
        </p:txBody>
      </p:sp>
      <p:cxnSp>
        <p:nvCxnSpPr>
          <p:cNvPr id="27" name="Rechte verbindingslijn 26"/>
          <p:cNvCxnSpPr/>
          <p:nvPr/>
        </p:nvCxnSpPr>
        <p:spPr>
          <a:xfrm>
            <a:off x="2155111" y="1430130"/>
            <a:ext cx="1795738" cy="184187"/>
          </a:xfrm>
          <a:prstGeom prst="line">
            <a:avLst/>
          </a:prstGeom>
          <a:ln w="254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>
            <a:stCxn id="26" idx="4"/>
            <a:endCxn id="25" idx="4"/>
          </p:cNvCxnSpPr>
          <p:nvPr/>
        </p:nvCxnSpPr>
        <p:spPr>
          <a:xfrm>
            <a:off x="2065323" y="2161273"/>
            <a:ext cx="1975312" cy="184185"/>
          </a:xfrm>
          <a:prstGeom prst="line">
            <a:avLst/>
          </a:prstGeom>
          <a:ln w="254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/>
          <p:cNvCxnSpPr/>
          <p:nvPr/>
        </p:nvCxnSpPr>
        <p:spPr>
          <a:xfrm>
            <a:off x="3690924" y="1795702"/>
            <a:ext cx="781084" cy="78404"/>
          </a:xfrm>
          <a:prstGeom prst="line">
            <a:avLst/>
          </a:prstGeom>
          <a:ln w="63500" cap="rnd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vak 34"/>
          <p:cNvSpPr txBox="1"/>
          <p:nvPr/>
        </p:nvSpPr>
        <p:spPr>
          <a:xfrm>
            <a:off x="3085365" y="2433484"/>
            <a:ext cx="53194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solidFill>
                  <a:srgbClr val="FF0066"/>
                </a:solidFill>
              </a:rPr>
              <a:t>Elektriciteitskabel   + andere features – inNetwork: kl3131.NW512_Middenspanning</a:t>
            </a:r>
          </a:p>
        </p:txBody>
      </p:sp>
      <p:cxnSp>
        <p:nvCxnSpPr>
          <p:cNvPr id="41" name="Rechte verbindingslijn 40"/>
          <p:cNvCxnSpPr/>
          <p:nvPr/>
        </p:nvCxnSpPr>
        <p:spPr>
          <a:xfrm flipH="1">
            <a:off x="2566967" y="883254"/>
            <a:ext cx="4763" cy="597518"/>
          </a:xfrm>
          <a:prstGeom prst="line">
            <a:avLst/>
          </a:prstGeom>
          <a:ln w="25400">
            <a:solidFill>
              <a:srgbClr val="FF006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vak 41"/>
          <p:cNvSpPr txBox="1"/>
          <p:nvPr/>
        </p:nvSpPr>
        <p:spPr>
          <a:xfrm>
            <a:off x="2537132" y="963758"/>
            <a:ext cx="11271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Diepte:  230 cm</a:t>
            </a:r>
          </a:p>
        </p:txBody>
      </p:sp>
      <p:sp>
        <p:nvSpPr>
          <p:cNvPr id="44" name="Tekstvak 43"/>
          <p:cNvSpPr txBox="1"/>
          <p:nvPr/>
        </p:nvSpPr>
        <p:spPr>
          <a:xfrm>
            <a:off x="3756104" y="968940"/>
            <a:ext cx="32306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Profielschets PF_20170317_BestWest_GraafMij</a:t>
            </a:r>
          </a:p>
        </p:txBody>
      </p:sp>
      <p:cxnSp>
        <p:nvCxnSpPr>
          <p:cNvPr id="45" name="Rechte verbindingslijn 44"/>
          <p:cNvCxnSpPr>
            <a:stCxn id="44" idx="1"/>
            <a:endCxn id="46" idx="0"/>
          </p:cNvCxnSpPr>
          <p:nvPr/>
        </p:nvCxnSpPr>
        <p:spPr>
          <a:xfrm flipH="1">
            <a:off x="2975555" y="1095898"/>
            <a:ext cx="780549" cy="306050"/>
          </a:xfrm>
          <a:prstGeom prst="line">
            <a:avLst/>
          </a:prstGeom>
          <a:ln w="9525">
            <a:solidFill>
              <a:srgbClr val="FF0066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hoek 45"/>
          <p:cNvSpPr/>
          <p:nvPr/>
        </p:nvSpPr>
        <p:spPr>
          <a:xfrm rot="313112">
            <a:off x="2056454" y="1399982"/>
            <a:ext cx="1751921" cy="948607"/>
          </a:xfrm>
          <a:prstGeom prst="rect">
            <a:avLst/>
          </a:prstGeom>
          <a:noFill/>
          <a:ln w="9525"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13"/>
          </a:p>
        </p:txBody>
      </p:sp>
      <p:sp>
        <p:nvSpPr>
          <p:cNvPr id="6" name="Tekstvak 5"/>
          <p:cNvSpPr txBox="1"/>
          <p:nvPr/>
        </p:nvSpPr>
        <p:spPr>
          <a:xfrm>
            <a:off x="4603335" y="1214626"/>
            <a:ext cx="3950301" cy="101566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nl-NL" sz="1000" dirty="0"/>
              <a:t>Identificaties (fictief):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nl-NL" sz="1000" dirty="0"/>
              <a:t>nl.imkl-KL3131.MB_123456_middenspanning (mantelbuis)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nl-NL" sz="1000" dirty="0"/>
              <a:t>nl.imkl-KL3131.D_MV_76243821_middenspanning (</a:t>
            </a:r>
            <a:r>
              <a:rPr lang="nl-NL" sz="1000" dirty="0" err="1"/>
              <a:t>diepteTovMaaiveld</a:t>
            </a:r>
            <a:r>
              <a:rPr lang="nl-NL" sz="1000" dirty="0"/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nl-NL" sz="1000" dirty="0"/>
              <a:t>nl.imkl-KL3131.PF_3276221_middenspanning (</a:t>
            </a:r>
            <a:r>
              <a:rPr lang="nl-NL" sz="1000" dirty="0" err="1"/>
              <a:t>extraDetailInfo</a:t>
            </a:r>
            <a:r>
              <a:rPr lang="nl-NL" sz="1000" dirty="0"/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nl-NL" sz="1000" dirty="0"/>
              <a:t>nl.imkl-KL3131.MS_Best41130 (elektriciteitskabel)</a:t>
            </a:r>
          </a:p>
        </p:txBody>
      </p:sp>
      <p:cxnSp>
        <p:nvCxnSpPr>
          <p:cNvPr id="31" name="Rechte verbindingslijn 30"/>
          <p:cNvCxnSpPr/>
          <p:nvPr/>
        </p:nvCxnSpPr>
        <p:spPr>
          <a:xfrm flipV="1">
            <a:off x="4203987" y="1913461"/>
            <a:ext cx="187296" cy="559205"/>
          </a:xfrm>
          <a:prstGeom prst="line">
            <a:avLst/>
          </a:prstGeom>
          <a:ln>
            <a:solidFill>
              <a:srgbClr val="FF0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/>
          <p:cNvCxnSpPr/>
          <p:nvPr/>
        </p:nvCxnSpPr>
        <p:spPr>
          <a:xfrm flipH="1" flipV="1">
            <a:off x="4371858" y="4114682"/>
            <a:ext cx="394106" cy="31844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vak 36"/>
          <p:cNvSpPr txBox="1"/>
          <p:nvPr/>
        </p:nvSpPr>
        <p:spPr>
          <a:xfrm>
            <a:off x="4606387" y="3201125"/>
            <a:ext cx="3950301" cy="101566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nl-NL" sz="1000" dirty="0"/>
              <a:t>Identificaties (fictief):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nl-NL" sz="1000" dirty="0"/>
              <a:t>nl.imkl-KL3131.MB_123456_datatransport (mantelbuis)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nl-NL" sz="1000" dirty="0"/>
              <a:t>nl.imkl-KL3131.D_MV_76243821_datatransport (</a:t>
            </a:r>
            <a:r>
              <a:rPr lang="nl-NL" sz="1000" dirty="0" err="1"/>
              <a:t>diepteTovMaaiveld</a:t>
            </a:r>
            <a:r>
              <a:rPr lang="nl-NL" sz="1000" dirty="0"/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nl-NL" sz="1000" dirty="0"/>
              <a:t>nl.imkl-KL3131.PF_3276221_datatransport (</a:t>
            </a:r>
            <a:r>
              <a:rPr lang="nl-NL" sz="1000" dirty="0" err="1"/>
              <a:t>extraDetailInfo</a:t>
            </a:r>
            <a:r>
              <a:rPr lang="nl-NL" sz="1000" dirty="0"/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nl-NL" sz="1000" dirty="0"/>
              <a:t>nl.imkl-KL3131.Data_Seg53430 (telecommunicatiekabel)</a:t>
            </a:r>
          </a:p>
        </p:txBody>
      </p:sp>
      <p:sp>
        <p:nvSpPr>
          <p:cNvPr id="47" name="Rechthoek 46"/>
          <p:cNvSpPr/>
          <p:nvPr/>
        </p:nvSpPr>
        <p:spPr>
          <a:xfrm rot="335573">
            <a:off x="2155852" y="1475936"/>
            <a:ext cx="480216" cy="69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Rechthoek 47"/>
          <p:cNvSpPr/>
          <p:nvPr/>
        </p:nvSpPr>
        <p:spPr>
          <a:xfrm rot="335573">
            <a:off x="2173102" y="3453603"/>
            <a:ext cx="480216" cy="69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329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17537"/>
            <a:ext cx="7886700" cy="994172"/>
          </a:xfrm>
        </p:spPr>
        <p:txBody>
          <a:bodyPr/>
          <a:lstStyle/>
          <a:p>
            <a:r>
              <a:rPr lang="nl-NL" dirty="0"/>
              <a:t>Voorgestelde oplossingsrichtingen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8650" y="996616"/>
            <a:ext cx="7886700" cy="361694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l-NL" b="1" u="sng" dirty="0"/>
              <a:t>Alternatief 2</a:t>
            </a:r>
          </a:p>
          <a:p>
            <a:pPr>
              <a:lnSpc>
                <a:spcPct val="150000"/>
              </a:lnSpc>
            </a:pPr>
            <a:r>
              <a:rPr lang="nl-NL" sz="1500" dirty="0"/>
              <a:t>De netbeheerder levert de mantelbuis alleen aan voor het meest relevante thema</a:t>
            </a:r>
            <a:br>
              <a:rPr lang="nl-NL" sz="1500" dirty="0"/>
            </a:br>
            <a:r>
              <a:rPr lang="nl-NL" sz="1500" dirty="0"/>
              <a:t>(voorbeeld: alleen utiliteitsnet </a:t>
            </a:r>
            <a:r>
              <a:rPr lang="nl-NL" sz="1500" i="1" dirty="0"/>
              <a:t>middenspanning</a:t>
            </a:r>
            <a:r>
              <a:rPr lang="nl-NL" sz="1500" dirty="0"/>
              <a:t>).</a:t>
            </a:r>
            <a:br>
              <a:rPr lang="nl-NL" sz="1500" dirty="0"/>
            </a:br>
            <a:r>
              <a:rPr lang="nl-NL" sz="1500" dirty="0"/>
              <a:t>De mantelbuis wordt alleen op de themakaart </a:t>
            </a:r>
            <a:r>
              <a:rPr lang="nl-NL" sz="1500" i="1" dirty="0"/>
              <a:t>middenspanning</a:t>
            </a:r>
            <a:r>
              <a:rPr lang="nl-NL" sz="1500" dirty="0"/>
              <a:t> afgebeeld in de kleur van het thema.</a:t>
            </a:r>
            <a:br>
              <a:rPr lang="nl-NL" sz="1500" dirty="0"/>
            </a:br>
            <a:r>
              <a:rPr lang="nl-NL" sz="1500" dirty="0"/>
              <a:t>Let wel: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1500" dirty="0"/>
              <a:t>Het object mantelbuis wordt slechts één keer aangeleverd, met zijn eigen identificatie, bijv..</a:t>
            </a:r>
            <a:br>
              <a:rPr lang="nl-NL" sz="1500" dirty="0"/>
            </a:br>
            <a:r>
              <a:rPr lang="nl-NL" sz="1500" dirty="0"/>
              <a:t>	</a:t>
            </a:r>
            <a:r>
              <a:rPr lang="nl-NL" sz="1500" i="1" dirty="0"/>
              <a:t>nl.imkl-KL3131.mantelbuis_123456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1500" dirty="0"/>
              <a:t>Ook gerelateerde objecten worden maar één keer aangeleverd, en op maar één themakaart afgebeeld</a:t>
            </a:r>
            <a:endParaRPr lang="nl-NL" dirty="0"/>
          </a:p>
          <a:p>
            <a:pPr marL="0" indent="0">
              <a:buNone/>
            </a:pPr>
            <a:endParaRPr lang="nl-NL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44268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daster test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93BE"/>
      </a:accent1>
      <a:accent2>
        <a:srgbClr val="004079"/>
      </a:accent2>
      <a:accent3>
        <a:srgbClr val="FF7400"/>
      </a:accent3>
      <a:accent4>
        <a:srgbClr val="079600"/>
      </a:accent4>
      <a:accent5>
        <a:srgbClr val="922997"/>
      </a:accent5>
      <a:accent6>
        <a:srgbClr val="F4EE00"/>
      </a:accent6>
      <a:hlink>
        <a:srgbClr val="0000FF"/>
      </a:hlink>
      <a:folHlink>
        <a:srgbClr val="0093BE"/>
      </a:folHlink>
    </a:clrScheme>
    <a:fontScheme name="Aangepas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sjabloon V0504.potx [Alleen-lezen]" id="{4C03605F-7A54-4F9A-9860-E5F3BC40E5D8}" vid="{FBD5520E-9EB9-4964-868E-5E71C1D3F5B2}"/>
    </a:ext>
  </a:extLst>
</a:theme>
</file>

<file path=ppt/theme/theme2.xml><?xml version="1.0" encoding="utf-8"?>
<a:theme xmlns:a="http://schemas.openxmlformats.org/drawingml/2006/main" name="Hoofdstuk dia">
  <a:themeElements>
    <a:clrScheme name="Kadaster test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93BE"/>
      </a:accent1>
      <a:accent2>
        <a:srgbClr val="004079"/>
      </a:accent2>
      <a:accent3>
        <a:srgbClr val="FF7400"/>
      </a:accent3>
      <a:accent4>
        <a:srgbClr val="079600"/>
      </a:accent4>
      <a:accent5>
        <a:srgbClr val="922997"/>
      </a:accent5>
      <a:accent6>
        <a:srgbClr val="F4EE00"/>
      </a:accent6>
      <a:hlink>
        <a:srgbClr val="0000FF"/>
      </a:hlink>
      <a:folHlink>
        <a:srgbClr val="0093BE"/>
      </a:folHlink>
    </a:clrScheme>
    <a:fontScheme name="Aangepas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sjabloon V0504.potx [Alleen-lezen]" id="{4C03605F-7A54-4F9A-9860-E5F3BC40E5D8}" vid="{28D26CF3-9FFD-42BD-A0E2-E6E65E12687F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Kadaster2017</Template>
  <TotalTime>373</TotalTime>
  <Words>407</Words>
  <Application>Microsoft Office PowerPoint</Application>
  <PresentationFormat>Diavoorstelling (16:9)</PresentationFormat>
  <Paragraphs>70</Paragraphs>
  <Slides>10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Kantoorthema</vt:lpstr>
      <vt:lpstr>Hoofdstuk dia</vt:lpstr>
      <vt:lpstr>WG IMKL/BMKL</vt:lpstr>
      <vt:lpstr>IMKL v1.2.1</vt:lpstr>
      <vt:lpstr>PowerPoint-presentatie</vt:lpstr>
      <vt:lpstr>PowerPoint-presentatie</vt:lpstr>
      <vt:lpstr>Huidige situatie</vt:lpstr>
      <vt:lpstr>Voorstel</vt:lpstr>
      <vt:lpstr>Voorgestelde oplossingsrichtingen</vt:lpstr>
      <vt:lpstr>Uitwerking alternatief 1</vt:lpstr>
      <vt:lpstr>Voorgestelde oplossingsrichtingen</vt:lpstr>
      <vt:lpstr>Uitwerking alternatief 2</vt:lpstr>
    </vt:vector>
  </TitlesOfParts>
  <Company>Kadaster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WG IMKL/BMKL</dc:title>
  <dc:creator>Akdeniz, Fuat</dc:creator>
  <cp:lastModifiedBy>Herman van den Berg</cp:lastModifiedBy>
  <cp:revision>35</cp:revision>
  <dcterms:created xsi:type="dcterms:W3CDTF">2017-09-14T11:50:29Z</dcterms:created>
  <dcterms:modified xsi:type="dcterms:W3CDTF">2017-10-02T13:11:25Z</dcterms:modified>
</cp:coreProperties>
</file>