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80" r:id="rId2"/>
    <p:sldId id="379" r:id="rId3"/>
    <p:sldId id="375" r:id="rId4"/>
    <p:sldId id="362" r:id="rId5"/>
    <p:sldId id="370" r:id="rId6"/>
    <p:sldId id="371" r:id="rId7"/>
    <p:sldId id="372" r:id="rId8"/>
    <p:sldId id="373" r:id="rId9"/>
    <p:sldId id="374" r:id="rId10"/>
    <p:sldId id="378" r:id="rId11"/>
    <p:sldId id="376" r:id="rId12"/>
    <p:sldId id="37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n (wählen Sie eine aus)" id="{5130A00D-1999-4401-871B-7009842EB5B6}">
          <p14:sldIdLst>
            <p14:sldId id="380"/>
            <p14:sldId id="379"/>
            <p14:sldId id="375"/>
            <p14:sldId id="362"/>
            <p14:sldId id="370"/>
            <p14:sldId id="371"/>
            <p14:sldId id="372"/>
            <p14:sldId id="373"/>
            <p14:sldId id="374"/>
            <p14:sldId id="378"/>
            <p14:sldId id="376"/>
            <p14:sldId id="377"/>
          </p14:sldIdLst>
        </p14:section>
        <p14:section name="Textlayouts" id="{48C40BF4-3F61-42B0-AB47-5B5CC449BE18}">
          <p14:sldIdLst/>
        </p14:section>
        <p14:section name="Bilder" id="{F430820E-DA62-47FC-8474-314CCFF75069}">
          <p14:sldIdLst/>
        </p14:section>
        <p14:section name="Diagramme / Tabellen" id="{4C3C7569-30B9-4425-B622-F4E0749B3FCA}">
          <p14:sldIdLst/>
        </p14:section>
        <p14:section name="Abschluss" id="{F819B873-0C04-4503-A828-62720D84E9A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787878"/>
    <a:srgbClr val="878787"/>
    <a:srgbClr val="00B1BA"/>
    <a:srgbClr val="969696"/>
    <a:srgbClr val="646464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DD373-BC75-4D88-AB88-CD6EB4984B9A}" v="148" dt="2021-11-08T12:19:2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77778" autoAdjust="0"/>
  </p:normalViewPr>
  <p:slideViewPr>
    <p:cSldViewPr snapToGrid="0" snapToObjects="1">
      <p:cViewPr>
        <p:scale>
          <a:sx n="69" d="100"/>
          <a:sy n="69" d="100"/>
        </p:scale>
        <p:origin x="126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11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08E61B3-4BBB-47D6-AF58-16D89CA3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C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F41491-E207-4CD6-A9CB-1D3933C21D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423C3-D5AF-4925-AFCF-3F6A391BE80F}" type="datetimeFigureOut">
              <a:rPr lang="sr-Latn-CS" smtClean="0"/>
              <a:pPr/>
              <a:t>12.5.2022.</a:t>
            </a:fld>
            <a:endParaRPr lang="sr-Latn-C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9D717C-5F6A-4B7A-A87F-1E154DF2D9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C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02979-5BED-439A-9CA1-85BCEFF6DE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DBBF3-82BD-4658-9F7A-5B28869FB808}" type="slidenum">
              <a:rPr lang="sr-Latn-CS" smtClean="0"/>
              <a:pPr/>
              <a:t>‹N°›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573145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TWBerlin Office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TWBerlin Office" panose="02000000000000000000" pitchFamily="2" charset="0"/>
              </a:defRPr>
            </a:lvl1pPr>
          </a:lstStyle>
          <a:p>
            <a:fld id="{4123B55E-0ACE-924D-BFE6-EE8E92F2A39E}" type="datetimeFigureOut">
              <a:rPr lang="de-DE" smtClean="0"/>
              <a:pPr/>
              <a:t>12.05.2022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TWBerlin Office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TWBerlin Office" panose="02000000000000000000" pitchFamily="2" charset="0"/>
              </a:defRPr>
            </a:lvl1pPr>
          </a:lstStyle>
          <a:p>
            <a:fld id="{4EC162E9-57E0-E046-B6DC-E8FB2FA9A909}" type="slidenum">
              <a:rPr lang="de-DE" smtClean="0"/>
              <a:pPr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82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HTWBerlin Office" panose="02000000000000000000" pitchFamily="2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HTWBerlin Office" panose="02000000000000000000" pitchFamily="2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HTWBerlin Office" panose="02000000000000000000" pitchFamily="2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HTWBerlin Office" panose="02000000000000000000" pitchFamily="2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HTWBerlin Office" panose="02000000000000000000" pitchFamily="2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Organisatorisches Checkup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900" b="0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in der Übung am Montagabend angesprochen / in der Übung nicht beendet / beendet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162E9-57E0-E046-B6DC-E8FB2FA9A90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89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MAC Adressen: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So hat jedes Computergerät eine MAC-Adresse. Es ist sinnvoll, jedes Gerät eindeutig zu identifizieren. 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Man nennt sie auch die physikalische Adresse. Diese Adresse befindet sich im Netzwerkschnittstellen-Controller (NIC) des Geräts.</a:t>
            </a:r>
          </a:p>
          <a:p>
            <a:r>
              <a:rPr lang="de-DE" dirty="0"/>
              <a:t>Solange sie nicht vom Benutzer geändert wurde, ist sie weltweit einzigartig und wird als Kennung in einer Netzwerkkarte gespeichert.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162E9-57E0-E046-B6DC-E8FB2FA9A90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59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162E9-57E0-E046-B6DC-E8FB2FA9A90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47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Die in einer IP-Adresse enthaltene Netzwerkadresse und die Hostadresse sind ohne eine Subnetzmaske nicht voneinander zu unterscheiden. Die Subnetzmaske ermöglicht es dem Netzwerkverkehr daher, die IP-Adressen zu verstehen, indem sie sie in Netzwerk- und Hostadressen unterteilt.</a:t>
            </a:r>
            <a:endParaRPr lang="de-DE" dirty="0"/>
          </a:p>
          <a:p>
            <a:r>
              <a:rPr lang="de-DE" dirty="0"/>
              <a:t>Die Subnetzmaske wirkt wie eine Maske, wie ein Template oder eine Schablone.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162E9-57E0-E046-B6DC-E8FB2FA9A909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99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Subnetzmaske wirkt wie eine Maske, wie ein Template oder eine Schablone.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162E9-57E0-E046-B6DC-E8FB2FA9A909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638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Die in einer IP-Adresse enthaltene Netzwerkadresse und die Hostadresse sind ohne eine Subnetzmaske nicht voneinander zu unterscheiden. Die Subnetzmaske ermöglicht es dem Netzwerkverkehr daher, die IP-Adressen zu verstehen, indem sie sie in Netzwerk- und Hostadressen unterteilt.</a:t>
            </a:r>
            <a:endParaRPr lang="de-DE" dirty="0"/>
          </a:p>
          <a:p>
            <a:r>
              <a:rPr lang="de-DE" dirty="0"/>
              <a:t>Die Subnetzmaske wirkt wie eine Maske, wie ein Template oder eine Schablone.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162E9-57E0-E046-B6DC-E8FB2FA9A909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081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In diesem Kurs werden Sie verschiedene Arten von Kommunikationsprotokollen untersuchen, die auf der Client-Server-Architektur basieren (HTTP, DNS, DHCP, SMTP...). Das Client-Server-Protokoll bezeichnet sehr trivial eine Art der Transaktion (oft über ein Netzwerk) zwischen mehreren Programmen oder Prozessen: Das eine, als Client bezeichnet, sendet Anfragen; das andere, als Server bezeichnet, wartet auf die Anfragen der Clients und beantwortet sie. 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162E9-57E0-E046-B6DC-E8FB2FA9A90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7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 die IP-Adresse für jedes Gerät in einem Netzwerk eindeutig ist, ist sie ein guter Identifikationsschlüssel für die Kommunikation innerhalb desselben Netzwerks. Auf dieser Logik basiert die Socket-Kommunikation.</a:t>
            </a:r>
            <a:endParaRPr lang="fr-FR" dirty="0"/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162E9-57E0-E046-B6DC-E8FB2FA9A909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026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Foto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521101C-AC3B-49B5-89D0-97651239E4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253096"/>
            <a:ext cx="6490224" cy="85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800" dirty="0" smtClean="0"/>
            </a:lvl1pPr>
            <a:lvl2pPr>
              <a:defRPr lang="de-DE" sz="1500" dirty="0"/>
            </a:lvl2pPr>
          </a:lstStyle>
          <a:p>
            <a:r>
              <a:rPr lang="de-DE" sz="18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64" y="3189130"/>
            <a:ext cx="6637920" cy="614621"/>
          </a:xfrm>
        </p:spPr>
        <p:txBody>
          <a:bodyPr/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64" y="2790660"/>
            <a:ext cx="6637920" cy="106438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8CD9B568-1D16-4F42-9040-2098434EC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574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ECC62E-96F4-834C-A933-7E3D7EC38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+ 2spaltiger Text mi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5147"/>
            <a:ext cx="4649470" cy="443628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20164"/>
            <a:ext cx="4649220" cy="3098409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200"/>
            </a:lvl3pPr>
            <a:lvl4pPr marL="642937" indent="-285750">
              <a:defRPr lang="de-DE" sz="11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536575" lvl="3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5D05B5-8664-4549-B424-D3465DBFD393}"/>
              </a:ext>
            </a:extLst>
          </p:cNvPr>
          <p:cNvSpPr/>
          <p:nvPr userDrawn="1"/>
        </p:nvSpPr>
        <p:spPr>
          <a:xfrm>
            <a:off x="5470724" y="-4"/>
            <a:ext cx="3673276" cy="5143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C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53866" y="1320164"/>
            <a:ext cx="2310634" cy="309841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DFF2494-B727-44F8-8462-B033CDBF9D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5655" y="4587241"/>
            <a:ext cx="720321" cy="221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84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+ 3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998574"/>
            <a:ext cx="2382188" cy="3420000"/>
          </a:xfrm>
        </p:spPr>
        <p:txBody>
          <a:bodyPr/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defRPr sz="14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 err="1"/>
              <a:t>Referent_in</a:t>
            </a:r>
            <a:r>
              <a:rPr lang="de-DE" dirty="0"/>
              <a:t> ergänzen bitte | Folientitel in Kurzform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111156" y="998574"/>
            <a:ext cx="2382188" cy="3420000"/>
          </a:xfrm>
        </p:spPr>
        <p:txBody>
          <a:bodyPr/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 marL="357188" indent="-177800">
              <a:lnSpc>
                <a:spcPct val="100000"/>
              </a:lnSpc>
              <a:defRPr lang="de-DE" sz="11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400"/>
            </a:lvl4pPr>
            <a:lvl5pPr marL="450850" indent="-179388">
              <a:lnSpc>
                <a:spcPct val="100000"/>
              </a:lnSpc>
              <a:defRPr lang="de-DE" sz="10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4508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C3E0C8-2037-4B8D-B8DA-FB01A6D8704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82312" y="998574"/>
            <a:ext cx="2382188" cy="3420000"/>
          </a:xfrm>
        </p:spPr>
        <p:txBody>
          <a:bodyPr/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 marL="357188" indent="-177800">
              <a:lnSpc>
                <a:spcPct val="100000"/>
              </a:lnSpc>
              <a:defRPr lang="de-DE" sz="11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400"/>
            </a:lvl4pPr>
            <a:lvl5pPr marL="450850" indent="-179388">
              <a:lnSpc>
                <a:spcPct val="100000"/>
              </a:lnSpc>
              <a:defRPr lang="de-DE" sz="10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4508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0381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spaltiger Text +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2390018"/>
            <a:ext cx="2382188" cy="2028555"/>
          </a:xfrm>
        </p:spPr>
        <p:txBody>
          <a:bodyPr/>
          <a:lstStyle>
            <a:lvl1pPr>
              <a:lnSpc>
                <a:spcPct val="100000"/>
              </a:lnSpc>
              <a:defRPr sz="1200"/>
            </a:lvl1pPr>
            <a:lvl2pPr marL="179388" indent="-179388">
              <a:lnSpc>
                <a:spcPct val="100000"/>
              </a:lnSpc>
              <a:defRPr lang="de-DE" sz="12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357188" indent="-177800">
              <a:lnSpc>
                <a:spcPct val="100000"/>
              </a:lnSpc>
              <a:defRPr lang="de-DE" sz="11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400"/>
            </a:lvl4pPr>
            <a:lvl5pPr marL="450850" indent="-179388">
              <a:lnSpc>
                <a:spcPct val="100000"/>
              </a:lnSpc>
              <a:defRPr lang="de-DE" sz="10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4508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111156" y="2390018"/>
            <a:ext cx="2382188" cy="2028555"/>
          </a:xfrm>
        </p:spPr>
        <p:txBody>
          <a:bodyPr/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 marL="357188" indent="-177800">
              <a:lnSpc>
                <a:spcPct val="100000"/>
              </a:lnSpc>
              <a:defRPr lang="de-DE" sz="11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400"/>
            </a:lvl4pPr>
            <a:lvl5pPr marL="450850" indent="-179388">
              <a:lnSpc>
                <a:spcPct val="100000"/>
              </a:lnSpc>
              <a:defRPr lang="de-DE" sz="10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4508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C3E0C8-2037-4B8D-B8DA-FB01A6D8704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82312" y="2390018"/>
            <a:ext cx="2382188" cy="2028555"/>
          </a:xfrm>
        </p:spPr>
        <p:txBody>
          <a:bodyPr/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 marL="357188" indent="-177800">
              <a:lnSpc>
                <a:spcPct val="100000"/>
              </a:lnSpc>
              <a:defRPr lang="de-DE" sz="11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400"/>
            </a:lvl4pPr>
            <a:lvl5pPr marL="450850" indent="-179388">
              <a:lnSpc>
                <a:spcPct val="100000"/>
              </a:lnSpc>
              <a:defRPr lang="de-DE" sz="10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4508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8" name="Bildplatzhalter 16">
            <a:extLst>
              <a:ext uri="{FF2B5EF4-FFF2-40B4-BE49-F238E27FC236}">
                <a16:creationId xmlns:a16="http://schemas.microsoft.com/office/drawing/2014/main" id="{B3D049B4-0077-49D3-9E92-CA89E025BA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9751" y="1040190"/>
            <a:ext cx="2382438" cy="122887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Bildplatzhalter 16">
            <a:extLst>
              <a:ext uri="{FF2B5EF4-FFF2-40B4-BE49-F238E27FC236}">
                <a16:creationId xmlns:a16="http://schemas.microsoft.com/office/drawing/2014/main" id="{2F88F239-9330-4169-AFE2-939BDBD39E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11156" y="1040190"/>
            <a:ext cx="2382438" cy="122887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Bildplatzhalter 16">
            <a:extLst>
              <a:ext uri="{FF2B5EF4-FFF2-40B4-BE49-F238E27FC236}">
                <a16:creationId xmlns:a16="http://schemas.microsoft.com/office/drawing/2014/main" id="{2F20F21C-2A49-4290-A8C1-ABFFEB698A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82312" y="1040190"/>
            <a:ext cx="2382438" cy="122887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79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ext-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6">
            <a:extLst>
              <a:ext uri="{FF2B5EF4-FFF2-40B4-BE49-F238E27FC236}">
                <a16:creationId xmlns:a16="http://schemas.microsoft.com/office/drawing/2014/main" id="{0C44FC99-9462-4326-926A-3B688F31A4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70724" y="-1"/>
            <a:ext cx="3673275" cy="51434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156148-55FE-AD47-B232-4B9BB1515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305147"/>
            <a:ext cx="4661424" cy="8766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230C6A-BAC5-374F-801E-032B04CDC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50125" y="4687099"/>
            <a:ext cx="2751049" cy="18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2A23FCB-F492-5349-A00F-9B00AA729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B940CF-F783-4F3D-A60A-EC1AF0CB4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320164"/>
            <a:ext cx="4649220" cy="3098409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200"/>
            </a:lvl3pPr>
            <a:lvl4pPr marL="642937" indent="-285750">
              <a:defRPr lang="de-DE" sz="11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536575" lvl="3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210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+ Text-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6">
            <a:extLst>
              <a:ext uri="{FF2B5EF4-FFF2-40B4-BE49-F238E27FC236}">
                <a16:creationId xmlns:a16="http://schemas.microsoft.com/office/drawing/2014/main" id="{0C44FC99-9462-4326-926A-3B688F31A4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470724" cy="51434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2313" y="1368245"/>
            <a:ext cx="2262187" cy="3048955"/>
          </a:xfrm>
        </p:spPr>
        <p:txBody>
          <a:bodyPr/>
          <a:lstStyle>
            <a:lvl1pPr>
              <a:lnSpc>
                <a:spcPct val="100000"/>
              </a:lnSpc>
              <a:defRPr sz="1200"/>
            </a:lvl1pPr>
            <a:lvl2pPr marL="136525" indent="-136525">
              <a:lnSpc>
                <a:spcPct val="100000"/>
              </a:lnSpc>
              <a:tabLst/>
              <a:defRPr sz="1200"/>
            </a:lvl2pPr>
            <a:lvl3pPr>
              <a:lnSpc>
                <a:spcPct val="100000"/>
              </a:lnSpc>
              <a:defRPr sz="1100"/>
            </a:lvl3pPr>
            <a:lvl4pPr>
              <a:defRPr sz="1200"/>
            </a:lvl4pPr>
            <a:lvl5pPr marL="536575" indent="-265113">
              <a:lnSpc>
                <a:spcPct val="100000"/>
              </a:lnSpc>
              <a:defRPr sz="1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4508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156148-55FE-AD47-B232-4B9BB151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313" y="305146"/>
            <a:ext cx="2982912" cy="10630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230C6A-BAC5-374F-801E-032B04CDC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50125" y="4687099"/>
            <a:ext cx="2751049" cy="18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2A23FCB-F492-5349-A00F-9B00AA729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17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Referent_in ergänzen bitte | Folientitel in Kurzform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EDE7741-42BA-EA43-A982-AB4B7E3D7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58863"/>
            <a:ext cx="5459294" cy="40846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205E5B9-08E1-1F43-B4E5-E9F913D027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70724" y="1058863"/>
            <a:ext cx="3673276" cy="40846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1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 qu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Referent_in ergänzen bitte | Folientitel in Kurzform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EDE7741-42BA-EA43-A982-AB4B7E3D7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58400"/>
            <a:ext cx="9144000" cy="40846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 vollforma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EDE7741-42BA-EA43-A982-AB4B7E3D7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EDE7741-42BA-EA43-A982-AB4B7E3D7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9144000" cy="25717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 err="1"/>
              <a:t>Referent_in</a:t>
            </a:r>
            <a:r>
              <a:rPr lang="de-DE" dirty="0"/>
              <a:t> ergänzen bitte | Folientitel in Kurzform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1058862"/>
            <a:ext cx="9144001" cy="4084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29F2FF-BCA5-394F-B072-D8F1B151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5147"/>
            <a:ext cx="7524750" cy="443628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Fot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1" y="0"/>
            <a:ext cx="6886576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749" y="1886097"/>
            <a:ext cx="6037220" cy="919423"/>
          </a:xfrm>
        </p:spPr>
        <p:txBody>
          <a:bodyPr/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49" y="1011286"/>
            <a:ext cx="6037219" cy="87665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7A3A5A3-F13C-9A47-B4CC-A42DEA8027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212D9A26-2571-4012-B1B1-A037484CD0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2868612"/>
            <a:ext cx="6037219" cy="85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800" dirty="0" smtClean="0"/>
            </a:lvl1pPr>
            <a:lvl2pPr>
              <a:defRPr lang="de-DE" sz="1500" dirty="0"/>
            </a:lvl2pPr>
          </a:lstStyle>
          <a:p>
            <a:r>
              <a:rPr lang="de-DE" sz="18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</p:spTree>
    <p:extLst>
      <p:ext uri="{BB962C8B-B14F-4D97-AF65-F5344CB8AC3E}">
        <p14:creationId xmlns:p14="http://schemas.microsoft.com/office/powerpoint/2010/main" val="11971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1" y="0"/>
            <a:ext cx="6138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011286"/>
            <a:ext cx="4392000" cy="876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82275C-62C9-2940-B8FE-A5F1523AB816}"/>
              </a:ext>
            </a:extLst>
          </p:cNvPr>
          <p:cNvSpPr txBox="1"/>
          <p:nvPr userDrawn="1"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de-DE" dirty="0" err="1">
                <a:latin typeface="HTWBerlin Office" panose="02000000000000000000" pitchFamily="2" charset="0"/>
              </a:rPr>
              <a:t>www.htw-berlin.de</a:t>
            </a:r>
            <a:endParaRPr lang="de-DE" dirty="0">
              <a:latin typeface="HTWBerlin Office" panose="02000000000000000000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7A3A5A3-F13C-9A47-B4CC-A42DEA8027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0"/>
            <a:ext cx="9144001" cy="257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011286"/>
            <a:ext cx="8244250" cy="876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de-DE" dirty="0" err="1">
                <a:latin typeface="HTWBerlin Office" panose="02000000000000000000" pitchFamily="2" charset="0"/>
              </a:rPr>
              <a:t>www.htw-berlin.de</a:t>
            </a:r>
            <a:endParaRPr lang="de-DE" dirty="0">
              <a:latin typeface="HTWBerlin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6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>
            <a:extLst>
              <a:ext uri="{FF2B5EF4-FFF2-40B4-BE49-F238E27FC236}">
                <a16:creationId xmlns:a16="http://schemas.microsoft.com/office/drawing/2014/main" id="{E9F2FC35-0648-4B8C-BA02-E458FABC0A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9144000" cy="25717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011286"/>
            <a:ext cx="8244250" cy="876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de-DE" dirty="0" err="1">
                <a:latin typeface="HTWBerlin Office" panose="02000000000000000000" pitchFamily="2" charset="0"/>
              </a:rPr>
              <a:t>www.htw-berlin.de</a:t>
            </a:r>
            <a:endParaRPr lang="de-DE" dirty="0">
              <a:latin typeface="HTWBerlin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0"/>
            <a:ext cx="9144001" cy="257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011286"/>
            <a:ext cx="8244250" cy="876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de-DE" dirty="0" err="1">
                <a:latin typeface="HTWBerlin Office" panose="02000000000000000000" pitchFamily="2" charset="0"/>
              </a:rPr>
              <a:t>www.htw-berlin.de</a:t>
            </a:r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6" name="Bildplatzhalter 16">
            <a:extLst>
              <a:ext uri="{FF2B5EF4-FFF2-40B4-BE49-F238E27FC236}">
                <a16:creationId xmlns:a16="http://schemas.microsoft.com/office/drawing/2014/main" id="{D503D432-E88B-41C4-9764-32E59E6654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639" y="2192781"/>
            <a:ext cx="1577219" cy="15772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896BE43-AB87-43D5-A0F7-5FFB69C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638" y="2781976"/>
            <a:ext cx="4212000" cy="135023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7E3CC8F7-623C-4CFC-B681-B8761208CB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9144000" cy="25717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011286"/>
            <a:ext cx="8244250" cy="876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de-DE" dirty="0" err="1">
                <a:latin typeface="HTWBerlin Office" panose="02000000000000000000" pitchFamily="2" charset="0"/>
              </a:rPr>
              <a:t>www.htw-berlin.de</a:t>
            </a:r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6" name="Bildplatzhalter 16">
            <a:extLst>
              <a:ext uri="{FF2B5EF4-FFF2-40B4-BE49-F238E27FC236}">
                <a16:creationId xmlns:a16="http://schemas.microsoft.com/office/drawing/2014/main" id="{D503D432-E88B-41C4-9764-32E59E6654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639" y="2192781"/>
            <a:ext cx="1577219" cy="15772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896BE43-AB87-43D5-A0F7-5FFB69C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638" y="2781976"/>
            <a:ext cx="4212000" cy="135023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5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-1"/>
            <a:ext cx="9144001" cy="519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>
              <a:latin typeface="HTWBerlin Office" panose="02000000000000000000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1101" y="1374007"/>
            <a:ext cx="2661794" cy="15567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3751914" y="3691292"/>
            <a:ext cx="367199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de-DE" dirty="0" err="1">
                <a:latin typeface="HTWBerlin Office" panose="02000000000000000000" pitchFamily="2" charset="0"/>
              </a:rPr>
              <a:t>www.htw-berlin.de</a:t>
            </a:r>
            <a:endParaRPr lang="de-DE" dirty="0">
              <a:latin typeface="HTWBerlin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F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0"/>
            <a:ext cx="9144001" cy="257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E7C99A-B396-594B-AC2B-84BE3CD67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" y="1886097"/>
            <a:ext cx="6490224" cy="614621"/>
          </a:xfrm>
        </p:spPr>
        <p:txBody>
          <a:bodyPr/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011286"/>
            <a:ext cx="6490224" cy="87665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BD791C2B-C127-47CC-8015-A510378142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868612"/>
            <a:ext cx="6490224" cy="85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800" dirty="0" smtClean="0"/>
            </a:lvl1pPr>
            <a:lvl2pPr>
              <a:defRPr lang="de-DE" sz="1500" dirty="0"/>
            </a:lvl2pPr>
          </a:lstStyle>
          <a:p>
            <a:r>
              <a:rPr lang="de-DE" sz="18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</p:spTree>
    <p:extLst>
      <p:ext uri="{BB962C8B-B14F-4D97-AF65-F5344CB8AC3E}">
        <p14:creationId xmlns:p14="http://schemas.microsoft.com/office/powerpoint/2010/main" val="50211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49" y="1011286"/>
            <a:ext cx="6030383" cy="1560464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EB64A6D-7E18-4E79-A705-DE5D4E7594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50125" y="4687099"/>
            <a:ext cx="4120007" cy="18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Referent_in</a:t>
            </a:r>
            <a:r>
              <a:rPr lang="de-DE"/>
              <a:t> ergänzen bitte | Folientitel in Kurzform</a:t>
            </a:r>
            <a:endParaRPr lang="de-DE" dirty="0"/>
          </a:p>
        </p:txBody>
      </p:sp>
      <p:sp>
        <p:nvSpPr>
          <p:cNvPr id="13" name="Foliennummernplatzhalter 11">
            <a:extLst>
              <a:ext uri="{FF2B5EF4-FFF2-40B4-BE49-F238E27FC236}">
                <a16:creationId xmlns:a16="http://schemas.microsoft.com/office/drawing/2014/main" id="{D444DE69-931F-4A41-A45E-1ACE19F49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750" y="4687099"/>
            <a:ext cx="1728788" cy="1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25029-37DE-484F-BFE0-9B37AF2B26B8}" type="slidenum">
              <a:rPr lang="de-DE" smtClean="0"/>
              <a:pPr/>
              <a:t>‹N°›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72F8F88-A86D-4C46-BAE5-29BAADE0B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5655" y="4587241"/>
            <a:ext cx="720321" cy="221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9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Foto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880812"/>
            <a:ext cx="4212000" cy="614621"/>
          </a:xfrm>
        </p:spPr>
        <p:txBody>
          <a:bodyPr/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006001"/>
            <a:ext cx="4212000" cy="872331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5BD2579-D21F-0049-8834-9A86D5CAB6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8CD9B568-1D16-4F42-9040-2098434EC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11638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790B71E-342E-0A47-8C5D-69F19A7694E6}"/>
              </a:ext>
            </a:extLst>
          </p:cNvPr>
          <p:cNvSpPr txBox="1"/>
          <p:nvPr userDrawn="1"/>
        </p:nvSpPr>
        <p:spPr>
          <a:xfrm>
            <a:off x="4543105" y="2808000"/>
            <a:ext cx="3521507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B2114F-2251-469A-AF7A-2BAA547F05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1" y="2868612"/>
            <a:ext cx="4212000" cy="84220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800" dirty="0" smtClean="0"/>
            </a:lvl1pPr>
            <a:lvl2pPr>
              <a:defRPr lang="de-DE" sz="1500" dirty="0"/>
            </a:lvl2pPr>
          </a:lstStyle>
          <a:p>
            <a:r>
              <a:rPr lang="de-DE" sz="18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</p:spTree>
    <p:extLst>
      <p:ext uri="{BB962C8B-B14F-4D97-AF65-F5344CB8AC3E}">
        <p14:creationId xmlns:p14="http://schemas.microsoft.com/office/powerpoint/2010/main" val="30636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2156148-55FE-AD47-B232-4B9BB151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230C6A-BAC5-374F-801E-032B04CDC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2A23FCB-F492-5349-A00F-9B00AA729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00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1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997200"/>
            <a:ext cx="7524500" cy="3420000"/>
          </a:xfr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buFont typeface="Arial" panose="020B0604020202020204" pitchFamily="34" charset="0"/>
              <a:defRPr lang="de-DE" sz="20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ct val="100000"/>
              </a:lnSpc>
              <a:buFont typeface="Arial" panose="020B0604020202020204" pitchFamily="34" charset="0"/>
              <a:tabLst/>
              <a:defRPr lang="de-DE" sz="20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algn="l" defTabSz="685800" rtl="0" eaLnBrk="1" latinLnBrk="0" hangingPunct="1">
              <a:lnSpc>
                <a:spcPct val="100000"/>
              </a:lnSpc>
              <a:buFont typeface="Arial" panose="020B0604020202020204" pitchFamily="34" charset="0"/>
              <a:defRPr lang="de-DE" sz="10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algn="l" defTabSz="685800" rtl="0" eaLnBrk="1" latinLnBrk="0" hangingPunct="1">
              <a:buFont typeface="Arial" panose="020B0604020202020204" pitchFamily="34" charset="0"/>
              <a:defRPr lang="de-DE" sz="24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algn="l" defTabSz="6858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6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>
              <a:lnSpc>
                <a:spcPct val="100000"/>
              </a:lnSpc>
              <a:defRPr/>
            </a:lvl6pPr>
          </a:lstStyle>
          <a:p>
            <a:pPr marL="0" marR="0" lvl="0" indent="0" algn="l" defTabSz="6858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rgbClr val="76B9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rgbClr val="76B9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Dritte Ebene</a:t>
            </a:r>
          </a:p>
          <a:p>
            <a:pPr marL="450850" marR="0" lvl="4" indent="-179388" algn="l" defTabSz="6858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rgbClr val="76B9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Vierte Ebene</a:t>
            </a:r>
          </a:p>
          <a:p>
            <a:pPr marL="628650" marR="0" lvl="5" indent="-1778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6B9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Fünfte Ebene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156148-55FE-AD47-B232-4B9BB151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230C6A-BAC5-374F-801E-032B04CDC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 err="1"/>
              <a:t>Referent_in</a:t>
            </a:r>
            <a:r>
              <a:rPr lang="de-DE" dirty="0"/>
              <a:t> ergänzen bitte | Folientitel in Kurzform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2A23FCB-F492-5349-A00F-9B00AA729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49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998574"/>
            <a:ext cx="3671638" cy="3420000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4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179388" indent="0">
              <a:lnSpc>
                <a:spcPct val="100000"/>
              </a:lnSpc>
              <a:buNone/>
              <a:defRPr lang="de-DE" sz="12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536575" indent="-179388">
              <a:lnSpc>
                <a:spcPct val="100000"/>
              </a:lnSpc>
              <a:defRPr sz="1100"/>
            </a:lvl4pPr>
            <a:lvl5pP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2613" y="998574"/>
            <a:ext cx="3671638" cy="3420000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 marL="179388" indent="0">
              <a:buNone/>
              <a:defRPr lang="de-DE" sz="12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357187" indent="0">
              <a:buNone/>
              <a:defRPr lang="de-DE" sz="1100" kern="1200" noProof="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534987" marR="0" lvl="3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9269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2660952"/>
            <a:ext cx="3671638" cy="1757622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buNone/>
              <a:defRPr lang="de-DE" sz="12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179388" indent="0">
              <a:lnSpc>
                <a:spcPct val="100000"/>
              </a:lnSpc>
              <a:buNone/>
              <a:defRPr lang="de-DE" sz="11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4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2613" y="2660952"/>
            <a:ext cx="3671638" cy="1757622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179388" indent="-179388">
              <a:lnSpc>
                <a:spcPct val="100000"/>
              </a:lnSpc>
              <a:defRPr lang="de-DE" sz="12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179388" indent="0">
              <a:buNone/>
              <a:defRPr lang="de-DE" sz="11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400"/>
            </a:lvl4pPr>
            <a:lvl5pPr marL="450850" indent="-179388">
              <a:defRPr lang="de-DE" sz="10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179388" marR="0" lvl="1" indent="-1793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357188" marR="0" lvl="2" indent="-177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4508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8" name="Bildplatzhalter 16">
            <a:extLst>
              <a:ext uri="{FF2B5EF4-FFF2-40B4-BE49-F238E27FC236}">
                <a16:creationId xmlns:a16="http://schemas.microsoft.com/office/drawing/2014/main" id="{E746415B-0A49-4500-A0FE-A1DD9DB3F9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9750" y="998574"/>
            <a:ext cx="3671887" cy="15172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Bildplatzhalter 16">
            <a:extLst>
              <a:ext uri="{FF2B5EF4-FFF2-40B4-BE49-F238E27FC236}">
                <a16:creationId xmlns:a16="http://schemas.microsoft.com/office/drawing/2014/main" id="{14C449FC-589D-4576-B7D5-AD4142CE08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92613" y="998574"/>
            <a:ext cx="3671887" cy="15172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20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305147"/>
            <a:ext cx="7524750" cy="44362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998574"/>
            <a:ext cx="7524500" cy="34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0125" y="4687099"/>
            <a:ext cx="5484949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 b="1">
                <a:solidFill>
                  <a:srgbClr val="787878"/>
                </a:solidFill>
                <a:latin typeface="HTWBerlin Office" panose="02000000000000000000" pitchFamily="2" charset="0"/>
              </a:defRPr>
            </a:lvl1pPr>
          </a:lstStyle>
          <a:p>
            <a:r>
              <a:rPr lang="de-DE" dirty="0" err="1"/>
              <a:t>Referent_in</a:t>
            </a:r>
            <a:r>
              <a:rPr lang="de-DE"/>
              <a:t>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1">
                <a:solidFill>
                  <a:srgbClr val="787878"/>
                </a:solidFill>
                <a:latin typeface="HTWBerlin Office" panose="02000000000000000000" pitchFamily="2" charset="0"/>
              </a:defRPr>
            </a:lvl1pPr>
          </a:lstStyle>
          <a:p>
            <a:fld id="{45D25029-37DE-484F-BFE0-9B37AF2B26B8}" type="slidenum">
              <a:rPr lang="de-DE" smtClean="0"/>
              <a:pPr/>
              <a:t>‹N°›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AEA85BA-5B54-674A-882E-91B4CCB68B6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4500" y="4587241"/>
            <a:ext cx="720000" cy="2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4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81" r:id="rId3"/>
    <p:sldLayoutId id="2147483694" r:id="rId4"/>
    <p:sldLayoutId id="2147483680" r:id="rId5"/>
    <p:sldLayoutId id="2147483687" r:id="rId6"/>
    <p:sldLayoutId id="2147483662" r:id="rId7"/>
    <p:sldLayoutId id="2147483672" r:id="rId8"/>
    <p:sldLayoutId id="2147483697" r:id="rId9"/>
    <p:sldLayoutId id="2147483693" r:id="rId10"/>
    <p:sldLayoutId id="2147483692" r:id="rId11"/>
    <p:sldLayoutId id="2147483695" r:id="rId12"/>
    <p:sldLayoutId id="2147483688" r:id="rId13"/>
    <p:sldLayoutId id="2147483691" r:id="rId14"/>
    <p:sldLayoutId id="2147483683" r:id="rId15"/>
    <p:sldLayoutId id="2147483677" r:id="rId16"/>
    <p:sldLayoutId id="2147483689" r:id="rId17"/>
    <p:sldLayoutId id="2147483690" r:id="rId18"/>
    <p:sldLayoutId id="2147483679" r:id="rId19"/>
    <p:sldLayoutId id="2147483684" r:id="rId20"/>
    <p:sldLayoutId id="2147483685" r:id="rId21"/>
    <p:sldLayoutId id="2147483699" r:id="rId22"/>
    <p:sldLayoutId id="2147483698" r:id="rId23"/>
    <p:sldLayoutId id="2147483700" r:id="rId24"/>
    <p:sldLayoutId id="2147483686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3400"/>
        </a:lnSpc>
        <a:spcBef>
          <a:spcPct val="0"/>
        </a:spcBef>
        <a:buNone/>
        <a:defRPr sz="3200" b="1" kern="1200">
          <a:solidFill>
            <a:schemeClr val="tx1"/>
          </a:solidFill>
          <a:latin typeface="HTWBerlin Office" panose="02000000000000000000" pitchFamily="2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2500"/>
        </a:lnSpc>
        <a:spcBef>
          <a:spcPts val="0"/>
        </a:spcBef>
        <a:spcAft>
          <a:spcPts val="5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1pPr>
      <a:lvl2pPr marL="179388" indent="-179388" algn="l" defTabSz="685800" rtl="0" eaLnBrk="1" latinLnBrk="0" hangingPunct="1">
        <a:lnSpc>
          <a:spcPts val="2500"/>
        </a:lnSpc>
        <a:spcBef>
          <a:spcPts val="0"/>
        </a:spcBef>
        <a:spcAft>
          <a:spcPts val="550"/>
        </a:spcAft>
        <a:buClr>
          <a:schemeClr val="accent1"/>
        </a:buClr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2pPr>
      <a:lvl3pPr marL="357188" indent="-177800" algn="l" defTabSz="685800" rtl="0" eaLnBrk="1" latinLnBrk="0" hangingPunct="1">
        <a:lnSpc>
          <a:spcPts val="2100"/>
        </a:lnSpc>
        <a:spcBef>
          <a:spcPts val="0"/>
        </a:spcBef>
        <a:spcAft>
          <a:spcPts val="550"/>
        </a:spcAft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3pPr>
      <a:lvl4pPr marL="357188" indent="-177800" algn="l" defTabSz="685800" rtl="0" eaLnBrk="1" latinLnBrk="0" hangingPunct="1">
        <a:lnSpc>
          <a:spcPts val="2100"/>
        </a:lnSpc>
        <a:spcBef>
          <a:spcPts val="0"/>
        </a:spcBef>
        <a:spcAft>
          <a:spcPts val="550"/>
        </a:spcAft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4pPr>
      <a:lvl5pPr marL="450850" indent="-179388" algn="l" defTabSz="685800" rtl="0" eaLnBrk="1" latinLnBrk="0" hangingPunct="1">
        <a:lnSpc>
          <a:spcPts val="1900"/>
        </a:lnSpc>
        <a:spcBef>
          <a:spcPts val="0"/>
        </a:spcBef>
        <a:spcAft>
          <a:spcPts val="550"/>
        </a:spcAft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5pPr>
      <a:lvl6pPr marL="628650" indent="-17780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5" userDrawn="1">
          <p15:clr>
            <a:srgbClr val="F26B43"/>
          </p15:clr>
        </p15:guide>
        <p15:guide id="2" pos="5080" userDrawn="1">
          <p15:clr>
            <a:srgbClr val="F26B43"/>
          </p15:clr>
        </p15:guide>
        <p15:guide id="3" pos="340" userDrawn="1">
          <p15:clr>
            <a:srgbClr val="F26B43"/>
          </p15:clr>
        </p15:guide>
        <p15:guide id="4" pos="3969" userDrawn="1">
          <p15:clr>
            <a:srgbClr val="F26B43"/>
          </p15:clr>
        </p15:guide>
        <p15:guide id="5" pos="3855" userDrawn="1">
          <p15:clr>
            <a:srgbClr val="F26B43"/>
          </p15:clr>
        </p15:guide>
        <p15:guide id="6" pos="1429" userDrawn="1">
          <p15:clr>
            <a:srgbClr val="F26B43"/>
          </p15:clr>
        </p15:guide>
        <p15:guide id="7" pos="1542" userDrawn="1">
          <p15:clr>
            <a:srgbClr val="F26B43"/>
          </p15:clr>
        </p15:guide>
        <p15:guide id="8" pos="5534" userDrawn="1">
          <p15:clr>
            <a:srgbClr val="F26B43"/>
          </p15:clr>
        </p15:guide>
        <p15:guide id="9" orient="horz" pos="667" userDrawn="1">
          <p15:clr>
            <a:srgbClr val="F26B43"/>
          </p15:clr>
        </p15:guide>
        <p15:guide id="10" orient="horz" pos="2777" userDrawn="1">
          <p15:clr>
            <a:srgbClr val="F26B43"/>
          </p15:clr>
        </p15:guide>
        <p15:guide id="11" orient="horz" pos="3026" userDrawn="1">
          <p15:clr>
            <a:srgbClr val="F26B43"/>
          </p15:clr>
        </p15:guide>
        <p15:guide id="12" pos="2653" userDrawn="1">
          <p15:clr>
            <a:srgbClr val="F26B43"/>
          </p15:clr>
        </p15:guide>
        <p15:guide id="13" pos="27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ie.Laporte@student.htw-berlin.de" TargetMode="External"/><Relationship Id="rId2" Type="http://schemas.openxmlformats.org/officeDocument/2006/relationships/hyperlink" Target="mailto:s0582212@HTW-Berlin.de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9247A-D8B6-C6E4-C46D-768089B8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des Tutoriums &amp; Kontakt</a:t>
            </a:r>
            <a:endParaRPr lang="fr-FR" dirty="0"/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BB5CF0D8-C7D8-B810-69A1-B8F38A947C9D}"/>
              </a:ext>
            </a:extLst>
          </p:cNvPr>
          <p:cNvSpPr txBox="1">
            <a:spLocks/>
          </p:cNvSpPr>
          <p:nvPr/>
        </p:nvSpPr>
        <p:spPr>
          <a:xfrm>
            <a:off x="221672" y="840511"/>
            <a:ext cx="8682183" cy="356523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450850" indent="-179388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62865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latin typeface="HTWBerlin Office" panose="02000000000000000000"/>
              </a:rPr>
              <a:t>Tutorium jeden Donnerstag von 15:30 bis 17:00 Uhr (oder bei Bedarf auch länger) in Raum C444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latin typeface="HTWBerlin Office" panose="02000000000000000000"/>
              </a:rPr>
              <a:t>Das </a:t>
            </a:r>
            <a:r>
              <a:rPr lang="de-DE" sz="1800" dirty="0" err="1">
                <a:latin typeface="HTWBerlin Office" panose="02000000000000000000"/>
              </a:rPr>
              <a:t>Tutoriumsthema</a:t>
            </a:r>
            <a:r>
              <a:rPr lang="de-DE" sz="1800" dirty="0">
                <a:latin typeface="HTWBerlin Office" panose="02000000000000000000"/>
              </a:rPr>
              <a:t> wird in der Woche auf </a:t>
            </a:r>
            <a:r>
              <a:rPr lang="de-DE" sz="1800" dirty="0" err="1">
                <a:latin typeface="HTWBerlin Office" panose="02000000000000000000"/>
              </a:rPr>
              <a:t>Moodle</a:t>
            </a:r>
            <a:r>
              <a:rPr lang="de-DE" sz="1800" dirty="0">
                <a:latin typeface="HTWBerlin Office" panose="02000000000000000000"/>
              </a:rPr>
              <a:t> und von Professor Heßling während der Vorlesung bekannt gegeben.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latin typeface="HTWBerlin Office" panose="02000000000000000000"/>
              </a:rPr>
              <a:t>Ziel dieses Tutoriums:</a:t>
            </a:r>
          </a:p>
          <a:p>
            <a:pPr marL="522288" lvl="1" indent="-342900"/>
            <a:r>
              <a:rPr lang="de-DE" sz="1800" dirty="0">
                <a:latin typeface="HTWBerlin Office" panose="02000000000000000000"/>
              </a:rPr>
              <a:t>die im Unterricht besprochene Theorie schnell zu wiederholen</a:t>
            </a:r>
          </a:p>
          <a:p>
            <a:pPr marL="522288" lvl="1" indent="-342900"/>
            <a:r>
              <a:rPr lang="de-DE" sz="1800" dirty="0">
                <a:latin typeface="HTWBerlin Office" panose="02000000000000000000"/>
              </a:rPr>
              <a:t>sicherzustellen, dass das Übungsblatt zu dem Thema bearbeitet werden konnte</a:t>
            </a:r>
          </a:p>
          <a:p>
            <a:pPr marL="522288" lvl="1" indent="-342900"/>
            <a:r>
              <a:rPr lang="de-DE" sz="1800" dirty="0">
                <a:latin typeface="HTWBerlin Office" panose="02000000000000000000"/>
              </a:rPr>
              <a:t>mit zusätzlichen Übungen vom Klausurtyp zu üben.</a:t>
            </a:r>
            <a:br>
              <a:rPr lang="de-DE" sz="1800" dirty="0">
                <a:latin typeface="HTWBerlin Office" panose="02000000000000000000"/>
              </a:rPr>
            </a:br>
            <a:endParaRPr lang="de-DE" sz="1800" dirty="0">
              <a:latin typeface="HTWBerlin Office" panose="02000000000000000000"/>
            </a:endParaRPr>
          </a:p>
          <a:p>
            <a:pPr lvl="1" indent="0">
              <a:buNone/>
            </a:pPr>
            <a:r>
              <a:rPr lang="de-DE" sz="1800" dirty="0">
                <a:latin typeface="HTWBerlin Office" panose="02000000000000000000"/>
              </a:rPr>
              <a:t>Jakob </a:t>
            </a:r>
            <a:r>
              <a:rPr lang="de-DE" sz="1800" dirty="0" err="1">
                <a:latin typeface="HTWBerlin Office" panose="02000000000000000000"/>
              </a:rPr>
              <a:t>Hadulla</a:t>
            </a:r>
            <a:r>
              <a:rPr lang="de-DE" sz="1800" dirty="0">
                <a:latin typeface="HTWBerlin Office" panose="02000000000000000000"/>
              </a:rPr>
              <a:t> (2. Semester IKG)  </a:t>
            </a:r>
            <a:r>
              <a:rPr lang="de-DE" sz="1800" dirty="0">
                <a:latin typeface="HTWBerlin Office" panose="02000000000000000000"/>
                <a:hlinkClick r:id="rId2"/>
              </a:rPr>
              <a:t>s0582212@HTW-Berlin.de</a:t>
            </a:r>
            <a:br>
              <a:rPr lang="de-DE" sz="1800" dirty="0">
                <a:latin typeface="HTWBerlin Office" panose="02000000000000000000"/>
              </a:rPr>
            </a:br>
            <a:r>
              <a:rPr lang="de-DE" sz="1800" dirty="0">
                <a:latin typeface="HTWBerlin Office" panose="02000000000000000000"/>
              </a:rPr>
              <a:t>Marie Laporte (2. Semester IKG)  </a:t>
            </a:r>
            <a:r>
              <a:rPr lang="de-DE" sz="1800" dirty="0">
                <a:latin typeface="HTWBerlin Office" panose="02000000000000000000"/>
                <a:hlinkClick r:id="rId3"/>
              </a:rPr>
              <a:t>Marie.Laporte@student.htw-berlin.de</a:t>
            </a:r>
            <a:endParaRPr lang="de-DE" sz="1800" dirty="0">
              <a:latin typeface="HTWBerlin Office" panose="02000000000000000000"/>
            </a:endParaRPr>
          </a:p>
          <a:p>
            <a:pPr lvl="1" indent="0">
              <a:buNone/>
            </a:pPr>
            <a:endParaRPr lang="de-DE" sz="1800" dirty="0">
              <a:latin typeface="HTWBerlin Office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411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8DB393E-68D4-4D72-EDE8-7A152F3C5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49" y="1886097"/>
            <a:ext cx="6868583" cy="614621"/>
          </a:xfrm>
        </p:spPr>
        <p:txBody>
          <a:bodyPr/>
          <a:lstStyle/>
          <a:p>
            <a:r>
              <a:rPr lang="de-DE" dirty="0"/>
              <a:t>IP-Adressen und Socket-Kommunikation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1D97AA2-8CA4-4DEF-0601-6AB1E516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451919"/>
            <a:ext cx="6490224" cy="436017"/>
          </a:xfrm>
        </p:spPr>
        <p:txBody>
          <a:bodyPr/>
          <a:lstStyle/>
          <a:p>
            <a:r>
              <a:rPr lang="de-DE" dirty="0"/>
              <a:t>Netzwerke und verteilte Systemen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A77115-420C-2CA5-C6BC-29533841D5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Marie Laporte | 12.05.2022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855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C6C678-CA7E-C444-D8A8-27FEA78A8A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Marie Laporte| Socket-Kommunikation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65E927-0789-F9E8-3F6E-4087FF29F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6">
            <a:extLst>
              <a:ext uri="{FF2B5EF4-FFF2-40B4-BE49-F238E27FC236}">
                <a16:creationId xmlns:a16="http://schemas.microsoft.com/office/drawing/2014/main" id="{BA415CF7-4B53-754C-425D-0AC92CC4D74E}"/>
              </a:ext>
            </a:extLst>
          </p:cNvPr>
          <p:cNvSpPr txBox="1">
            <a:spLocks/>
          </p:cNvSpPr>
          <p:nvPr/>
        </p:nvSpPr>
        <p:spPr>
          <a:xfrm>
            <a:off x="539750" y="268201"/>
            <a:ext cx="7524750" cy="4360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6858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HTWBerlin Office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de-DE" dirty="0"/>
              <a:t>Server-Client-Kommunikation</a:t>
            </a:r>
            <a:endParaRPr lang="sr-Latn-C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81D7879-BE9A-75B8-5665-A84D30C15ED1}"/>
              </a:ext>
            </a:extLst>
          </p:cNvPr>
          <p:cNvCxnSpPr>
            <a:cxnSpLocks/>
          </p:cNvCxnSpPr>
          <p:nvPr/>
        </p:nvCxnSpPr>
        <p:spPr>
          <a:xfrm>
            <a:off x="2124364" y="1394689"/>
            <a:ext cx="49504" cy="3398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FF29CE7-CCD9-E834-2DB8-9F0C24D5776B}"/>
              </a:ext>
            </a:extLst>
          </p:cNvPr>
          <p:cNvCxnSpPr>
            <a:cxnSpLocks/>
          </p:cNvCxnSpPr>
          <p:nvPr/>
        </p:nvCxnSpPr>
        <p:spPr>
          <a:xfrm>
            <a:off x="5860473" y="1394689"/>
            <a:ext cx="37958" cy="32789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64EA2D3-2349-665F-98E8-9C24ADAC74B4}"/>
              </a:ext>
            </a:extLst>
          </p:cNvPr>
          <p:cNvSpPr txBox="1"/>
          <p:nvPr/>
        </p:nvSpPr>
        <p:spPr>
          <a:xfrm>
            <a:off x="3824867" y="811183"/>
            <a:ext cx="41102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pc="300" dirty="0">
                <a:solidFill>
                  <a:schemeClr val="accent1">
                    <a:lumMod val="75000"/>
                  </a:schemeClr>
                </a:solidFill>
                <a:latin typeface="HTWBerlin Office" panose="02000000000000000000"/>
              </a:rPr>
              <a:t>SERVER</a:t>
            </a:r>
          </a:p>
          <a:p>
            <a:pPr algn="ctr"/>
            <a:r>
              <a:rPr lang="de-DE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Wartet auf die Anfragen und beantwortet sie</a:t>
            </a:r>
            <a:endParaRPr lang="fr-FR" sz="1400" spc="300" dirty="0">
              <a:solidFill>
                <a:schemeClr val="tx1">
                  <a:lumMod val="65000"/>
                  <a:lumOff val="35000"/>
                </a:schemeClr>
              </a:solidFill>
              <a:latin typeface="HTWBerlin Office" panose="02000000000000000000"/>
            </a:endParaRPr>
          </a:p>
          <a:p>
            <a:pPr algn="ctr"/>
            <a:endParaRPr lang="fr-FR" spc="300" dirty="0">
              <a:solidFill>
                <a:schemeClr val="accent1">
                  <a:lumMod val="75000"/>
                </a:schemeClr>
              </a:solidFill>
              <a:latin typeface="HTWBerlin Office" panose="0200000000000000000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3C9A4A-ACE2-F10F-553A-7C81CA8E7330}"/>
              </a:ext>
            </a:extLst>
          </p:cNvPr>
          <p:cNvSpPr txBox="1"/>
          <p:nvPr/>
        </p:nvSpPr>
        <p:spPr>
          <a:xfrm>
            <a:off x="1432650" y="804665"/>
            <a:ext cx="148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pc="300" dirty="0">
                <a:solidFill>
                  <a:schemeClr val="accent1">
                    <a:lumMod val="75000"/>
                  </a:schemeClr>
                </a:solidFill>
                <a:latin typeface="HTWBerlin Office" panose="02000000000000000000"/>
              </a:rPr>
              <a:t>CLIENT</a:t>
            </a:r>
          </a:p>
          <a:p>
            <a:pPr algn="ctr"/>
            <a:r>
              <a:rPr lang="de-DE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sendet Anfragen</a:t>
            </a:r>
            <a:endParaRPr lang="fr-FR" sz="1400" spc="300" dirty="0">
              <a:solidFill>
                <a:schemeClr val="tx1">
                  <a:lumMod val="65000"/>
                  <a:lumOff val="35000"/>
                </a:schemeClr>
              </a:solidFill>
              <a:latin typeface="HTWBerlin Office" panose="0200000000000000000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F7E2C2D-D79D-DA24-384E-91AEA6D2EC64}"/>
              </a:ext>
            </a:extLst>
          </p:cNvPr>
          <p:cNvCxnSpPr>
            <a:cxnSpLocks/>
          </p:cNvCxnSpPr>
          <p:nvPr/>
        </p:nvCxnSpPr>
        <p:spPr>
          <a:xfrm>
            <a:off x="2286002" y="1653634"/>
            <a:ext cx="3412834" cy="5003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9623A9F-F439-4A28-3099-FC544D0981DF}"/>
              </a:ext>
            </a:extLst>
          </p:cNvPr>
          <p:cNvCxnSpPr>
            <a:cxnSpLocks/>
          </p:cNvCxnSpPr>
          <p:nvPr/>
        </p:nvCxnSpPr>
        <p:spPr>
          <a:xfrm flipH="1">
            <a:off x="2245450" y="2412567"/>
            <a:ext cx="3430298" cy="5458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A92A126F-65BC-8E94-DA68-21CD829A99EE}"/>
              </a:ext>
            </a:extLst>
          </p:cNvPr>
          <p:cNvSpPr txBox="1"/>
          <p:nvPr/>
        </p:nvSpPr>
        <p:spPr>
          <a:xfrm>
            <a:off x="3270133" y="4349309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pc="300" dirty="0">
                <a:latin typeface="HTWBerlin Office" panose="02000000000000000000"/>
              </a:rPr>
              <a:t>. . .</a:t>
            </a:r>
            <a:endParaRPr lang="fr-FR" spc="300" dirty="0">
              <a:latin typeface="HTWBerlin Office" panose="0200000000000000000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6BDBE9-078F-B706-E5C9-9C366D6484EF}"/>
              </a:ext>
            </a:extLst>
          </p:cNvPr>
          <p:cNvSpPr txBox="1"/>
          <p:nvPr/>
        </p:nvSpPr>
        <p:spPr>
          <a:xfrm>
            <a:off x="3256185" y="1535191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TWBerlin Office" panose="02000000000000000000"/>
              </a:rPr>
              <a:t>Nachricht</a:t>
            </a:r>
            <a:endParaRPr lang="fr-FR" dirty="0">
              <a:latin typeface="HTWBerlin Office" panose="02000000000000000000"/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2ED844B-04D7-5C73-DCBA-E0ACB7AE2589}"/>
              </a:ext>
            </a:extLst>
          </p:cNvPr>
          <p:cNvCxnSpPr>
            <a:cxnSpLocks/>
          </p:cNvCxnSpPr>
          <p:nvPr/>
        </p:nvCxnSpPr>
        <p:spPr>
          <a:xfrm>
            <a:off x="2299858" y="3099126"/>
            <a:ext cx="3412834" cy="5003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6927D55-ECF4-34A1-2C9C-00F47867D667}"/>
              </a:ext>
            </a:extLst>
          </p:cNvPr>
          <p:cNvCxnSpPr>
            <a:cxnSpLocks/>
          </p:cNvCxnSpPr>
          <p:nvPr/>
        </p:nvCxnSpPr>
        <p:spPr>
          <a:xfrm flipH="1">
            <a:off x="2259306" y="3858059"/>
            <a:ext cx="3430298" cy="5458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68F57B64-2C96-D5FE-FA35-DE1881EF7A34}"/>
              </a:ext>
            </a:extLst>
          </p:cNvPr>
          <p:cNvSpPr txBox="1"/>
          <p:nvPr/>
        </p:nvSpPr>
        <p:spPr>
          <a:xfrm>
            <a:off x="3270041" y="2962211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TWBerlin Office" panose="02000000000000000000"/>
              </a:rPr>
              <a:t>Nachricht</a:t>
            </a:r>
            <a:endParaRPr lang="fr-FR" dirty="0">
              <a:latin typeface="HTWBerlin Office" panose="0200000000000000000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B89E2E0-88D2-DB09-2751-7AA07433E175}"/>
              </a:ext>
            </a:extLst>
          </p:cNvPr>
          <p:cNvSpPr txBox="1"/>
          <p:nvPr/>
        </p:nvSpPr>
        <p:spPr>
          <a:xfrm>
            <a:off x="3293134" y="3744056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TWBerlin Office" panose="02000000000000000000"/>
              </a:rPr>
              <a:t>Antwort</a:t>
            </a:r>
            <a:endParaRPr lang="fr-FR" dirty="0">
              <a:latin typeface="HTWBerlin Office" panose="0200000000000000000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F5F72F6-F6A6-A1A9-C65C-AD3D22C9DB81}"/>
              </a:ext>
            </a:extLst>
          </p:cNvPr>
          <p:cNvSpPr txBox="1"/>
          <p:nvPr/>
        </p:nvSpPr>
        <p:spPr>
          <a:xfrm>
            <a:off x="3219243" y="2308636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TWBerlin Office" panose="02000000000000000000"/>
              </a:rPr>
              <a:t>Antwort</a:t>
            </a:r>
            <a:endParaRPr lang="fr-FR" dirty="0">
              <a:latin typeface="HTWBerlin Office" panose="0200000000000000000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25CCE92-B41D-73E5-26BF-D106C5C291CB}"/>
              </a:ext>
            </a:extLst>
          </p:cNvPr>
          <p:cNvSpPr txBox="1"/>
          <p:nvPr/>
        </p:nvSpPr>
        <p:spPr>
          <a:xfrm>
            <a:off x="5552722" y="4269886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TWBerlin Office" panose="02000000000000000000"/>
              </a:rPr>
              <a:t>wartet</a:t>
            </a:r>
            <a:endParaRPr lang="fr-FR" dirty="0">
              <a:latin typeface="HTWBerlin Office" panose="0200000000000000000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3FBC281-F68F-A2CB-7A3A-F3F692DD8054}"/>
              </a:ext>
            </a:extLst>
          </p:cNvPr>
          <p:cNvSpPr txBox="1"/>
          <p:nvPr/>
        </p:nvSpPr>
        <p:spPr>
          <a:xfrm>
            <a:off x="5715185" y="1384241"/>
            <a:ext cx="24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TWBerlin Office" panose="02000000000000000000"/>
              </a:rPr>
              <a:t>öffnet die Verbindung</a:t>
            </a:r>
            <a:endParaRPr lang="fr-FR" dirty="0">
              <a:latin typeface="HTWBerlin Office" panose="0200000000000000000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2F2F671-79B3-CCBA-2293-2BD4527E229E}"/>
              </a:ext>
            </a:extLst>
          </p:cNvPr>
          <p:cNvSpPr txBox="1"/>
          <p:nvPr/>
        </p:nvSpPr>
        <p:spPr>
          <a:xfrm>
            <a:off x="5541820" y="2863541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TWBerlin Office" panose="02000000000000000000"/>
              </a:rPr>
              <a:t>wartet</a:t>
            </a:r>
            <a:endParaRPr lang="fr-FR" dirty="0">
              <a:latin typeface="HTWBerlin Office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9209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1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C6C678-CA7E-C444-D8A8-27FEA78A8A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Marie Laporte| Socket-Kommunikation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65E927-0789-F9E8-3F6E-4087FF29F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6">
            <a:extLst>
              <a:ext uri="{FF2B5EF4-FFF2-40B4-BE49-F238E27FC236}">
                <a16:creationId xmlns:a16="http://schemas.microsoft.com/office/drawing/2014/main" id="{BA415CF7-4B53-754C-425D-0AC92CC4D74E}"/>
              </a:ext>
            </a:extLst>
          </p:cNvPr>
          <p:cNvSpPr txBox="1">
            <a:spLocks/>
          </p:cNvSpPr>
          <p:nvPr/>
        </p:nvSpPr>
        <p:spPr>
          <a:xfrm>
            <a:off x="539750" y="268201"/>
            <a:ext cx="7524750" cy="4360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6858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HTWBerlin Office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de-DE" dirty="0"/>
              <a:t>Socket-Kommunikation</a:t>
            </a:r>
            <a:endParaRPr lang="sr-Latn-C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81D7879-BE9A-75B8-5665-A84D30C15ED1}"/>
              </a:ext>
            </a:extLst>
          </p:cNvPr>
          <p:cNvCxnSpPr>
            <a:cxnSpLocks/>
          </p:cNvCxnSpPr>
          <p:nvPr/>
        </p:nvCxnSpPr>
        <p:spPr>
          <a:xfrm>
            <a:off x="2124364" y="1394689"/>
            <a:ext cx="49504" cy="3398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FF29CE7-CCD9-E834-2DB8-9F0C24D5776B}"/>
              </a:ext>
            </a:extLst>
          </p:cNvPr>
          <p:cNvCxnSpPr>
            <a:cxnSpLocks/>
          </p:cNvCxnSpPr>
          <p:nvPr/>
        </p:nvCxnSpPr>
        <p:spPr>
          <a:xfrm>
            <a:off x="5860473" y="1394689"/>
            <a:ext cx="37958" cy="32789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64EA2D3-2349-665F-98E8-9C24ADAC74B4}"/>
                  </a:ext>
                </a:extLst>
              </p:cNvPr>
              <p:cNvSpPr txBox="1"/>
              <p:nvPr/>
            </p:nvSpPr>
            <p:spPr>
              <a:xfrm>
                <a:off x="3824867" y="811183"/>
                <a:ext cx="411020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pc="300" dirty="0">
                    <a:solidFill>
                      <a:schemeClr val="accent1">
                        <a:lumMod val="75000"/>
                      </a:schemeClr>
                    </a:solidFill>
                    <a:latin typeface="HTWBerlin Office" panose="02000000000000000000"/>
                  </a:rPr>
                  <a:t>SERVER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pc="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pc="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e>
                      <m:sub>
                        <m:r>
                          <a:rPr lang="de-DE" b="0" i="1" spc="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de-DE" spc="300" dirty="0">
                  <a:solidFill>
                    <a:schemeClr val="accent1">
                      <a:lumMod val="75000"/>
                    </a:schemeClr>
                  </a:solidFill>
                  <a:latin typeface="HTWBerlin Office" panose="02000000000000000000"/>
                </a:endParaRPr>
              </a:p>
              <a:p>
                <a:pPr algn="ctr"/>
                <a:r>
                  <a:rPr lang="de-DE" sz="14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Arial" panose="020B0604020202020204" pitchFamily="34" charset="0"/>
                  </a:rPr>
                  <a:t>Wartet auf die Anfragen und beantwortet sie</a:t>
                </a:r>
                <a:endParaRPr lang="fr-FR" sz="1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TWBerlin Office" panose="02000000000000000000"/>
                </a:endParaRPr>
              </a:p>
              <a:p>
                <a:pPr algn="ctr"/>
                <a:endParaRPr lang="fr-FR" spc="300" dirty="0">
                  <a:solidFill>
                    <a:schemeClr val="accent1">
                      <a:lumMod val="75000"/>
                    </a:schemeClr>
                  </a:solidFill>
                  <a:latin typeface="HTWBerlin Office" panose="0200000000000000000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64EA2D3-2349-665F-98E8-9C24ADAC7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867" y="811183"/>
                <a:ext cx="4110207" cy="861774"/>
              </a:xfrm>
              <a:prstGeom prst="rect">
                <a:avLst/>
              </a:prstGeom>
              <a:blipFill>
                <a:blip r:embed="rId3"/>
                <a:stretch>
                  <a:fillRect t="-35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73C9A4A-ACE2-F10F-553A-7C81CA8E7330}"/>
                  </a:ext>
                </a:extLst>
              </p:cNvPr>
              <p:cNvSpPr txBox="1"/>
              <p:nvPr/>
            </p:nvSpPr>
            <p:spPr>
              <a:xfrm>
                <a:off x="1208926" y="804665"/>
                <a:ext cx="18856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pc="300" dirty="0">
                    <a:solidFill>
                      <a:schemeClr val="accent1">
                        <a:lumMod val="75000"/>
                      </a:schemeClr>
                    </a:solidFill>
                    <a:latin typeface="HTWBerlin Office" panose="02000000000000000000"/>
                  </a:rPr>
                  <a:t>CLIENT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pc="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pc="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e>
                      <m:sub>
                        <m:r>
                          <a:rPr lang="de-DE" b="0" i="1" spc="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de-DE" spc="300" dirty="0">
                  <a:solidFill>
                    <a:schemeClr val="accent1">
                      <a:lumMod val="75000"/>
                    </a:schemeClr>
                  </a:solidFill>
                  <a:latin typeface="HTWBerlin Office" panose="02000000000000000000"/>
                </a:endParaRPr>
              </a:p>
              <a:p>
                <a:pPr algn="ctr"/>
                <a:r>
                  <a:rPr lang="de-DE" sz="14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Arial" panose="020B0604020202020204" pitchFamily="34" charset="0"/>
                  </a:rPr>
                  <a:t>sendet Anfragen</a:t>
                </a:r>
                <a:endParaRPr lang="fr-FR" sz="1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TWBerlin Office" panose="02000000000000000000"/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73C9A4A-ACE2-F10F-553A-7C81CA8E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26" y="804665"/>
                <a:ext cx="1885622" cy="584775"/>
              </a:xfrm>
              <a:prstGeom prst="rect">
                <a:avLst/>
              </a:prstGeom>
              <a:blipFill>
                <a:blip r:embed="rId4"/>
                <a:stretch>
                  <a:fillRect t="-6250"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F7E2C2D-D79D-DA24-384E-91AEA6D2EC64}"/>
              </a:ext>
            </a:extLst>
          </p:cNvPr>
          <p:cNvCxnSpPr>
            <a:cxnSpLocks/>
          </p:cNvCxnSpPr>
          <p:nvPr/>
        </p:nvCxnSpPr>
        <p:spPr>
          <a:xfrm>
            <a:off x="2286002" y="1653634"/>
            <a:ext cx="3412834" cy="5003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9623A9F-F439-4A28-3099-FC544D0981DF}"/>
              </a:ext>
            </a:extLst>
          </p:cNvPr>
          <p:cNvCxnSpPr>
            <a:cxnSpLocks/>
          </p:cNvCxnSpPr>
          <p:nvPr/>
        </p:nvCxnSpPr>
        <p:spPr>
          <a:xfrm flipH="1">
            <a:off x="2245450" y="2412567"/>
            <a:ext cx="3430298" cy="5458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A92A126F-65BC-8E94-DA68-21CD829A99EE}"/>
              </a:ext>
            </a:extLst>
          </p:cNvPr>
          <p:cNvSpPr txBox="1"/>
          <p:nvPr/>
        </p:nvSpPr>
        <p:spPr>
          <a:xfrm>
            <a:off x="3270133" y="4349309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pc="300" dirty="0">
                <a:latin typeface="HTWBerlin Office" panose="02000000000000000000"/>
              </a:rPr>
              <a:t>. . .</a:t>
            </a:r>
            <a:endParaRPr lang="fr-FR" spc="300" dirty="0">
              <a:latin typeface="HTWBerlin Office" panose="0200000000000000000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6BDBE9-078F-B706-E5C9-9C366D6484EF}"/>
              </a:ext>
            </a:extLst>
          </p:cNvPr>
          <p:cNvSpPr txBox="1"/>
          <p:nvPr/>
        </p:nvSpPr>
        <p:spPr>
          <a:xfrm>
            <a:off x="3256185" y="1535191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TWBerlin Office" panose="02000000000000000000"/>
              </a:rPr>
              <a:t>Nachricht</a:t>
            </a:r>
            <a:endParaRPr lang="fr-FR" dirty="0">
              <a:latin typeface="HTWBerlin Office" panose="02000000000000000000"/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2ED844B-04D7-5C73-DCBA-E0ACB7AE2589}"/>
              </a:ext>
            </a:extLst>
          </p:cNvPr>
          <p:cNvCxnSpPr>
            <a:cxnSpLocks/>
          </p:cNvCxnSpPr>
          <p:nvPr/>
        </p:nvCxnSpPr>
        <p:spPr>
          <a:xfrm>
            <a:off x="2299858" y="3099126"/>
            <a:ext cx="3412834" cy="5003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6927D55-ECF4-34A1-2C9C-00F47867D667}"/>
              </a:ext>
            </a:extLst>
          </p:cNvPr>
          <p:cNvCxnSpPr>
            <a:cxnSpLocks/>
          </p:cNvCxnSpPr>
          <p:nvPr/>
        </p:nvCxnSpPr>
        <p:spPr>
          <a:xfrm flipH="1">
            <a:off x="2259306" y="3858059"/>
            <a:ext cx="3430298" cy="5458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68F57B64-2C96-D5FE-FA35-DE1881EF7A34}"/>
              </a:ext>
            </a:extLst>
          </p:cNvPr>
          <p:cNvSpPr txBox="1"/>
          <p:nvPr/>
        </p:nvSpPr>
        <p:spPr>
          <a:xfrm>
            <a:off x="3270041" y="2962211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TWBerlin Office" panose="02000000000000000000"/>
              </a:rPr>
              <a:t>Nachricht</a:t>
            </a:r>
            <a:endParaRPr lang="fr-FR" dirty="0">
              <a:latin typeface="HTWBerlin Office" panose="0200000000000000000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B89E2E0-88D2-DB09-2751-7AA07433E175}"/>
              </a:ext>
            </a:extLst>
          </p:cNvPr>
          <p:cNvSpPr txBox="1"/>
          <p:nvPr/>
        </p:nvSpPr>
        <p:spPr>
          <a:xfrm>
            <a:off x="3293134" y="3744056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TWBerlin Office" panose="02000000000000000000"/>
              </a:rPr>
              <a:t>Antwort</a:t>
            </a:r>
            <a:endParaRPr lang="fr-FR" dirty="0">
              <a:latin typeface="HTWBerlin Office" panose="0200000000000000000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F5F72F6-F6A6-A1A9-C65C-AD3D22C9DB81}"/>
              </a:ext>
            </a:extLst>
          </p:cNvPr>
          <p:cNvSpPr txBox="1"/>
          <p:nvPr/>
        </p:nvSpPr>
        <p:spPr>
          <a:xfrm>
            <a:off x="3219243" y="2308636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TWBerlin Office" panose="02000000000000000000"/>
              </a:rPr>
              <a:t>Antwort</a:t>
            </a:r>
            <a:endParaRPr lang="fr-FR" dirty="0">
              <a:latin typeface="HTWBerlin Office" panose="0200000000000000000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25CCE92-B41D-73E5-26BF-D106C5C291CB}"/>
              </a:ext>
            </a:extLst>
          </p:cNvPr>
          <p:cNvSpPr txBox="1"/>
          <p:nvPr/>
        </p:nvSpPr>
        <p:spPr>
          <a:xfrm>
            <a:off x="5552722" y="4269886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TWBerlin Office" panose="02000000000000000000"/>
              </a:rPr>
              <a:t>wartet</a:t>
            </a:r>
            <a:endParaRPr lang="fr-FR" dirty="0">
              <a:latin typeface="HTWBerlin Office" panose="0200000000000000000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3FBC281-F68F-A2CB-7A3A-F3F692DD8054}"/>
                  </a:ext>
                </a:extLst>
              </p:cNvPr>
              <p:cNvSpPr txBox="1"/>
              <p:nvPr/>
            </p:nvSpPr>
            <p:spPr>
              <a:xfrm>
                <a:off x="5715185" y="1384241"/>
                <a:ext cx="3197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>
                    <a:latin typeface="HTWBerlin Office" panose="02000000000000000000"/>
                  </a:rPr>
                  <a:t>lauscht auf der festen Port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fr-FR" dirty="0">
                  <a:latin typeface="HTWBerlin Office" panose="02000000000000000000"/>
                </a:endParaRPr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3FBC281-F68F-A2CB-7A3A-F3F692DD8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185" y="1384241"/>
                <a:ext cx="319790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ZoneTexte 59">
            <a:extLst>
              <a:ext uri="{FF2B5EF4-FFF2-40B4-BE49-F238E27FC236}">
                <a16:creationId xmlns:a16="http://schemas.microsoft.com/office/drawing/2014/main" id="{F2F2F671-79B3-CCBA-2293-2BD4527E229E}"/>
              </a:ext>
            </a:extLst>
          </p:cNvPr>
          <p:cNvSpPr txBox="1"/>
          <p:nvPr/>
        </p:nvSpPr>
        <p:spPr>
          <a:xfrm>
            <a:off x="5541820" y="2863541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TWBerlin Office" panose="02000000000000000000"/>
              </a:rPr>
              <a:t>wartet</a:t>
            </a:r>
            <a:endParaRPr lang="fr-FR" dirty="0">
              <a:latin typeface="HTWBerlin Office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4728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1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BCDB72-ACB1-2364-8198-7FBB176695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9BF0F2-EACD-AE82-4DBB-A97EA0800AB8}"/>
              </a:ext>
            </a:extLst>
          </p:cNvPr>
          <p:cNvSpPr txBox="1">
            <a:spLocks/>
          </p:cNvSpPr>
          <p:nvPr/>
        </p:nvSpPr>
        <p:spPr>
          <a:xfrm>
            <a:off x="553606" y="249286"/>
            <a:ext cx="7935384" cy="433240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6858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TWBerlin Office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de-DE" dirty="0"/>
              <a:t>VirtualBox und das FreeBSD GUI-Image auf eigenem Laptop installiert?</a:t>
            </a:r>
          </a:p>
          <a:p>
            <a:endParaRPr lang="de-DE" dirty="0"/>
          </a:p>
          <a:p>
            <a:r>
              <a:rPr lang="de-DE" dirty="0"/>
              <a:t>Stand der Bearbeitung der Übungsblätter? </a:t>
            </a:r>
          </a:p>
          <a:p>
            <a:pPr marL="342900" indent="-342900">
              <a:buFontTx/>
              <a:buChar char="-"/>
            </a:pPr>
            <a:r>
              <a:rPr lang="de-DE" sz="2400" b="0" dirty="0"/>
              <a:t>01 Shell </a:t>
            </a:r>
          </a:p>
          <a:p>
            <a:pPr marL="342900" indent="-342900">
              <a:buFontTx/>
              <a:buChar char="-"/>
            </a:pPr>
            <a:r>
              <a:rPr lang="de-DE" sz="2400" b="0" dirty="0"/>
              <a:t>02 Socket Kommunikation</a:t>
            </a:r>
          </a:p>
          <a:p>
            <a:pPr marL="342900" indent="-342900">
              <a:buFontTx/>
              <a:buChar char="-"/>
            </a:pPr>
            <a:r>
              <a:rPr lang="de-DE" sz="2400" b="0" dirty="0"/>
              <a:t>03 IP-Routing</a:t>
            </a:r>
          </a:p>
          <a:p>
            <a:pPr marL="342900" indent="-342900">
              <a:buFontTx/>
              <a:buChar char="-"/>
            </a:pPr>
            <a:endParaRPr lang="de-DE" sz="2400" b="0" dirty="0"/>
          </a:p>
          <a:p>
            <a:r>
              <a:rPr lang="de-DE" dirty="0"/>
              <a:t>Fragen und Feedback? </a:t>
            </a:r>
            <a:endParaRPr lang="de-DE" sz="2400" b="0" dirty="0"/>
          </a:p>
          <a:p>
            <a:r>
              <a:rPr lang="de-DE" sz="2400" b="0" dirty="0"/>
              <a:t>zur Vorlesung, Übung, Tutorium… </a:t>
            </a:r>
          </a:p>
        </p:txBody>
      </p:sp>
    </p:spTree>
    <p:extLst>
      <p:ext uri="{BB962C8B-B14F-4D97-AF65-F5344CB8AC3E}">
        <p14:creationId xmlns:p14="http://schemas.microsoft.com/office/powerpoint/2010/main" val="1963054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8DB393E-68D4-4D72-EDE8-7A152F3C5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49" y="1886097"/>
            <a:ext cx="6868583" cy="614621"/>
          </a:xfrm>
        </p:spPr>
        <p:txBody>
          <a:bodyPr/>
          <a:lstStyle/>
          <a:p>
            <a:r>
              <a:rPr lang="de-DE" dirty="0"/>
              <a:t>IP-Adressen, Netzwerke und Subnetzwerke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1D97AA2-8CA4-4DEF-0601-6AB1E516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451919"/>
            <a:ext cx="6490224" cy="436017"/>
          </a:xfrm>
        </p:spPr>
        <p:txBody>
          <a:bodyPr/>
          <a:lstStyle/>
          <a:p>
            <a:r>
              <a:rPr lang="de-DE" dirty="0"/>
              <a:t>Netzwerke und verteilte Systemen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A77115-420C-2CA5-C6BC-29533841D5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Marie Laporte | 12.05.2022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4885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8041A1B-7482-4212-9849-EC6DEED4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5147"/>
            <a:ext cx="7524750" cy="872034"/>
          </a:xfrm>
        </p:spPr>
        <p:txBody>
          <a:bodyPr/>
          <a:lstStyle/>
          <a:p>
            <a:r>
              <a:rPr lang="de-DE" dirty="0"/>
              <a:t>Was ist eine IP-Adresse und wozu ist sie verwendet in einem Netzwerk ?</a:t>
            </a:r>
            <a:endParaRPr lang="sr-Latn-C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9A31A-365B-4F7E-A5FD-4CB0D4F69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110CBC3-960E-4676-B489-B6D07D352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Marie Laporte| IP-Adressen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BD16ADE5-E738-FA4C-7C50-EF9B2D9C3DCD}"/>
              </a:ext>
            </a:extLst>
          </p:cNvPr>
          <p:cNvSpPr txBox="1">
            <a:spLocks/>
          </p:cNvSpPr>
          <p:nvPr/>
        </p:nvSpPr>
        <p:spPr>
          <a:xfrm>
            <a:off x="339724" y="1367021"/>
            <a:ext cx="8418513" cy="156667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450850" indent="-179388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62865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HTWBerlin Office" panose="02000000000000000000"/>
              </a:rPr>
              <a:t>Eindeutige </a:t>
            </a:r>
            <a:r>
              <a:rPr lang="de-DE" b="1" dirty="0">
                <a:latin typeface="HTWBerlin Office" panose="02000000000000000000"/>
              </a:rPr>
              <a:t>Identifikationsnummer</a:t>
            </a:r>
            <a:r>
              <a:rPr lang="de-DE" dirty="0">
                <a:latin typeface="HTWBerlin Office" panose="02000000000000000000"/>
              </a:rPr>
              <a:t> für jedes Gerät in einem Netzwerk.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  <a:cs typeface="Arial" panose="020B0604020202020204" pitchFamily="34" charset="0"/>
              </a:rPr>
              <a:t>→ Jedes Gerät hat jedoch bereits eine eindeutige Identifikationsadresse, wie heißt sie? 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Die MAC-Adresse vom Hersteller des Geräts schon gegeben.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769154-4422-8666-4636-59FEC5ACACBA}"/>
              </a:ext>
            </a:extLst>
          </p:cNvPr>
          <p:cNvSpPr txBox="1"/>
          <p:nvPr/>
        </p:nvSpPr>
        <p:spPr>
          <a:xfrm>
            <a:off x="2450125" y="293058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HTWBerlin Office" panose="02000000000000000000"/>
              </a:rPr>
              <a:t>00: 1B: 63: 84: 45: E6</a:t>
            </a:r>
            <a:endParaRPr lang="fr-FR" sz="3200" b="1" dirty="0">
              <a:solidFill>
                <a:schemeClr val="accent4">
                  <a:lumMod val="75000"/>
                  <a:lumOff val="25000"/>
                </a:schemeClr>
              </a:solidFill>
              <a:latin typeface="HTWBerlin Office" panose="02000000000000000000"/>
            </a:endParaRP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572959A6-9E62-4A4E-6E86-5653380B0F17}"/>
              </a:ext>
            </a:extLst>
          </p:cNvPr>
          <p:cNvSpPr txBox="1">
            <a:spLocks/>
          </p:cNvSpPr>
          <p:nvPr/>
        </p:nvSpPr>
        <p:spPr>
          <a:xfrm>
            <a:off x="1" y="3353182"/>
            <a:ext cx="9144000" cy="44557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450850" indent="-179388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62865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HTWBerlin Office" panose="02000000000000000000"/>
              </a:rPr>
              <a:t>Beispiel für eine MAC-Adresse | Format: Hexadezimal | Länge: 48 Bit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7C92AAF-6334-5662-FD50-EEB3D0EE29F1}"/>
              </a:ext>
            </a:extLst>
          </p:cNvPr>
          <p:cNvSpPr txBox="1">
            <a:spLocks/>
          </p:cNvSpPr>
          <p:nvPr/>
        </p:nvSpPr>
        <p:spPr>
          <a:xfrm>
            <a:off x="263524" y="3798761"/>
            <a:ext cx="8418513" cy="156667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450850" indent="-179388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62865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HTWBerlin Office" panose="02000000000000000000"/>
              </a:rPr>
              <a:t>Warum verwenden wir diese Adresse dann nicht, um ein Gerät in einem Netzwerk zu identifizieren?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215B27-D062-DD9F-7EBA-D21FA59991C6}"/>
              </a:ext>
            </a:extLst>
          </p:cNvPr>
          <p:cNvSpPr/>
          <p:nvPr/>
        </p:nvSpPr>
        <p:spPr>
          <a:xfrm>
            <a:off x="1173480" y="2942577"/>
            <a:ext cx="6667500" cy="86818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46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8041A1B-7482-4212-9849-EC6DEED4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5147"/>
            <a:ext cx="7524750" cy="872034"/>
          </a:xfrm>
        </p:spPr>
        <p:txBody>
          <a:bodyPr/>
          <a:lstStyle/>
          <a:p>
            <a:r>
              <a:rPr lang="de-DE" dirty="0"/>
              <a:t>Was ist eine IP-Adresse und wozu ist sie verwendet in einem Netzwerk ?</a:t>
            </a:r>
            <a:endParaRPr lang="sr-Latn-C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9A31A-365B-4F7E-A5FD-4CB0D4F69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110CBC3-960E-4676-B489-B6D07D352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Marie Laporte| IP-Adressen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769154-4422-8666-4636-59FEC5ACACBA}"/>
              </a:ext>
            </a:extLst>
          </p:cNvPr>
          <p:cNvSpPr txBox="1"/>
          <p:nvPr/>
        </p:nvSpPr>
        <p:spPr>
          <a:xfrm>
            <a:off x="339724" y="1202913"/>
            <a:ext cx="8342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i="0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HTWBerlin Office" panose="02000000000000000000"/>
              </a:rPr>
              <a:t>127.68.1.3</a:t>
            </a:r>
            <a:endParaRPr lang="fr-FR" sz="3200" b="1" dirty="0">
              <a:solidFill>
                <a:schemeClr val="accent4">
                  <a:lumMod val="75000"/>
                  <a:lumOff val="25000"/>
                </a:schemeClr>
              </a:solidFill>
              <a:latin typeface="HTWBerlin Office" panose="02000000000000000000"/>
            </a:endParaRP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572959A6-9E62-4A4E-6E86-5653380B0F17}"/>
              </a:ext>
            </a:extLst>
          </p:cNvPr>
          <p:cNvSpPr txBox="1">
            <a:spLocks/>
          </p:cNvSpPr>
          <p:nvPr/>
        </p:nvSpPr>
        <p:spPr>
          <a:xfrm>
            <a:off x="-61120" y="1625515"/>
            <a:ext cx="9144000" cy="44557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450850" indent="-179388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62865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HTWBerlin Office" panose="02000000000000000000"/>
              </a:rPr>
              <a:t>Beispiel für eine IPv4-Adresse | Format: Dezimal | Länge: 32 Bit (4 Bytes)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7C92AAF-6334-5662-FD50-EEB3D0EE29F1}"/>
              </a:ext>
            </a:extLst>
          </p:cNvPr>
          <p:cNvSpPr txBox="1">
            <a:spLocks/>
          </p:cNvSpPr>
          <p:nvPr/>
        </p:nvSpPr>
        <p:spPr>
          <a:xfrm>
            <a:off x="263524" y="2109194"/>
            <a:ext cx="8418513" cy="156667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450850" indent="-179388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62865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Dezimal- oder Binärformat, das sich besser zum Rechnen eignet.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Kürzere Länge leichter zu behandeln.</a:t>
            </a:r>
          </a:p>
          <a:p>
            <a:r>
              <a:rPr lang="de-DE" dirty="0"/>
              <a:t>MAC-Adresse: physische eindeutige Adresse zur weltweiten Identifizierung (aber lang und komplex zu behandeln).</a:t>
            </a:r>
          </a:p>
          <a:p>
            <a:r>
              <a:rPr lang="de-DE" dirty="0"/>
              <a:t>IP-Adresse: Logische, kürze, einfach zu behandeln Adresse zur Identifizierung innerhalb eines Netzwerkes (aber nicht eindeutig und muss von einem Administrator oder dem Internetdienstanbieter (ISP) zugewiesen werden).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4DFEB7-4DE6-7CD3-2F8B-A921CEDA12D6}"/>
              </a:ext>
            </a:extLst>
          </p:cNvPr>
          <p:cNvSpPr/>
          <p:nvPr/>
        </p:nvSpPr>
        <p:spPr>
          <a:xfrm>
            <a:off x="1173480" y="1187673"/>
            <a:ext cx="6667500" cy="86818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5416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8041A1B-7482-4212-9849-EC6DEED4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5147"/>
            <a:ext cx="7524750" cy="436017"/>
          </a:xfrm>
        </p:spPr>
        <p:txBody>
          <a:bodyPr/>
          <a:lstStyle/>
          <a:p>
            <a:r>
              <a:rPr lang="de-DE" dirty="0"/>
              <a:t>Was ist eine Subnetzmaske?</a:t>
            </a:r>
            <a:endParaRPr lang="sr-Latn-C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9A31A-365B-4F7E-A5FD-4CB0D4F69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110CBC3-960E-4676-B489-B6D07D352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Marie Laporte| IP-Adressen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769154-4422-8666-4636-59FEC5ACACBA}"/>
              </a:ext>
            </a:extLst>
          </p:cNvPr>
          <p:cNvSpPr txBox="1"/>
          <p:nvPr/>
        </p:nvSpPr>
        <p:spPr>
          <a:xfrm>
            <a:off x="339724" y="1202913"/>
            <a:ext cx="8342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i="0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HTWBerlin Office" panose="02000000000000000000"/>
              </a:rPr>
              <a:t>255.255.255.0</a:t>
            </a:r>
            <a:endParaRPr lang="fr-FR" sz="3200" b="1" dirty="0">
              <a:solidFill>
                <a:schemeClr val="accent4">
                  <a:lumMod val="75000"/>
                  <a:lumOff val="25000"/>
                </a:schemeClr>
              </a:solidFill>
              <a:latin typeface="HTWBerlin Office" panose="02000000000000000000"/>
            </a:endParaRP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572959A6-9E62-4A4E-6E86-5653380B0F17}"/>
              </a:ext>
            </a:extLst>
          </p:cNvPr>
          <p:cNvSpPr txBox="1">
            <a:spLocks/>
          </p:cNvSpPr>
          <p:nvPr/>
        </p:nvSpPr>
        <p:spPr>
          <a:xfrm>
            <a:off x="-61120" y="1625515"/>
            <a:ext cx="9144000" cy="44557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450850" indent="-179388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62865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HTWBerlin Office" panose="02000000000000000000"/>
              </a:rPr>
              <a:t>Beispiel für eine Subnetzmaske | Format: Dezimal | Länge: 32 Bit (4 Bytes)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7C92AAF-6334-5662-FD50-EEB3D0EE29F1}"/>
              </a:ext>
            </a:extLst>
          </p:cNvPr>
          <p:cNvSpPr txBox="1">
            <a:spLocks/>
          </p:cNvSpPr>
          <p:nvPr/>
        </p:nvSpPr>
        <p:spPr>
          <a:xfrm>
            <a:off x="263524" y="2109194"/>
            <a:ext cx="8418513" cy="1831393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450850" indent="-179388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62865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HTWBerlin Office" panose="02000000000000000000"/>
              </a:rPr>
              <a:t>Ermöglicht die Segmentierung eines bereits bestehenden Netzwerks in kleinere Teilnetze gleicher Größe (d. h. Hostkapazität).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Durch die Kombination einer IP-Adresse und einer Subnetzmaske kann man auf den ersten Blick erkennen, ob sich die Geräte im selben Subnetz befinden oder nicht und ob sie direkt miteinander kommunizieren können.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4DFEB7-4DE6-7CD3-2F8B-A921CEDA12D6}"/>
              </a:ext>
            </a:extLst>
          </p:cNvPr>
          <p:cNvSpPr/>
          <p:nvPr/>
        </p:nvSpPr>
        <p:spPr>
          <a:xfrm>
            <a:off x="1173480" y="1187673"/>
            <a:ext cx="6667500" cy="86818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59D87352-9FE0-30B5-99B9-183433545F5C}"/>
              </a:ext>
            </a:extLst>
          </p:cNvPr>
          <p:cNvSpPr txBox="1">
            <a:spLocks/>
          </p:cNvSpPr>
          <p:nvPr/>
        </p:nvSpPr>
        <p:spPr>
          <a:xfrm>
            <a:off x="263523" y="3922231"/>
            <a:ext cx="8418513" cy="156667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450850" indent="-179388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62865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accent4">
                    <a:lumMod val="75000"/>
                    <a:lumOff val="25000"/>
                  </a:schemeClr>
                </a:solidFill>
                <a:latin typeface="HTWBerlin Office" panose="02000000000000000000"/>
                <a:cs typeface="Arial" panose="020B0604020202020204" pitchFamily="34" charset="0"/>
              </a:rPr>
              <a:t>→</a:t>
            </a:r>
            <a:r>
              <a:rPr lang="de-DE" dirty="0">
                <a:solidFill>
                  <a:schemeClr val="accent4">
                    <a:lumMod val="75000"/>
                    <a:lumOff val="25000"/>
                  </a:schemeClr>
                </a:solidFill>
                <a:latin typeface="HTWBerlin Office" panose="02000000000000000000"/>
              </a:rPr>
              <a:t> </a:t>
            </a:r>
            <a:r>
              <a:rPr lang="de-DE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Warum den Begriff Maske?</a:t>
            </a:r>
            <a:endParaRPr lang="fr-FR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latin typeface="HTWBerlin Office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3026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8041A1B-7482-4212-9849-EC6DEED4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5147"/>
            <a:ext cx="7524750" cy="436017"/>
          </a:xfrm>
        </p:spPr>
        <p:txBody>
          <a:bodyPr/>
          <a:lstStyle/>
          <a:p>
            <a:r>
              <a:rPr lang="de-DE" dirty="0"/>
              <a:t>Was ist eine Subnetzmaske?</a:t>
            </a:r>
            <a:endParaRPr lang="sr-Latn-C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9A31A-365B-4F7E-A5FD-4CB0D4F69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110CBC3-960E-4676-B489-B6D07D352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Marie Laporte| IP-Adressen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769154-4422-8666-4636-59FEC5ACACBA}"/>
              </a:ext>
            </a:extLst>
          </p:cNvPr>
          <p:cNvSpPr txBox="1"/>
          <p:nvPr/>
        </p:nvSpPr>
        <p:spPr>
          <a:xfrm>
            <a:off x="339724" y="1202913"/>
            <a:ext cx="8342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i="0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HTWBerlin Office" panose="02000000000000000000"/>
              </a:rPr>
              <a:t>255.255.255.0</a:t>
            </a:r>
            <a:endParaRPr lang="fr-FR" sz="3200" b="1" dirty="0">
              <a:solidFill>
                <a:schemeClr val="accent4">
                  <a:lumMod val="75000"/>
                  <a:lumOff val="25000"/>
                </a:schemeClr>
              </a:solidFill>
              <a:latin typeface="HTWBerlin Office" panose="02000000000000000000"/>
            </a:endParaRP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572959A6-9E62-4A4E-6E86-5653380B0F17}"/>
              </a:ext>
            </a:extLst>
          </p:cNvPr>
          <p:cNvSpPr txBox="1">
            <a:spLocks/>
          </p:cNvSpPr>
          <p:nvPr/>
        </p:nvSpPr>
        <p:spPr>
          <a:xfrm>
            <a:off x="-61120" y="1625515"/>
            <a:ext cx="9144000" cy="44557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450850" indent="-179388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62865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HTWBerlin Office" panose="02000000000000000000"/>
              </a:rPr>
              <a:t>Beispiel für eine Subnetzmaske | Format: Dezimal | Länge: 32 Bit (4 Bytes)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4DFEB7-4DE6-7CD3-2F8B-A921CEDA12D6}"/>
              </a:ext>
            </a:extLst>
          </p:cNvPr>
          <p:cNvSpPr/>
          <p:nvPr/>
        </p:nvSpPr>
        <p:spPr>
          <a:xfrm>
            <a:off x="1173480" y="1187673"/>
            <a:ext cx="6667500" cy="86818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6B832A-4468-8227-6AEC-4263299F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53230"/>
            <a:ext cx="4247285" cy="169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CEF495-B60A-04B2-78BD-350887830D23}"/>
              </a:ext>
            </a:extLst>
          </p:cNvPr>
          <p:cNvSpPr/>
          <p:nvPr/>
        </p:nvSpPr>
        <p:spPr>
          <a:xfrm>
            <a:off x="724826" y="2551969"/>
            <a:ext cx="1975889" cy="44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6E4E56-1333-CAF2-0C69-ED569F0F810B}"/>
              </a:ext>
            </a:extLst>
          </p:cNvPr>
          <p:cNvSpPr/>
          <p:nvPr/>
        </p:nvSpPr>
        <p:spPr>
          <a:xfrm>
            <a:off x="2700716" y="2549762"/>
            <a:ext cx="1975889" cy="44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89FC9-3D96-B90F-C651-6E1696922ACE}"/>
              </a:ext>
            </a:extLst>
          </p:cNvPr>
          <p:cNvSpPr/>
          <p:nvPr/>
        </p:nvSpPr>
        <p:spPr>
          <a:xfrm>
            <a:off x="4676606" y="2549763"/>
            <a:ext cx="1975889" cy="44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AFEFAF-4445-085A-BBF2-416373D3230D}"/>
              </a:ext>
            </a:extLst>
          </p:cNvPr>
          <p:cNvSpPr/>
          <p:nvPr/>
        </p:nvSpPr>
        <p:spPr>
          <a:xfrm>
            <a:off x="6652495" y="2551969"/>
            <a:ext cx="1975889" cy="445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9065B1C-8138-8D02-37E5-C89DA74E6E92}"/>
              </a:ext>
            </a:extLst>
          </p:cNvPr>
          <p:cNvCxnSpPr>
            <a:cxnSpLocks/>
          </p:cNvCxnSpPr>
          <p:nvPr/>
        </p:nvCxnSpPr>
        <p:spPr>
          <a:xfrm>
            <a:off x="3152561" y="2055854"/>
            <a:ext cx="5503" cy="4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B10218E-B1D5-96CB-402C-B4B51D1026C9}"/>
              </a:ext>
            </a:extLst>
          </p:cNvPr>
          <p:cNvSpPr txBox="1"/>
          <p:nvPr/>
        </p:nvSpPr>
        <p:spPr>
          <a:xfrm>
            <a:off x="3316615" y="2124063"/>
            <a:ext cx="3011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Ergibt die Schablone (bzw. Maske)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04A526-6715-9980-3001-2EA22A8C4F1B}"/>
              </a:ext>
            </a:extLst>
          </p:cNvPr>
          <p:cNvSpPr txBox="1"/>
          <p:nvPr/>
        </p:nvSpPr>
        <p:spPr>
          <a:xfrm>
            <a:off x="3150371" y="2587885"/>
            <a:ext cx="10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Netzwerk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B5AA122-4B46-5007-C37A-8A51C40EBAF2}"/>
              </a:ext>
            </a:extLst>
          </p:cNvPr>
          <p:cNvSpPr txBox="1"/>
          <p:nvPr/>
        </p:nvSpPr>
        <p:spPr>
          <a:xfrm>
            <a:off x="7288099" y="2596314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8588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8041A1B-7482-4212-9849-EC6DEED4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5147"/>
            <a:ext cx="7524750" cy="436017"/>
          </a:xfrm>
        </p:spPr>
        <p:txBody>
          <a:bodyPr/>
          <a:lstStyle/>
          <a:p>
            <a:r>
              <a:rPr lang="de-DE" dirty="0"/>
              <a:t>Netz- und Broadcast-Adresse</a:t>
            </a:r>
            <a:endParaRPr lang="sr-Latn-C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9A31A-365B-4F7E-A5FD-4CB0D4F69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110CBC3-960E-4676-B489-B6D07D352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Marie Laporte| IP-Adressen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7C92AAF-6334-5662-FD50-EEB3D0EE29F1}"/>
              </a:ext>
            </a:extLst>
          </p:cNvPr>
          <p:cNvSpPr txBox="1">
            <a:spLocks/>
          </p:cNvSpPr>
          <p:nvPr/>
        </p:nvSpPr>
        <p:spPr>
          <a:xfrm>
            <a:off x="263524" y="788393"/>
            <a:ext cx="8418513" cy="1831393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357188" indent="-17780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450850" indent="-179388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62865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HTWBerlin Office" panose="02000000000000000000"/>
              </a:rPr>
              <a:t>Jedes Netz oder Subnetz hat eine eigene Broadcast-Adresse,  über die alle Nutzer des Netzes an alle Nutzer eines lokalen Netzes gleichzeitig senden können (</a:t>
            </a:r>
            <a:r>
              <a:rPr lang="de-DE" dirty="0" err="1">
                <a:latin typeface="HTWBerlin Office" panose="02000000000000000000"/>
              </a:rPr>
              <a:t>broadcasting</a:t>
            </a:r>
            <a:r>
              <a:rPr lang="de-DE" dirty="0">
                <a:latin typeface="HTWBerlin Office" panose="0200000000000000000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HTWBerlin Office" panose="02000000000000000000"/>
              </a:rPr>
              <a:t>In der Broadcast-Adresse sind alle Host-Bits auf den Binärwert 1 gesetzt.</a:t>
            </a:r>
            <a:endParaRPr lang="de-DE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1AE169-B592-B02D-BFF7-2E457170EAC9}"/>
              </a:ext>
            </a:extLst>
          </p:cNvPr>
          <p:cNvSpPr txBox="1"/>
          <p:nvPr/>
        </p:nvSpPr>
        <p:spPr>
          <a:xfrm>
            <a:off x="626533" y="2283548"/>
            <a:ext cx="7213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  <a:cs typeface="Arial" panose="020B0604020202020204" pitchFamily="34" charset="0"/>
              </a:rPr>
              <a:t>→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Beispiel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:</a:t>
            </a:r>
          </a:p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IP-Adresse: 128.23.3.16  </a:t>
            </a:r>
          </a:p>
          <a:p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Subnetzmaske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: 255.255.</a:t>
            </a: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HTWBerlin Office" panose="02000000000000000000"/>
            </a:endParaRPr>
          </a:p>
          <a:p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Netzadresse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 = 128.23.0.0 </a:t>
            </a:r>
          </a:p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Broadcast-Adresse = 128.23.255.255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A81E58-D9A8-DC61-E0CC-AC3779DC2166}"/>
              </a:ext>
            </a:extLst>
          </p:cNvPr>
          <p:cNvSpPr txBox="1"/>
          <p:nvPr/>
        </p:nvSpPr>
        <p:spPr>
          <a:xfrm>
            <a:off x="3663685" y="3015636"/>
            <a:ext cx="459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TWBerlin Office" panose="02000000000000000000"/>
              </a:rPr>
              <a:t>0.0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8437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3E888-66B9-7989-F463-4EB10617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49" y="1011286"/>
            <a:ext cx="7935384" cy="1308050"/>
          </a:xfrm>
        </p:spPr>
        <p:txBody>
          <a:bodyPr/>
          <a:lstStyle/>
          <a:p>
            <a:r>
              <a:rPr lang="de-DE" dirty="0"/>
              <a:t>Fragen dazu?</a:t>
            </a:r>
            <a:br>
              <a:rPr lang="de-DE" dirty="0"/>
            </a:br>
            <a:br>
              <a:rPr lang="de-DE" dirty="0"/>
            </a:b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338381-7ABD-4ABC-14E5-4E95B216D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Marie Laporte| IP-Adressen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BCDB72-ACB1-2364-8198-7FBB176695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9BF0F2-EACD-AE82-4DBB-A97EA0800AB8}"/>
              </a:ext>
            </a:extLst>
          </p:cNvPr>
          <p:cNvSpPr txBox="1">
            <a:spLocks/>
          </p:cNvSpPr>
          <p:nvPr/>
        </p:nvSpPr>
        <p:spPr>
          <a:xfrm>
            <a:off x="553606" y="1163686"/>
            <a:ext cx="7935384" cy="305211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6858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TWBerlin Office" panose="02000000000000000000" pitchFamily="2" charset="0"/>
                <a:ea typeface="+mj-ea"/>
                <a:cs typeface="+mj-cs"/>
              </a:defRPr>
            </a:lvl1pPr>
          </a:lstStyle>
          <a:p>
            <a:br>
              <a:rPr lang="de-DE" dirty="0"/>
            </a:br>
            <a:br>
              <a:rPr lang="de-DE" dirty="0"/>
            </a:br>
            <a:r>
              <a:rPr lang="de-DE" dirty="0"/>
              <a:t>Training Berechnung von Subnetzen?</a:t>
            </a:r>
            <a:br>
              <a:rPr lang="de-DE" dirty="0"/>
            </a:br>
            <a:r>
              <a:rPr lang="de-DE" dirty="0"/>
              <a:t>Netzwerkkonfiguration auf VirtualBox?</a:t>
            </a:r>
            <a:br>
              <a:rPr lang="de-DE" dirty="0"/>
            </a:br>
            <a:r>
              <a:rPr lang="de-DE" dirty="0"/>
              <a:t>Socket-Kommunikation und </a:t>
            </a:r>
            <a:r>
              <a:rPr lang="de-DE" dirty="0" err="1"/>
              <a:t>netcat</a:t>
            </a:r>
            <a:r>
              <a:rPr lang="de-DE" dirty="0"/>
              <a:t>-Werkzeug?</a:t>
            </a:r>
            <a:br>
              <a:rPr lang="de-DE" dirty="0"/>
            </a:br>
            <a:br>
              <a:rPr lang="de-DE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594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">
  <a:themeElements>
    <a:clrScheme name="HTW Berlin">
      <a:dk1>
        <a:srgbClr val="000000"/>
      </a:dk1>
      <a:lt1>
        <a:srgbClr val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948</Words>
  <Application>Microsoft Office PowerPoint</Application>
  <PresentationFormat>Affichage à l'écran (16:9)</PresentationFormat>
  <Paragraphs>126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HTWBerlin Office</vt:lpstr>
      <vt:lpstr>Cambria Math</vt:lpstr>
      <vt:lpstr>Office</vt:lpstr>
      <vt:lpstr>Ablauf des Tutoriums &amp; Kontakt</vt:lpstr>
      <vt:lpstr>Présentation PowerPoint</vt:lpstr>
      <vt:lpstr>Netzwerke und verteilte Systemen</vt:lpstr>
      <vt:lpstr>Was ist eine IP-Adresse und wozu ist sie verwendet in einem Netzwerk ?</vt:lpstr>
      <vt:lpstr>Was ist eine IP-Adresse und wozu ist sie verwendet in einem Netzwerk ?</vt:lpstr>
      <vt:lpstr>Was ist eine Subnetzmaske?</vt:lpstr>
      <vt:lpstr>Was ist eine Subnetzmaske?</vt:lpstr>
      <vt:lpstr>Netz- und Broadcast-Adresse</vt:lpstr>
      <vt:lpstr>Fragen dazu?  </vt:lpstr>
      <vt:lpstr>Netzwerke und verteilte Systemen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HTW Berlin | Kommunikation</dc:creator>
  <cp:lastModifiedBy>Marie</cp:lastModifiedBy>
  <cp:revision>210</cp:revision>
  <cp:lastPrinted>2020-05-04T10:23:07Z</cp:lastPrinted>
  <dcterms:created xsi:type="dcterms:W3CDTF">2020-04-29T09:21:43Z</dcterms:created>
  <dcterms:modified xsi:type="dcterms:W3CDTF">2022-05-12T11:18:45Z</dcterms:modified>
</cp:coreProperties>
</file>