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1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7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2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6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165618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D" sz="1800" b="1" dirty="0" smtClean="0">
                <a:effectLst/>
                <a:latin typeface="Lucida Bright" pitchFamily="18" charset="0"/>
              </a:rPr>
              <a:t>PERANCANGAN APLIKASI SISTEM PAKAR BIMBINGAN KONSELLING DI KAMPUS UNIVERSITAS ADVENT INDONESIA BERBASIS WEBSITE MENGGUNAKAN FRAMEWORK LARAVEL MENGGUNAKAN METODE </a:t>
            </a:r>
            <a:r>
              <a:rPr lang="en-ID" sz="1800" b="1" i="1" dirty="0" smtClean="0">
                <a:effectLst/>
                <a:latin typeface="Lucida Bright" pitchFamily="18" charset="0"/>
              </a:rPr>
              <a:t>FORWARD CHAINING</a:t>
            </a:r>
            <a:r>
              <a:rPr lang="en-US" sz="1800" b="1" dirty="0" smtClean="0">
                <a:effectLst/>
                <a:latin typeface="Lucida Bright" pitchFamily="18" charset="0"/>
              </a:rPr>
              <a:t/>
            </a:r>
            <a:br>
              <a:rPr lang="en-US" sz="1800" b="1" dirty="0" smtClean="0">
                <a:effectLst/>
                <a:latin typeface="Lucida Bright" pitchFamily="18" charset="0"/>
              </a:rPr>
            </a:b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645024"/>
            <a:ext cx="6400800" cy="11989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id-ID" sz="1600" dirty="0" smtClean="0">
                <a:solidFill>
                  <a:schemeClr val="tx1"/>
                </a:solidFill>
                <a:latin typeface="Lucida Bright" pitchFamily="18" charset="0"/>
              </a:rPr>
              <a:t>Usulan Penelitian :</a:t>
            </a:r>
          </a:p>
          <a:p>
            <a:pPr>
              <a:lnSpc>
                <a:spcPct val="150000"/>
              </a:lnSpc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Hasudungan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Sitorus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>
              <a:lnSpc>
                <a:spcPct val="150000"/>
              </a:lnSpc>
            </a:pP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1681024</a:t>
            </a:r>
          </a:p>
          <a:p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6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2"/>
            <a:ext cx="7772400" cy="93503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smtClean="0">
                <a:latin typeface="Lucida Bright" pitchFamily="18" charset="0"/>
              </a:rPr>
              <a:t>Use Case diagram 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Kebutuhan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2636912"/>
            <a:ext cx="6408711" cy="25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4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smtClean="0">
                <a:latin typeface="Lucida Bright" pitchFamily="18" charset="0"/>
              </a:rPr>
              <a:t>Class Diagram 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Kebutuhan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8" name="Picture 7" descr="D:\Hasudungan\Skripsi-1\sistemPak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768752" cy="2858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54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Squence</a:t>
            </a:r>
            <a:r>
              <a:rPr lang="en-ID" sz="1600" b="1" dirty="0" smtClean="0">
                <a:latin typeface="Lucida Bright" pitchFamily="18" charset="0"/>
              </a:rPr>
              <a:t> diagram -Register 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Kebutuhan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636912"/>
            <a:ext cx="6336704" cy="25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3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smtClean="0">
                <a:latin typeface="Lucida Bright" pitchFamily="18" charset="0"/>
              </a:rPr>
              <a:t>Design blue-print </a:t>
            </a: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halaman</a:t>
            </a:r>
            <a:r>
              <a:rPr lang="en-ID" sz="1600" b="1" dirty="0" smtClean="0">
                <a:latin typeface="Lucida Bright" pitchFamily="18" charset="0"/>
              </a:rPr>
              <a:t> Register-default 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Kebutuhan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80928"/>
            <a:ext cx="50673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7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halaman</a:t>
            </a:r>
            <a:r>
              <a:rPr lang="en-ID" sz="1600" b="1" dirty="0" smtClean="0">
                <a:latin typeface="Lucida Bright" pitchFamily="18" charset="0"/>
              </a:rPr>
              <a:t> Register-default 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Kebutuhan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6" name="Picture 5" descr="D:\Hasudungan\Skripsi-1\Modal Gambar\registras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58" y="2637284"/>
            <a:ext cx="5036185" cy="2543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43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Latar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Belakang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Masalah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989138"/>
            <a:ext cx="6400800" cy="3527425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Pembuatan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Sistem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Baru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Bimbingan</a:t>
            </a:r>
            <a:r>
              <a:rPr lang="en-ID" sz="1600" dirty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konselling</a:t>
            </a:r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Pertemuan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bimbingan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sering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terkendala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(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Waktu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) 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Phsikologis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pemalu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Kondisi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kesehatan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konsellor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kurang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sehat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Kesibukan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konsellor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atau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</a:t>
            </a:r>
            <a:endParaRPr lang="en-US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algn="l">
              <a:lnSpc>
                <a:spcPct val="200000"/>
              </a:lnSpc>
            </a:pPr>
            <a:endParaRPr lang="en-US" sz="1600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3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Identifikasi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Masalah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1988840"/>
            <a:ext cx="7596336" cy="3527425"/>
          </a:xfrm>
        </p:spPr>
        <p:txBody>
          <a:bodyPr>
            <a:normAutofit fontScale="92500"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>
                <a:latin typeface="Lucida Bright" pitchFamily="18" charset="0"/>
              </a:rPr>
              <a:t>Bagaimana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cara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mahasiswa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tetap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melakukan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konsuling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dengan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kondisi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konsultor</a:t>
            </a:r>
            <a:r>
              <a:rPr lang="en-ID" sz="1600" dirty="0">
                <a:latin typeface="Lucida Bright" pitchFamily="18" charset="0"/>
              </a:rPr>
              <a:t> yang </a:t>
            </a:r>
            <a:r>
              <a:rPr lang="en-ID" sz="1600" dirty="0" err="1">
                <a:latin typeface="Lucida Bright" pitchFamily="18" charset="0"/>
              </a:rPr>
              <a:t>sulit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melakukan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pertemuan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langsung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dikarenakan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ada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nya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kegiatan</a:t>
            </a:r>
            <a:r>
              <a:rPr lang="en-ID" sz="1600" dirty="0">
                <a:latin typeface="Lucida Bright" pitchFamily="18" charset="0"/>
              </a:rPr>
              <a:t> yang </a:t>
            </a:r>
            <a:r>
              <a:rPr lang="en-ID" sz="1600" dirty="0" err="1">
                <a:latin typeface="Lucida Bright" pitchFamily="18" charset="0"/>
              </a:rPr>
              <a:t>mendadak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ataupun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jarak</a:t>
            </a:r>
            <a:r>
              <a:rPr lang="en-ID" sz="1600" dirty="0">
                <a:latin typeface="Lucida Bright" pitchFamily="18" charset="0"/>
              </a:rPr>
              <a:t> yang </a:t>
            </a:r>
            <a:r>
              <a:rPr lang="en-ID" sz="1600" dirty="0" err="1">
                <a:latin typeface="Lucida Bright" pitchFamily="18" charset="0"/>
              </a:rPr>
              <a:t>jauh</a:t>
            </a:r>
            <a:r>
              <a:rPr lang="en-ID" sz="1600" dirty="0" smtClean="0">
                <a:latin typeface="Lucida Bright" pitchFamily="18" charset="0"/>
              </a:rPr>
              <a:t>?</a:t>
            </a:r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Pertemuan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bimbingan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sering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terkendala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(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Waktu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) 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Phsikologis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pemalu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Kondisi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kesehatan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konsellor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kurang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sehat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Kesibukan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konsellor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atau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</a:t>
            </a:r>
            <a:endParaRPr lang="en-US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algn="l">
              <a:lnSpc>
                <a:spcPct val="200000"/>
              </a:lnSpc>
            </a:pPr>
            <a:endParaRPr lang="en-US" sz="1600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9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Maksud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dan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tujuan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penelitian</a:t>
            </a:r>
            <a:r>
              <a:rPr lang="en-ID" sz="1800" b="1" dirty="0" smtClean="0">
                <a:effectLst/>
                <a:latin typeface="Lucida Bright" pitchFamily="18" charset="0"/>
              </a:rPr>
              <a:t> 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1988840"/>
            <a:ext cx="7596336" cy="3527425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 err="1">
                <a:latin typeface="Lucida Bright" pitchFamily="18" charset="0"/>
              </a:rPr>
              <a:t>Mempermudah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untuk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melakukan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bimbingan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konsuling</a:t>
            </a:r>
            <a:r>
              <a:rPr lang="en-US" sz="1600" dirty="0">
                <a:latin typeface="Lucida Bright" pitchFamily="18" charset="0"/>
              </a:rPr>
              <a:t>/</a:t>
            </a:r>
            <a:r>
              <a:rPr lang="en-US" sz="1600" dirty="0" err="1">
                <a:latin typeface="Lucida Bright" pitchFamily="18" charset="0"/>
              </a:rPr>
              <a:t>diagnosa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tanpa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harus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bertemu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pakar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maupun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dalam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menentukan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waktu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pertemuan</a:t>
            </a:r>
            <a:r>
              <a:rPr lang="en-US" sz="1600" dirty="0" smtClean="0">
                <a:latin typeface="Lucida Bright" pitchFamily="18" charset="0"/>
              </a:rPr>
              <a:t>.</a:t>
            </a:r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Lucida Bright" pitchFamily="18" charset="0"/>
              </a:rPr>
              <a:t>Dapat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melakukan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bimbingan-konsuling</a:t>
            </a:r>
            <a:r>
              <a:rPr lang="en-US" sz="1800" dirty="0">
                <a:latin typeface="Lucida Bright" pitchFamily="18" charset="0"/>
              </a:rPr>
              <a:t> yang </a:t>
            </a:r>
            <a:r>
              <a:rPr lang="en-US" sz="1800" dirty="0" err="1">
                <a:latin typeface="Lucida Bright" pitchFamily="18" charset="0"/>
              </a:rPr>
              <a:t>lebih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dari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satu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i="1" dirty="0">
                <a:latin typeface="Lucida Bright" pitchFamily="18" charset="0"/>
              </a:rPr>
              <a:t>user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dalam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beberapa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i="1" dirty="0">
                <a:latin typeface="Lucida Bright" pitchFamily="18" charset="0"/>
              </a:rPr>
              <a:t>device</a:t>
            </a:r>
            <a:r>
              <a:rPr lang="en-US" sz="1800" dirty="0">
                <a:latin typeface="Lucida Bright" pitchFamily="18" charset="0"/>
              </a:rPr>
              <a:t> yang </a:t>
            </a:r>
            <a:r>
              <a:rPr lang="en-US" sz="1800" dirty="0" err="1">
                <a:latin typeface="Lucida Bright" pitchFamily="18" charset="0"/>
              </a:rPr>
              <a:t>memiliki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koneksi</a:t>
            </a:r>
            <a:r>
              <a:rPr lang="en-US" sz="1800" dirty="0">
                <a:latin typeface="Lucida Bright" pitchFamily="18" charset="0"/>
              </a:rPr>
              <a:t> internet.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Dapat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melakukan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bimbingan-konsuling</a:t>
            </a:r>
            <a:r>
              <a:rPr lang="en-ID" sz="1900" dirty="0">
                <a:latin typeface="Lucida Bright" pitchFamily="18" charset="0"/>
              </a:rPr>
              <a:t> yang </a:t>
            </a:r>
            <a:r>
              <a:rPr lang="en-ID" sz="1900" dirty="0" err="1">
                <a:latin typeface="Lucida Bright" pitchFamily="18" charset="0"/>
              </a:rPr>
              <a:t>lebih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dari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satu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i="1" dirty="0">
                <a:latin typeface="Lucida Bright" pitchFamily="18" charset="0"/>
              </a:rPr>
              <a:t>user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dalam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beberapa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i="1" dirty="0">
                <a:latin typeface="Lucida Bright" pitchFamily="18" charset="0"/>
              </a:rPr>
              <a:t>device</a:t>
            </a:r>
            <a:r>
              <a:rPr lang="en-ID" sz="1900" dirty="0">
                <a:latin typeface="Lucida Bright" pitchFamily="18" charset="0"/>
              </a:rPr>
              <a:t> yang </a:t>
            </a:r>
            <a:r>
              <a:rPr lang="en-ID" sz="1900" dirty="0" err="1">
                <a:latin typeface="Lucida Bright" pitchFamily="18" charset="0"/>
              </a:rPr>
              <a:t>memiliki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koneksi</a:t>
            </a:r>
            <a:r>
              <a:rPr lang="en-ID" sz="1900" dirty="0">
                <a:latin typeface="Lucida Bright" pitchFamily="18" charset="0"/>
              </a:rPr>
              <a:t> internet. </a:t>
            </a:r>
            <a:endParaRPr lang="en-ID" sz="19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800" dirty="0" err="1">
                <a:latin typeface="Lucida Bright" pitchFamily="18" charset="0"/>
              </a:rPr>
              <a:t>Memberikan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kontribusi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dalam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bentuk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karya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tulis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serta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aplikasi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sistem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pakar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bimbingan-konsuling</a:t>
            </a:r>
            <a:r>
              <a:rPr lang="en-ID" sz="1800" dirty="0" smtClean="0">
                <a:latin typeface="Lucida Bright" pitchFamily="18" charset="0"/>
              </a:rPr>
              <a:t>.</a:t>
            </a:r>
            <a:endParaRPr lang="en-US" sz="1400" dirty="0"/>
          </a:p>
          <a:p>
            <a:pPr algn="l">
              <a:lnSpc>
                <a:spcPct val="200000"/>
              </a:lnSpc>
            </a:pPr>
            <a:endParaRPr lang="en-US" sz="1600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Kegunaan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penelitian</a:t>
            </a:r>
            <a:r>
              <a:rPr lang="en-ID" sz="1800" b="1" dirty="0" smtClean="0">
                <a:effectLst/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1988840"/>
            <a:ext cx="7596336" cy="352742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latin typeface="Lucida Bright" pitchFamily="18" charset="0"/>
              </a:rPr>
              <a:t>Menge</a:t>
            </a:r>
            <a:r>
              <a:rPr lang="en-ID" sz="1600" dirty="0" err="1" smtClean="0">
                <a:latin typeface="Lucida Bright" pitchFamily="18" charset="0"/>
              </a:rPr>
              <a:t>mbangkan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pengetahuan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penulis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membangun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aplikasi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sistem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pakar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menggunakan</a:t>
            </a:r>
            <a:r>
              <a:rPr lang="en-ID" sz="1600" dirty="0" smtClean="0">
                <a:latin typeface="Lucida Bright" pitchFamily="18" charset="0"/>
              </a:rPr>
              <a:t> framework </a:t>
            </a:r>
            <a:r>
              <a:rPr lang="en-ID" sz="1600" dirty="0" err="1" smtClean="0">
                <a:latin typeface="Lucida Bright" pitchFamily="18" charset="0"/>
              </a:rPr>
              <a:t>laravel</a:t>
            </a:r>
            <a:r>
              <a:rPr lang="en-ID" sz="1600" dirty="0" smtClean="0">
                <a:latin typeface="Lucida Bright" pitchFamily="18" charset="0"/>
              </a:rPr>
              <a:t> </a:t>
            </a:r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Lucida Bright" pitchFamily="18" charset="0"/>
              </a:rPr>
              <a:t>Menyelesaikan</a:t>
            </a:r>
            <a:r>
              <a:rPr lang="en-US" sz="1800" dirty="0" smtClean="0">
                <a:latin typeface="Lucida Bright" pitchFamily="18" charset="0"/>
              </a:rPr>
              <a:t> </a:t>
            </a:r>
            <a:r>
              <a:rPr lang="en-US" sz="1800" dirty="0" err="1" smtClean="0">
                <a:latin typeface="Lucida Bright" pitchFamily="18" charset="0"/>
              </a:rPr>
              <a:t>tugas</a:t>
            </a:r>
            <a:r>
              <a:rPr lang="en-US" sz="1800" dirty="0" smtClean="0">
                <a:latin typeface="Lucida Bright" pitchFamily="18" charset="0"/>
              </a:rPr>
              <a:t> </a:t>
            </a:r>
            <a:r>
              <a:rPr lang="en-US" sz="1800" dirty="0" err="1" smtClean="0">
                <a:latin typeface="Lucida Bright" pitchFamily="18" charset="0"/>
              </a:rPr>
              <a:t>akhir</a:t>
            </a:r>
            <a:r>
              <a:rPr lang="en-US" sz="1800" dirty="0">
                <a:latin typeface="Lucida Bright" pitchFamily="18" charset="0"/>
              </a:rPr>
              <a:t>.</a:t>
            </a:r>
            <a:r>
              <a:rPr lang="en-US" sz="1800" dirty="0" smtClean="0">
                <a:latin typeface="Lucida Bright" pitchFamily="18" charset="0"/>
              </a:rPr>
              <a:t> </a:t>
            </a:r>
            <a:endParaRPr lang="en-US" sz="1800" dirty="0">
              <a:latin typeface="Lucida Bright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Memberikan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pelayanan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bimbingan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konselling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dengan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aplikasi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website.</a:t>
            </a:r>
            <a:r>
              <a:rPr lang="en-ID" sz="1900" dirty="0" smtClean="0">
                <a:latin typeface="Lucida Bright" pitchFamily="18" charset="0"/>
              </a:rPr>
              <a:t> </a:t>
            </a:r>
            <a:endParaRPr lang="en-ID" sz="1900" dirty="0" smtClean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Ruang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Lingkup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dan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Batasan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Masalah</a:t>
            </a:r>
            <a:r>
              <a:rPr lang="en-ID" sz="1800" b="1" dirty="0" smtClean="0">
                <a:effectLst/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1988840"/>
            <a:ext cx="7596336" cy="3527425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500" dirty="0" err="1">
                <a:latin typeface="Lucida Bright" pitchFamily="18" charset="0"/>
              </a:rPr>
              <a:t>Penggunaan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aplikasi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i="1" dirty="0">
                <a:latin typeface="Lucida Bright" pitchFamily="18" charset="0"/>
              </a:rPr>
              <a:t>website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sistem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pakar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bimbingan-konsuling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adalah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kepada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seluruh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mahasiswa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Universitas</a:t>
            </a:r>
            <a:r>
              <a:rPr lang="en-ID" sz="1500" dirty="0">
                <a:latin typeface="Lucida Bright" pitchFamily="18" charset="0"/>
              </a:rPr>
              <a:t> Advent Indonesia.</a:t>
            </a:r>
            <a:endParaRPr lang="en-US" sz="1500" dirty="0">
              <a:latin typeface="Lucida Bright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500" dirty="0" err="1">
                <a:latin typeface="Lucida Bright" pitchFamily="18" charset="0"/>
              </a:rPr>
              <a:t>Perancangan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Aplikasi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Sistem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Pakar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berbasis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situs</a:t>
            </a:r>
            <a:r>
              <a:rPr lang="en-ID" sz="1500" dirty="0">
                <a:latin typeface="Lucida Bright" pitchFamily="18" charset="0"/>
              </a:rPr>
              <a:t> web </a:t>
            </a:r>
            <a:r>
              <a:rPr lang="en-ID" sz="1500" dirty="0" err="1">
                <a:latin typeface="Lucida Bright" pitchFamily="18" charset="0"/>
              </a:rPr>
              <a:t>menggunakan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i="1" dirty="0">
                <a:latin typeface="Lucida Bright" pitchFamily="18" charset="0"/>
              </a:rPr>
              <a:t>framework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Laravel</a:t>
            </a:r>
            <a:r>
              <a:rPr lang="en-ID" sz="1500" dirty="0">
                <a:latin typeface="Lucida Bright" pitchFamily="18" charset="0"/>
              </a:rPr>
              <a:t> 7. </a:t>
            </a:r>
            <a:endParaRPr lang="en-US" sz="1500" dirty="0">
              <a:latin typeface="Lucida Bright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500" dirty="0" err="1">
                <a:latin typeface="Lucida Bright" pitchFamily="18" charset="0"/>
              </a:rPr>
              <a:t>Aplikasi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sistem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pakar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ini</a:t>
            </a:r>
            <a:r>
              <a:rPr lang="en-ID" sz="1500" dirty="0">
                <a:latin typeface="Lucida Bright" pitchFamily="18" charset="0"/>
              </a:rPr>
              <a:t> di per-</a:t>
            </a:r>
            <a:r>
              <a:rPr lang="en-ID" sz="1500" dirty="0" err="1">
                <a:latin typeface="Lucida Bright" pitchFamily="18" charset="0"/>
              </a:rPr>
              <a:t>untukkan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telepon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pintar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dan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komputer</a:t>
            </a:r>
            <a:r>
              <a:rPr lang="en-ID" sz="1500" dirty="0">
                <a:latin typeface="Lucida Bright" pitchFamily="18" charset="0"/>
              </a:rPr>
              <a:t> yang </a:t>
            </a:r>
            <a:r>
              <a:rPr lang="en-ID" sz="1500" dirty="0" err="1">
                <a:latin typeface="Lucida Bright" pitchFamily="18" charset="0"/>
              </a:rPr>
              <a:t>dapat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mengakses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melalui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koneksi</a:t>
            </a:r>
            <a:r>
              <a:rPr lang="en-ID" sz="1500" dirty="0">
                <a:latin typeface="Lucida Bright" pitchFamily="18" charset="0"/>
              </a:rPr>
              <a:t> internet. </a:t>
            </a:r>
            <a:endParaRPr lang="en-US" sz="1500" dirty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5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ID" sz="1600" b="1" dirty="0" err="1">
                <a:latin typeface="Lucida Bright" pitchFamily="18" charset="0"/>
              </a:rPr>
              <a:t>Metode</a:t>
            </a:r>
            <a:r>
              <a:rPr lang="en-ID" sz="1600" b="1" dirty="0">
                <a:latin typeface="Lucida Bright" pitchFamily="18" charset="0"/>
              </a:rPr>
              <a:t> </a:t>
            </a:r>
            <a:r>
              <a:rPr lang="en-ID" sz="1600" b="1" dirty="0" err="1">
                <a:latin typeface="Lucida Bright" pitchFamily="18" charset="0"/>
              </a:rPr>
              <a:t>Pengumpulan</a:t>
            </a:r>
            <a:r>
              <a:rPr lang="en-ID" sz="1600" b="1" dirty="0">
                <a:latin typeface="Lucida Bright" pitchFamily="18" charset="0"/>
              </a:rPr>
              <a:t> Data</a:t>
            </a:r>
            <a:r>
              <a:rPr lang="en-US" sz="1600" b="1" dirty="0">
                <a:latin typeface="Lucida Bright" pitchFamily="18" charset="0"/>
              </a:rPr>
              <a:t/>
            </a:r>
            <a:br>
              <a:rPr lang="en-US" sz="1600" b="1" dirty="0">
                <a:latin typeface="Lucida Bright" pitchFamily="18" charset="0"/>
              </a:rPr>
            </a:b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1988841"/>
            <a:ext cx="7596336" cy="2088232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en-ID" sz="1600" dirty="0" err="1">
                <a:latin typeface="Lucida Bright" pitchFamily="18" charset="0"/>
              </a:rPr>
              <a:t>Studi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i="1" dirty="0">
                <a:latin typeface="Lucida Bright" pitchFamily="18" charset="0"/>
              </a:rPr>
              <a:t>Literature</a:t>
            </a:r>
            <a:r>
              <a:rPr lang="en-ID" sz="1600" dirty="0">
                <a:latin typeface="Lucida Bright" pitchFamily="18" charset="0"/>
              </a:rPr>
              <a:t> </a:t>
            </a:r>
            <a:endParaRPr lang="en-US" sz="1600" dirty="0">
              <a:latin typeface="Lucida Bright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>
                <a:latin typeface="Lucida Bright" pitchFamily="18" charset="0"/>
              </a:rPr>
              <a:t>Pengumpulan</a:t>
            </a:r>
            <a:r>
              <a:rPr lang="en-ID" sz="1600" dirty="0">
                <a:latin typeface="Lucida Bright" pitchFamily="18" charset="0"/>
              </a:rPr>
              <a:t> data </a:t>
            </a:r>
            <a:r>
              <a:rPr lang="en-ID" sz="1600" dirty="0" err="1" smtClean="0">
                <a:latin typeface="Lucida Bright" pitchFamily="18" charset="0"/>
              </a:rPr>
              <a:t>dilapangan</a:t>
            </a:r>
            <a:endParaRPr lang="en-ID" sz="1600" dirty="0" smtClean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3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2"/>
            <a:ext cx="7772400" cy="93503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 Lama:</a:t>
            </a:r>
            <a:endParaRPr lang="en-US" sz="1800" b="1" dirty="0">
              <a:latin typeface="Lucida Bright" pitchFamily="18" charset="0"/>
            </a:endParaRPr>
          </a:p>
        </p:txBody>
      </p:sp>
      <p:pic>
        <p:nvPicPr>
          <p:cNvPr id="4" name="Picture 3" descr="D:\Hasudungan\Skripsi-1\Alur Sistem Lam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2" y="3267045"/>
            <a:ext cx="5039995" cy="23221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3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2"/>
            <a:ext cx="7772400" cy="93503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smtClean="0">
                <a:latin typeface="Lucida Bright" pitchFamily="18" charset="0"/>
              </a:rPr>
              <a:t>Proses </a:t>
            </a:r>
            <a:r>
              <a:rPr lang="en-ID" sz="1600" b="1" dirty="0" err="1" smtClean="0">
                <a:latin typeface="Lucida Bright" pitchFamily="18" charset="0"/>
              </a:rPr>
              <a:t>Sistem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Baru</a:t>
            </a:r>
            <a:r>
              <a:rPr lang="en-ID" sz="1600" b="1" dirty="0" smtClean="0">
                <a:latin typeface="Lucida Bright" pitchFamily="18" charset="0"/>
              </a:rPr>
              <a:t>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Kebutuhan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r>
              <a:rPr lang="en-ID" sz="1400" dirty="0">
                <a:latin typeface="Lucida Bright" pitchFamily="18" charset="0"/>
              </a:rPr>
              <a:t>Admin </a:t>
            </a:r>
            <a:r>
              <a:rPr lang="en-ID" sz="1400" dirty="0" err="1" smtClean="0">
                <a:latin typeface="Lucida Bright" pitchFamily="18" charset="0"/>
              </a:rPr>
              <a:t>dapat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melakukan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pengolahan</a:t>
            </a:r>
            <a:r>
              <a:rPr lang="en-ID" sz="1400" dirty="0" smtClean="0">
                <a:latin typeface="Lucida Bright" pitchFamily="18" charset="0"/>
              </a:rPr>
              <a:t> data  </a:t>
            </a:r>
            <a:r>
              <a:rPr lang="en-ID" sz="1400" dirty="0" err="1" smtClean="0">
                <a:latin typeface="Lucida Bright" pitchFamily="18" charset="0"/>
              </a:rPr>
              <a:t>permasalahan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mahasiswa</a:t>
            </a:r>
            <a:r>
              <a:rPr lang="en-ID" sz="1400" dirty="0" smtClean="0">
                <a:latin typeface="Lucida Bright" pitchFamily="18" charset="0"/>
              </a:rPr>
              <a:t> .  </a:t>
            </a:r>
            <a:endParaRPr lang="en-US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ID" sz="1400" dirty="0">
                <a:latin typeface="Lucida Bright" pitchFamily="18" charset="0"/>
              </a:rPr>
              <a:t>Admin </a:t>
            </a:r>
            <a:r>
              <a:rPr lang="en-ID" sz="1400" dirty="0" err="1" smtClean="0">
                <a:latin typeface="Lucida Bright" pitchFamily="18" charset="0"/>
              </a:rPr>
              <a:t>dapat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melakukan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pengolahan</a:t>
            </a:r>
            <a:r>
              <a:rPr lang="en-ID" sz="1400" dirty="0" smtClean="0">
                <a:latin typeface="Lucida Bright" pitchFamily="18" charset="0"/>
              </a:rPr>
              <a:t> data </a:t>
            </a:r>
            <a:r>
              <a:rPr lang="en-ID" sz="1400" dirty="0" err="1" smtClean="0">
                <a:latin typeface="Lucida Bright" pitchFamily="18" charset="0"/>
              </a:rPr>
              <a:t>gejala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permasalahan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mahasiswa</a:t>
            </a:r>
            <a:r>
              <a:rPr lang="en-ID" sz="1400" dirty="0" smtClean="0">
                <a:latin typeface="Lucida Bright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ID" sz="1400" dirty="0" smtClean="0">
                <a:latin typeface="Lucida Bright" pitchFamily="18" charset="0"/>
              </a:rPr>
              <a:t>Admin </a:t>
            </a:r>
            <a:r>
              <a:rPr lang="en-ID" sz="1400" dirty="0" err="1" smtClean="0">
                <a:latin typeface="Lucida Bright" pitchFamily="18" charset="0"/>
              </a:rPr>
              <a:t>dapat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melakukan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pengolahan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smtClean="0">
                <a:latin typeface="Lucida Bright" pitchFamily="18" charset="0"/>
              </a:rPr>
              <a:t>data </a:t>
            </a:r>
            <a:r>
              <a:rPr lang="en-ID" sz="1400" dirty="0" err="1" smtClean="0">
                <a:latin typeface="Lucida Bright" pitchFamily="18" charset="0"/>
              </a:rPr>
              <a:t>relasi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antara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permasalahan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dengan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gejala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pengolahan</a:t>
            </a:r>
            <a:endParaRPr lang="en-US" sz="1400" dirty="0">
              <a:latin typeface="Lucida Bright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ID" sz="1400" dirty="0">
                <a:latin typeface="Lucida Bright" pitchFamily="18" charset="0"/>
              </a:rPr>
              <a:t>Admin </a:t>
            </a:r>
            <a:r>
              <a:rPr lang="en-ID" sz="1400" dirty="0" err="1">
                <a:latin typeface="Lucida Bright" pitchFamily="18" charset="0"/>
              </a:rPr>
              <a:t>dapat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melakukan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registrasi</a:t>
            </a:r>
            <a:r>
              <a:rPr lang="en-ID" sz="1400" dirty="0" smtClean="0">
                <a:latin typeface="Lucida Bright" pitchFamily="18" charset="0"/>
              </a:rPr>
              <a:t> data </a:t>
            </a:r>
            <a:r>
              <a:rPr lang="en-ID" sz="1400" dirty="0" err="1" smtClean="0">
                <a:latin typeface="Lucida Bright" pitchFamily="18" charset="0"/>
              </a:rPr>
              <a:t>konselli</a:t>
            </a:r>
            <a:r>
              <a:rPr lang="en-ID" sz="1400" dirty="0">
                <a:latin typeface="Lucida Bright" pitchFamily="18" charset="0"/>
              </a:rPr>
              <a:t>.</a:t>
            </a:r>
            <a:endParaRPr lang="en-ID" sz="1400" dirty="0" smtClean="0">
              <a:latin typeface="Lucida Bright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ID" sz="1400" dirty="0" smtClean="0">
                <a:latin typeface="Lucida Bright" pitchFamily="18" charset="0"/>
              </a:rPr>
              <a:t>Admin </a:t>
            </a:r>
            <a:r>
              <a:rPr lang="en-ID" sz="1400" dirty="0" err="1" smtClean="0">
                <a:latin typeface="Lucida Bright" pitchFamily="18" charset="0"/>
              </a:rPr>
              <a:t>dan</a:t>
            </a:r>
            <a:r>
              <a:rPr lang="en-ID" sz="1400" dirty="0" smtClean="0">
                <a:latin typeface="Lucida Bright" pitchFamily="18" charset="0"/>
              </a:rPr>
              <a:t> user </a:t>
            </a:r>
            <a:r>
              <a:rPr lang="en-ID" sz="1400" dirty="0" err="1" smtClean="0">
                <a:latin typeface="Lucida Bright" pitchFamily="18" charset="0"/>
              </a:rPr>
              <a:t>dapat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melakukan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kegiatan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konselling</a:t>
            </a:r>
            <a:r>
              <a:rPr lang="en-ID" sz="1400" dirty="0" smtClean="0">
                <a:latin typeface="Lucida Bright" pitchFamily="18" charset="0"/>
              </a:rPr>
              <a:t>.</a:t>
            </a:r>
            <a:endParaRPr lang="en-US" sz="1400" dirty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8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344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PERANCANGAN APLIKASI SISTEM PAKAR BIMBINGAN KONSELLING DI KAMPUS UNIVERSITAS ADVENT INDONESIA BERBASIS WEBSITE MENGGUNAKAN FRAMEWORK LARAVEL MENGGUNAKAN METODE FORWARD CHAINING </vt:lpstr>
      <vt:lpstr>Latar Belakang Masalah</vt:lpstr>
      <vt:lpstr>Identifikasi Masalah</vt:lpstr>
      <vt:lpstr>Maksud dan tujuan penelitian :</vt:lpstr>
      <vt:lpstr>Kegunaan penelitian:</vt:lpstr>
      <vt:lpstr>Ruang Lingkup dan Batasan Masalah:</vt:lpstr>
      <vt:lpstr>Metode Pengumpulan Data </vt:lpstr>
      <vt:lpstr>Sistem Lama:</vt:lpstr>
      <vt:lpstr>Proses Sistem Baru:</vt:lpstr>
      <vt:lpstr>Use Case diagram :</vt:lpstr>
      <vt:lpstr>Class Diagram :</vt:lpstr>
      <vt:lpstr>Squence diagram -Register :</vt:lpstr>
      <vt:lpstr>Design blue-print tampilan halaman Register-default :</vt:lpstr>
      <vt:lpstr>tampilan halaman Register-default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APLIKASI SISTEM PAKAR BIMBINGAN KONSELLING DI KAMPUS UNIVERSITAS ADVENT INDONESIA BERBASIS WEBSITE MENGGUNAKAN FRAMEWORK LARAVEL MENGGUNAKAN METODE FORWARD CHAINING </dc:title>
  <dc:creator>User</dc:creator>
  <cp:lastModifiedBy>User</cp:lastModifiedBy>
  <cp:revision>29</cp:revision>
  <dcterms:created xsi:type="dcterms:W3CDTF">2020-06-17T04:46:28Z</dcterms:created>
  <dcterms:modified xsi:type="dcterms:W3CDTF">2020-06-17T09:32:59Z</dcterms:modified>
</cp:coreProperties>
</file>