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  <p:sldMasterId id="2147483708" r:id="rId4"/>
  </p:sldMasterIdLst>
  <p:notesMasterIdLst>
    <p:notesMasterId r:id="rId20"/>
  </p:notesMasterIdLst>
  <p:sldIdLst>
    <p:sldId id="256" r:id="rId5"/>
    <p:sldId id="258" r:id="rId6"/>
    <p:sldId id="259" r:id="rId7"/>
    <p:sldId id="257" r:id="rId8"/>
    <p:sldId id="266" r:id="rId9"/>
    <p:sldId id="267" r:id="rId10"/>
    <p:sldId id="269" r:id="rId11"/>
    <p:sldId id="263" r:id="rId12"/>
    <p:sldId id="264" r:id="rId13"/>
    <p:sldId id="268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09D"/>
    <a:srgbClr val="C7B5AD"/>
    <a:srgbClr val="CEC1BC"/>
    <a:srgbClr val="9F4B81"/>
    <a:srgbClr val="13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5A30E-D315-4A09-9DA5-82817BDA05B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A7E5-6E20-41CA-973F-02F469F3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7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5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9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0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2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3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2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25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72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21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28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4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71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62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06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57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92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1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81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04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30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04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44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8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33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09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13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97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5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538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85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382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6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614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2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5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5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75D2-F749-4B1D-8BA3-F092FBD98BE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A01C-C6E9-4BF1-9638-6297A30B9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1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5110336"/>
            <a:ext cx="6400800" cy="550912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자바기반 </a:t>
            </a:r>
            <a:r>
              <a:rPr lang="ko-KR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하이브리드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앱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개발자 양성과정 </a:t>
            </a:r>
            <a:r>
              <a:rPr lang="ko-KR" altLang="en-US" sz="1800" b="1" dirty="0" smtClean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김 도 은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020489" y="3606116"/>
            <a:ext cx="3115507" cy="115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디저트 커뮤니티</a:t>
            </a:r>
            <a:endParaRPr lang="en-US" altLang="ko-KR" sz="28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40152" y="3488795"/>
            <a:ext cx="230425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Dessert Community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73820" y="2636912"/>
            <a:ext cx="670347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I’M</a:t>
            </a: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5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 DESSERT</a:t>
            </a:r>
            <a:endParaRPr lang="en-US" altLang="ko-KR" sz="5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4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7504" y="2413613"/>
            <a:ext cx="8208912" cy="2453104"/>
            <a:chOff x="539552" y="1556792"/>
            <a:chExt cx="8208912" cy="213657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965510" y="1558473"/>
              <a:ext cx="1044116" cy="5393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prstClr val="white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948264" y="1556792"/>
              <a:ext cx="1044116" cy="5393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prstClr val="whit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2159719" y="1695016"/>
              <a:ext cx="781169" cy="401166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prstClr val="white"/>
                  </a:solidFill>
                </a:rPr>
                <a:t>회원가입</a:t>
              </a:r>
            </a:p>
          </p:txBody>
        </p:sp>
        <p:sp>
          <p:nvSpPr>
            <p:cNvPr id="12" name="덧셈 기호 11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2" y="2121242"/>
              <a:ext cx="1644631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</a:rPr>
                <a:t> 게시 글 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확인</a:t>
              </a:r>
              <a:endParaRPr lang="ko-KR" altLang="en-US" sz="1200" b="1" dirty="0">
                <a:solidFill>
                  <a:srgbClr val="464646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736" y="2121242"/>
              <a:ext cx="2241250" cy="72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자유게시판 이용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베이킹클레스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 </a:t>
              </a: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답변글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rgbClr val="464646"/>
                  </a:solidFill>
                </a:rPr>
                <a:t>EAT </a:t>
              </a:r>
              <a:r>
                <a:rPr lang="en-US" altLang="ko-KR" sz="1200" b="1" dirty="0" smtClean="0">
                  <a:solidFill>
                    <a:srgbClr val="464646"/>
                  </a:solidFill>
                </a:rPr>
                <a:t>ME </a:t>
              </a:r>
              <a:r>
                <a:rPr lang="ko-KR" altLang="en-US" sz="1200" b="1" dirty="0" err="1">
                  <a:solidFill>
                    <a:srgbClr val="464646"/>
                  </a:solidFill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</a:rPr>
                <a:t> 확인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rgbClr val="464646"/>
                  </a:solidFill>
                </a:rPr>
                <a:t>MAKE </a:t>
              </a:r>
              <a:r>
                <a:rPr lang="en-US" altLang="ko-KR" sz="1200" b="1" dirty="0" smtClean="0">
                  <a:solidFill>
                    <a:srgbClr val="464646"/>
                  </a:solidFill>
                </a:rPr>
                <a:t>ME </a:t>
              </a: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 확인</a:t>
              </a:r>
              <a:endParaRPr lang="ko-KR" altLang="en-US" sz="1200" b="1" dirty="0">
                <a:solidFill>
                  <a:srgbClr val="46464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0977" y="2117680"/>
              <a:ext cx="2223231" cy="72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</a:rPr>
                <a:t>자유게시판 </a:t>
              </a:r>
              <a:r>
                <a:rPr lang="ko-KR" altLang="en-US" sz="1200" b="1" dirty="0">
                  <a:solidFill>
                    <a:srgbClr val="464646"/>
                  </a:solidFill>
                </a:rPr>
                <a:t>이용</a:t>
              </a:r>
              <a:endParaRPr lang="en-US" altLang="ko-KR" sz="1200" b="1" dirty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err="1">
                  <a:solidFill>
                    <a:srgbClr val="464646"/>
                  </a:solidFill>
                </a:rPr>
                <a:t>베이킹클레스</a:t>
              </a:r>
              <a:r>
                <a:rPr lang="ko-KR" altLang="en-US" sz="1200" b="1" dirty="0">
                  <a:solidFill>
                    <a:srgbClr val="464646"/>
                  </a:solidFill>
                </a:rPr>
                <a:t> </a:t>
              </a:r>
              <a:r>
                <a:rPr lang="ko-KR" altLang="en-US" sz="1200" b="1" dirty="0" err="1">
                  <a:solidFill>
                    <a:srgbClr val="464646"/>
                  </a:solidFill>
                </a:rPr>
                <a:t>답변글</a:t>
              </a:r>
              <a:endParaRPr lang="en-US" altLang="ko-KR" sz="1200" b="1" dirty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</a:rPr>
                <a:t>EAT ME </a:t>
              </a:r>
              <a:r>
                <a:rPr lang="ko-KR" altLang="en-US" sz="1200" b="1" dirty="0" err="1">
                  <a:solidFill>
                    <a:srgbClr val="464646"/>
                  </a:solidFill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</a:rPr>
                <a:t> 확인</a:t>
              </a:r>
              <a:endParaRPr lang="en-US" altLang="ko-KR" sz="1200" b="1" dirty="0">
                <a:solidFill>
                  <a:srgbClr val="464646"/>
                </a:solidFill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rgbClr val="464646"/>
                  </a:solidFill>
                </a:rPr>
                <a:t>MAKE ME </a:t>
              </a:r>
              <a:r>
                <a:rPr lang="ko-KR" altLang="en-US" sz="1200" b="1" dirty="0" err="1">
                  <a:solidFill>
                    <a:srgbClr val="464646"/>
                  </a:solidFill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</a:rPr>
                <a:t> 확인</a:t>
              </a:r>
              <a:endParaRPr lang="ko-KR" altLang="en-US" sz="1200" b="1" dirty="0">
                <a:solidFill>
                  <a:srgbClr val="46464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39947" y="2126613"/>
              <a:ext cx="2108517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베이킹</a:t>
              </a:r>
              <a:r>
                <a:rPr lang="en-US" altLang="ko-KR" sz="1200" b="1" dirty="0" smtClean="0">
                  <a:solidFill>
                    <a:srgbClr val="464646"/>
                  </a:solidFill>
                </a:rPr>
                <a:t>Baking Class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이용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모드게시판 이용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2014898" cy="56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</a:rPr>
                <a:t>∙ 회원관리  </a:t>
              </a:r>
              <a:endParaRPr lang="en-US" altLang="ko-KR" sz="1200" b="1" dirty="0" smtClean="0">
                <a:solidFill>
                  <a:srgbClr val="464646"/>
                </a:solidFill>
              </a:endParaRPr>
            </a:p>
            <a:p>
              <a:r>
                <a:rPr lang="ko-KR" altLang="en-US" sz="1200" b="1" dirty="0" smtClean="0">
                  <a:solidFill>
                    <a:srgbClr val="464646"/>
                  </a:solidFill>
                </a:rPr>
                <a:t>∙ 디저트 </a:t>
              </a: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게시글</a:t>
              </a:r>
              <a:endParaRPr lang="en-US" altLang="ko-KR" sz="1200" b="1" dirty="0">
                <a:solidFill>
                  <a:srgbClr val="464646"/>
                </a:solidFill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200" b="1" dirty="0" err="1" smtClean="0">
                  <a:solidFill>
                    <a:srgbClr val="464646"/>
                  </a:solidFill>
                </a:rPr>
                <a:t>베이킹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rgbClr val="464646"/>
                  </a:solidFill>
                </a:rPr>
                <a:t>Baking Class</a:t>
              </a:r>
              <a:r>
                <a:rPr lang="ko-KR" altLang="en-US" sz="1200" b="1" dirty="0" smtClean="0">
                  <a:solidFill>
                    <a:srgbClr val="464646"/>
                  </a:solidFill>
                </a:rPr>
                <a:t> </a:t>
              </a:r>
              <a:endParaRPr lang="en-US" altLang="ko-KR" sz="1200" b="1" dirty="0">
                <a:solidFill>
                  <a:srgbClr val="464646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647564" y="1909556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원</a:t>
            </a:r>
          </a:p>
        </p:txBody>
      </p:sp>
      <p:cxnSp>
        <p:nvCxnSpPr>
          <p:cNvPr id="21" name="꺾인 연결선 20"/>
          <p:cNvCxnSpPr>
            <a:stCxn id="7" idx="0"/>
            <a:endCxn id="20" idx="3"/>
          </p:cNvCxnSpPr>
          <p:nvPr/>
        </p:nvCxnSpPr>
        <p:spPr>
          <a:xfrm rot="16200000" flipV="1">
            <a:off x="2211745" y="1593566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0"/>
            <a:endCxn id="20" idx="3"/>
          </p:cNvCxnSpPr>
          <p:nvPr/>
        </p:nvCxnSpPr>
        <p:spPr>
          <a:xfrm rot="16200000" flipV="1">
            <a:off x="3222644" y="582667"/>
            <a:ext cx="301912" cy="336384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0"/>
            <a:endCxn id="20" idx="3"/>
          </p:cNvCxnSpPr>
          <p:nvPr/>
        </p:nvCxnSpPr>
        <p:spPr>
          <a:xfrm rot="16200000" flipV="1">
            <a:off x="4214986" y="-409675"/>
            <a:ext cx="299982" cy="534659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74813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6" name="오른쪽 화살표 25"/>
          <p:cNvSpPr/>
          <p:nvPr/>
        </p:nvSpPr>
        <p:spPr>
          <a:xfrm>
            <a:off x="5612469" y="2509540"/>
            <a:ext cx="858646" cy="499679"/>
          </a:xfrm>
          <a:prstGeom prst="rightArrow">
            <a:avLst>
              <a:gd name="adj1" fmla="val 64404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prstClr val="white"/>
                </a:solidFill>
              </a:rPr>
              <a:t>게시글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r>
              <a:rPr lang="en-US" altLang="ko-KR" sz="800" b="1" dirty="0" smtClean="0">
                <a:solidFill>
                  <a:prstClr val="white"/>
                </a:solidFill>
              </a:rPr>
              <a:t>200</a:t>
            </a:r>
            <a:r>
              <a:rPr lang="ko-KR" altLang="en-US" sz="800" b="1" dirty="0" smtClean="0">
                <a:solidFill>
                  <a:prstClr val="white"/>
                </a:solidFill>
              </a:rPr>
              <a:t>개 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21517" y="4635884"/>
            <a:ext cx="4818836" cy="1169380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</a:rPr>
              <a:t>▷ 용어정리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prstClr val="black"/>
                </a:solidFill>
              </a:rPr>
              <a:t>비회원 </a:t>
            </a:r>
            <a:r>
              <a:rPr lang="en-US" altLang="ko-KR" sz="1000" b="1" dirty="0">
                <a:solidFill>
                  <a:prstClr val="black"/>
                </a:solidFill>
              </a:rPr>
              <a:t>: </a:t>
            </a:r>
            <a:r>
              <a:rPr lang="ko-KR" altLang="en-US" sz="1000" b="1" dirty="0">
                <a:solidFill>
                  <a:prstClr val="black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prstClr val="black"/>
                </a:solidFill>
              </a:rPr>
              <a:t>회 원 </a:t>
            </a:r>
            <a:r>
              <a:rPr lang="en-US" altLang="ko-KR" sz="1000" b="1" dirty="0">
                <a:solidFill>
                  <a:prstClr val="black"/>
                </a:solidFill>
              </a:rPr>
              <a:t>: </a:t>
            </a:r>
            <a:r>
              <a:rPr lang="ko-KR" altLang="en-US" sz="1000" b="1" dirty="0">
                <a:solidFill>
                  <a:prstClr val="black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prstClr val="black"/>
                </a:solidFill>
              </a:rPr>
              <a:t>, </a:t>
            </a:r>
            <a:r>
              <a:rPr lang="ko-KR" altLang="en-US" sz="1000" b="1" dirty="0">
                <a:solidFill>
                  <a:prstClr val="black"/>
                </a:solidFill>
              </a:rPr>
              <a:t>네 등급으로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구분된다</a:t>
            </a:r>
            <a:endParaRPr lang="en-US" altLang="ko-KR" sz="1000" b="1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prstClr val="black"/>
                </a:solidFill>
              </a:rPr>
              <a:t>관리자 </a:t>
            </a:r>
            <a:r>
              <a:rPr lang="en-US" altLang="ko-KR" sz="1000" b="1" dirty="0">
                <a:solidFill>
                  <a:prstClr val="black"/>
                </a:solidFill>
              </a:rPr>
              <a:t>: </a:t>
            </a:r>
            <a:r>
              <a:rPr lang="ko-KR" altLang="en-US" sz="1000" b="1" dirty="0">
                <a:solidFill>
                  <a:prstClr val="black"/>
                </a:solidFill>
              </a:rPr>
              <a:t>관리자 권한을 부여 받은 사서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611007" y="2509540"/>
            <a:ext cx="858646" cy="499679"/>
          </a:xfrm>
          <a:prstGeom prst="rightArrow">
            <a:avLst>
              <a:gd name="adj1" fmla="val 64404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prstClr val="white"/>
                </a:solidFill>
              </a:rPr>
              <a:t>게시글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endParaRPr lang="en-US" altLang="ko-KR" sz="8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prstClr val="white"/>
                </a:solidFill>
              </a:rPr>
              <a:t>30</a:t>
            </a:r>
            <a:r>
              <a:rPr lang="ko-KR" altLang="en-US" sz="800" b="1" dirty="0" smtClean="0">
                <a:solidFill>
                  <a:prstClr val="white"/>
                </a:solidFill>
              </a:rPr>
              <a:t>개 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5" y="3153601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  <a:endCxn id="16" idx="3"/>
          </p:cNvCxnSpPr>
          <p:nvPr/>
        </p:nvCxnSpPr>
        <p:spPr>
          <a:xfrm flipH="1">
            <a:off x="1696380" y="1099720"/>
            <a:ext cx="1405245" cy="8301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101625" y="980560"/>
            <a:ext cx="756084" cy="2383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3101625" y="1320827"/>
            <a:ext cx="756084" cy="2383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973833" y="1311158"/>
            <a:ext cx="756084" cy="2383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931193" y="1315150"/>
            <a:ext cx="756084" cy="2383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4001725" y="1218879"/>
            <a:ext cx="756084" cy="3305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비번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5344610" y="4493010"/>
            <a:ext cx="1209730" cy="58610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카페후기 글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err="1" smtClean="0"/>
              <a:t>먹방후기</a:t>
            </a:r>
            <a:r>
              <a:rPr lang="ko-KR" altLang="en-US" sz="1000" b="1" dirty="0" smtClean="0"/>
              <a:t> 글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확인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5289087" y="5147979"/>
            <a:ext cx="1181885" cy="5380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요리비법 </a:t>
            </a:r>
            <a:r>
              <a:rPr lang="ko-KR" altLang="en-US" sz="1000" b="1" dirty="0" err="1" smtClean="0"/>
              <a:t>공유글</a:t>
            </a:r>
            <a:r>
              <a:rPr lang="ko-KR" altLang="en-US" sz="1000" b="1" dirty="0" smtClean="0"/>
              <a:t> 확인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6557222" y="1841506"/>
            <a:ext cx="1001989" cy="4228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 smtClean="0"/>
              <a:t>레벨별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list</a:t>
            </a:r>
            <a:endParaRPr lang="ko-KR" altLang="en-US" sz="1000" b="1" dirty="0"/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5" name="타원 64"/>
          <p:cNvSpPr/>
          <p:nvPr/>
        </p:nvSpPr>
        <p:spPr>
          <a:xfrm>
            <a:off x="5350960" y="5765025"/>
            <a:ext cx="1133657" cy="5085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 글 확인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24" idx="3"/>
            <a:endCxn id="123" idx="0"/>
          </p:cNvCxnSpPr>
          <p:nvPr/>
        </p:nvCxnSpPr>
        <p:spPr>
          <a:xfrm>
            <a:off x="1454039" y="3737938"/>
            <a:ext cx="1397880" cy="13411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4" idx="3"/>
            <a:endCxn id="44" idx="3"/>
          </p:cNvCxnSpPr>
          <p:nvPr/>
        </p:nvCxnSpPr>
        <p:spPr>
          <a:xfrm flipV="1">
            <a:off x="1454039" y="1501063"/>
            <a:ext cx="2658412" cy="223687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4" idx="3"/>
            <a:endCxn id="42" idx="3"/>
          </p:cNvCxnSpPr>
          <p:nvPr/>
        </p:nvCxnSpPr>
        <p:spPr>
          <a:xfrm flipV="1">
            <a:off x="1454039" y="1514576"/>
            <a:ext cx="3630520" cy="222336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4" idx="3"/>
            <a:endCxn id="43" idx="3"/>
          </p:cNvCxnSpPr>
          <p:nvPr/>
        </p:nvCxnSpPr>
        <p:spPr>
          <a:xfrm flipV="1">
            <a:off x="1454039" y="1518568"/>
            <a:ext cx="4587880" cy="221937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32" idx="1"/>
            <a:endCxn id="41" idx="4"/>
          </p:cNvCxnSpPr>
          <p:nvPr/>
        </p:nvCxnSpPr>
        <p:spPr>
          <a:xfrm flipH="1" flipV="1">
            <a:off x="3479667" y="1559146"/>
            <a:ext cx="4502368" cy="22512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2" idx="1"/>
            <a:endCxn id="44" idx="4"/>
          </p:cNvCxnSpPr>
          <p:nvPr/>
        </p:nvCxnSpPr>
        <p:spPr>
          <a:xfrm flipH="1" flipV="1">
            <a:off x="4379767" y="1549478"/>
            <a:ext cx="3602268" cy="22609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2" idx="1"/>
            <a:endCxn id="42" idx="4"/>
          </p:cNvCxnSpPr>
          <p:nvPr/>
        </p:nvCxnSpPr>
        <p:spPr>
          <a:xfrm flipH="1" flipV="1">
            <a:off x="5351875" y="1549477"/>
            <a:ext cx="2630160" cy="22609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24" idx="3"/>
            <a:endCxn id="105" idx="0"/>
          </p:cNvCxnSpPr>
          <p:nvPr/>
        </p:nvCxnSpPr>
        <p:spPr>
          <a:xfrm>
            <a:off x="1454039" y="3737938"/>
            <a:ext cx="2922328" cy="19970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1"/>
            <a:endCxn id="24" idx="3"/>
          </p:cNvCxnSpPr>
          <p:nvPr/>
        </p:nvCxnSpPr>
        <p:spPr>
          <a:xfrm flipH="1" flipV="1">
            <a:off x="1454039" y="3737938"/>
            <a:ext cx="648750" cy="202666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32" idx="1"/>
            <a:endCxn id="60" idx="4"/>
          </p:cNvCxnSpPr>
          <p:nvPr/>
        </p:nvCxnSpPr>
        <p:spPr>
          <a:xfrm flipH="1" flipV="1">
            <a:off x="7058217" y="2264393"/>
            <a:ext cx="923818" cy="15460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2" idx="1"/>
            <a:endCxn id="180" idx="6"/>
          </p:cNvCxnSpPr>
          <p:nvPr/>
        </p:nvCxnSpPr>
        <p:spPr>
          <a:xfrm flipH="1" flipV="1">
            <a:off x="6008225" y="2998783"/>
            <a:ext cx="1973810" cy="81161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3753338" y="5734981"/>
            <a:ext cx="1246057" cy="47519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 smtClean="0"/>
              <a:t>,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답변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댓글</a:t>
            </a:r>
            <a:endParaRPr lang="ko-KR" altLang="en-US" sz="1000" b="1" dirty="0"/>
          </a:p>
        </p:txBody>
      </p:sp>
      <p:sp>
        <p:nvSpPr>
          <p:cNvPr id="120" name="타원 119"/>
          <p:cNvSpPr/>
          <p:nvPr/>
        </p:nvSpPr>
        <p:spPr>
          <a:xfrm>
            <a:off x="1919394" y="5685318"/>
            <a:ext cx="1252296" cy="5413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요리비법 </a:t>
            </a:r>
            <a:r>
              <a:rPr lang="ko-KR" altLang="en-US" sz="1000" b="1" dirty="0" err="1" smtClean="0"/>
              <a:t>공유글</a:t>
            </a:r>
            <a:r>
              <a:rPr lang="ko-KR" altLang="en-US" sz="1000" b="1" dirty="0" smtClean="0"/>
              <a:t> 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123" name="타원 122"/>
          <p:cNvSpPr/>
          <p:nvPr/>
        </p:nvSpPr>
        <p:spPr>
          <a:xfrm>
            <a:off x="2138376" y="5079111"/>
            <a:ext cx="1427085" cy="55214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카페 후기 글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err="1" smtClean="0"/>
              <a:t>먹방</a:t>
            </a:r>
            <a:r>
              <a:rPr lang="ko-KR" altLang="en-US" sz="1000" b="1" dirty="0" smtClean="0"/>
              <a:t> 후기 글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작성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cxnSp>
        <p:nvCxnSpPr>
          <p:cNvPr id="139" name="직선 연결선 138"/>
          <p:cNvCxnSpPr>
            <a:stCxn id="24" idx="3"/>
            <a:endCxn id="41" idx="2"/>
          </p:cNvCxnSpPr>
          <p:nvPr/>
        </p:nvCxnSpPr>
        <p:spPr>
          <a:xfrm flipV="1">
            <a:off x="1454039" y="1439987"/>
            <a:ext cx="1647586" cy="229795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3394704" y="2768683"/>
            <a:ext cx="1105288" cy="537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디저트 종류와 정보 글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확인하기</a:t>
            </a:r>
            <a:endParaRPr lang="ko-KR" altLang="en-US" sz="1000" b="1" dirty="0"/>
          </a:p>
        </p:txBody>
      </p:sp>
      <p:sp>
        <p:nvSpPr>
          <p:cNvPr id="180" name="타원 179"/>
          <p:cNvSpPr/>
          <p:nvPr/>
        </p:nvSpPr>
        <p:spPr>
          <a:xfrm>
            <a:off x="4761902" y="2702781"/>
            <a:ext cx="1246323" cy="59200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디저트 종류와 정보 글 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190" name="직선 연결선 189"/>
          <p:cNvCxnSpPr>
            <a:stCxn id="16" idx="3"/>
            <a:endCxn id="179" idx="2"/>
          </p:cNvCxnSpPr>
          <p:nvPr/>
        </p:nvCxnSpPr>
        <p:spPr>
          <a:xfrm>
            <a:off x="1696380" y="1929840"/>
            <a:ext cx="1698324" cy="11075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24" idx="3"/>
            <a:endCxn id="179" idx="2"/>
          </p:cNvCxnSpPr>
          <p:nvPr/>
        </p:nvCxnSpPr>
        <p:spPr>
          <a:xfrm flipV="1">
            <a:off x="1454039" y="3037395"/>
            <a:ext cx="1940665" cy="7005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32" idx="1"/>
            <a:endCxn id="179" idx="5"/>
          </p:cNvCxnSpPr>
          <p:nvPr/>
        </p:nvCxnSpPr>
        <p:spPr>
          <a:xfrm flipH="1" flipV="1">
            <a:off x="4338126" y="3227402"/>
            <a:ext cx="3643909" cy="58299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>
            <a:stCxn id="32" idx="1"/>
            <a:endCxn id="45" idx="6"/>
          </p:cNvCxnSpPr>
          <p:nvPr/>
        </p:nvCxnSpPr>
        <p:spPr>
          <a:xfrm flipH="1">
            <a:off x="6554340" y="3810398"/>
            <a:ext cx="1427695" cy="97566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타원 417"/>
          <p:cNvSpPr/>
          <p:nvPr/>
        </p:nvSpPr>
        <p:spPr>
          <a:xfrm>
            <a:off x="4409453" y="3834471"/>
            <a:ext cx="1320463" cy="52514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Baking class</a:t>
            </a:r>
          </a:p>
          <a:p>
            <a:pPr algn="ctr"/>
            <a:r>
              <a:rPr lang="ko-KR" altLang="en-US" sz="1000" b="1" dirty="0" smtClean="0"/>
              <a:t>확인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등록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smtClean="0"/>
              <a:t>수정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419" name="타원 418"/>
          <p:cNvSpPr/>
          <p:nvPr/>
        </p:nvSpPr>
        <p:spPr>
          <a:xfrm>
            <a:off x="3101625" y="3411959"/>
            <a:ext cx="1001989" cy="4228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Class </a:t>
            </a:r>
            <a:r>
              <a:rPr lang="ko-KR" altLang="en-US" sz="1000" b="1" dirty="0" smtClean="0"/>
              <a:t>신청하기</a:t>
            </a:r>
            <a:endParaRPr lang="en-US" altLang="ko-KR" sz="1000" b="1" dirty="0"/>
          </a:p>
        </p:txBody>
      </p:sp>
      <p:cxnSp>
        <p:nvCxnSpPr>
          <p:cNvPr id="420" name="직선 연결선 419"/>
          <p:cNvCxnSpPr>
            <a:stCxn id="16" idx="3"/>
            <a:endCxn id="419" idx="1"/>
          </p:cNvCxnSpPr>
          <p:nvPr/>
        </p:nvCxnSpPr>
        <p:spPr>
          <a:xfrm>
            <a:off x="1696380" y="1929840"/>
            <a:ext cx="1551983" cy="154404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>
            <a:stCxn id="24" idx="3"/>
            <a:endCxn id="419" idx="3"/>
          </p:cNvCxnSpPr>
          <p:nvPr/>
        </p:nvCxnSpPr>
        <p:spPr>
          <a:xfrm>
            <a:off x="1454039" y="3737938"/>
            <a:ext cx="1794324" cy="3497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/>
          <p:cNvCxnSpPr>
            <a:stCxn id="418" idx="6"/>
            <a:endCxn id="32" idx="1"/>
          </p:cNvCxnSpPr>
          <p:nvPr/>
        </p:nvCxnSpPr>
        <p:spPr>
          <a:xfrm flipV="1">
            <a:off x="5729916" y="3810398"/>
            <a:ext cx="2252119" cy="28664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/>
          <p:cNvCxnSpPr>
            <a:stCxn id="418" idx="1"/>
            <a:endCxn id="419" idx="5"/>
          </p:cNvCxnSpPr>
          <p:nvPr/>
        </p:nvCxnSpPr>
        <p:spPr>
          <a:xfrm flipH="1" flipV="1">
            <a:off x="3956876" y="3772916"/>
            <a:ext cx="645954" cy="138461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연결선 437"/>
          <p:cNvCxnSpPr>
            <a:stCxn id="24" idx="3"/>
            <a:endCxn id="418" idx="2"/>
          </p:cNvCxnSpPr>
          <p:nvPr/>
        </p:nvCxnSpPr>
        <p:spPr>
          <a:xfrm>
            <a:off x="1454039" y="3737938"/>
            <a:ext cx="2955414" cy="35910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5"/>
          <p:cNvSpPr txBox="1"/>
          <p:nvPr/>
        </p:nvSpPr>
        <p:spPr>
          <a:xfrm>
            <a:off x="4112451" y="3711360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직선 연결선 124"/>
          <p:cNvCxnSpPr>
            <a:stCxn id="32" idx="1"/>
            <a:endCxn id="56" idx="6"/>
          </p:cNvCxnSpPr>
          <p:nvPr/>
        </p:nvCxnSpPr>
        <p:spPr>
          <a:xfrm flipH="1">
            <a:off x="6470972" y="3810398"/>
            <a:ext cx="1511063" cy="160662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2" idx="1"/>
            <a:endCxn id="65" idx="6"/>
          </p:cNvCxnSpPr>
          <p:nvPr/>
        </p:nvCxnSpPr>
        <p:spPr>
          <a:xfrm flipH="1">
            <a:off x="6484617" y="3810398"/>
            <a:ext cx="1497418" cy="220888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45" idx="1"/>
            <a:endCxn id="24" idx="3"/>
          </p:cNvCxnSpPr>
          <p:nvPr/>
        </p:nvCxnSpPr>
        <p:spPr>
          <a:xfrm flipH="1" flipV="1">
            <a:off x="1454039" y="3737938"/>
            <a:ext cx="4067732" cy="8409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56" idx="1"/>
            <a:endCxn id="24" idx="3"/>
          </p:cNvCxnSpPr>
          <p:nvPr/>
        </p:nvCxnSpPr>
        <p:spPr>
          <a:xfrm flipH="1" flipV="1">
            <a:off x="1454039" y="3737938"/>
            <a:ext cx="4008131" cy="14888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65" idx="1"/>
            <a:endCxn id="24" idx="3"/>
          </p:cNvCxnSpPr>
          <p:nvPr/>
        </p:nvCxnSpPr>
        <p:spPr>
          <a:xfrm flipH="1" flipV="1">
            <a:off x="1454039" y="3737938"/>
            <a:ext cx="4062941" cy="2101558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BAKING</a:t>
            </a:r>
          </a:p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CLASS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디저트</a:t>
            </a:r>
            <a:endParaRPr lang="en-US" altLang="ko-KR" sz="1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종류 와</a:t>
            </a:r>
            <a:endParaRPr lang="en-US" altLang="ko-KR" sz="1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정</a:t>
            </a:r>
            <a:r>
              <a:rPr lang="ko-KR" altLang="en-US" sz="1000" b="1" dirty="0">
                <a:solidFill>
                  <a:prstClr val="white"/>
                </a:solidFill>
              </a:rPr>
              <a:t>보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028949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로그인</a:t>
            </a:r>
            <a:r>
              <a:rPr lang="en-US" altLang="ko-KR" sz="1000" b="1" dirty="0">
                <a:solidFill>
                  <a:prstClr val="white"/>
                </a:solidFill>
              </a:rPr>
              <a:t>/</a:t>
            </a:r>
            <a:r>
              <a:rPr lang="ko-KR" altLang="en-US" sz="1000" b="1" dirty="0">
                <a:solidFill>
                  <a:prstClr val="white"/>
                </a:solidFill>
              </a:rPr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회원정보</a:t>
            </a:r>
            <a:endParaRPr lang="en-US" altLang="ko-KR" sz="1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수</a:t>
            </a:r>
            <a:r>
              <a:rPr lang="ko-KR" altLang="en-US" sz="1000" b="1" dirty="0">
                <a:solidFill>
                  <a:prstClr val="white"/>
                </a:solidFill>
              </a:rPr>
              <a:t>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요리비법</a:t>
            </a:r>
            <a:endParaRPr lang="en-US" altLang="ko-KR" sz="1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공</a:t>
            </a:r>
            <a:r>
              <a:rPr lang="ko-KR" altLang="en-US" sz="1000" b="1" dirty="0">
                <a:solidFill>
                  <a:prstClr val="white"/>
                </a:solidFill>
              </a:rPr>
              <a:t>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자유</a:t>
            </a:r>
            <a:endParaRPr lang="en-US" altLang="ko-KR" sz="1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게시판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39952" y="980728"/>
            <a:ext cx="720080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카페 후기</a:t>
            </a:r>
            <a:r>
              <a:rPr lang="en-US" altLang="ko-KR" sz="1000" b="1" dirty="0" smtClean="0">
                <a:solidFill>
                  <a:prstClr val="white"/>
                </a:solidFill>
              </a:rPr>
              <a:t>,</a:t>
            </a:r>
          </a:p>
          <a:p>
            <a:pPr algn="ctr"/>
            <a:r>
              <a:rPr lang="ko-KR" altLang="en-US" sz="1000" b="1" dirty="0" err="1" smtClean="0">
                <a:solidFill>
                  <a:prstClr val="white"/>
                </a:solidFill>
              </a:rPr>
              <a:t>먹방</a:t>
            </a:r>
            <a:r>
              <a:rPr lang="ko-KR" altLang="en-US" sz="1000" b="1" dirty="0" smtClean="0">
                <a:solidFill>
                  <a:prstClr val="white"/>
                </a:solidFill>
              </a:rPr>
              <a:t> 후기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484784"/>
            <a:ext cx="0" cy="482453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844824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59" y="1916832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844824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167061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</a:rPr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59" y="2412678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98884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2. </a:t>
            </a:r>
            <a:r>
              <a:rPr lang="ko-KR" altLang="en-US" sz="1000" dirty="0">
                <a:solidFill>
                  <a:prstClr val="black"/>
                </a:solidFill>
              </a:rPr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348880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514162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348880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3648" y="220486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3. </a:t>
            </a:r>
            <a:r>
              <a:rPr lang="ko-KR" altLang="en-US" sz="1000" dirty="0">
                <a:solidFill>
                  <a:prstClr val="black"/>
                </a:solidFill>
              </a:rPr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492896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4. </a:t>
            </a:r>
            <a:r>
              <a:rPr lang="ko-KR" altLang="en-US" sz="1000" dirty="0">
                <a:solidFill>
                  <a:prstClr val="black"/>
                </a:solidFill>
              </a:rPr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73793" y="2967476"/>
            <a:ext cx="6460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485761" y="2903678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773793" y="3068960"/>
            <a:ext cx="62665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903678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83733" y="2666964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5. </a:t>
            </a:r>
            <a:r>
              <a:rPr lang="ko-KR" altLang="en-US" sz="1000" dirty="0" smtClean="0">
                <a:solidFill>
                  <a:prstClr val="black"/>
                </a:solidFill>
              </a:rPr>
              <a:t>회원정보 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49723" y="3161873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6. </a:t>
            </a:r>
            <a:r>
              <a:rPr lang="ko-KR" altLang="en-US" sz="1000" dirty="0" smtClean="0">
                <a:solidFill>
                  <a:prstClr val="black"/>
                </a:solidFill>
              </a:rPr>
              <a:t>수정정보 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707976" y="3348782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19872" y="3284984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688552" y="3450266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284984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903033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839235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4004517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839235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5221" y="3593014"/>
            <a:ext cx="2367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9. </a:t>
            </a:r>
            <a:r>
              <a:rPr lang="ko-KR" altLang="en-US" sz="1000" dirty="0" smtClean="0">
                <a:solidFill>
                  <a:prstClr val="black"/>
                </a:solidFill>
              </a:rPr>
              <a:t>요리비법 작성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1000" dirty="0" smtClean="0">
                <a:solidFill>
                  <a:prstClr val="black"/>
                </a:solidFill>
              </a:rPr>
              <a:t> 달기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7146" y="3974320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10. </a:t>
            </a:r>
            <a:r>
              <a:rPr lang="ko-KR" altLang="en-US" sz="1000" dirty="0" smtClean="0">
                <a:solidFill>
                  <a:prstClr val="black"/>
                </a:solidFill>
              </a:rPr>
              <a:t>요리비법 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50091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437112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602394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437112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07904" y="4254689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11.</a:t>
            </a:r>
            <a:r>
              <a:rPr lang="ko-KR" altLang="en-US" sz="1000" dirty="0" smtClean="0">
                <a:solidFill>
                  <a:prstClr val="black"/>
                </a:solidFill>
              </a:rPr>
              <a:t>글 작성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답글</a:t>
            </a:r>
            <a:r>
              <a:rPr lang="ko-KR" altLang="en-US" sz="1000" dirty="0" smtClean="0">
                <a:solidFill>
                  <a:prstClr val="black"/>
                </a:solidFill>
              </a:rPr>
              <a:t> 달기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1000" dirty="0" smtClean="0">
                <a:solidFill>
                  <a:prstClr val="black"/>
                </a:solidFill>
              </a:rPr>
              <a:t> 달기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조회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5063" y="4613738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12.</a:t>
            </a:r>
            <a:r>
              <a:rPr lang="ko-KR" altLang="en-US" sz="1000" dirty="0" smtClean="0">
                <a:solidFill>
                  <a:prstClr val="black"/>
                </a:solidFill>
              </a:rPr>
              <a:t>게시판 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61959" y="3054151"/>
            <a:ext cx="1843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7. </a:t>
            </a:r>
            <a:r>
              <a:rPr lang="ko-KR" altLang="en-US" sz="900" dirty="0" smtClean="0">
                <a:solidFill>
                  <a:prstClr val="black"/>
                </a:solidFill>
              </a:rPr>
              <a:t>글 작성</a:t>
            </a:r>
            <a:r>
              <a:rPr lang="en-US" altLang="ko-KR" sz="900" dirty="0" smtClean="0">
                <a:solidFill>
                  <a:prstClr val="black"/>
                </a:solidFill>
              </a:rPr>
              <a:t>/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900" dirty="0" smtClean="0">
                <a:solidFill>
                  <a:prstClr val="black"/>
                </a:solidFill>
              </a:rPr>
              <a:t> 달기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수정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삭제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0436" y="345086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8. </a:t>
            </a:r>
            <a:r>
              <a:rPr lang="ko-KR" altLang="en-US" sz="900" dirty="0" smtClean="0">
                <a:solidFill>
                  <a:prstClr val="black"/>
                </a:solidFill>
              </a:rPr>
              <a:t>후기 확인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5040098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976300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164288" y="4976300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71800" y="4831737"/>
            <a:ext cx="2457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13. </a:t>
            </a:r>
            <a:r>
              <a:rPr lang="ko-KR" altLang="en-US" sz="1000" dirty="0" smtClean="0">
                <a:solidFill>
                  <a:prstClr val="black"/>
                </a:solidFill>
              </a:rPr>
              <a:t>확인하고자 하는 디저트의 정보확인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384509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320711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485993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320711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6498" y="511630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14.</a:t>
            </a:r>
            <a:r>
              <a:rPr lang="ko-KR" altLang="en-US" sz="1000" dirty="0" smtClean="0">
                <a:solidFill>
                  <a:prstClr val="black"/>
                </a:solidFill>
              </a:rPr>
              <a:t>수강신청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46498" y="5485993"/>
            <a:ext cx="2124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15.</a:t>
            </a:r>
            <a:r>
              <a:rPr lang="ko-KR" altLang="en-US" sz="1000" dirty="0" smtClean="0">
                <a:solidFill>
                  <a:prstClr val="black"/>
                </a:solidFill>
              </a:rPr>
              <a:t>수강신청 완료 확인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강의 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773793" y="5971794"/>
            <a:ext cx="53260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485761" y="5907996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773793" y="6073278"/>
            <a:ext cx="530665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100392" y="5907996"/>
            <a:ext cx="288032" cy="2160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22117" y="5720747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14.</a:t>
            </a:r>
            <a:r>
              <a:rPr lang="ko-KR" altLang="en-US" sz="1000" dirty="0" smtClean="0">
                <a:solidFill>
                  <a:prstClr val="black"/>
                </a:solidFill>
              </a:rPr>
              <a:t>수강신청</a:t>
            </a:r>
            <a:r>
              <a:rPr lang="en-US" altLang="ko-KR" sz="1000" dirty="0" smtClean="0">
                <a:solidFill>
                  <a:prstClr val="black"/>
                </a:solidFill>
              </a:rPr>
              <a:t>/ </a:t>
            </a:r>
            <a:r>
              <a:rPr lang="ko-KR" altLang="en-US" sz="1000" dirty="0" smtClean="0">
                <a:solidFill>
                  <a:prstClr val="black"/>
                </a:solidFill>
              </a:rPr>
              <a:t>강의등록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85398" y="6063099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15.</a:t>
            </a:r>
            <a:r>
              <a:rPr lang="ko-KR" altLang="en-US" sz="1000" dirty="0" smtClean="0">
                <a:solidFill>
                  <a:prstClr val="black"/>
                </a:solidFill>
              </a:rPr>
              <a:t>수강신청 완료 확인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강의 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412776"/>
            <a:ext cx="6950760" cy="4392968"/>
            <a:chOff x="899592" y="1197232"/>
            <a:chExt cx="7632848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13871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3836" y="1197232"/>
              <a:ext cx="720080" cy="5040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73417" y="1197232"/>
              <a:ext cx="720080" cy="5040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디저트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종</a:t>
              </a:r>
              <a:r>
                <a:rPr lang="ko-KR" altLang="en-US" sz="1000" b="1" dirty="0"/>
                <a:t>류</a:t>
              </a:r>
              <a:r>
                <a:rPr lang="ko-KR" altLang="en-US" sz="1000" b="1" dirty="0" smtClean="0"/>
                <a:t> 와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정보</a:t>
              </a:r>
              <a:endParaRPr lang="ko-KR" altLang="en-US" sz="1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12360" y="1197232"/>
              <a:ext cx="720080" cy="5040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913876" y="1701287"/>
              <a:ext cx="0" cy="4320001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633457" y="1701287"/>
              <a:ext cx="0" cy="4320001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172400" y="1701288"/>
              <a:ext cx="0" cy="432000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88032" cy="376568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423072" y="2175147"/>
              <a:ext cx="13467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769860" y="2061329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9160" y="195912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3140936"/>
              <a:ext cx="30964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63528" y="2221947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1" y="3242419"/>
              <a:ext cx="31158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489442" y="3095014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39493" y="2875176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 smtClean="0"/>
                <a:t>정보 작성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수정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57892" y="3242629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 smtClean="0"/>
                <a:t>정보확인</a:t>
              </a:r>
              <a:endParaRPr lang="ko-KR" altLang="en-US" sz="1000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5496108"/>
              <a:ext cx="66053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5597592"/>
              <a:ext cx="66247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8028384" y="5432310"/>
              <a:ext cx="288032" cy="2160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73916" y="5287747"/>
              <a:ext cx="3762130" cy="27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smtClean="0"/>
                <a:t>회원 </a:t>
              </a:r>
              <a:r>
                <a:rPr lang="ko-KR" altLang="en-US" sz="1000" dirty="0" err="1" smtClean="0"/>
                <a:t>레벨별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다수 이용 순으로 조회 및 회원 레벨 조정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36739" y="5567395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863076" y="1412776"/>
            <a:ext cx="655732" cy="4590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BAKING</a:t>
            </a:r>
          </a:p>
          <a:p>
            <a:pPr algn="ctr"/>
            <a:r>
              <a:rPr lang="en-US" altLang="ko-KR" sz="1000" b="1" dirty="0" smtClean="0"/>
              <a:t>CLASS</a:t>
            </a:r>
            <a:endParaRPr lang="ko-KR" altLang="en-US" sz="1000" b="1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6190942" y="1871788"/>
            <a:ext cx="0" cy="3933956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065505" y="4072237"/>
            <a:ext cx="262293" cy="196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574628" y="4142086"/>
            <a:ext cx="4485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1574629" y="4234501"/>
            <a:ext cx="44851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57411" y="39000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BAKING CLASS </a:t>
            </a:r>
            <a:r>
              <a:rPr lang="ko-KR" altLang="en-US" sz="1000" dirty="0" smtClean="0"/>
              <a:t>강의 등록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90995" y="423469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등록확인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50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32024"/>
              </p:ext>
            </p:extLst>
          </p:nvPr>
        </p:nvGraphicFramePr>
        <p:xfrm>
          <a:off x="611560" y="620688"/>
          <a:ext cx="3816425" cy="561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1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2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 페이지 이용을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23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 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90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 글</a:t>
                      </a:r>
                      <a:endParaRPr lang="en-US" altLang="ko-KR" sz="90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종류와 정보에 대한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920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 받아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26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종류와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26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3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416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BAKING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등록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16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BAKING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등록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신청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강의 정보 글 신청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75809"/>
              </p:ext>
            </p:extLst>
          </p:nvPr>
        </p:nvGraphicFramePr>
        <p:xfrm>
          <a:off x="4499992" y="620692"/>
          <a:ext cx="4104456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1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5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898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69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614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3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카페 후기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먹방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후기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paging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기법으로</a:t>
                      </a:r>
                      <a:endParaRPr lang="en-US" altLang="ko-KR" sz="900" b="0" i="0" u="none" strike="noStrike" baseline="0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이미지로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카페후기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먹방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후기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카페후기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먹방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후기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카페후기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먹방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후기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카페후기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먹방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후기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요리비법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공유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paging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기법으로</a:t>
                      </a:r>
                      <a:endParaRPr lang="en-US" altLang="ko-KR" sz="900" b="0" i="0" u="none" strike="noStrike" baseline="0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이미지로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요리비법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요리비법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요리비법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9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요리비법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5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paging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2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5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311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 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 글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545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디저트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종류와</a:t>
                      </a:r>
                      <a:endParaRPr lang="en-US" altLang="ko-KR" sz="9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4052"/>
            <a:ext cx="9301902" cy="483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3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sz="3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327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37168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계획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주제 및 목적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개발환경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개발리소스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작업분할 구조도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작업일정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분석 및 설계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요구사항 분석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ko-KR" altLang="en-US" sz="1200" b="1" dirty="0" err="1">
                <a:solidFill>
                  <a:schemeClr val="tx2">
                    <a:lumMod val="75000"/>
                  </a:schemeClr>
                </a:solidFill>
              </a:rPr>
              <a:t>유스케이스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 다이어그램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2">
                    <a:lumMod val="75000"/>
                  </a:schemeClr>
                </a:solidFill>
              </a:rPr>
              <a:t>Usecase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 Diagram)</a:t>
            </a: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순차다이어그램 </a:t>
            </a: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기능정의서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>
                <a:solidFill>
                  <a:schemeClr val="tx2">
                    <a:lumMod val="75000"/>
                  </a:schemeClr>
                </a:solidFill>
              </a:rPr>
              <a:t>9. DB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설계</a:t>
            </a:r>
            <a:endParaRPr lang="en-US" altLang="ko-KR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구현 및 테스트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10. 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핵심코드 및 시연</a:t>
            </a:r>
            <a:endParaRPr lang="en-US" altLang="ko-KR" sz="12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lnSpc>
                <a:spcPct val="180000"/>
              </a:lnSpc>
              <a:buFont typeface="Arial" pitchFamily="34" charset="0"/>
              <a:buNone/>
              <a:defRPr/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</a:rPr>
              <a:t>11. </a:t>
            </a:r>
            <a:r>
              <a:rPr lang="ko-KR" altLang="en-US" sz="1200" b="1" dirty="0">
                <a:solidFill>
                  <a:schemeClr val="tx2">
                    <a:lumMod val="75000"/>
                  </a:schemeClr>
                </a:solidFill>
              </a:rPr>
              <a:t>차후 개발 </a:t>
            </a:r>
            <a:r>
              <a:rPr lang="ko-KR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412776"/>
            <a:ext cx="84287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1.1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주제 및 목적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시스템은 여러 종류의 디저트를 소개하고 회원간의 커뮤니티를 통해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디저트에 관한 여러 정보를 공유 및 관리할 수 있는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디저트 커뮤니티 관리 시스템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140968"/>
            <a:ext cx="8428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이용자는 디저트 관련 정보공유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endParaRPr lang="ko-KR" altLang="en-US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prstClr val="black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endParaRPr lang="en-US" altLang="ko-KR" sz="2000" dirty="0" smtClean="0">
              <a:solidFill>
                <a:prstClr val="black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디저트 정보 등록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삭제 등의 관리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및 회원게시판 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3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4244572" cy="36686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71046"/>
            <a:ext cx="4891484" cy="35809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16832"/>
            <a:ext cx="4891484" cy="3520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6296" y="6069181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참고자료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2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9"/>
          <p:cNvGrpSpPr>
            <a:grpSpLocks/>
          </p:cNvGrpSpPr>
          <p:nvPr/>
        </p:nvGrpSpPr>
        <p:grpSpPr bwMode="auto">
          <a:xfrm>
            <a:off x="841375" y="1350060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" name="직사각형 4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OS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Windows 7 Ultimate K</a:t>
              </a:r>
            </a:p>
          </p:txBody>
        </p:sp>
      </p:grpSp>
      <p:grpSp>
        <p:nvGrpSpPr>
          <p:cNvPr id="7" name="그룹 20"/>
          <p:cNvGrpSpPr>
            <a:grpSpLocks/>
          </p:cNvGrpSpPr>
          <p:nvPr/>
        </p:nvGrpSpPr>
        <p:grpSpPr bwMode="auto">
          <a:xfrm>
            <a:off x="841375" y="1915210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8" name="직사각형 7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WAS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Apache Tomcat 8.5</a:t>
              </a:r>
            </a:p>
          </p:txBody>
        </p:sp>
      </p:grpSp>
      <p:grpSp>
        <p:nvGrpSpPr>
          <p:cNvPr id="10" name="그룹 21"/>
          <p:cNvGrpSpPr>
            <a:grpSpLocks/>
          </p:cNvGrpSpPr>
          <p:nvPr/>
        </p:nvGrpSpPr>
        <p:grpSpPr bwMode="auto">
          <a:xfrm>
            <a:off x="838200" y="2481947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11" name="직사각형 10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DBMS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Oracle XE 11g</a:t>
              </a:r>
            </a:p>
          </p:txBody>
        </p:sp>
      </p:grpSp>
      <p:grpSp>
        <p:nvGrpSpPr>
          <p:cNvPr id="13" name="그룹 22"/>
          <p:cNvGrpSpPr>
            <a:grpSpLocks/>
          </p:cNvGrpSpPr>
          <p:nvPr/>
        </p:nvGrpSpPr>
        <p:grpSpPr bwMode="auto">
          <a:xfrm>
            <a:off x="827088" y="3047097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4" name="직사각형 13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Language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Java Platform 8, JSP &amp; Servlet </a:t>
              </a:r>
            </a:p>
          </p:txBody>
        </p:sp>
      </p:grpSp>
      <p:grpSp>
        <p:nvGrpSpPr>
          <p:cNvPr id="16" name="그룹 24"/>
          <p:cNvGrpSpPr>
            <a:grpSpLocks/>
          </p:cNvGrpSpPr>
          <p:nvPr/>
        </p:nvGrpSpPr>
        <p:grpSpPr bwMode="auto">
          <a:xfrm>
            <a:off x="827088" y="4180572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7" name="직사각형 16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WEB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HTML5, CSS/CSS3, JavaScript</a:t>
              </a:r>
            </a:p>
          </p:txBody>
        </p:sp>
      </p:grpSp>
      <p:grpSp>
        <p:nvGrpSpPr>
          <p:cNvPr id="19" name="그룹 23"/>
          <p:cNvGrpSpPr>
            <a:grpSpLocks/>
          </p:cNvGrpSpPr>
          <p:nvPr/>
        </p:nvGrpSpPr>
        <p:grpSpPr bwMode="auto">
          <a:xfrm>
            <a:off x="827088" y="3613835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20" name="직사각형 19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Model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MVC model </a:t>
              </a:r>
              <a:r>
                <a:rPr lang="en-US" altLang="ko-KR" sz="1200">
                  <a:solidFill>
                    <a:srgbClr val="3F3F48"/>
                  </a:solidFill>
                </a:rPr>
                <a:t>(model 2)</a:t>
              </a:r>
              <a:endParaRPr lang="en-US" altLang="ko-KR" sz="1200" dirty="0">
                <a:solidFill>
                  <a:srgbClr val="3F3F48"/>
                </a:solidFill>
              </a:endParaRPr>
            </a:p>
          </p:txBody>
        </p:sp>
      </p:grpSp>
      <p:grpSp>
        <p:nvGrpSpPr>
          <p:cNvPr id="22" name="그룹 26"/>
          <p:cNvGrpSpPr>
            <a:grpSpLocks/>
          </p:cNvGrpSpPr>
          <p:nvPr/>
        </p:nvGrpSpPr>
        <p:grpSpPr bwMode="auto">
          <a:xfrm>
            <a:off x="827088" y="5312462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3" name="직사각형 22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JavaScript jquery-1.12.4,   jquery-ui-1.11.4,   jquery-easyui-1.4.5, cos-26Dec2008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Source</a:t>
              </a:r>
            </a:p>
          </p:txBody>
        </p:sp>
      </p:grpSp>
      <p:grpSp>
        <p:nvGrpSpPr>
          <p:cNvPr id="25" name="그룹 25"/>
          <p:cNvGrpSpPr>
            <a:grpSpLocks/>
          </p:cNvGrpSpPr>
          <p:nvPr/>
        </p:nvGrpSpPr>
        <p:grpSpPr bwMode="auto">
          <a:xfrm>
            <a:off x="827088" y="4745722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6" name="직사각형 25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prstClr val="white"/>
                  </a:solidFill>
                </a:rPr>
                <a:t>Tool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</a:rPr>
                <a:t>Eclipse IDE for Enterprise Java Developers., </a:t>
              </a:r>
              <a:r>
                <a:rPr lang="en-US" altLang="ko-KR" sz="1200" dirty="0" err="1">
                  <a:solidFill>
                    <a:srgbClr val="3F3F48"/>
                  </a:solidFill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</a:rPr>
                <a:t> (E-R Modeling Tool)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73895" y="52283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  <p:sp>
        <p:nvSpPr>
          <p:cNvPr id="30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89504" y="476672"/>
            <a:ext cx="670528" cy="324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I’M DESSERT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1278" y="1438250"/>
            <a:ext cx="576000" cy="3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11770" y="1438250"/>
            <a:ext cx="576000" cy="324000"/>
          </a:xfrm>
          <a:prstGeom prst="rect">
            <a:avLst/>
          </a:prstGeom>
          <a:solidFill>
            <a:srgbClr val="9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관리자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44099" y="4405427"/>
            <a:ext cx="6708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TALK ME</a:t>
            </a: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자유게시판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3194" y="1907257"/>
            <a:ext cx="3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회원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08030" y="1896558"/>
            <a:ext cx="3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메뉴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71869" y="5233681"/>
            <a:ext cx="252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작성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9329" y="3125145"/>
            <a:ext cx="360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회원수정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6830" y="4405427"/>
            <a:ext cx="72985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EAT ME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먹 방 자랑 및 카페후기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23997" y="5233681"/>
            <a:ext cx="252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보기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4245" y="3125145"/>
            <a:ext cx="360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92856" y="3125089"/>
            <a:ext cx="360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회원탈퇴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1909" y="5233681"/>
            <a:ext cx="252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63957" y="5233681"/>
            <a:ext cx="252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7973" y="6097000"/>
            <a:ext cx="252000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답변 글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26898" y="941215"/>
            <a:ext cx="576000" cy="324000"/>
          </a:xfrm>
          <a:prstGeom prst="rect">
            <a:avLst/>
          </a:prstGeom>
          <a:solidFill>
            <a:srgbClr val="9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로그인</a:t>
            </a:r>
            <a:r>
              <a:rPr lang="en-US" altLang="ko-KR" sz="1000" b="1" dirty="0">
                <a:solidFill>
                  <a:prstClr val="white"/>
                </a:solidFill>
              </a:rPr>
              <a:t>/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로그아웃</a:t>
            </a:r>
          </a:p>
        </p:txBody>
      </p:sp>
      <p:cxnSp>
        <p:nvCxnSpPr>
          <p:cNvPr id="26" name="꺾인 연결선 25"/>
          <p:cNvCxnSpPr>
            <a:stCxn id="11" idx="2"/>
            <a:endCxn id="18" idx="0"/>
          </p:cNvCxnSpPr>
          <p:nvPr/>
        </p:nvCxnSpPr>
        <p:spPr>
          <a:xfrm rot="5400000">
            <a:off x="181776" y="2723727"/>
            <a:ext cx="713888" cy="8894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2"/>
            <a:endCxn id="19" idx="0"/>
          </p:cNvCxnSpPr>
          <p:nvPr/>
        </p:nvCxnSpPr>
        <p:spPr>
          <a:xfrm rot="16200000" flipH="1">
            <a:off x="621109" y="2373342"/>
            <a:ext cx="713832" cy="78966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15" idx="0"/>
          </p:cNvCxnSpPr>
          <p:nvPr/>
        </p:nvCxnSpPr>
        <p:spPr>
          <a:xfrm rot="16200000" flipH="1">
            <a:off x="399317" y="2595133"/>
            <a:ext cx="713888" cy="34613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2"/>
            <a:endCxn id="11" idx="0"/>
          </p:cNvCxnSpPr>
          <p:nvPr/>
        </p:nvCxnSpPr>
        <p:spPr>
          <a:xfrm rot="5400000">
            <a:off x="818733" y="1526711"/>
            <a:ext cx="145007" cy="6160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" idx="2"/>
            <a:endCxn id="12" idx="0"/>
          </p:cNvCxnSpPr>
          <p:nvPr/>
        </p:nvCxnSpPr>
        <p:spPr>
          <a:xfrm rot="16200000" flipH="1">
            <a:off x="1476500" y="1485028"/>
            <a:ext cx="134308" cy="68875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2"/>
            <a:endCxn id="10" idx="0"/>
          </p:cNvCxnSpPr>
          <p:nvPr/>
        </p:nvCxnSpPr>
        <p:spPr>
          <a:xfrm rot="16200000" flipH="1">
            <a:off x="2431330" y="1857257"/>
            <a:ext cx="2004869" cy="3091469"/>
          </a:xfrm>
          <a:prstGeom prst="bentConnector3">
            <a:avLst>
              <a:gd name="adj1" fmla="val 7660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2"/>
            <a:endCxn id="17" idx="0"/>
          </p:cNvCxnSpPr>
          <p:nvPr/>
        </p:nvCxnSpPr>
        <p:spPr>
          <a:xfrm rot="16200000" flipH="1">
            <a:off x="5152621" y="4736305"/>
            <a:ext cx="324254" cy="67049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14" idx="0"/>
          </p:cNvCxnSpPr>
          <p:nvPr/>
        </p:nvCxnSpPr>
        <p:spPr>
          <a:xfrm rot="5400000">
            <a:off x="4576557" y="4830739"/>
            <a:ext cx="324254" cy="48163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0" idx="2"/>
            <a:endCxn id="23" idx="0"/>
          </p:cNvCxnSpPr>
          <p:nvPr/>
        </p:nvCxnSpPr>
        <p:spPr>
          <a:xfrm rot="16200000" flipH="1">
            <a:off x="4972601" y="4916325"/>
            <a:ext cx="324254" cy="31045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5400000">
            <a:off x="4756577" y="5010759"/>
            <a:ext cx="324254" cy="12159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2" idx="2"/>
            <a:endCxn id="16" idx="0"/>
          </p:cNvCxnSpPr>
          <p:nvPr/>
        </p:nvCxnSpPr>
        <p:spPr>
          <a:xfrm rot="5400000">
            <a:off x="657459" y="3174855"/>
            <a:ext cx="2004869" cy="456275"/>
          </a:xfrm>
          <a:prstGeom prst="bentConnector3">
            <a:avLst>
              <a:gd name="adj1" fmla="val 7660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7" idx="2"/>
            <a:endCxn id="24" idx="0"/>
          </p:cNvCxnSpPr>
          <p:nvPr/>
        </p:nvCxnSpPr>
        <p:spPr>
          <a:xfrm rot="5400000">
            <a:off x="5362326" y="5809328"/>
            <a:ext cx="359319" cy="2160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5" idx="2"/>
            <a:endCxn id="9" idx="0"/>
          </p:cNvCxnSpPr>
          <p:nvPr/>
        </p:nvCxnSpPr>
        <p:spPr>
          <a:xfrm rot="16200000" flipH="1">
            <a:off x="6270817" y="309296"/>
            <a:ext cx="173035" cy="20848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86" idx="2"/>
            <a:endCxn id="8" idx="0"/>
          </p:cNvCxnSpPr>
          <p:nvPr/>
        </p:nvCxnSpPr>
        <p:spPr>
          <a:xfrm rot="5400000">
            <a:off x="2383771" y="80722"/>
            <a:ext cx="173035" cy="254202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91226" y="4440522"/>
            <a:ext cx="936104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COOK ME</a:t>
            </a: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요리비법 공유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6" name="꺾인 연결선 45"/>
          <p:cNvCxnSpPr>
            <a:stCxn id="12" idx="2"/>
            <a:endCxn id="44" idx="0"/>
          </p:cNvCxnSpPr>
          <p:nvPr/>
        </p:nvCxnSpPr>
        <p:spPr>
          <a:xfrm rot="16200000" flipH="1">
            <a:off x="1503672" y="2784916"/>
            <a:ext cx="2039964" cy="1271248"/>
          </a:xfrm>
          <a:prstGeom prst="bentConnector3">
            <a:avLst>
              <a:gd name="adj1" fmla="val 75214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2" idx="2"/>
            <a:endCxn id="89" idx="0"/>
          </p:cNvCxnSpPr>
          <p:nvPr/>
        </p:nvCxnSpPr>
        <p:spPr>
          <a:xfrm rot="16200000" flipH="1">
            <a:off x="3646163" y="642425"/>
            <a:ext cx="2027545" cy="5543810"/>
          </a:xfrm>
          <a:prstGeom prst="bentConnector3">
            <a:avLst>
              <a:gd name="adj1" fmla="val 75838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453298" y="941215"/>
            <a:ext cx="576000" cy="3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로그인</a:t>
            </a:r>
            <a:r>
              <a:rPr lang="en-US" altLang="ko-KR" sz="1000" b="1" dirty="0">
                <a:solidFill>
                  <a:prstClr val="white"/>
                </a:solidFill>
              </a:rPr>
              <a:t>/</a:t>
            </a:r>
          </a:p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로그아웃</a:t>
            </a:r>
          </a:p>
        </p:txBody>
      </p:sp>
      <p:cxnSp>
        <p:nvCxnSpPr>
          <p:cNvPr id="87" name="꺾인 연결선 86"/>
          <p:cNvCxnSpPr>
            <a:stCxn id="7" idx="2"/>
            <a:endCxn id="86" idx="0"/>
          </p:cNvCxnSpPr>
          <p:nvPr/>
        </p:nvCxnSpPr>
        <p:spPr>
          <a:xfrm rot="5400000">
            <a:off x="4062762" y="479208"/>
            <a:ext cx="140543" cy="78347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" idx="2"/>
            <a:endCxn id="25" idx="0"/>
          </p:cNvCxnSpPr>
          <p:nvPr/>
        </p:nvCxnSpPr>
        <p:spPr>
          <a:xfrm rot="16200000" flipH="1">
            <a:off x="4849562" y="475878"/>
            <a:ext cx="140543" cy="79013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962399" y="4428103"/>
            <a:ext cx="938882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LEARN ME</a:t>
            </a:r>
          </a:p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베 이 킹 </a:t>
            </a:r>
            <a:r>
              <a:rPr lang="en-US" altLang="ko-KR" sz="1000" b="1" dirty="0" smtClean="0">
                <a:solidFill>
                  <a:prstClr val="white"/>
                </a:solidFill>
              </a:rPr>
              <a:t>Baking Class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542299" y="5276868"/>
            <a:ext cx="252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요리공유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557417" y="5265905"/>
            <a:ext cx="252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요리보기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873313" y="5276868"/>
            <a:ext cx="252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요리수정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231975" y="5276868"/>
            <a:ext cx="252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요리삭제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203" name="꺾인 연결선 202"/>
          <p:cNvCxnSpPr>
            <a:stCxn id="44" idx="2"/>
            <a:endCxn id="200" idx="0"/>
          </p:cNvCxnSpPr>
          <p:nvPr/>
        </p:nvCxnSpPr>
        <p:spPr>
          <a:xfrm rot="16200000" flipH="1">
            <a:off x="3260656" y="4843143"/>
            <a:ext cx="321383" cy="5241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44" idx="2"/>
            <a:endCxn id="199" idx="0"/>
          </p:cNvCxnSpPr>
          <p:nvPr/>
        </p:nvCxnSpPr>
        <p:spPr>
          <a:xfrm rot="5400000">
            <a:off x="2747616" y="4865206"/>
            <a:ext cx="332346" cy="49097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44" idx="2"/>
            <a:endCxn id="202" idx="0"/>
          </p:cNvCxnSpPr>
          <p:nvPr/>
        </p:nvCxnSpPr>
        <p:spPr>
          <a:xfrm rot="16200000" flipH="1">
            <a:off x="3092453" y="5011346"/>
            <a:ext cx="332346" cy="19869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44" idx="2"/>
            <a:endCxn id="201" idx="0"/>
          </p:cNvCxnSpPr>
          <p:nvPr/>
        </p:nvCxnSpPr>
        <p:spPr>
          <a:xfrm rot="5400000">
            <a:off x="2913123" y="5030713"/>
            <a:ext cx="332346" cy="15996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/>
          <p:cNvSpPr/>
          <p:nvPr/>
        </p:nvSpPr>
        <p:spPr>
          <a:xfrm>
            <a:off x="6409119" y="5262612"/>
            <a:ext cx="50196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Baking Class</a:t>
            </a:r>
            <a:endParaRPr lang="en-US" altLang="ko-KR" sz="10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등록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8169794" y="5262612"/>
            <a:ext cx="50196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Baking Class</a:t>
            </a:r>
          </a:p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확인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7028050" y="5255543"/>
            <a:ext cx="50196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Baking Class</a:t>
            </a:r>
          </a:p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592892" y="5265905"/>
            <a:ext cx="50196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Baking Class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291" name="꺾인 연결선 290"/>
          <p:cNvCxnSpPr>
            <a:stCxn id="89" idx="2"/>
            <a:endCxn id="287" idx="0"/>
          </p:cNvCxnSpPr>
          <p:nvPr/>
        </p:nvCxnSpPr>
        <p:spPr>
          <a:xfrm rot="16200000" flipH="1">
            <a:off x="7761053" y="4602890"/>
            <a:ext cx="330509" cy="98893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 291"/>
          <p:cNvCxnSpPr>
            <a:stCxn id="89" idx="2"/>
            <a:endCxn id="286" idx="0"/>
          </p:cNvCxnSpPr>
          <p:nvPr/>
        </p:nvCxnSpPr>
        <p:spPr>
          <a:xfrm rot="5400000">
            <a:off x="6880716" y="4711487"/>
            <a:ext cx="330509" cy="77174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 292"/>
          <p:cNvCxnSpPr>
            <a:stCxn id="89" idx="2"/>
            <a:endCxn id="289" idx="0"/>
          </p:cNvCxnSpPr>
          <p:nvPr/>
        </p:nvCxnSpPr>
        <p:spPr>
          <a:xfrm rot="16200000" flipH="1">
            <a:off x="7470955" y="4892988"/>
            <a:ext cx="333802" cy="412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89" idx="2"/>
            <a:endCxn id="288" idx="0"/>
          </p:cNvCxnSpPr>
          <p:nvPr/>
        </p:nvCxnSpPr>
        <p:spPr>
          <a:xfrm rot="5400000">
            <a:off x="7193715" y="5017418"/>
            <a:ext cx="323440" cy="15281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8067381" y="6023520"/>
            <a:ext cx="501960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Baking Class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신청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297" name="꺾인 연결선 296"/>
          <p:cNvCxnSpPr>
            <a:stCxn id="287" idx="2"/>
            <a:endCxn id="296" idx="0"/>
          </p:cNvCxnSpPr>
          <p:nvPr/>
        </p:nvCxnSpPr>
        <p:spPr>
          <a:xfrm rot="5400000">
            <a:off x="8205114" y="5807860"/>
            <a:ext cx="328908" cy="10241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직사각형 459"/>
          <p:cNvSpPr/>
          <p:nvPr/>
        </p:nvSpPr>
        <p:spPr>
          <a:xfrm>
            <a:off x="843430" y="5227809"/>
            <a:ext cx="252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작성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1815566" y="5216846"/>
            <a:ext cx="252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카</a:t>
            </a:r>
            <a:r>
              <a:rPr lang="ko-KR" altLang="en-US" sz="1000" b="1" dirty="0">
                <a:solidFill>
                  <a:prstClr val="black"/>
                </a:solidFill>
              </a:rPr>
              <a:t>페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 보기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1167494" y="5227809"/>
            <a:ext cx="252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1491502" y="5227809"/>
            <a:ext cx="252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글 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464" name="꺾인 연결선 463"/>
          <p:cNvCxnSpPr>
            <a:stCxn id="16" idx="2"/>
            <a:endCxn id="461" idx="0"/>
          </p:cNvCxnSpPr>
          <p:nvPr/>
        </p:nvCxnSpPr>
        <p:spPr>
          <a:xfrm rot="16200000" flipH="1">
            <a:off x="1532951" y="4808230"/>
            <a:ext cx="307419" cy="50981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꺾인 연결선 464"/>
          <p:cNvCxnSpPr>
            <a:stCxn id="16" idx="2"/>
            <a:endCxn id="460" idx="0"/>
          </p:cNvCxnSpPr>
          <p:nvPr/>
        </p:nvCxnSpPr>
        <p:spPr>
          <a:xfrm rot="5400000">
            <a:off x="1041402" y="4837456"/>
            <a:ext cx="318382" cy="46232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꺾인 연결선 465"/>
          <p:cNvCxnSpPr>
            <a:stCxn id="16" idx="2"/>
            <a:endCxn id="463" idx="0"/>
          </p:cNvCxnSpPr>
          <p:nvPr/>
        </p:nvCxnSpPr>
        <p:spPr>
          <a:xfrm rot="16200000" flipH="1">
            <a:off x="1365437" y="4975744"/>
            <a:ext cx="318382" cy="18574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꺾인 연결선 466"/>
          <p:cNvCxnSpPr>
            <a:stCxn id="16" idx="2"/>
            <a:endCxn id="462" idx="0"/>
          </p:cNvCxnSpPr>
          <p:nvPr/>
        </p:nvCxnSpPr>
        <p:spPr>
          <a:xfrm rot="5400000">
            <a:off x="1203434" y="4999488"/>
            <a:ext cx="318382" cy="13826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직사각형 543"/>
          <p:cNvSpPr/>
          <p:nvPr/>
        </p:nvSpPr>
        <p:spPr>
          <a:xfrm>
            <a:off x="8007426" y="2052264"/>
            <a:ext cx="360000" cy="504000"/>
          </a:xfrm>
          <a:prstGeom prst="rect">
            <a:avLst/>
          </a:prstGeom>
          <a:solidFill>
            <a:srgbClr val="9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545" name="직사각형 544"/>
          <p:cNvSpPr/>
          <p:nvPr/>
        </p:nvSpPr>
        <p:spPr>
          <a:xfrm>
            <a:off x="7762695" y="2988282"/>
            <a:ext cx="360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레벨관리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8270401" y="2993008"/>
            <a:ext cx="444795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레벨 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cxnSp>
        <p:nvCxnSpPr>
          <p:cNvPr id="548" name="꺾인 연결선 547"/>
          <p:cNvCxnSpPr>
            <a:stCxn id="544" idx="2"/>
            <a:endCxn id="547" idx="0"/>
          </p:cNvCxnSpPr>
          <p:nvPr/>
        </p:nvCxnSpPr>
        <p:spPr>
          <a:xfrm rot="16200000" flipH="1">
            <a:off x="8121740" y="2621949"/>
            <a:ext cx="436744" cy="30537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꺾인 연결선 549"/>
          <p:cNvCxnSpPr>
            <a:stCxn id="544" idx="2"/>
            <a:endCxn id="545" idx="0"/>
          </p:cNvCxnSpPr>
          <p:nvPr/>
        </p:nvCxnSpPr>
        <p:spPr>
          <a:xfrm rot="5400000">
            <a:off x="7849052" y="2649908"/>
            <a:ext cx="432018" cy="2447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직사각형 550"/>
          <p:cNvSpPr/>
          <p:nvPr/>
        </p:nvSpPr>
        <p:spPr>
          <a:xfrm>
            <a:off x="6454016" y="2052263"/>
            <a:ext cx="396064" cy="504000"/>
          </a:xfrm>
          <a:prstGeom prst="rect">
            <a:avLst/>
          </a:prstGeom>
          <a:solidFill>
            <a:srgbClr val="9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디저트   </a:t>
            </a:r>
            <a:r>
              <a:rPr lang="ko-KR" altLang="en-US" sz="1000" b="1" dirty="0" err="1" smtClean="0"/>
              <a:t>소개글</a:t>
            </a:r>
            <a:endParaRPr lang="ko-KR" altLang="en-US" sz="1000" b="1" dirty="0"/>
          </a:p>
        </p:txBody>
      </p:sp>
      <p:cxnSp>
        <p:nvCxnSpPr>
          <p:cNvPr id="558" name="꺾인 연결선 557"/>
          <p:cNvCxnSpPr>
            <a:stCxn id="9" idx="2"/>
            <a:endCxn id="544" idx="0"/>
          </p:cNvCxnSpPr>
          <p:nvPr/>
        </p:nvCxnSpPr>
        <p:spPr>
          <a:xfrm rot="16200000" flipH="1">
            <a:off x="7648591" y="1513429"/>
            <a:ext cx="290014" cy="78765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꺾인 연결선 558"/>
          <p:cNvCxnSpPr>
            <a:stCxn id="9" idx="2"/>
            <a:endCxn id="551" idx="0"/>
          </p:cNvCxnSpPr>
          <p:nvPr/>
        </p:nvCxnSpPr>
        <p:spPr>
          <a:xfrm rot="5400000">
            <a:off x="6880903" y="1533395"/>
            <a:ext cx="290013" cy="7477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직사각형 569"/>
          <p:cNvSpPr/>
          <p:nvPr/>
        </p:nvSpPr>
        <p:spPr>
          <a:xfrm>
            <a:off x="6080415" y="2982612"/>
            <a:ext cx="252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등록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71" name="직사각형 570"/>
          <p:cNvSpPr/>
          <p:nvPr/>
        </p:nvSpPr>
        <p:spPr>
          <a:xfrm>
            <a:off x="7052551" y="2971649"/>
            <a:ext cx="252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보기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72" name="직사각형 571"/>
          <p:cNvSpPr/>
          <p:nvPr/>
        </p:nvSpPr>
        <p:spPr>
          <a:xfrm>
            <a:off x="6404479" y="2982612"/>
            <a:ext cx="252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73" name="직사각형 572"/>
          <p:cNvSpPr/>
          <p:nvPr/>
        </p:nvSpPr>
        <p:spPr>
          <a:xfrm>
            <a:off x="6728487" y="2982612"/>
            <a:ext cx="252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574" name="꺾인 연결선 573"/>
          <p:cNvCxnSpPr>
            <a:stCxn id="551" idx="2"/>
            <a:endCxn id="571" idx="0"/>
          </p:cNvCxnSpPr>
          <p:nvPr/>
        </p:nvCxnSpPr>
        <p:spPr>
          <a:xfrm rot="16200000" flipH="1">
            <a:off x="6707606" y="2500704"/>
            <a:ext cx="415386" cy="52650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꺾인 연결선 574"/>
          <p:cNvCxnSpPr>
            <a:stCxn id="551" idx="2"/>
            <a:endCxn id="570" idx="0"/>
          </p:cNvCxnSpPr>
          <p:nvPr/>
        </p:nvCxnSpPr>
        <p:spPr>
          <a:xfrm rot="5400000">
            <a:off x="6216058" y="2546621"/>
            <a:ext cx="426349" cy="44563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꺾인 연결선 575"/>
          <p:cNvCxnSpPr>
            <a:stCxn id="551" idx="2"/>
            <a:endCxn id="573" idx="0"/>
          </p:cNvCxnSpPr>
          <p:nvPr/>
        </p:nvCxnSpPr>
        <p:spPr>
          <a:xfrm rot="16200000" flipH="1">
            <a:off x="6540093" y="2668217"/>
            <a:ext cx="426349" cy="2024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꺾인 연결선 576"/>
          <p:cNvCxnSpPr>
            <a:stCxn id="551" idx="2"/>
            <a:endCxn id="572" idx="0"/>
          </p:cNvCxnSpPr>
          <p:nvPr/>
        </p:nvCxnSpPr>
        <p:spPr>
          <a:xfrm rot="5400000">
            <a:off x="6378090" y="2708653"/>
            <a:ext cx="426349" cy="12156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22" y="503579"/>
            <a:ext cx="5959946" cy="636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5 </a:t>
            </a:r>
            <a:r>
              <a:rPr lang="ko-KR" altLang="en-US" sz="2000" dirty="0" smtClean="0"/>
              <a:t>요구사항 분석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회원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회원가입과 </a:t>
            </a:r>
            <a:r>
              <a:rPr lang="ko-KR" altLang="en-US" sz="1800" dirty="0" err="1" smtClean="0"/>
              <a:t>로그인을</a:t>
            </a:r>
            <a:r>
              <a:rPr lang="ko-KR" altLang="en-US" sz="1800" dirty="0" smtClean="0"/>
              <a:t> 마친 회원은 </a:t>
            </a:r>
            <a:r>
              <a:rPr lang="en-US" altLang="ko-KR" sz="1800" dirty="0" smtClean="0"/>
              <a:t>EAT ME, MAKE ME, </a:t>
            </a:r>
            <a:r>
              <a:rPr lang="ko-KR" altLang="en-US" sz="1800" dirty="0" smtClean="0"/>
              <a:t>자유게시판 메뉴를 이용할 수 있으며 메뉴를 통해 해당 </a:t>
            </a:r>
            <a:r>
              <a:rPr lang="ko-KR" altLang="en-US" sz="1800" dirty="0" err="1" smtClean="0"/>
              <a:t>게시글을</a:t>
            </a:r>
            <a:r>
              <a:rPr lang="ko-KR" altLang="en-US" sz="1800" dirty="0" smtClean="0"/>
              <a:t> 작성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삭제할 수 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통해 가입한 회원은 기본적으로 준회원 등급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배고픈 </a:t>
            </a:r>
            <a:r>
              <a:rPr lang="ko-KR" altLang="en-US" sz="1800" dirty="0" err="1" smtClean="0"/>
              <a:t>앨리스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smtClean="0"/>
              <a:t>획득하며 </a:t>
            </a:r>
            <a:r>
              <a:rPr lang="ko-KR" altLang="en-US" sz="1800" dirty="0" smtClean="0"/>
              <a:t>관리자를 통해 레벨변경이 가능하다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준회원은 </a:t>
            </a:r>
            <a:r>
              <a:rPr lang="ko-KR" altLang="en-US" sz="1800" dirty="0" smtClean="0"/>
              <a:t>디저트 정보 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베이킹</a:t>
            </a:r>
            <a:r>
              <a:rPr lang="ko-KR" altLang="en-US" sz="1800" dirty="0" smtClean="0"/>
              <a:t> 클래스 수강신청 게시판을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제외한 </a:t>
            </a:r>
            <a:r>
              <a:rPr lang="ko-KR" altLang="en-US" sz="1800" dirty="0" smtClean="0"/>
              <a:t>모든 사용자 메뉴이용이 가능하다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게시판의 </a:t>
            </a:r>
            <a:r>
              <a:rPr lang="ko-KR" altLang="en-US" sz="1800" dirty="0" smtClean="0"/>
              <a:t>경우 게시판 글 작성 및 수정 삭제 </a:t>
            </a:r>
            <a:r>
              <a:rPr lang="ko-KR" altLang="en-US" sz="1800" dirty="0" err="1" smtClean="0"/>
              <a:t>댓글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답글달기를</a:t>
            </a:r>
            <a:r>
              <a:rPr lang="ko-KR" altLang="en-US" sz="1800" dirty="0" smtClean="0"/>
              <a:t> 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비회원의 경우 </a:t>
            </a:r>
            <a:r>
              <a:rPr lang="ko-KR" altLang="en-US" sz="1800" dirty="0" smtClean="0"/>
              <a:t>게시판 확인만 가능하다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8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20680"/>
          </a:xfrm>
        </p:spPr>
        <p:txBody>
          <a:bodyPr/>
          <a:lstStyle/>
          <a:p>
            <a:r>
              <a:rPr lang="en-US" altLang="ko-KR" sz="2000" dirty="0" smtClean="0"/>
              <a:t>5 </a:t>
            </a:r>
            <a:r>
              <a:rPr lang="ko-KR" altLang="en-US" sz="2000" dirty="0" smtClean="0"/>
              <a:t>요구사항 분석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r>
              <a:rPr lang="ko-KR" altLang="en-US" sz="1800" dirty="0" smtClean="0"/>
              <a:t>관리자 계정 로그인 시 관리자 모드로 전환 가능한 버튼을 통해 관리자 모드로 진입할 수 있게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회원리스트에서 전체회원 정보를 확인할 수 있으며 등급변경을 통해 특정 회원의 레벨을 변경할 수 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디저트 정보 글은 관리자만이 게시 가능하다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대부분의 글은 관리자 권한 삭제가 가능하다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 smtClean="0"/>
              <a:t>베이킹</a:t>
            </a:r>
            <a:r>
              <a:rPr lang="ko-KR" altLang="en-US" sz="1800" dirty="0" smtClean="0"/>
              <a:t> 클래스 수강신청게시판에서 글쓰기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삭제가 가능하다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1165</Words>
  <Application>Microsoft Office PowerPoint</Application>
  <PresentationFormat>화면 슬라이드 쇼(4:3)</PresentationFormat>
  <Paragraphs>387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Office 테마</vt:lpstr>
      <vt:lpstr>1_Office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Dessert</dc:title>
  <dc:creator>501-03</dc:creator>
  <cp:lastModifiedBy>501-03</cp:lastModifiedBy>
  <cp:revision>55</cp:revision>
  <dcterms:created xsi:type="dcterms:W3CDTF">2019-03-06T01:18:52Z</dcterms:created>
  <dcterms:modified xsi:type="dcterms:W3CDTF">2019-03-20T09:37:49Z</dcterms:modified>
</cp:coreProperties>
</file>