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5" r:id="rId5"/>
    <p:sldId id="262" r:id="rId6"/>
    <p:sldId id="267" r:id="rId7"/>
    <p:sldId id="269" r:id="rId8"/>
    <p:sldId id="268" r:id="rId9"/>
    <p:sldId id="279" r:id="rId10"/>
    <p:sldId id="271" r:id="rId11"/>
    <p:sldId id="275" r:id="rId12"/>
    <p:sldId id="274" r:id="rId13"/>
    <p:sldId id="276" r:id="rId14"/>
    <p:sldId id="278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7D7D"/>
    <a:srgbClr val="CA7035"/>
    <a:srgbClr val="DFB54C"/>
    <a:srgbClr val="2A3341"/>
    <a:srgbClr val="333F50"/>
    <a:srgbClr val="E9544D"/>
    <a:srgbClr val="EC5777"/>
    <a:srgbClr val="FF6F6E"/>
    <a:srgbClr val="E6E6E6"/>
    <a:srgbClr val="FF797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993" autoAdjust="0"/>
    <p:restoredTop sz="89556" autoAdjust="0"/>
  </p:normalViewPr>
  <p:slideViewPr>
    <p:cSldViewPr snapToGrid="0">
      <p:cViewPr varScale="1">
        <p:scale>
          <a:sx n="77" d="100"/>
          <a:sy n="77" d="100"/>
        </p:scale>
        <p:origin x="-730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DB2C-7CB4-4FA5-93CB-46C6CA7DD1A0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0E7EC-25F5-4A50-B385-1F92C6D44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5408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3373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1620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1620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1620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1620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162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7363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4090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0691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84938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4920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7168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71681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162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5073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58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32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50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5802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810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5178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848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30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328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30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2067-56CB-489D-A21E-75DD7EBB4C31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8E4A-0E04-4F7B-95EC-CFF95DF1A75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20" y="-99680"/>
            <a:ext cx="2271618" cy="12777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85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1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microsoft.com/office/2007/relationships/hdphoto" Target="../media/hdphoto10.wdp"/><Relationship Id="rId9" Type="http://schemas.microsoft.com/office/2007/relationships/hdphoto" Target="../media/hdphoto1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microsoft.com/office/2007/relationships/hdphoto" Target="../media/hdphoto1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microsoft.com/office/2007/relationships/hdphoto" Target="../media/hdphoto1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4413159" y="4888697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928085" y="623763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786011" y="53534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818740" y="3357394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797785" y="5802270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435984" y="2561642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1871341" y="494641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651060" y="5430952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88907" y="2552319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841169" y="-404816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392222" y="6570195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788405" y="1835471"/>
            <a:ext cx="3909600" cy="39096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67882" y="1804566"/>
            <a:ext cx="3326549" cy="3326549"/>
          </a:xfrm>
          <a:prstGeom prst="rect">
            <a:avLst/>
          </a:prstGeom>
          <a:solidFill>
            <a:srgbClr val="E9544D"/>
          </a:solidFill>
          <a:ln>
            <a:noFill/>
          </a:ln>
          <a:effectLst>
            <a:outerShdw blurRad="2413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4831" y="1118078"/>
            <a:ext cx="3326549" cy="3326549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65960" y="1366688"/>
            <a:ext cx="3326866" cy="3326866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73076" y="2119632"/>
            <a:ext cx="1842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센서와</a:t>
            </a:r>
            <a:endParaRPr lang="en-US" altLang="ko-KR" sz="40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놀아보자</a:t>
            </a:r>
            <a:r>
              <a:rPr lang="en-US" altLang="ko-KR" sz="4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032429" y="73320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95006" y="5263877"/>
            <a:ext cx="1641780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</a:t>
            </a:r>
            <a:r>
              <a:rPr lang="en-US" altLang="ko-KR" sz="20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-358969" y="5402920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1767004" y="3272592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850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 </a:t>
            </a:r>
            <a:r>
              <a:rPr lang="ko-KR" altLang="en-US" sz="4500" dirty="0" err="1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파헤쳐보기</a:t>
            </a:r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센서를 사용해보자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– DHT11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37910" y="619849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▲회로 구성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0509" y="619849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▲예시 소스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1029"/>
          <a:stretch/>
        </p:blipFill>
        <p:spPr>
          <a:xfrm>
            <a:off x="1544090" y="1543302"/>
            <a:ext cx="3085022" cy="45723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1887"/>
          <a:stretch/>
        </p:blipFill>
        <p:spPr>
          <a:xfrm>
            <a:off x="6011509" y="1077816"/>
            <a:ext cx="4732334" cy="5037882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6669157" y="1302026"/>
            <a:ext cx="1769165" cy="526774"/>
          </a:xfrm>
          <a:prstGeom prst="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97760" y="1534160"/>
            <a:ext cx="28574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VCC - DATA - GND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순입니다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15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라이브러리란</a:t>
            </a:r>
            <a:r>
              <a:rPr lang="en-US" altLang="ko-KR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센서를 사용해보자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– DHT11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1030469" y="1746811"/>
            <a:ext cx="4286250" cy="3787208"/>
            <a:chOff x="730477" y="1577317"/>
            <a:chExt cx="4286250" cy="3787208"/>
          </a:xfrm>
        </p:grpSpPr>
        <p:grpSp>
          <p:nvGrpSpPr>
            <p:cNvPr id="48" name="그룹 81"/>
            <p:cNvGrpSpPr/>
            <p:nvPr/>
          </p:nvGrpSpPr>
          <p:grpSpPr>
            <a:xfrm>
              <a:off x="730477" y="1577317"/>
              <a:ext cx="4286250" cy="3476626"/>
              <a:chOff x="1681339" y="2047020"/>
              <a:chExt cx="4286250" cy="3476626"/>
            </a:xfrm>
          </p:grpSpPr>
          <p:pic>
            <p:nvPicPr>
              <p:cNvPr id="50" name="Picture 2" descr="DHT11-DDHT22-Working-Princip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="" xmlns:a14="http://schemas.microsoft.com/office/drawing/2010/main">
                      <a14:imgLayer r:embed="rId7">
                        <a14:imgEffect>
                          <a14:backgroundRemoval t="26027" b="100000" l="10000" r="71556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1339" y="2047020"/>
                <a:ext cx="4286250" cy="34766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1" name="직선 화살표 연결선 50"/>
              <p:cNvCxnSpPr/>
              <p:nvPr/>
            </p:nvCxnSpPr>
            <p:spPr>
              <a:xfrm flipH="1" flipV="1">
                <a:off x="4147501" y="4472559"/>
                <a:ext cx="672924" cy="502145"/>
              </a:xfrm>
              <a:prstGeom prst="straightConnector1">
                <a:avLst/>
              </a:prstGeom>
              <a:ln w="57150">
                <a:solidFill>
                  <a:srgbClr val="FF7D7D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V="1">
                <a:off x="2763297" y="3811145"/>
                <a:ext cx="737688" cy="92445"/>
              </a:xfrm>
              <a:prstGeom prst="straightConnector1">
                <a:avLst/>
              </a:prstGeom>
              <a:ln w="57150">
                <a:solidFill>
                  <a:srgbClr val="FF7D7D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770718" y="3718924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F7D7D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습도 감지</a:t>
                </a:r>
                <a:endParaRPr lang="ko-KR" altLang="en-US" dirty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337486" y="5035134"/>
                <a:ext cx="987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F7D7D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온도 감지</a:t>
                </a:r>
                <a:endParaRPr lang="ko-KR" altLang="en-US" dirty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971603" y="4995193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▲</a:t>
              </a:r>
              <a:r>
                <a:rPr lang="en-US" altLang="ko-KR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DHT11 </a:t>
              </a:r>
              <a:r>
                <a:rPr lang="ko-KR" altLang="en-US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내부</a:t>
              </a:r>
              <a:endParaRPr lang="ko-KR" altLang="en-US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01644" y="2039146"/>
            <a:ext cx="3594756" cy="553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너무 복잡해 </a:t>
            </a:r>
            <a:r>
              <a:rPr lang="ko-KR" altLang="en-US" sz="30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ㅠㅠ</a:t>
            </a:r>
            <a:endParaRPr lang="ko-KR" altLang="en-US" sz="3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91484" y="3146586"/>
            <a:ext cx="3594756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남들이 </a:t>
            </a:r>
            <a:r>
              <a:rPr lang="ko-KR" altLang="en-US" sz="30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만들어놓은거</a:t>
            </a:r>
            <a:r>
              <a:rPr lang="ko-KR" altLang="en-US" sz="3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30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그대로 </a:t>
            </a:r>
            <a:r>
              <a:rPr lang="ko-KR" altLang="en-US" sz="30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쓰고싶다</a:t>
            </a:r>
            <a:r>
              <a:rPr lang="en-US" altLang="ko-KR" sz="3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…</a:t>
            </a:r>
            <a:endParaRPr lang="ko-KR" altLang="en-US" sz="3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15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라이브러리란</a:t>
            </a:r>
            <a:r>
              <a:rPr lang="en-US" altLang="ko-KR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라이브러리를 사용해보자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38044" y="2089946"/>
            <a:ext cx="2515912" cy="553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goo.gl/</a:t>
            </a:r>
            <a:r>
              <a:rPr lang="en-US" sz="30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LzDLhj</a:t>
            </a:r>
            <a:endParaRPr lang="ko-KR" altLang="en-US" sz="3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63451" y="2746494"/>
            <a:ext cx="24650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goo.gl/</a:t>
            </a:r>
            <a:r>
              <a:rPr lang="en-US" sz="30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PpjYpz</a:t>
            </a:r>
            <a:endParaRPr lang="ko-KR" altLang="en-US" sz="3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58388" y="4656574"/>
            <a:ext cx="66752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위 두 링크 들어가셔서 파일 다운로드해주세요</a:t>
            </a:r>
            <a:r>
              <a:rPr lang="en-US" altLang="ko-KR" sz="3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sz="3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15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라이브러리를 써보자</a:t>
            </a:r>
            <a:r>
              <a:rPr lang="en-US" altLang="ko-KR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라이브러리를 사용해보자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561450" y="1578094"/>
            <a:ext cx="72777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Program Files(x86)\</a:t>
            </a:r>
            <a:r>
              <a:rPr lang="en-US" altLang="ko-KR" sz="30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Arduino</a:t>
            </a:r>
            <a:r>
              <a:rPr lang="en-US" altLang="ko-KR" sz="3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\libraries</a:t>
            </a:r>
            <a:endParaRPr lang="ko-KR" altLang="en-US" sz="3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7" name="그림 36" descr="라이브러리 적용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94" y="1005332"/>
            <a:ext cx="7292972" cy="58526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15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 </a:t>
            </a:r>
            <a:r>
              <a:rPr lang="ko-KR" altLang="en-US" sz="4500" dirty="0" err="1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파헤쳐보기</a:t>
            </a:r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센서를 사용해보자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– DHT11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37910" y="619849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▲회로 구성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0509" y="619849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▲예시 소스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1029"/>
          <a:stretch/>
        </p:blipFill>
        <p:spPr>
          <a:xfrm>
            <a:off x="1544090" y="1543302"/>
            <a:ext cx="3085022" cy="45723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1887"/>
          <a:stretch/>
        </p:blipFill>
        <p:spPr>
          <a:xfrm>
            <a:off x="6011509" y="1077816"/>
            <a:ext cx="4732334" cy="503788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397760" y="1534160"/>
            <a:ext cx="28574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VCC - DATA - GND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순입니다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15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 </a:t>
            </a:r>
            <a:r>
              <a:rPr lang="ko-KR" altLang="en-US" sz="4500" dirty="0" err="1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파헤쳐보기</a:t>
            </a:r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센서를 사용해보자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– DHT11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87719" y="1564640"/>
            <a:ext cx="78165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: 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일정 온도가 넘으면 </a:t>
            </a:r>
            <a:r>
              <a:rPr lang="en-US" altLang="ko-KR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LED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를 켜보자</a:t>
            </a:r>
            <a:r>
              <a:rPr lang="en-US" altLang="ko-KR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</a:p>
          <a:p>
            <a:endParaRPr lang="en-US" altLang="ko-KR" sz="40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: 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일정 온도는 자유</a:t>
            </a:r>
            <a:r>
              <a:rPr lang="en-US" altLang="ko-KR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</a:p>
          <a:p>
            <a:endParaRPr lang="en-US" altLang="ko-KR" sz="40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힌트</a:t>
            </a:r>
            <a:r>
              <a:rPr lang="en-US" altLang="ko-KR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: </a:t>
            </a:r>
            <a:r>
              <a:rPr lang="en-US" altLang="ko-KR" sz="40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if~else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문을 활용해 보자</a:t>
            </a:r>
            <a:r>
              <a:rPr lang="en-US" altLang="ko-KR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</a:p>
          <a:p>
            <a:r>
              <a:rPr lang="en-US" altLang="ko-KR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   </a:t>
            </a:r>
            <a:r>
              <a:rPr lang="en-US" altLang="ko-KR" sz="40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digitalWrite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함수를 활용해 보자</a:t>
            </a:r>
            <a:r>
              <a:rPr lang="en-US" altLang="ko-KR" sz="4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42015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/>
          <p:nvPr/>
        </p:nvCxnSpPr>
        <p:spPr>
          <a:xfrm>
            <a:off x="701152" y="1074058"/>
            <a:ext cx="1104979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8017586" y="32624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294086" y="264397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1305" y="1635099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61530" y="2466096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7107" y="1711150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</a:t>
            </a:r>
            <a:r>
              <a:rPr lang="en-US" altLang="ko-KR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40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21305" y="2785554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561530" y="3616551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97107" y="2861605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 </a:t>
            </a:r>
            <a:r>
              <a:rPr lang="ko-KR" altLang="en-US" sz="4000" dirty="0" err="1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파헤쳐보기</a:t>
            </a:r>
            <a:endParaRPr lang="en-US" altLang="ko-KR" sz="40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305" y="4016300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561530" y="4847297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97107" y="4092351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LCD?</a:t>
            </a:r>
            <a:endParaRPr lang="ko-KR" altLang="en-US" sz="40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21305" y="5165570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561530" y="5996567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97107" y="5241621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센서와 </a:t>
            </a:r>
            <a:r>
              <a:rPr lang="en-US" altLang="ko-KR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LCD</a:t>
            </a:r>
            <a:endParaRPr lang="ko-KR" altLang="en-US" sz="40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086" y="117163"/>
            <a:ext cx="5150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 w="38100">
                  <a:noFill/>
                </a:ln>
                <a:solidFill>
                  <a:srgbClr val="FF7D7D"/>
                </a:solidFill>
                <a:effectLst>
                  <a:outerShdw dist="38100" algn="ctr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8000" dirty="0">
              <a:ln w="38100">
                <a:noFill/>
              </a:ln>
              <a:solidFill>
                <a:srgbClr val="FF7D7D"/>
              </a:solidFill>
              <a:effectLst>
                <a:outerShdw dist="38100" algn="ctr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341433" y="3750465"/>
            <a:ext cx="3263237" cy="3263237"/>
            <a:chOff x="163654" y="3569491"/>
            <a:chExt cx="3263237" cy="3263237"/>
          </a:xfrm>
        </p:grpSpPr>
        <p:sp>
          <p:nvSpPr>
            <p:cNvPr id="2" name="원호 1"/>
            <p:cNvSpPr/>
            <p:nvPr/>
          </p:nvSpPr>
          <p:spPr>
            <a:xfrm rot="1350282">
              <a:off x="163654" y="3569491"/>
              <a:ext cx="3263237" cy="3263237"/>
            </a:xfrm>
            <a:prstGeom prst="arc">
              <a:avLst>
                <a:gd name="adj1" fmla="val 13170766"/>
                <a:gd name="adj2" fmla="val 0"/>
              </a:avLst>
            </a:prstGeom>
            <a:noFill/>
            <a:ln w="76200" cap="rnd">
              <a:solidFill>
                <a:srgbClr val="FF7D7D"/>
              </a:solidFill>
            </a:ln>
            <a:effectLst>
              <a:outerShdw dist="50800" dir="19020000" rotWithShape="0">
                <a:schemeClr val="bg1"/>
              </a:out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원호 56"/>
            <p:cNvSpPr/>
            <p:nvPr/>
          </p:nvSpPr>
          <p:spPr>
            <a:xfrm rot="1350282">
              <a:off x="522929" y="3953294"/>
              <a:ext cx="2526021" cy="2526021"/>
            </a:xfrm>
            <a:prstGeom prst="arc">
              <a:avLst>
                <a:gd name="adj1" fmla="val 13170766"/>
                <a:gd name="adj2" fmla="val 0"/>
              </a:avLst>
            </a:prstGeom>
            <a:noFill/>
            <a:ln w="76200" cap="rnd">
              <a:solidFill>
                <a:srgbClr val="FF7D7D"/>
              </a:solidFill>
            </a:ln>
            <a:effectLst>
              <a:outerShdw dist="50800" dir="19020000" rotWithShape="0">
                <a:schemeClr val="bg1"/>
              </a:out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원호 57"/>
            <p:cNvSpPr/>
            <p:nvPr/>
          </p:nvSpPr>
          <p:spPr>
            <a:xfrm rot="1350282">
              <a:off x="860584" y="4301385"/>
              <a:ext cx="1829842" cy="1829840"/>
            </a:xfrm>
            <a:prstGeom prst="arc">
              <a:avLst>
                <a:gd name="adj1" fmla="val 13170766"/>
                <a:gd name="adj2" fmla="val 0"/>
              </a:avLst>
            </a:prstGeom>
            <a:noFill/>
            <a:ln w="76200" cap="rnd">
              <a:solidFill>
                <a:srgbClr val="FF7D7D"/>
              </a:solidFill>
            </a:ln>
            <a:effectLst>
              <a:outerShdw dist="50800" dir="19020000" rotWithShape="0">
                <a:schemeClr val="bg1"/>
              </a:out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원호 59"/>
            <p:cNvSpPr/>
            <p:nvPr/>
          </p:nvSpPr>
          <p:spPr>
            <a:xfrm rot="1350282">
              <a:off x="1274103" y="4703846"/>
              <a:ext cx="1024920" cy="1024918"/>
            </a:xfrm>
            <a:prstGeom prst="arc">
              <a:avLst>
                <a:gd name="adj1" fmla="val 13170766"/>
                <a:gd name="adj2" fmla="val 0"/>
              </a:avLst>
            </a:prstGeom>
            <a:noFill/>
            <a:ln w="76200" cap="rnd">
              <a:solidFill>
                <a:srgbClr val="FF7D7D"/>
              </a:solidFill>
            </a:ln>
            <a:effectLst>
              <a:outerShdw dist="50800" dir="19020000" rotWithShape="0">
                <a:schemeClr val="bg1"/>
              </a:out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/>
          <p:cNvSpPr/>
          <p:nvPr/>
        </p:nvSpPr>
        <p:spPr>
          <a:xfrm>
            <a:off x="1205682" y="5130996"/>
            <a:ext cx="336989" cy="336989"/>
          </a:xfrm>
          <a:prstGeom prst="ellipse">
            <a:avLst/>
          </a:prstGeom>
          <a:solidFill>
            <a:srgbClr val="FF7D7D"/>
          </a:solidFill>
          <a:ln>
            <a:noFill/>
          </a:ln>
          <a:effectLst>
            <a:outerShdw dist="31750" dir="1992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현 60"/>
          <p:cNvSpPr/>
          <p:nvPr/>
        </p:nvSpPr>
        <p:spPr>
          <a:xfrm rot="20576446">
            <a:off x="2219580" y="2451191"/>
            <a:ext cx="720000" cy="720000"/>
          </a:xfrm>
          <a:prstGeom prst="chord">
            <a:avLst>
              <a:gd name="adj1" fmla="val 1371738"/>
              <a:gd name="adj2" fmla="val 12437049"/>
            </a:avLst>
          </a:prstGeom>
          <a:solidFill>
            <a:srgbClr val="FF7D7D"/>
          </a:solidFill>
          <a:ln>
            <a:noFill/>
          </a:ln>
          <a:effectLst>
            <a:outerShdw dist="381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04330" y="2510285"/>
            <a:ext cx="3178719" cy="478944"/>
          </a:xfrm>
          <a:prstGeom prst="line">
            <a:avLst/>
          </a:prstGeom>
          <a:ln w="76200" cap="rnd">
            <a:solidFill>
              <a:srgbClr val="FF7D7D"/>
            </a:solidFill>
          </a:ln>
          <a:effectLst>
            <a:outerShdw dist="38100" dir="19860000" algn="t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flipH="1">
            <a:off x="3012922" y="3071926"/>
            <a:ext cx="81796" cy="571689"/>
            <a:chOff x="2772383" y="1440602"/>
            <a:chExt cx="144000" cy="1006450"/>
          </a:xfrm>
        </p:grpSpPr>
        <p:sp>
          <p:nvSpPr>
            <p:cNvPr id="10" name="타원 9"/>
            <p:cNvSpPr/>
            <p:nvPr/>
          </p:nvSpPr>
          <p:spPr>
            <a:xfrm>
              <a:off x="2772383" y="2303052"/>
              <a:ext cx="144000" cy="144000"/>
            </a:xfrm>
            <a:prstGeom prst="ellipse">
              <a:avLst/>
            </a:prstGeom>
            <a:solidFill>
              <a:srgbClr val="FF7D7D"/>
            </a:solidFill>
            <a:ln>
              <a:noFill/>
            </a:ln>
            <a:effectLst>
              <a:outerShdw dist="25400" dir="1806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772383" y="1440602"/>
              <a:ext cx="144000" cy="720000"/>
            </a:xfrm>
            <a:prstGeom prst="roundRect">
              <a:avLst/>
            </a:prstGeom>
            <a:solidFill>
              <a:srgbClr val="FF7D7D"/>
            </a:solidFill>
            <a:ln>
              <a:noFill/>
            </a:ln>
            <a:effectLst>
              <a:outerShdw dist="25400" dir="1866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556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128428" y="2588336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Sensor</a:t>
            </a:r>
            <a:endParaRPr lang="ko-KR" altLang="en-US" sz="4400" dirty="0">
              <a:solidFill>
                <a:schemeClr val="accent2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8500" y="3739841"/>
            <a:ext cx="6555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감각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’, ‘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느끼다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 </a:t>
            </a:r>
            <a:r>
              <a:rPr lang="ko-KR" altLang="en-US" sz="28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뜻을 가진 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Sense</a:t>
            </a:r>
            <a:r>
              <a:rPr lang="ko-KR" altLang="en-US" sz="28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유래</a:t>
            </a:r>
            <a:endParaRPr lang="ko-KR" altLang="en-US" sz="2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센서가 뭐지</a:t>
            </a:r>
            <a:r>
              <a:rPr lang="en-US" altLang="ko-KR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센서의 정의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46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00186" y="1676238"/>
            <a:ext cx="52036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무언가를 느끼며</a:t>
            </a:r>
            <a:endParaRPr lang="en-US" altLang="ko-KR" sz="28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느끼고</a:t>
            </a:r>
            <a:endParaRPr lang="en-US" altLang="ko-KR" sz="28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느껴서</a:t>
            </a:r>
            <a:endParaRPr lang="en-US" altLang="ko-KR" sz="28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그것으로부터 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무언가</a:t>
            </a:r>
            <a:r>
              <a:rPr lang="ko-KR" altLang="en-US" sz="28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알아내는 장치</a:t>
            </a:r>
            <a:r>
              <a:rPr lang="en-US" altLang="ko-KR" sz="28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pic>
        <p:nvPicPr>
          <p:cNvPr id="1028" name="Picture 4" descr="필소굿에 대한 이미지 검색결과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31"/>
          <a:stretch/>
        </p:blipFill>
        <p:spPr bwMode="auto">
          <a:xfrm>
            <a:off x="469711" y="1515024"/>
            <a:ext cx="3780000" cy="37804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own.humoruniv.org/hwiparambbs/data/pds/hu_1455248606_31419557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43" y="1773634"/>
            <a:ext cx="4669710" cy="39108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느껴버렷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074"/>
          <a:stretch/>
        </p:blipFill>
        <p:spPr bwMode="auto">
          <a:xfrm>
            <a:off x="1138996" y="2285577"/>
            <a:ext cx="4967972" cy="3831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 rot="19451832" flipH="1">
            <a:off x="4650999" y="1992158"/>
            <a:ext cx="262841" cy="1837050"/>
            <a:chOff x="2772383" y="1440602"/>
            <a:chExt cx="144000" cy="1006450"/>
          </a:xfrm>
        </p:grpSpPr>
        <p:sp>
          <p:nvSpPr>
            <p:cNvPr id="48" name="타원 47"/>
            <p:cNvSpPr/>
            <p:nvPr/>
          </p:nvSpPr>
          <p:spPr>
            <a:xfrm>
              <a:off x="2772383" y="2303052"/>
              <a:ext cx="144000" cy="144000"/>
            </a:xfrm>
            <a:prstGeom prst="ellipse">
              <a:avLst/>
            </a:prstGeom>
            <a:solidFill>
              <a:srgbClr val="FF7D7D"/>
            </a:solidFill>
            <a:ln>
              <a:noFill/>
            </a:ln>
            <a:effectLst>
              <a:outerShdw dist="25400" dir="1806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772383" y="1440602"/>
              <a:ext cx="144000" cy="720000"/>
            </a:xfrm>
            <a:prstGeom prst="roundRect">
              <a:avLst/>
            </a:prstGeom>
            <a:solidFill>
              <a:srgbClr val="FF7D7D"/>
            </a:solidFill>
            <a:ln>
              <a:noFill/>
            </a:ln>
            <a:effectLst>
              <a:outerShdw dist="25400" dir="1866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1023" y="1442717"/>
            <a:ext cx="3454234" cy="4921744"/>
            <a:chOff x="1871023" y="1442717"/>
            <a:chExt cx="3454234" cy="4921744"/>
          </a:xfrm>
        </p:grpSpPr>
        <p:grpSp>
          <p:nvGrpSpPr>
            <p:cNvPr id="5" name="그룹 4"/>
            <p:cNvGrpSpPr/>
            <p:nvPr/>
          </p:nvGrpSpPr>
          <p:grpSpPr>
            <a:xfrm>
              <a:off x="1871023" y="1442717"/>
              <a:ext cx="3454234" cy="4921744"/>
              <a:chOff x="1871023" y="1442717"/>
              <a:chExt cx="3454234" cy="4921744"/>
            </a:xfrm>
          </p:grpSpPr>
          <p:pic>
            <p:nvPicPr>
              <p:cNvPr id="1030" name="Picture 6" descr="...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1023" y="1442717"/>
                <a:ext cx="3454234" cy="49217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2823770" y="3533771"/>
                <a:ext cx="180902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환자분 느낌 있으세요</a:t>
                </a:r>
                <a:r>
                  <a:rPr lang="en-US" altLang="ko-KR" sz="14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55260" y="6052234"/>
                <a:ext cx="32243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아여</a:t>
                </a:r>
                <a:r>
                  <a:rPr lang="en-US" altLang="ko-KR" sz="14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14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아녀</a:t>
                </a:r>
                <a:r>
                  <a:rPr lang="en-US" altLang="ko-KR" sz="14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176268" y="4819661"/>
              <a:ext cx="1189597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영 좋지 않은 센서</a:t>
              </a:r>
              <a:endParaRPr lang="ko-KR" altLang="en-US" sz="12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15173" y="2223741"/>
              <a:ext cx="1189597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영 좋지 않은 센서</a:t>
              </a:r>
              <a:endParaRPr lang="ko-KR" altLang="en-US" sz="12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4006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센서가 뭐지</a:t>
            </a:r>
            <a:r>
              <a:rPr lang="en-US" altLang="ko-KR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센서의 종류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46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78104" y="2323705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물체의 유무</a:t>
            </a:r>
            <a:endParaRPr lang="ko-KR" altLang="en-US" sz="2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50320" y="3441404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</a:t>
            </a:r>
            <a:endParaRPr lang="ko-KR" altLang="en-US" sz="2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75466" y="2503641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압력</a:t>
            </a:r>
            <a:endParaRPr lang="ko-KR" altLang="en-US" sz="2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42639" y="2953328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속도</a:t>
            </a:r>
            <a:endParaRPr lang="ko-KR" altLang="en-US" sz="2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36426" y="4063691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회전 수</a:t>
            </a:r>
            <a:endParaRPr lang="ko-KR" altLang="en-US" sz="2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59065" y="3781455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가속도</a:t>
            </a:r>
            <a:endParaRPr lang="ko-KR" altLang="en-US" sz="2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85089" y="2965306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자기장</a:t>
            </a:r>
            <a:endParaRPr lang="ko-KR" altLang="en-US" sz="2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03167" y="3196138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빛</a:t>
            </a:r>
            <a:endParaRPr lang="ko-KR" altLang="en-US" sz="2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0" name="Picture 2" descr="초음파센서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4056" y1="11166" x2="27672" y2="13896"/>
                        <a14:foregroundMark x1="24305" y1="11414" x2="86530" y2="11663"/>
                        <a14:foregroundMark x1="56515" y1="8189" x2="42167" y2="7692"/>
                        <a14:foregroundMark x1="4246" y1="6700" x2="46413" y2="7196"/>
                        <a14:foregroundMark x1="41288" y1="76179" x2="40703" y2="90323"/>
                        <a14:foregroundMark x1="46266" y1="75931" x2="46120" y2="92060"/>
                        <a14:foregroundMark x1="38360" y1="75682" x2="59883" y2="75682"/>
                        <a14:foregroundMark x1="50980" y1="76303" x2="50980" y2="933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71" y="1447548"/>
            <a:ext cx="1484901" cy="8761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빛 센서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2444" y1="28889" x2="40000" y2="32000"/>
                        <a14:foregroundMark x1="57333" y1="22222" x2="57333" y2="2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01" y="2467391"/>
            <a:ext cx="1529481" cy="15294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회전 감지 센서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ackgroundRemoval t="3500" b="94500" l="10000" r="90000">
                        <a14:foregroundMark x1="35000" y1="30500" x2="29500" y2="32000"/>
                        <a14:foregroundMark x1="38500" y1="35500" x2="40500" y2="47500"/>
                        <a14:backgroundMark x1="50000" y1="89000" x2="60500" y2="85500"/>
                        <a14:backgroundMark x1="40000" y1="90500" x2="43500" y2="91000"/>
                        <a14:backgroundMark x1="60000" y1="84500" x2="62000" y2="83000"/>
                        <a14:backgroundMark x1="67000" y1="81000" x2="69500" y2="80500"/>
                        <a14:backgroundMark x1="73500" y1="78000" x2="75500" y2="76500"/>
                        <a14:backgroundMark x1="75000" y1="75500" x2="72500" y2="77500"/>
                        <a14:backgroundMark x1="68500" y1="79000" x2="66000" y2="80000"/>
                        <a14:backgroundMark x1="81000" y1="72500" x2="78000" y2="74000"/>
                        <a14:backgroundMark x1="62000" y1="82000" x2="64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25" y="4149099"/>
            <a:ext cx="1218546" cy="12185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가속도 센서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=""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66" y="3996872"/>
            <a:ext cx="1928083" cy="1446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자기장 센서에 대한 이미지 검색결과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ackgroundRemoval t="0" b="99219" l="5769" r="94231">
                        <a14:foregroundMark x1="71474" y1="10938" x2="65705" y2="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22" y="2023029"/>
            <a:ext cx="1423658" cy="1168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압력 센서에 대한 이미지 검색결과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ackgroundRemoval t="10000" b="90000" l="2600" r="95200">
                        <a14:foregroundMark x1="24000" y1="44000" x2="65200" y2="49400"/>
                        <a14:foregroundMark x1="35400" y1="44200" x2="55200" y2="47000"/>
                        <a14:backgroundMark x1="20400" y1="52200" x2="23800" y2="51400"/>
                        <a14:backgroundMark x1="15800" y1="55000" x2="9800" y2="54600"/>
                        <a14:backgroundMark x1="16600" y1="54400" x2="12400" y2="54600"/>
                        <a14:backgroundMark x1="68200" y1="66400" x2="76400" y2="68000"/>
                        <a14:backgroundMark x1="78600" y1="68400" x2="81200" y2="6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26" y="767318"/>
            <a:ext cx="2163669" cy="21636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615341" y="4373298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온</a:t>
            </a:r>
            <a:r>
              <a:rPr lang="en-US" altLang="ko-KR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·</a:t>
            </a:r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습도</a:t>
            </a:r>
            <a:endParaRPr lang="ko-KR" altLang="en-US" sz="2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="" xmlns:a14="http://schemas.microsoft.com/office/drawing/2010/main">
                  <a14:imgLayer r:embed="rId16">
                    <a14:imgEffect>
                      <a14:backgroundRemoval t="1548" b="98142" l="1667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57" y="4883897"/>
            <a:ext cx="1428082" cy="109826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="" xmlns:a14="http://schemas.microsoft.com/office/drawing/2010/main">
                  <a14:imgLayer r:embed="rId18">
                    <a14:imgEffect>
                      <a14:backgroundRemoval t="1662" b="94737" l="3111" r="9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72" y="4939289"/>
            <a:ext cx="1255626" cy="1007291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="" xmlns:a14="http://schemas.microsoft.com/office/drawing/2010/main">
                  <a14:imgLayer r:embed="rId18">
                    <a14:imgEffect>
                      <a14:backgroundRemoval t="1662" b="94737" l="3111" r="9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64" y="2765581"/>
            <a:ext cx="1255626" cy="10072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83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 </a:t>
            </a:r>
            <a:r>
              <a:rPr lang="ko-KR" altLang="en-US" sz="4500" dirty="0" err="1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파헤쳐보기</a:t>
            </a:r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조도 센서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(CDS)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원리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4335" y="4577295"/>
            <a:ext cx="2864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빛의 양이 감소</a:t>
            </a:r>
            <a:endParaRPr lang="en-US" altLang="ko-KR" sz="24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-&gt; </a:t>
            </a:r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저항의 증가</a:t>
            </a:r>
            <a:endParaRPr lang="ko-KR" altLang="en-US" sz="2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7153" y="4577295"/>
            <a:ext cx="2547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빛의 양이 증가</a:t>
            </a:r>
            <a:endParaRPr lang="en-US" altLang="ko-KR" sz="24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-&gt; </a:t>
            </a:r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저항의 감소</a:t>
            </a:r>
            <a:endParaRPr lang="ko-KR" altLang="en-US" sz="2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145488" y="3646702"/>
            <a:ext cx="1577997" cy="442390"/>
            <a:chOff x="7020831" y="3350419"/>
            <a:chExt cx="1577997" cy="44239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7020831" y="3577004"/>
              <a:ext cx="1577997" cy="11396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7378768" y="3589085"/>
              <a:ext cx="95478" cy="203724"/>
            </a:xfrm>
            <a:prstGeom prst="line">
              <a:avLst/>
            </a:prstGeom>
            <a:ln w="762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7481287" y="3350419"/>
              <a:ext cx="205388" cy="442390"/>
            </a:xfrm>
            <a:prstGeom prst="line">
              <a:avLst/>
            </a:prstGeom>
            <a:ln w="762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7686675" y="3350419"/>
              <a:ext cx="205388" cy="442390"/>
            </a:xfrm>
            <a:prstGeom prst="line">
              <a:avLst/>
            </a:prstGeom>
            <a:ln w="762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7892063" y="3360940"/>
              <a:ext cx="205387" cy="431869"/>
            </a:xfrm>
            <a:prstGeom prst="line">
              <a:avLst/>
            </a:prstGeom>
            <a:ln w="762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 flipV="1">
              <a:off x="8096427" y="3360940"/>
              <a:ext cx="95488" cy="210674"/>
            </a:xfrm>
            <a:prstGeom prst="line">
              <a:avLst/>
            </a:prstGeom>
            <a:ln w="762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이등변 삼각형 18"/>
            <p:cNvSpPr/>
            <p:nvPr/>
          </p:nvSpPr>
          <p:spPr>
            <a:xfrm>
              <a:off x="7561176" y="3418393"/>
              <a:ext cx="248377" cy="295283"/>
            </a:xfrm>
            <a:prstGeom prst="triangl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7972239" y="3420849"/>
              <a:ext cx="248377" cy="295283"/>
            </a:xfrm>
            <a:prstGeom prst="triangl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 flipV="1">
              <a:off x="7352601" y="3435060"/>
              <a:ext cx="248377" cy="295283"/>
            </a:xfrm>
            <a:prstGeom prst="triangl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/>
            <p:cNvSpPr/>
            <p:nvPr/>
          </p:nvSpPr>
          <p:spPr>
            <a:xfrm flipV="1">
              <a:off x="7767874" y="3435060"/>
              <a:ext cx="248377" cy="295283"/>
            </a:xfrm>
            <a:prstGeom prst="triangl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번개 57"/>
          <p:cNvSpPr/>
          <p:nvPr/>
        </p:nvSpPr>
        <p:spPr>
          <a:xfrm rot="17534129">
            <a:off x="8418352" y="1987977"/>
            <a:ext cx="862675" cy="1440213"/>
          </a:xfrm>
          <a:prstGeom prst="lightningBol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 rot="10800000">
            <a:off x="9919707" y="2356162"/>
            <a:ext cx="579781" cy="5873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 rot="10800000" flipV="1">
            <a:off x="9919707" y="3548081"/>
            <a:ext cx="579781" cy="5873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742335" y="3646702"/>
            <a:ext cx="1577997" cy="442390"/>
            <a:chOff x="7020831" y="3350419"/>
            <a:chExt cx="1577997" cy="442390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020831" y="3577004"/>
              <a:ext cx="1577997" cy="11396"/>
            </a:xfrm>
            <a:prstGeom prst="line">
              <a:avLst/>
            </a:prstGeom>
            <a:ln w="5715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378768" y="3589085"/>
              <a:ext cx="95478" cy="203724"/>
            </a:xfrm>
            <a:prstGeom prst="line">
              <a:avLst/>
            </a:prstGeom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7481287" y="3350419"/>
              <a:ext cx="205388" cy="442390"/>
            </a:xfrm>
            <a:prstGeom prst="line">
              <a:avLst/>
            </a:prstGeom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686675" y="3350419"/>
              <a:ext cx="205388" cy="442390"/>
            </a:xfrm>
            <a:prstGeom prst="line">
              <a:avLst/>
            </a:prstGeom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7892063" y="3360940"/>
              <a:ext cx="205387" cy="431869"/>
            </a:xfrm>
            <a:prstGeom prst="line">
              <a:avLst/>
            </a:prstGeom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 flipV="1">
              <a:off x="8096427" y="3360940"/>
              <a:ext cx="95488" cy="210674"/>
            </a:xfrm>
            <a:prstGeom prst="line">
              <a:avLst/>
            </a:prstGeom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이등변 삼각형 70"/>
            <p:cNvSpPr/>
            <p:nvPr/>
          </p:nvSpPr>
          <p:spPr>
            <a:xfrm>
              <a:off x="7561176" y="3418393"/>
              <a:ext cx="248377" cy="295283"/>
            </a:xfrm>
            <a:prstGeom prst="triangle">
              <a:avLst/>
            </a:prstGeom>
            <a:solidFill>
              <a:srgbClr val="2A3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이등변 삼각형 71"/>
            <p:cNvSpPr/>
            <p:nvPr/>
          </p:nvSpPr>
          <p:spPr>
            <a:xfrm>
              <a:off x="7972239" y="3420849"/>
              <a:ext cx="248377" cy="295283"/>
            </a:xfrm>
            <a:prstGeom prst="triangle">
              <a:avLst/>
            </a:prstGeom>
            <a:solidFill>
              <a:srgbClr val="2A3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flipV="1">
              <a:off x="7352601" y="3435060"/>
              <a:ext cx="248377" cy="295283"/>
            </a:xfrm>
            <a:prstGeom prst="triangle">
              <a:avLst/>
            </a:prstGeom>
            <a:solidFill>
              <a:srgbClr val="2A3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 flipV="1">
              <a:off x="7767874" y="3435060"/>
              <a:ext cx="248377" cy="295283"/>
            </a:xfrm>
            <a:prstGeom prst="triangle">
              <a:avLst/>
            </a:prstGeom>
            <a:solidFill>
              <a:srgbClr val="2A3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번개 74"/>
          <p:cNvSpPr/>
          <p:nvPr/>
        </p:nvSpPr>
        <p:spPr>
          <a:xfrm rot="17534129">
            <a:off x="1015199" y="1987977"/>
            <a:ext cx="862675" cy="1440213"/>
          </a:xfrm>
          <a:prstGeom prst="lightningBol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아래쪽 화살표 75"/>
          <p:cNvSpPr/>
          <p:nvPr/>
        </p:nvSpPr>
        <p:spPr>
          <a:xfrm>
            <a:off x="2516554" y="2356162"/>
            <a:ext cx="579781" cy="5873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 flipV="1">
            <a:off x="2516554" y="3548081"/>
            <a:ext cx="579781" cy="5873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ds sensor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172" y="2036709"/>
            <a:ext cx="3241026" cy="324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78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748992" y="2083003"/>
            <a:ext cx="9839790" cy="4053737"/>
            <a:chOff x="3910022" y="4566449"/>
            <a:chExt cx="9839790" cy="4053737"/>
          </a:xfrm>
        </p:grpSpPr>
        <p:grpSp>
          <p:nvGrpSpPr>
            <p:cNvPr id="14" name="그룹 13"/>
            <p:cNvGrpSpPr/>
            <p:nvPr/>
          </p:nvGrpSpPr>
          <p:grpSpPr>
            <a:xfrm>
              <a:off x="3910022" y="4837635"/>
              <a:ext cx="9839790" cy="3782551"/>
              <a:chOff x="742335" y="2356162"/>
              <a:chExt cx="9839790" cy="3782551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8145488" y="3646702"/>
                <a:ext cx="1577997" cy="442390"/>
                <a:chOff x="7020831" y="3350419"/>
                <a:chExt cx="1577997" cy="442390"/>
              </a:xfrm>
            </p:grpSpPr>
            <p:cxnSp>
              <p:nvCxnSpPr>
                <p:cNvPr id="57" name="직선 연결선 56"/>
                <p:cNvCxnSpPr/>
                <p:nvPr/>
              </p:nvCxnSpPr>
              <p:spPr>
                <a:xfrm>
                  <a:off x="7020831" y="3577004"/>
                  <a:ext cx="1577997" cy="11396"/>
                </a:xfrm>
                <a:prstGeom prst="line">
                  <a:avLst/>
                </a:prstGeom>
                <a:ln w="57150" cap="rnd">
                  <a:solidFill>
                    <a:srgbClr val="DFB54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>
                  <a:off x="7378768" y="3589085"/>
                  <a:ext cx="95478" cy="203724"/>
                </a:xfrm>
                <a:prstGeom prst="line">
                  <a:avLst/>
                </a:prstGeom>
                <a:ln w="76200" cap="rnd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 flipH="1">
                  <a:off x="7481287" y="3350419"/>
                  <a:ext cx="205388" cy="442390"/>
                </a:xfrm>
                <a:prstGeom prst="line">
                  <a:avLst/>
                </a:prstGeom>
                <a:ln w="76200" cap="rnd">
                  <a:solidFill>
                    <a:srgbClr val="DFB54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>
                  <a:off x="7686675" y="3350419"/>
                  <a:ext cx="205388" cy="442390"/>
                </a:xfrm>
                <a:prstGeom prst="line">
                  <a:avLst/>
                </a:prstGeom>
                <a:ln w="76200" cap="rnd">
                  <a:solidFill>
                    <a:srgbClr val="DFB54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/>
                <p:nvPr/>
              </p:nvCxnSpPr>
              <p:spPr>
                <a:xfrm flipH="1">
                  <a:off x="7892063" y="3360940"/>
                  <a:ext cx="205387" cy="431869"/>
                </a:xfrm>
                <a:prstGeom prst="line">
                  <a:avLst/>
                </a:prstGeom>
                <a:ln w="76200" cap="rnd">
                  <a:solidFill>
                    <a:srgbClr val="DFB54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 flipH="1" flipV="1">
                  <a:off x="8096427" y="3360940"/>
                  <a:ext cx="95488" cy="210674"/>
                </a:xfrm>
                <a:prstGeom prst="line">
                  <a:avLst/>
                </a:prstGeom>
                <a:ln w="76200" cap="rnd">
                  <a:solidFill>
                    <a:srgbClr val="DFB54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이등변 삼각형 62"/>
                <p:cNvSpPr/>
                <p:nvPr/>
              </p:nvSpPr>
              <p:spPr>
                <a:xfrm>
                  <a:off x="7561176" y="3418393"/>
                  <a:ext cx="248377" cy="295283"/>
                </a:xfrm>
                <a:prstGeom prst="triangle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이등변 삼각형 63"/>
                <p:cNvSpPr/>
                <p:nvPr/>
              </p:nvSpPr>
              <p:spPr>
                <a:xfrm>
                  <a:off x="7972239" y="3420849"/>
                  <a:ext cx="248377" cy="295283"/>
                </a:xfrm>
                <a:prstGeom prst="triangle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이등변 삼각형 64"/>
                <p:cNvSpPr/>
                <p:nvPr/>
              </p:nvSpPr>
              <p:spPr>
                <a:xfrm flipV="1">
                  <a:off x="7352601" y="3435060"/>
                  <a:ext cx="248377" cy="295283"/>
                </a:xfrm>
                <a:prstGeom prst="triangle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이등변 삼각형 65"/>
                <p:cNvSpPr/>
                <p:nvPr/>
              </p:nvSpPr>
              <p:spPr>
                <a:xfrm flipV="1">
                  <a:off x="7767874" y="3435060"/>
                  <a:ext cx="248377" cy="295283"/>
                </a:xfrm>
                <a:prstGeom prst="triangle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아래쪽 화살표 66"/>
              <p:cNvSpPr/>
              <p:nvPr/>
            </p:nvSpPr>
            <p:spPr>
              <a:xfrm rot="10800000">
                <a:off x="9919707" y="2356162"/>
                <a:ext cx="579781" cy="587375"/>
              </a:xfrm>
              <a:prstGeom prst="downArrow">
                <a:avLst/>
              </a:prstGeom>
              <a:solidFill>
                <a:srgbClr val="CA7035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아래쪽 화살표 67"/>
              <p:cNvSpPr/>
              <p:nvPr/>
            </p:nvSpPr>
            <p:spPr>
              <a:xfrm rot="10800000" flipV="1">
                <a:off x="9919707" y="3548081"/>
                <a:ext cx="579781" cy="587375"/>
              </a:xfrm>
              <a:prstGeom prst="downArrow">
                <a:avLst/>
              </a:prstGeom>
              <a:solidFill>
                <a:srgbClr val="DFB54C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742335" y="3646702"/>
                <a:ext cx="1577997" cy="442390"/>
                <a:chOff x="7020831" y="3350419"/>
                <a:chExt cx="1577997" cy="442390"/>
              </a:xfrm>
            </p:grpSpPr>
            <p:cxnSp>
              <p:nvCxnSpPr>
                <p:cNvPr id="70" name="직선 연결선 69"/>
                <p:cNvCxnSpPr/>
                <p:nvPr/>
              </p:nvCxnSpPr>
              <p:spPr>
                <a:xfrm>
                  <a:off x="7020831" y="3577004"/>
                  <a:ext cx="1577997" cy="11396"/>
                </a:xfrm>
                <a:prstGeom prst="line">
                  <a:avLst/>
                </a:prstGeom>
                <a:ln w="57150" cap="rnd">
                  <a:solidFill>
                    <a:srgbClr val="CA703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>
                  <a:off x="7378768" y="3589085"/>
                  <a:ext cx="95478" cy="203724"/>
                </a:xfrm>
                <a:prstGeom prst="line">
                  <a:avLst/>
                </a:prstGeom>
                <a:ln w="76200" cap="rnd">
                  <a:solidFill>
                    <a:srgbClr val="CA703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 flipH="1">
                  <a:off x="7481287" y="3350419"/>
                  <a:ext cx="205388" cy="442390"/>
                </a:xfrm>
                <a:prstGeom prst="line">
                  <a:avLst/>
                </a:prstGeom>
                <a:ln w="76200" cap="rnd">
                  <a:solidFill>
                    <a:srgbClr val="CA703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7686675" y="3350419"/>
                  <a:ext cx="205388" cy="442390"/>
                </a:xfrm>
                <a:prstGeom prst="line">
                  <a:avLst/>
                </a:prstGeom>
                <a:ln w="76200" cap="rnd">
                  <a:solidFill>
                    <a:srgbClr val="CA703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 flipH="1">
                  <a:off x="7892063" y="3360940"/>
                  <a:ext cx="205387" cy="431869"/>
                </a:xfrm>
                <a:prstGeom prst="line">
                  <a:avLst/>
                </a:prstGeom>
                <a:ln w="76200" cap="rnd">
                  <a:solidFill>
                    <a:srgbClr val="CA703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/>
                <p:nvPr/>
              </p:nvCxnSpPr>
              <p:spPr>
                <a:xfrm flipH="1" flipV="1">
                  <a:off x="8096427" y="3360940"/>
                  <a:ext cx="95488" cy="210674"/>
                </a:xfrm>
                <a:prstGeom prst="line">
                  <a:avLst/>
                </a:prstGeom>
                <a:ln w="76200" cap="rnd">
                  <a:solidFill>
                    <a:srgbClr val="CA703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이등변 삼각형 75"/>
                <p:cNvSpPr/>
                <p:nvPr/>
              </p:nvSpPr>
              <p:spPr>
                <a:xfrm>
                  <a:off x="7561176" y="3418393"/>
                  <a:ext cx="248377" cy="295283"/>
                </a:xfrm>
                <a:prstGeom prst="triangle">
                  <a:avLst/>
                </a:prstGeom>
                <a:solidFill>
                  <a:srgbClr val="2A33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이등변 삼각형 76"/>
                <p:cNvSpPr/>
                <p:nvPr/>
              </p:nvSpPr>
              <p:spPr>
                <a:xfrm>
                  <a:off x="7972239" y="3420849"/>
                  <a:ext cx="248377" cy="295283"/>
                </a:xfrm>
                <a:prstGeom prst="triangle">
                  <a:avLst/>
                </a:prstGeom>
                <a:solidFill>
                  <a:srgbClr val="2A33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이등변 삼각형 77"/>
                <p:cNvSpPr/>
                <p:nvPr/>
              </p:nvSpPr>
              <p:spPr>
                <a:xfrm flipV="1">
                  <a:off x="7352601" y="3435060"/>
                  <a:ext cx="248377" cy="295283"/>
                </a:xfrm>
                <a:prstGeom prst="triangle">
                  <a:avLst/>
                </a:prstGeom>
                <a:solidFill>
                  <a:srgbClr val="2A33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이등변 삼각형 78"/>
                <p:cNvSpPr/>
                <p:nvPr/>
              </p:nvSpPr>
              <p:spPr>
                <a:xfrm flipV="1">
                  <a:off x="7767874" y="3435060"/>
                  <a:ext cx="248377" cy="295283"/>
                </a:xfrm>
                <a:prstGeom prst="triangle">
                  <a:avLst/>
                </a:prstGeom>
                <a:solidFill>
                  <a:srgbClr val="2A33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아래쪽 화살표 79"/>
              <p:cNvSpPr/>
              <p:nvPr/>
            </p:nvSpPr>
            <p:spPr>
              <a:xfrm>
                <a:off x="2516554" y="2356162"/>
                <a:ext cx="579781" cy="587375"/>
              </a:xfrm>
              <a:prstGeom prst="downArrow">
                <a:avLst/>
              </a:prstGeom>
              <a:solidFill>
                <a:srgbClr val="DFB54C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아래쪽 화살표 80"/>
              <p:cNvSpPr/>
              <p:nvPr/>
            </p:nvSpPr>
            <p:spPr>
              <a:xfrm flipV="1">
                <a:off x="2516554" y="3548081"/>
                <a:ext cx="579781" cy="587375"/>
              </a:xfrm>
              <a:prstGeom prst="downArrow">
                <a:avLst/>
              </a:prstGeom>
              <a:solidFill>
                <a:srgbClr val="CA7035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77041" y="4938384"/>
                <a:ext cx="21558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rgbClr val="FF7D7D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습도의 감소</a:t>
                </a:r>
                <a:endParaRPr lang="en-US" altLang="ko-KR" sz="2400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en-US" altLang="ko-KR" sz="2400" dirty="0" smtClean="0">
                    <a:solidFill>
                      <a:srgbClr val="FF7D7D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   </a:t>
                </a:r>
              </a:p>
              <a:p>
                <a:r>
                  <a:rPr lang="en-US" altLang="ko-KR" sz="2400" dirty="0" smtClean="0">
                    <a:solidFill>
                      <a:srgbClr val="FF7D7D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   -&gt;</a:t>
                </a:r>
                <a:r>
                  <a:rPr lang="ko-KR" altLang="en-US" sz="2400" dirty="0" smtClean="0">
                    <a:solidFill>
                      <a:srgbClr val="FF7D7D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저항의 증가</a:t>
                </a:r>
                <a:endParaRPr lang="en-US" altLang="ko-KR" sz="2400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034633" y="4843307"/>
                <a:ext cx="254749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rgbClr val="FF7D7D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습도의 증가</a:t>
                </a:r>
                <a:endParaRPr lang="en-US" altLang="ko-KR" sz="2400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lang="en-US" altLang="ko-KR" sz="2400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en-US" altLang="ko-KR" sz="2400" dirty="0" smtClean="0">
                    <a:solidFill>
                      <a:srgbClr val="FF7D7D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       -&gt; </a:t>
                </a:r>
                <a:r>
                  <a:rPr lang="ko-KR" altLang="en-US" sz="2400" dirty="0" smtClean="0">
                    <a:solidFill>
                      <a:srgbClr val="FF7D7D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저항의 감소</a:t>
                </a:r>
                <a:endParaRPr lang="ko-KR" altLang="en-US" sz="2400" dirty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4306109" y="4566449"/>
              <a:ext cx="743921" cy="1128605"/>
            </a:xfrm>
            <a:prstGeom prst="rect">
              <a:avLst/>
            </a:prstGeom>
            <a:blipFill>
              <a:blip r:embed="rId3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4">
                        <a14:imgEffect>
                          <a14:brightnessContrast contrast="-7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1605747" y="4566449"/>
              <a:ext cx="743921" cy="1128605"/>
            </a:xfrm>
            <a:prstGeom prst="rect">
              <a:avLst/>
            </a:prstGeom>
            <a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4">
                        <a14:imgEffect>
                          <a14:brightnessContrast contrast="-61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 </a:t>
            </a:r>
            <a:r>
              <a:rPr lang="ko-KR" altLang="en-US" sz="4500" dirty="0" err="1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파헤쳐보기</a:t>
            </a:r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온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·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습도 센서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(DHT11)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원리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40032" y="307268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23665" y="3601863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524074" y="2155376"/>
            <a:ext cx="5760000" cy="2772000"/>
            <a:chOff x="5828546" y="2065463"/>
            <a:chExt cx="5760000" cy="2772000"/>
          </a:xfrm>
        </p:grpSpPr>
        <p:pic>
          <p:nvPicPr>
            <p:cNvPr id="5124" name="Picture 4" descr="습도 - 센서 - 작동 원리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546" y="2065463"/>
              <a:ext cx="5760000" cy="2772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126576" y="2105050"/>
              <a:ext cx="7219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전극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773657" y="2567702"/>
              <a:ext cx="814889" cy="389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18042" y="2620557"/>
              <a:ext cx="75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접합부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00474" y="3231925"/>
              <a:ext cx="814889" cy="389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88967" y="3231925"/>
              <a:ext cx="814889" cy="389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56832" y="3231925"/>
              <a:ext cx="814889" cy="389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836671" y="2897958"/>
              <a:ext cx="814889" cy="389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18785" y="2897958"/>
              <a:ext cx="814889" cy="389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85385" y="3113487"/>
              <a:ext cx="1308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습도 기판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679582" y="4127665"/>
              <a:ext cx="814889" cy="389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711116" y="4428137"/>
              <a:ext cx="814889" cy="389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88207" y="4253394"/>
              <a:ext cx="61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전극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88" name="Picture 6" descr="UNDERLINE PNG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98610">
            <a:off x="3504856" y="3462268"/>
            <a:ext cx="1531860" cy="5326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788845" y="1548133"/>
            <a:ext cx="4286250" cy="3787208"/>
            <a:chOff x="730477" y="1577317"/>
            <a:chExt cx="4286250" cy="3787208"/>
          </a:xfrm>
        </p:grpSpPr>
        <p:grpSp>
          <p:nvGrpSpPr>
            <p:cNvPr id="5" name="그룹 4"/>
            <p:cNvGrpSpPr/>
            <p:nvPr/>
          </p:nvGrpSpPr>
          <p:grpSpPr>
            <a:xfrm>
              <a:off x="730477" y="1577317"/>
              <a:ext cx="4286250" cy="3476626"/>
              <a:chOff x="1681339" y="2047020"/>
              <a:chExt cx="4286250" cy="3476626"/>
            </a:xfrm>
          </p:grpSpPr>
          <p:pic>
            <p:nvPicPr>
              <p:cNvPr id="5122" name="Picture 2" descr="DHT11-DDHT22-Working-Principl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="" xmlns:a14="http://schemas.microsoft.com/office/drawing/2010/main">
                      <a14:imgLayer r:embed="rId9">
                        <a14:imgEffect>
                          <a14:backgroundRemoval t="26027" b="100000" l="10000" r="71556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1339" y="2047020"/>
                <a:ext cx="4286250" cy="34766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직선 화살표 연결선 2"/>
              <p:cNvCxnSpPr/>
              <p:nvPr/>
            </p:nvCxnSpPr>
            <p:spPr>
              <a:xfrm flipH="1" flipV="1">
                <a:off x="4147501" y="4472559"/>
                <a:ext cx="672924" cy="502145"/>
              </a:xfrm>
              <a:prstGeom prst="straightConnector1">
                <a:avLst/>
              </a:prstGeom>
              <a:ln w="57150">
                <a:solidFill>
                  <a:srgbClr val="FF7D7D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 flipV="1">
                <a:off x="2763297" y="3811145"/>
                <a:ext cx="737688" cy="92445"/>
              </a:xfrm>
              <a:prstGeom prst="straightConnector1">
                <a:avLst/>
              </a:prstGeom>
              <a:ln w="57150">
                <a:solidFill>
                  <a:srgbClr val="FF7D7D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770718" y="3718924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F7D7D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습도 감지</a:t>
                </a:r>
                <a:endParaRPr lang="ko-KR" altLang="en-US" dirty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337486" y="5035134"/>
                <a:ext cx="987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F7D7D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온도 감지</a:t>
                </a:r>
                <a:endParaRPr lang="ko-KR" altLang="en-US" dirty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71603" y="4995193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▲</a:t>
              </a:r>
              <a:r>
                <a:rPr lang="en-US" altLang="ko-KR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DHT11 </a:t>
              </a:r>
              <a:r>
                <a:rPr lang="ko-KR" altLang="en-US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내부</a:t>
              </a:r>
              <a:endParaRPr lang="ko-KR" altLang="en-US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210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23438 0.0379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 </a:t>
            </a:r>
            <a:r>
              <a:rPr lang="ko-KR" altLang="en-US" sz="4500" dirty="0" err="1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파헤쳐보기</a:t>
            </a:r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온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·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습도 센서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(DHT11)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원리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8145488" y="3646702"/>
            <a:ext cx="1577997" cy="442390"/>
            <a:chOff x="7020831" y="3350419"/>
            <a:chExt cx="1577997" cy="442390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7020831" y="3577004"/>
              <a:ext cx="1577997" cy="11396"/>
            </a:xfrm>
            <a:prstGeom prst="line">
              <a:avLst/>
            </a:prstGeom>
            <a:ln w="57150" cap="rnd">
              <a:solidFill>
                <a:srgbClr val="DFB5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7378768" y="3589085"/>
              <a:ext cx="95478" cy="203724"/>
            </a:xfrm>
            <a:prstGeom prst="line">
              <a:avLst/>
            </a:prstGeom>
            <a:ln w="762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7481287" y="3350419"/>
              <a:ext cx="205388" cy="442390"/>
            </a:xfrm>
            <a:prstGeom prst="line">
              <a:avLst/>
            </a:prstGeom>
            <a:ln w="76200" cap="rnd">
              <a:solidFill>
                <a:srgbClr val="DFB5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7686675" y="3350419"/>
              <a:ext cx="205388" cy="442390"/>
            </a:xfrm>
            <a:prstGeom prst="line">
              <a:avLst/>
            </a:prstGeom>
            <a:ln w="76200" cap="rnd">
              <a:solidFill>
                <a:srgbClr val="DFB5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7892063" y="3360940"/>
              <a:ext cx="205387" cy="431869"/>
            </a:xfrm>
            <a:prstGeom prst="line">
              <a:avLst/>
            </a:prstGeom>
            <a:ln w="76200" cap="rnd">
              <a:solidFill>
                <a:srgbClr val="DFB5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 flipV="1">
              <a:off x="8096427" y="3360940"/>
              <a:ext cx="95488" cy="210674"/>
            </a:xfrm>
            <a:prstGeom prst="line">
              <a:avLst/>
            </a:prstGeom>
            <a:ln w="76200" cap="rnd">
              <a:solidFill>
                <a:srgbClr val="DFB5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이등변 삼각형 56"/>
            <p:cNvSpPr/>
            <p:nvPr/>
          </p:nvSpPr>
          <p:spPr>
            <a:xfrm>
              <a:off x="7561176" y="3418393"/>
              <a:ext cx="248377" cy="295283"/>
            </a:xfrm>
            <a:prstGeom prst="triangl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>
              <a:off x="7972239" y="3420849"/>
              <a:ext cx="248377" cy="295283"/>
            </a:xfrm>
            <a:prstGeom prst="triangl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/>
            <p:cNvSpPr/>
            <p:nvPr/>
          </p:nvSpPr>
          <p:spPr>
            <a:xfrm flipV="1">
              <a:off x="7352601" y="3435060"/>
              <a:ext cx="248377" cy="295283"/>
            </a:xfrm>
            <a:prstGeom prst="triangl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 flipV="1">
              <a:off x="7767874" y="3435060"/>
              <a:ext cx="248377" cy="295283"/>
            </a:xfrm>
            <a:prstGeom prst="triangl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아래쪽 화살표 61"/>
          <p:cNvSpPr/>
          <p:nvPr/>
        </p:nvSpPr>
        <p:spPr>
          <a:xfrm rot="10800000">
            <a:off x="9919707" y="2356162"/>
            <a:ext cx="579781" cy="587375"/>
          </a:xfrm>
          <a:prstGeom prst="downArrow">
            <a:avLst/>
          </a:prstGeom>
          <a:solidFill>
            <a:srgbClr val="CA703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10800000" flipV="1">
            <a:off x="9919707" y="3548081"/>
            <a:ext cx="579781" cy="587375"/>
          </a:xfrm>
          <a:prstGeom prst="downArrow">
            <a:avLst/>
          </a:prstGeom>
          <a:solidFill>
            <a:srgbClr val="DFB54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742335" y="3646702"/>
            <a:ext cx="1577997" cy="442390"/>
            <a:chOff x="7020831" y="3350419"/>
            <a:chExt cx="1577997" cy="442390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020831" y="3577004"/>
              <a:ext cx="1577997" cy="11396"/>
            </a:xfrm>
            <a:prstGeom prst="line">
              <a:avLst/>
            </a:prstGeom>
            <a:ln w="57150" cap="rnd">
              <a:solidFill>
                <a:srgbClr val="CA70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378768" y="3589085"/>
              <a:ext cx="95478" cy="203724"/>
            </a:xfrm>
            <a:prstGeom prst="line">
              <a:avLst/>
            </a:prstGeom>
            <a:ln w="76200" cap="rnd">
              <a:solidFill>
                <a:srgbClr val="CA70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7481287" y="3350419"/>
              <a:ext cx="205388" cy="442390"/>
            </a:xfrm>
            <a:prstGeom prst="line">
              <a:avLst/>
            </a:prstGeom>
            <a:ln w="76200" cap="rnd">
              <a:solidFill>
                <a:srgbClr val="CA70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686675" y="3350419"/>
              <a:ext cx="205388" cy="442390"/>
            </a:xfrm>
            <a:prstGeom prst="line">
              <a:avLst/>
            </a:prstGeom>
            <a:ln w="76200" cap="rnd">
              <a:solidFill>
                <a:srgbClr val="CA70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7892063" y="3360940"/>
              <a:ext cx="205387" cy="431869"/>
            </a:xfrm>
            <a:prstGeom prst="line">
              <a:avLst/>
            </a:prstGeom>
            <a:ln w="76200" cap="rnd">
              <a:solidFill>
                <a:srgbClr val="CA70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 flipV="1">
              <a:off x="8096427" y="3360940"/>
              <a:ext cx="95488" cy="210674"/>
            </a:xfrm>
            <a:prstGeom prst="line">
              <a:avLst/>
            </a:prstGeom>
            <a:ln w="76200" cap="rnd">
              <a:solidFill>
                <a:srgbClr val="CA70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이등변 삼각형 70"/>
            <p:cNvSpPr/>
            <p:nvPr/>
          </p:nvSpPr>
          <p:spPr>
            <a:xfrm>
              <a:off x="7561176" y="3418393"/>
              <a:ext cx="248377" cy="295283"/>
            </a:xfrm>
            <a:prstGeom prst="triangle">
              <a:avLst/>
            </a:prstGeom>
            <a:solidFill>
              <a:srgbClr val="2A3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이등변 삼각형 71"/>
            <p:cNvSpPr/>
            <p:nvPr/>
          </p:nvSpPr>
          <p:spPr>
            <a:xfrm>
              <a:off x="7972239" y="3420849"/>
              <a:ext cx="248377" cy="295283"/>
            </a:xfrm>
            <a:prstGeom prst="triangle">
              <a:avLst/>
            </a:prstGeom>
            <a:solidFill>
              <a:srgbClr val="2A3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flipV="1">
              <a:off x="7352601" y="3435060"/>
              <a:ext cx="248377" cy="295283"/>
            </a:xfrm>
            <a:prstGeom prst="triangle">
              <a:avLst/>
            </a:prstGeom>
            <a:solidFill>
              <a:srgbClr val="2A3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 flipV="1">
              <a:off x="7767874" y="3435060"/>
              <a:ext cx="248377" cy="295283"/>
            </a:xfrm>
            <a:prstGeom prst="triangle">
              <a:avLst/>
            </a:prstGeom>
            <a:solidFill>
              <a:srgbClr val="2A33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아래쪽 화살표 75"/>
          <p:cNvSpPr/>
          <p:nvPr/>
        </p:nvSpPr>
        <p:spPr>
          <a:xfrm>
            <a:off x="2516554" y="2356162"/>
            <a:ext cx="579781" cy="587375"/>
          </a:xfrm>
          <a:prstGeom prst="downArrow">
            <a:avLst/>
          </a:prstGeom>
          <a:solidFill>
            <a:srgbClr val="DFB54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 flipV="1">
            <a:off x="2516554" y="3548081"/>
            <a:ext cx="579781" cy="587375"/>
          </a:xfrm>
          <a:prstGeom prst="downArrow">
            <a:avLst/>
          </a:prstGeom>
          <a:solidFill>
            <a:srgbClr val="CA703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cience Temperature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colorTemperature colorTemp="6808"/>
                    </a14:imgEffect>
                    <a14:imgEffect>
                      <a14:saturation sat="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38" y="2044428"/>
            <a:ext cx="1182842" cy="118284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Science Temperature icon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colorTemperature colorTemp="6808"/>
                    </a14:imgEffect>
                    <a14:imgEffect>
                      <a14:saturation sat="0"/>
                    </a14:imgEffect>
                    <a14:imgEffect>
                      <a14:brightnessContrast bright="5000" contrast="-7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02" y="2044428"/>
            <a:ext cx="1182842" cy="118284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977041" y="4938384"/>
            <a:ext cx="2155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온도의 하락</a:t>
            </a:r>
            <a:endParaRPr lang="en-US" altLang="ko-KR" sz="24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</a:p>
          <a:p>
            <a:r>
              <a:rPr lang="en-US" altLang="ko-KR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-&gt;</a:t>
            </a:r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저항의 증가</a:t>
            </a:r>
            <a:endParaRPr lang="en-US" altLang="ko-KR" sz="24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34633" y="4843307"/>
            <a:ext cx="2547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온도의 상승</a:t>
            </a:r>
            <a:endParaRPr lang="en-US" altLang="ko-KR" sz="24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 smtClean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-&gt; </a:t>
            </a:r>
            <a:r>
              <a:rPr lang="ko-KR" altLang="en-US" sz="24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저항의 감소</a:t>
            </a:r>
            <a:endParaRPr lang="ko-KR" altLang="en-US" sz="2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641589" y="1807771"/>
            <a:ext cx="4286250" cy="3787208"/>
            <a:chOff x="730477" y="1577317"/>
            <a:chExt cx="4286250" cy="3787208"/>
          </a:xfrm>
        </p:grpSpPr>
        <p:grpSp>
          <p:nvGrpSpPr>
            <p:cNvPr id="82" name="그룹 81"/>
            <p:cNvGrpSpPr/>
            <p:nvPr/>
          </p:nvGrpSpPr>
          <p:grpSpPr>
            <a:xfrm>
              <a:off x="730477" y="1577317"/>
              <a:ext cx="4286250" cy="3476626"/>
              <a:chOff x="1681339" y="2047020"/>
              <a:chExt cx="4286250" cy="3476626"/>
            </a:xfrm>
          </p:grpSpPr>
          <p:pic>
            <p:nvPicPr>
              <p:cNvPr id="84" name="Picture 2" descr="DHT11-DDHT22-Working-Principle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="" xmlns:a14="http://schemas.microsoft.com/office/drawing/2010/main">
                      <a14:imgLayer r:embed="rId7">
                        <a14:imgEffect>
                          <a14:backgroundRemoval t="26027" b="100000" l="10000" r="71556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1339" y="2047020"/>
                <a:ext cx="4286250" cy="34766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직선 화살표 연결선 84"/>
              <p:cNvCxnSpPr/>
              <p:nvPr/>
            </p:nvCxnSpPr>
            <p:spPr>
              <a:xfrm flipH="1" flipV="1">
                <a:off x="4147501" y="4472559"/>
                <a:ext cx="672924" cy="502145"/>
              </a:xfrm>
              <a:prstGeom prst="straightConnector1">
                <a:avLst/>
              </a:prstGeom>
              <a:ln w="57150">
                <a:solidFill>
                  <a:srgbClr val="FF7D7D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 flipV="1">
                <a:off x="2763297" y="3811145"/>
                <a:ext cx="737688" cy="92445"/>
              </a:xfrm>
              <a:prstGeom prst="straightConnector1">
                <a:avLst/>
              </a:prstGeom>
              <a:ln w="57150">
                <a:solidFill>
                  <a:srgbClr val="FF7D7D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770718" y="3718924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F7D7D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습도 감지</a:t>
                </a:r>
                <a:endParaRPr lang="ko-KR" altLang="en-US" dirty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337486" y="5035134"/>
                <a:ext cx="987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F7D7D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온도 감지</a:t>
                </a:r>
                <a:endParaRPr lang="ko-KR" altLang="en-US" dirty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971603" y="4995193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▲</a:t>
              </a:r>
              <a:r>
                <a:rPr lang="en-US" altLang="ko-KR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DHT11 </a:t>
              </a:r>
              <a:r>
                <a:rPr lang="ko-KR" altLang="en-US" dirty="0" smtClean="0">
                  <a:solidFill>
                    <a:srgbClr val="FF7D7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내부</a:t>
              </a:r>
              <a:endParaRPr lang="ko-KR" altLang="en-US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030" name="Picture 6" descr="UNDERLINE PNG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98610">
            <a:off x="6014745" y="4727538"/>
            <a:ext cx="1531860" cy="5326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593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76" grpId="0" animBg="1"/>
      <p:bldP spid="77" grpId="0" animBg="1"/>
      <p:bldP spid="79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 </a:t>
            </a:r>
            <a:r>
              <a:rPr lang="ko-KR" altLang="en-US" sz="4500" dirty="0" err="1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파헤쳐보기</a:t>
            </a:r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센서를 사용해보자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- CDS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624" y="1711975"/>
            <a:ext cx="4457700" cy="37528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7" y="2386253"/>
            <a:ext cx="5801863" cy="2651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3583" y="503824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▲회로 구성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8777" y="546482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▲예시 소스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92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 </a:t>
            </a:r>
            <a:r>
              <a:rPr lang="ko-KR" altLang="en-US" sz="4500" dirty="0" err="1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파헤쳐보기</a:t>
            </a:r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센서를 사용해보자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–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 모니터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73200" y="2394290"/>
            <a:ext cx="41825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Serial.println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()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출력한 이후 한 줄 </a:t>
            </a:r>
            <a:r>
              <a:rPr lang="ko-KR" altLang="en-US" sz="32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개행</a:t>
            </a:r>
            <a:endParaRPr lang="en-US" altLang="ko-KR" sz="32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32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2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Serial.print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()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출력한 이후 </a:t>
            </a:r>
            <a:r>
              <a:rPr lang="ko-KR" altLang="en-US" sz="32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개행하지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않음</a:t>
            </a:r>
            <a:endParaRPr lang="en-US" altLang="ko-KR" sz="32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096000" y="2394290"/>
            <a:ext cx="5262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Serial.println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(“”Hello””);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delay(1000);</a:t>
            </a:r>
          </a:p>
          <a:p>
            <a:endParaRPr lang="en-US" altLang="ko-KR" sz="32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2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Serial.println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(3);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delay(1000);</a:t>
            </a:r>
            <a:endParaRPr lang="ko-KR" altLang="en-US" sz="32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92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367</Words>
  <Application>Microsoft Office PowerPoint</Application>
  <PresentationFormat>사용자 지정</PresentationFormat>
  <Paragraphs>152</Paragraphs>
  <Slides>15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Aram Lim</dc:creator>
  <cp:lastModifiedBy>이인규</cp:lastModifiedBy>
  <cp:revision>121</cp:revision>
  <dcterms:created xsi:type="dcterms:W3CDTF">2017-09-10T11:50:49Z</dcterms:created>
  <dcterms:modified xsi:type="dcterms:W3CDTF">2018-01-29T13:32:36Z</dcterms:modified>
</cp:coreProperties>
</file>