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64" r:id="rId11"/>
    <p:sldId id="271" r:id="rId12"/>
    <p:sldId id="272" r:id="rId13"/>
    <p:sldId id="273" r:id="rId14"/>
    <p:sldId id="275" r:id="rId15"/>
    <p:sldId id="274" r:id="rId16"/>
    <p:sldId id="276" r:id="rId17"/>
    <p:sldId id="277" r:id="rId18"/>
    <p:sldId id="280" r:id="rId19"/>
    <p:sldId id="281" r:id="rId20"/>
    <p:sldId id="278" r:id="rId21"/>
    <p:sldId id="279" r:id="rId22"/>
    <p:sldId id="282" r:id="rId23"/>
    <p:sldId id="283" r:id="rId24"/>
    <p:sldId id="2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  <a:srgbClr val="E9544D"/>
    <a:srgbClr val="EC5777"/>
    <a:srgbClr val="FF6F6E"/>
    <a:srgbClr val="E6E6E6"/>
    <a:srgbClr val="FF7979"/>
    <a:srgbClr val="FF999A"/>
    <a:srgbClr val="DF6551"/>
    <a:srgbClr val="3EECD1"/>
    <a:srgbClr val="D5C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76824" autoAdjust="0"/>
  </p:normalViewPr>
  <p:slideViewPr>
    <p:cSldViewPr snapToGrid="0">
      <p:cViewPr varScale="1">
        <p:scale>
          <a:sx n="87" d="100"/>
          <a:sy n="87" d="100"/>
        </p:scale>
        <p:origin x="51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DB2C-7CB4-4FA5-93CB-46C6CA7DD1A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0E7EC-25F5-4A50-B385-1F92C6D4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8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7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Switch()</a:t>
            </a:r>
            <a:r>
              <a:rPr lang="ko-KR" altLang="en-US" dirty="0"/>
              <a:t>에는 꼭 정수형 문자형이 들어가야 합니다</a:t>
            </a:r>
            <a:r>
              <a:rPr lang="en-US" altLang="ko-KR" dirty="0"/>
              <a:t>. </a:t>
            </a:r>
            <a:r>
              <a:rPr lang="ko-KR" altLang="en-US" dirty="0"/>
              <a:t>정수나 문자형 외에 형이 들어올 경오 오류가 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Case1 </a:t>
            </a:r>
            <a:r>
              <a:rPr lang="ko-KR" altLang="en-US" dirty="0"/>
              <a:t>의 의미는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안녕이라는걸</a:t>
            </a:r>
            <a:r>
              <a:rPr lang="ko-KR" altLang="en-US" dirty="0"/>
              <a:t> 실행해라 라는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ko-KR" altLang="en-US" dirty="0" err="1"/>
              <a:t>반가워를</a:t>
            </a:r>
            <a:r>
              <a:rPr lang="ko-KR" altLang="en-US" dirty="0"/>
              <a:t> 실행하게 되는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break</a:t>
            </a:r>
            <a:r>
              <a:rPr lang="ko-KR" altLang="en-US" dirty="0"/>
              <a:t>라는 것이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Break</a:t>
            </a:r>
            <a:r>
              <a:rPr lang="ko-KR" altLang="en-US" dirty="0"/>
              <a:t>라는 단어는 </a:t>
            </a:r>
            <a:r>
              <a:rPr lang="ko-KR" altLang="en-US" dirty="0" err="1"/>
              <a:t>듣자마자</a:t>
            </a:r>
            <a:r>
              <a:rPr lang="ko-KR" altLang="en-US" dirty="0"/>
              <a:t> 뭔가 멈춰야 될 듯한 자동차의 브레이크가 연상이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비슷한 의미입니다</a:t>
            </a:r>
            <a:r>
              <a:rPr lang="en-US" altLang="ko-KR" dirty="0"/>
              <a:t>. Break</a:t>
            </a:r>
            <a:r>
              <a:rPr lang="ko-KR" altLang="en-US" dirty="0"/>
              <a:t>라는 문에서는 이제 그만해 라는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설명하자면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일 때 </a:t>
            </a:r>
            <a:r>
              <a:rPr lang="ko-KR" altLang="en-US" dirty="0" err="1"/>
              <a:t>잘가를</a:t>
            </a:r>
            <a:r>
              <a:rPr lang="ko-KR" altLang="en-US" dirty="0"/>
              <a:t> 실행합니다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break</a:t>
            </a:r>
            <a:r>
              <a:rPr lang="ko-KR" altLang="en-US" dirty="0"/>
              <a:t>를 만났기 때문에 거기서 멈추고 더 이상 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break</a:t>
            </a:r>
            <a:r>
              <a:rPr lang="ko-KR" altLang="en-US" dirty="0"/>
              <a:t>가 없다면 반가워도 실행하겠지요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는 위 </a:t>
            </a:r>
            <a:r>
              <a:rPr lang="en-US" altLang="ko-KR" dirty="0"/>
              <a:t>case</a:t>
            </a:r>
            <a:r>
              <a:rPr lang="ko-KR" altLang="en-US" dirty="0"/>
              <a:t>에 참인 것이 아무것도 없을 때 실행되는 문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있어도 되고 없어도 되지만 이왕이면 해주는 것이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3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이것은 예제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코드를 작성하고 실행시켜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en-US" altLang="ko-KR" dirty="0"/>
              <a:t> 2</a:t>
            </a:r>
            <a:r>
              <a:rPr lang="ko-KR" altLang="en-US" dirty="0"/>
              <a:t>로 했을 때 어떤 결과가 나올까요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(break</a:t>
            </a:r>
            <a:r>
              <a:rPr lang="ko-KR" altLang="en-US" dirty="0"/>
              <a:t>문이 없기때문에 탕수육 까지 출력이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5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84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3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39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우리는 블루투스 모듈 중 </a:t>
            </a:r>
            <a:r>
              <a:rPr lang="en-US" altLang="ko-KR" dirty="0"/>
              <a:t>HC-06</a:t>
            </a:r>
            <a:r>
              <a:rPr lang="ko-KR" altLang="en-US" dirty="0"/>
              <a:t>이라는 모듈을 사용 할 것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HC-06</a:t>
            </a:r>
            <a:r>
              <a:rPr lang="ko-KR" altLang="en-US" dirty="0"/>
              <a:t>모듈은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각종 휴대기기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 폰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HC-06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마스터 등과 무선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블루투스 시리얼 통신을 가능하게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미터 안팎의 무선통신이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모듈에 부착된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전원연결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페어링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상태를 확인할 수 있습니다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안드로이드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HC-06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신호를 보내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하는 것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84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보이는 사진과 같이 회로도를 구성하시면 될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HC-06</a:t>
            </a:r>
            <a:r>
              <a:rPr lang="ko-KR" altLang="en-US" dirty="0"/>
              <a:t>을 </a:t>
            </a:r>
            <a:r>
              <a:rPr lang="ko-KR" altLang="en-US" dirty="0" err="1"/>
              <a:t>자세히보면</a:t>
            </a:r>
            <a:r>
              <a:rPr lang="ko-KR" altLang="en-US" dirty="0"/>
              <a:t> </a:t>
            </a:r>
            <a:r>
              <a:rPr lang="en-US" altLang="ko-KR" dirty="0"/>
              <a:t>RXD, TXD</a:t>
            </a:r>
            <a:r>
              <a:rPr lang="ko-KR" altLang="en-US" dirty="0"/>
              <a:t>와 같이 핀의 이름이 써 있을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88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회로도를 다 구성했으면 코딩을 </a:t>
            </a:r>
            <a:r>
              <a:rPr lang="ko-KR" altLang="en-US" dirty="0" err="1"/>
              <a:t>하면됩니다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SoftwareSerial.h</a:t>
            </a:r>
            <a:r>
              <a:rPr lang="en-US" altLang="ko-KR" dirty="0"/>
              <a:t> </a:t>
            </a:r>
            <a:r>
              <a:rPr lang="ko-KR" altLang="en-US" dirty="0"/>
              <a:t>라이브러리를 이용하면 굉장히 쉽게 </a:t>
            </a:r>
            <a:r>
              <a:rPr lang="en-US" altLang="ko-KR" dirty="0"/>
              <a:t>HC-06</a:t>
            </a:r>
            <a:r>
              <a:rPr lang="ko-KR" altLang="en-US" dirty="0"/>
              <a:t>을 다룰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문제없이 동작한다면 시리얼 모니터에 </a:t>
            </a:r>
            <a:r>
              <a:rPr lang="en-US" altLang="ko-KR" dirty="0"/>
              <a:t>‘AT’</a:t>
            </a:r>
            <a:r>
              <a:rPr lang="ko-KR" altLang="en-US" dirty="0"/>
              <a:t>라고 쳐보세요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OK</a:t>
            </a:r>
            <a:r>
              <a:rPr lang="ko-KR" altLang="en-US" dirty="0"/>
              <a:t>라고 나온다면 성공한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이 블루투스 모듈의 이름을 바꿔 줄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AT+NAME ‘</a:t>
            </a:r>
            <a:r>
              <a:rPr lang="ko-KR" altLang="en-US" dirty="0"/>
              <a:t>원하는 </a:t>
            </a:r>
            <a:r>
              <a:rPr lang="ko-KR" altLang="en-US" dirty="0" err="1"/>
              <a:t>이름＇을</a:t>
            </a:r>
            <a:r>
              <a:rPr lang="ko-KR" altLang="en-US" dirty="0"/>
              <a:t> 치면서 각자 원하는 이름으로 바꿔주세요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AT+PIN ‘</a:t>
            </a:r>
            <a:r>
              <a:rPr lang="ko-KR" altLang="en-US" dirty="0"/>
              <a:t>원하는 </a:t>
            </a:r>
            <a:r>
              <a:rPr lang="ko-KR" altLang="en-US" dirty="0" err="1"/>
              <a:t>숫자‘로</a:t>
            </a:r>
            <a:r>
              <a:rPr lang="ko-KR" altLang="en-US" dirty="0"/>
              <a:t> </a:t>
            </a:r>
            <a:r>
              <a:rPr lang="ko-KR" altLang="en-US" dirty="0" err="1"/>
              <a:t>페어링</a:t>
            </a:r>
            <a:r>
              <a:rPr lang="ko-KR" altLang="en-US" dirty="0"/>
              <a:t> 암호를 변경해 줄 수 도 있습니다</a:t>
            </a:r>
            <a:r>
              <a:rPr lang="en-US" altLang="ko-KR" dirty="0"/>
              <a:t>.(</a:t>
            </a:r>
            <a:r>
              <a:rPr lang="ko-KR" altLang="en-US" dirty="0"/>
              <a:t>안한다면 기본 </a:t>
            </a:r>
            <a:r>
              <a:rPr lang="en-US" altLang="ko-KR" dirty="0"/>
              <a:t>0000 / 1234)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6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어플리케이션을 깔아줍니다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클릭 </a:t>
            </a:r>
            <a:r>
              <a:rPr lang="en-US" altLang="ko-KR" dirty="0"/>
              <a:t>-&gt; Connect to car -&gt; scan for devices</a:t>
            </a:r>
            <a:r>
              <a:rPr lang="ko-KR" altLang="en-US" dirty="0"/>
              <a:t>로 </a:t>
            </a:r>
            <a:r>
              <a:rPr lang="ko-KR" altLang="en-US" dirty="0" err="1"/>
              <a:t>스캔후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각자 이름의 모듈과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 깔았으면 </a:t>
            </a:r>
            <a:r>
              <a:rPr lang="ko-KR" altLang="en-US" dirty="0" err="1"/>
              <a:t>설리번들이</a:t>
            </a:r>
            <a:r>
              <a:rPr lang="ko-KR" altLang="en-US" dirty="0"/>
              <a:t> </a:t>
            </a:r>
            <a:r>
              <a:rPr lang="en-US" altLang="ko-KR" dirty="0"/>
              <a:t>HC-06</a:t>
            </a:r>
            <a:r>
              <a:rPr lang="ko-KR" altLang="en-US" dirty="0"/>
              <a:t>과 페어링을 할 수 있도록 도와줍니다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0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632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보이는 바와 같이 </a:t>
            </a:r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switch case</a:t>
            </a:r>
            <a:r>
              <a:rPr lang="ko-KR" altLang="en-US" dirty="0"/>
              <a:t>문을 사용하여 안드로이드에서 온 신호가 </a:t>
            </a:r>
            <a:r>
              <a:rPr lang="en-US" altLang="ko-KR" dirty="0"/>
              <a:t>‘S’</a:t>
            </a:r>
            <a:r>
              <a:rPr lang="ko-KR" altLang="en-US" dirty="0"/>
              <a:t>이면 어떤 것을 실행하라 </a:t>
            </a:r>
            <a:r>
              <a:rPr lang="ko-KR" altLang="en-US" dirty="0" err="1"/>
              <a:t>이런식으로</a:t>
            </a:r>
            <a:r>
              <a:rPr lang="ko-KR" altLang="en-US" dirty="0"/>
              <a:t> 코딩을 </a:t>
            </a:r>
            <a:r>
              <a:rPr lang="ko-KR" altLang="en-US" dirty="0" err="1"/>
              <a:t>하면됩니다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안드로이드에서 보내주는 신호는 정리해 놓았습니다</a:t>
            </a:r>
            <a:r>
              <a:rPr lang="en-US" altLang="ko-KR" dirty="0"/>
              <a:t>.\</a:t>
            </a:r>
          </a:p>
          <a:p>
            <a:endParaRPr lang="en-US" altLang="ko-KR" dirty="0"/>
          </a:p>
          <a:p>
            <a:r>
              <a:rPr lang="ko-KR" altLang="en-US" dirty="0"/>
              <a:t>코딩을 다 하고 안드로이드에서 보내주는 신호가 </a:t>
            </a:r>
            <a:r>
              <a:rPr lang="ko-KR" altLang="en-US" dirty="0" err="1"/>
              <a:t>아두이노로</a:t>
            </a:r>
            <a:r>
              <a:rPr lang="ko-KR" altLang="en-US" dirty="0"/>
              <a:t> 잘 전달되는지</a:t>
            </a:r>
            <a:r>
              <a:rPr lang="en-US" altLang="ko-KR" dirty="0"/>
              <a:t>, </a:t>
            </a:r>
            <a:r>
              <a:rPr lang="ko-KR" altLang="en-US" dirty="0"/>
              <a:t>내가 </a:t>
            </a:r>
            <a:r>
              <a:rPr lang="ko-KR" altLang="en-US" dirty="0" err="1"/>
              <a:t>원하는대로</a:t>
            </a:r>
            <a:r>
              <a:rPr lang="ko-KR" altLang="en-US" dirty="0"/>
              <a:t> </a:t>
            </a:r>
            <a:r>
              <a:rPr lang="en-US" altLang="ko-KR" dirty="0"/>
              <a:t>switch case</a:t>
            </a:r>
            <a:r>
              <a:rPr lang="ko-KR" altLang="en-US" dirty="0"/>
              <a:t>문이 잘 작동하는지 확인합니다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93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</a:t>
            </a:r>
            <a:r>
              <a:rPr lang="en-US" altLang="ko-KR" dirty="0"/>
              <a:t>switch case</a:t>
            </a:r>
            <a:r>
              <a:rPr lang="ko-KR" altLang="en-US" dirty="0"/>
              <a:t>가 잘 동작되고 안드로이드와 블루투스 모듈간 의 통신이 잘된다면 이제 진짜로 </a:t>
            </a:r>
            <a:r>
              <a:rPr lang="en-US" altLang="ko-KR" dirty="0"/>
              <a:t>RC</a:t>
            </a:r>
            <a:r>
              <a:rPr lang="ko-KR" altLang="en-US" dirty="0"/>
              <a:t>카를 제어해 볼 시간입니다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6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이번에는 함수를 사용해서 구현해 볼까요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Go_car</a:t>
            </a:r>
            <a:r>
              <a:rPr lang="en-US" altLang="ko-KR" dirty="0"/>
              <a:t>()</a:t>
            </a:r>
            <a:r>
              <a:rPr lang="ko-KR" altLang="en-US" dirty="0"/>
              <a:t>라는 함수를 구현하고 함수안에 모터를 </a:t>
            </a:r>
            <a:r>
              <a:rPr lang="ko-KR" altLang="en-US" dirty="0" err="1"/>
              <a:t>구동시키는</a:t>
            </a:r>
            <a:r>
              <a:rPr lang="ko-KR" altLang="en-US" dirty="0"/>
              <a:t> 코드를 작성해줍니다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switch case</a:t>
            </a:r>
            <a:r>
              <a:rPr lang="ko-KR" altLang="en-US" dirty="0"/>
              <a:t>에서 </a:t>
            </a:r>
            <a:r>
              <a:rPr lang="en-US" altLang="ko-KR" dirty="0" err="1"/>
              <a:t>go_car</a:t>
            </a:r>
            <a:r>
              <a:rPr lang="en-US" altLang="ko-KR" dirty="0"/>
              <a:t>()</a:t>
            </a:r>
            <a:r>
              <a:rPr lang="ko-KR" altLang="en-US" dirty="0"/>
              <a:t>를 호출하면 앞으로 갈 수 있겠죠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자 한번 구동해보고 잘 돌아가는지 확인합니다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40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6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오늘은 스피커를 이용해 </a:t>
            </a:r>
            <a:r>
              <a:rPr lang="ko-KR" altLang="en-US" dirty="0" err="1"/>
              <a:t>아두이노로</a:t>
            </a:r>
            <a:r>
              <a:rPr lang="ko-KR" altLang="en-US" dirty="0"/>
              <a:t> 멜로디를 연주해보도록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원리는 아마 다들 알 것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코일에 소리 정보를 가진 전류를 흘려주면 코일과 붙어있는 진동판이 진동을 하면 소리가 나는 원리입니다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블루투스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부품의 이름은 </a:t>
            </a:r>
            <a:r>
              <a:rPr lang="en-US" altLang="ko-KR" dirty="0"/>
              <a:t>HC-05 / 06</a:t>
            </a:r>
            <a:r>
              <a:rPr lang="ko-KR" altLang="en-US" dirty="0"/>
              <a:t>이라는 블루투스 모듈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블루투스는 여러분들도 많이 아실 겁니다</a:t>
            </a:r>
            <a:r>
              <a:rPr lang="en-US" altLang="ko-KR" dirty="0"/>
              <a:t>. </a:t>
            </a:r>
            <a:r>
              <a:rPr lang="ko-KR" altLang="en-US" dirty="0"/>
              <a:t>핸드폰과 블루투스 스피커를 연결하거나</a:t>
            </a:r>
            <a:r>
              <a:rPr lang="en-US" altLang="ko-KR" dirty="0"/>
              <a:t>, </a:t>
            </a:r>
            <a:r>
              <a:rPr lang="ko-KR" altLang="en-US" dirty="0"/>
              <a:t>블루투스 이어폰</a:t>
            </a:r>
            <a:r>
              <a:rPr lang="en-US" altLang="ko-KR" dirty="0"/>
              <a:t>, </a:t>
            </a:r>
            <a:r>
              <a:rPr lang="ko-KR" altLang="en-US" dirty="0"/>
              <a:t>등에 많이 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무선이죠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오늘은 이 두가지를 이용할 것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스피커를 이용해서 소리를 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원리는 아까 짧게 설명했습니다</a:t>
            </a:r>
            <a:r>
              <a:rPr lang="en-US" altLang="ko-KR" dirty="0"/>
              <a:t>. </a:t>
            </a:r>
            <a:r>
              <a:rPr lang="ko-KR" altLang="en-US" dirty="0"/>
              <a:t>중요한 것은 전류가 코일에 흐르면 코일과 붙어있는 진동판이 진동하면서 주위의 공기를 진동 시킵니다</a:t>
            </a:r>
            <a:r>
              <a:rPr lang="en-US" altLang="ko-KR" dirty="0"/>
              <a:t>. </a:t>
            </a:r>
            <a:r>
              <a:rPr lang="ko-KR" altLang="en-US" dirty="0"/>
              <a:t>즉 소리가 나는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회로도는 사진과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소스는 아까 미리 옮겨 두었던 소스를 이용하겠습니다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2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anlogWrite</a:t>
            </a:r>
            <a:r>
              <a:rPr lang="ko-KR" altLang="en-US" dirty="0"/>
              <a:t>함수를 통해</a:t>
            </a:r>
            <a:r>
              <a:rPr lang="en-US" altLang="ko-KR" dirty="0"/>
              <a:t>(</a:t>
            </a:r>
            <a:r>
              <a:rPr lang="en-US" altLang="ko-KR" dirty="0" err="1"/>
              <a:t>pwm</a:t>
            </a:r>
            <a:r>
              <a:rPr lang="en-US" altLang="ko-KR" dirty="0"/>
              <a:t>)</a:t>
            </a:r>
            <a:r>
              <a:rPr lang="ko-KR" altLang="en-US" dirty="0"/>
              <a:t>으로 소리를 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6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좀더 쉽게 </a:t>
            </a:r>
            <a:r>
              <a:rPr lang="en-US" altLang="ko-KR" dirty="0"/>
              <a:t>tone()</a:t>
            </a:r>
            <a:r>
              <a:rPr lang="ko-KR" altLang="en-US" dirty="0"/>
              <a:t>함수를 사용하면 주파수를 더 쉽게 제어할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1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tone</a:t>
            </a:r>
            <a:r>
              <a:rPr lang="ko-KR" altLang="en-US" dirty="0"/>
              <a:t>을 사용하면 여러 계이름을 낼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슈퍼마리오와</a:t>
            </a:r>
            <a:r>
              <a:rPr lang="ko-KR" altLang="en-US" dirty="0"/>
              <a:t> 스타워즈의 </a:t>
            </a:r>
            <a:r>
              <a:rPr lang="ko-KR" altLang="en-US" dirty="0" err="1"/>
              <a:t>브금을</a:t>
            </a:r>
            <a:r>
              <a:rPr lang="ko-KR" altLang="en-US" dirty="0"/>
              <a:t> 연주할 수 있는 코드를 저희가 준비했습니다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다 작동시켜서 </a:t>
            </a:r>
            <a:r>
              <a:rPr lang="ko-KR" altLang="en-US" dirty="0" err="1"/>
              <a:t>들어보시길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29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switch/case</a:t>
            </a:r>
            <a:r>
              <a:rPr lang="ko-KR" altLang="en-US" dirty="0"/>
              <a:t>문에 차이점에 대한 설명</a:t>
            </a:r>
            <a:endParaRPr lang="en-US" altLang="ko-KR" dirty="0"/>
          </a:p>
          <a:p>
            <a:r>
              <a:rPr lang="ko-KR" altLang="en-US" dirty="0"/>
              <a:t>한 가지 값에 대해서 여러 판단을 할 때 </a:t>
            </a:r>
            <a:r>
              <a:rPr lang="en-US" altLang="ko-KR" dirty="0"/>
              <a:t>if</a:t>
            </a:r>
            <a:r>
              <a:rPr lang="ko-KR" altLang="en-US" dirty="0"/>
              <a:t>문 보다는 </a:t>
            </a:r>
            <a:r>
              <a:rPr lang="en-US" altLang="ko-KR" dirty="0"/>
              <a:t>switch/case</a:t>
            </a:r>
            <a:r>
              <a:rPr lang="ko-KR" altLang="en-US" dirty="0"/>
              <a:t>문이 훨씬 더 간편하고 보기 쉽겠죠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그리고 속도의 면에서도 </a:t>
            </a:r>
            <a:r>
              <a:rPr lang="en-US" altLang="ko-KR" dirty="0"/>
              <a:t>switch/case</a:t>
            </a:r>
            <a:r>
              <a:rPr lang="ko-KR" altLang="en-US" dirty="0"/>
              <a:t>문이 좀 더 빠르다고 합니다</a:t>
            </a:r>
            <a:r>
              <a:rPr lang="en-US" altLang="ko-KR" dirty="0"/>
              <a:t>.(switch/case</a:t>
            </a:r>
            <a:r>
              <a:rPr lang="ko-KR" altLang="en-US" dirty="0"/>
              <a:t>문이 컴파일러 단에서 더 짧은 코드</a:t>
            </a:r>
            <a:r>
              <a:rPr lang="en-US" altLang="ko-KR" dirty="0"/>
              <a:t>(</a:t>
            </a:r>
            <a:r>
              <a:rPr lang="ko-KR" altLang="en-US" dirty="0"/>
              <a:t>어셈블리어</a:t>
            </a:r>
            <a:r>
              <a:rPr lang="en-US" altLang="ko-KR" dirty="0"/>
              <a:t>) -&gt; </a:t>
            </a:r>
            <a:r>
              <a:rPr lang="ko-KR" altLang="en-US" dirty="0"/>
              <a:t>더 </a:t>
            </a:r>
            <a:r>
              <a:rPr lang="ko-KR" altLang="en-US" dirty="0" err="1"/>
              <a:t>빠른속도</a:t>
            </a:r>
            <a:r>
              <a:rPr lang="en-US" altLang="ko-KR" dirty="0"/>
              <a:t>, </a:t>
            </a:r>
            <a:r>
              <a:rPr lang="ko-KR" altLang="en-US" dirty="0"/>
              <a:t>효율적</a:t>
            </a:r>
            <a:r>
              <a:rPr lang="en-US" altLang="ko-KR" dirty="0"/>
              <a:t>)</a:t>
            </a:r>
            <a:r>
              <a:rPr lang="ko-KR" altLang="en-US" dirty="0"/>
              <a:t>이라는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9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3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8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8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20" y="-99680"/>
            <a:ext cx="2271618" cy="12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30000">
              <a:schemeClr val="tx2">
                <a:lumMod val="75000"/>
              </a:schemeClr>
            </a:gs>
            <a:gs pos="41000">
              <a:schemeClr val="tx2">
                <a:lumMod val="75000"/>
              </a:schemeClr>
            </a:gs>
            <a:gs pos="2900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4413159" y="4888697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928085" y="623763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786011" y="53534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818740" y="3357394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797785" y="5802270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435984" y="256164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871341" y="494641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651060" y="543095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88907" y="2552319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841169" y="-404816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392222" y="6570195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788405" y="1835471"/>
            <a:ext cx="3909600" cy="39096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67882" y="1804566"/>
            <a:ext cx="3326549" cy="3326549"/>
          </a:xfrm>
          <a:prstGeom prst="rect">
            <a:avLst/>
          </a:prstGeom>
          <a:solidFill>
            <a:srgbClr val="E9544D"/>
          </a:solidFill>
          <a:ln>
            <a:noFill/>
          </a:ln>
          <a:effectLst>
            <a:outerShdw blurRad="2413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4831" y="1118078"/>
            <a:ext cx="3326549" cy="3326549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65960" y="1366688"/>
            <a:ext cx="3326866" cy="3326866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45742" y="1917691"/>
            <a:ext cx="324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차시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부저와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032429" y="733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5006" y="5263877"/>
            <a:ext cx="1641780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2017. 00. 00.  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-358969" y="54029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1767004" y="3272592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63494D-4E65-44D7-8BAE-27B41703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6" y="1687091"/>
            <a:ext cx="5410636" cy="4436721"/>
          </a:xfrm>
          <a:prstGeom prst="rect">
            <a:avLst/>
          </a:prstGeom>
        </p:spPr>
      </p:pic>
      <p:pic>
        <p:nvPicPr>
          <p:cNvPr id="5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CB833DE-CA82-4D84-A3C4-57D2C0206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57" y="1301039"/>
            <a:ext cx="4572558" cy="49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1107722" y="1682773"/>
            <a:ext cx="966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 (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 {</a:t>
            </a:r>
            <a:b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 1(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안녕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2(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 가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3(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반가워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4(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 만나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default :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실행문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0920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1107722" y="1579899"/>
            <a:ext cx="96657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 (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{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1 :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자장면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\n");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2 :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군만두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\n"); </a:t>
            </a:r>
            <a:b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 3 :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탕수육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\n");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4 :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짬뽕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\n");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default :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그런 음식은 없습니다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.");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5812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1101950" y="1317383"/>
            <a:ext cx="9665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CDS(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조도센서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모듈과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사용해 봅시다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66A6C1-4446-4804-B19F-42FBB8DD9E09}"/>
              </a:ext>
            </a:extLst>
          </p:cNvPr>
          <p:cNvSpPr txBox="1"/>
          <p:nvPr/>
        </p:nvSpPr>
        <p:spPr>
          <a:xfrm>
            <a:off x="3484674" y="2183160"/>
            <a:ext cx="74109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 (CDS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{</a:t>
            </a:r>
            <a:b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 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새벽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오전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점심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오후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case 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default 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49773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49058768-6243-44C8-B3BC-0F6EB46FB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6" y="1572397"/>
            <a:ext cx="4314825" cy="10572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C5DF95-41F5-43D1-BEDE-006DD76B18C7}"/>
              </a:ext>
            </a:extLst>
          </p:cNvPr>
          <p:cNvSpPr txBox="1"/>
          <p:nvPr/>
        </p:nvSpPr>
        <p:spPr>
          <a:xfrm>
            <a:off x="485063" y="3006265"/>
            <a:ext cx="1092712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디지털 통신 기기를 위한 개인 근거리 무선 통신 산업 표준이다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블루투스는 수 미터에서 수십 미터 정도의 거리를 둔 정보기기 사이에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전파를 이용해서 간단한 정보를 교환하는데 사용된다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키보드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마우스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이어폰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전자기기에 많이 사용된다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1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49058768-6243-44C8-B3BC-0F6EB46FB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6" y="1572397"/>
            <a:ext cx="4314825" cy="10572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C5DF95-41F5-43D1-BEDE-006DD76B18C7}"/>
              </a:ext>
            </a:extLst>
          </p:cNvPr>
          <p:cNvSpPr txBox="1"/>
          <p:nvPr/>
        </p:nvSpPr>
        <p:spPr>
          <a:xfrm>
            <a:off x="485063" y="3006265"/>
            <a:ext cx="109271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 통신을 이용하여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조종해 보자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통신을 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조종을 하면 조종 신호가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통신을 이용해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에게로 전달 되고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움직이게 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2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E8563121-5EF3-4661-BC8A-E38B69D1F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1" y="1418741"/>
            <a:ext cx="3053580" cy="305358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359F04-976D-4526-A679-95A65E97113A}"/>
              </a:ext>
            </a:extLst>
          </p:cNvPr>
          <p:cNvSpPr txBox="1"/>
          <p:nvPr/>
        </p:nvSpPr>
        <p:spPr>
          <a:xfrm>
            <a:off x="522447" y="4797418"/>
            <a:ext cx="109152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HC-06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통신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HC-06(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RC Car)</a:t>
            </a:r>
          </a:p>
        </p:txBody>
      </p:sp>
    </p:spTree>
    <p:extLst>
      <p:ext uri="{BB962C8B-B14F-4D97-AF65-F5344CB8AC3E}">
        <p14:creationId xmlns:p14="http://schemas.microsoft.com/office/powerpoint/2010/main" val="28646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4A494179-5AD7-40DE-9B88-5B56FACD6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0" y="2779412"/>
            <a:ext cx="4641228" cy="2241682"/>
          </a:xfrm>
          <a:prstGeom prst="rect">
            <a:avLst/>
          </a:prstGeom>
        </p:spPr>
      </p:pic>
      <p:pic>
        <p:nvPicPr>
          <p:cNvPr id="6" name="그림 5" descr="회로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CDF359C0-FEA9-4E18-B7B1-6B2215C1F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76" y="1159228"/>
            <a:ext cx="4096097" cy="52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FB203-27DB-4FE5-9237-69C1EF3CCC3F}"/>
              </a:ext>
            </a:extLst>
          </p:cNvPr>
          <p:cNvSpPr txBox="1"/>
          <p:nvPr/>
        </p:nvSpPr>
        <p:spPr>
          <a:xfrm>
            <a:off x="522447" y="1343038"/>
            <a:ext cx="104786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#include &lt;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SoftwareSerial.h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시리얼통신 라이브러리 호출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=2;   //Rx HC-06 -&gt; Arduino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blueRx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=3;   //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Arduino -&gt; HC-06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SoftwareSerial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blueRx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);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 통신을 위한 객체선언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 setup()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Serial.begin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(9600); 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시리얼모니터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mySerial.begin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(9600);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 시리얼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 loop()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if 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 {      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Serial.write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());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블루투스측 내용을 시리얼모니터에 출력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if 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Serial.available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 {        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mySerial.write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Serial.read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());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 모니터 내용을 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블루추스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측에 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35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1EEB7B8-75C9-4CE7-BFB4-787B1B58E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9" y="2129380"/>
            <a:ext cx="5031473" cy="29180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9B89A55-B6E4-4BF5-9CC6-E151D4D78F15}"/>
              </a:ext>
            </a:extLst>
          </p:cNvPr>
          <p:cNvSpPr txBox="1"/>
          <p:nvPr/>
        </p:nvSpPr>
        <p:spPr>
          <a:xfrm>
            <a:off x="5307084" y="1663017"/>
            <a:ext cx="61644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AT(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 정상 확인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AT+NAME “</a:t>
            </a:r>
            <a:r>
              <a:rPr lang="ko-KR" altLang="en-US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이름</a:t>
            </a:r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</a:p>
          <a:p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이름 설정</a:t>
            </a:r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4400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AT+PIN “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숫자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페어링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암호 변경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1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/>
          <p:nvPr/>
        </p:nvCxnSpPr>
        <p:spPr>
          <a:xfrm>
            <a:off x="701152" y="1074058"/>
            <a:ext cx="1104979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8017586" y="32624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294086" y="264397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1305" y="1635099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61530" y="2466096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7107" y="1711150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1305" y="2785554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561530" y="3616551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97107" y="2861605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305" y="401630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561530" y="484729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97107" y="409235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21305" y="516557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1530" y="599656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7107" y="524162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카를 조종해 보자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086" y="117163"/>
            <a:ext cx="5150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 w="38100">
                  <a:noFill/>
                </a:ln>
                <a:solidFill>
                  <a:srgbClr val="FF7D7D"/>
                </a:solidFill>
                <a:effectLst>
                  <a:outerShdw dist="38100" algn="ctr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8000" dirty="0">
              <a:ln w="38100">
                <a:noFill/>
              </a:ln>
              <a:solidFill>
                <a:srgbClr val="FF7D7D"/>
              </a:solidFill>
              <a:effectLst>
                <a:outerShdw dist="38100" algn="ctr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68718" y="2977038"/>
            <a:ext cx="1743289" cy="1743289"/>
          </a:xfrm>
          <a:prstGeom prst="roundRect">
            <a:avLst>
              <a:gd name="adj" fmla="val 1879"/>
            </a:avLst>
          </a:prstGeom>
          <a:noFill/>
          <a:ln w="412750"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968040" y="222861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444064" y="222861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03831" y="222989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493052" y="2225356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968118" y="5112788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44142" y="5112788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903908" y="511407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493130" y="510953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 rot="5400000">
            <a:off x="734016" y="343554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 rot="5400000">
            <a:off x="734016" y="3911567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 rot="5400000">
            <a:off x="732732" y="4371334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 rot="5400000">
            <a:off x="737271" y="296055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 rot="5400000">
            <a:off x="3640362" y="343554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 rot="5400000">
            <a:off x="3640362" y="3911567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 rot="5400000">
            <a:off x="3639079" y="4371334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 rot="5400000">
            <a:off x="3643618" y="296055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1452303" y="2927523"/>
            <a:ext cx="169682" cy="169682"/>
          </a:xfrm>
          <a:prstGeom prst="ellipse">
            <a:avLst/>
          </a:prstGeom>
          <a:solidFill>
            <a:srgbClr val="FF7D7D"/>
          </a:solidFill>
          <a:ln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건물, 실외, 옅은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0E5395C4-55CA-435F-89E5-33130CEB7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00" y="3794413"/>
            <a:ext cx="4922520" cy="26308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07FB203-27DB-4FE5-9237-69C1EF3CCC3F}"/>
              </a:ext>
            </a:extLst>
          </p:cNvPr>
          <p:cNvSpPr txBox="1"/>
          <p:nvPr/>
        </p:nvSpPr>
        <p:spPr>
          <a:xfrm>
            <a:off x="522447" y="1343038"/>
            <a:ext cx="10478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플레이스토어 에서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조종할 수 있는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다운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이름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Arduino Bluetooth RC Car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 클릭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Connect to car -&gt; scan for devices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스캔 후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각자 이름의 모듈과 연결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19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8"/>
            <a:ext cx="8830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case “S” :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("Stop“);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9450140" y="1331985"/>
            <a:ext cx="2436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3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8"/>
            <a:ext cx="8830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case “S” 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모터 정지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9450140" y="1331985"/>
            <a:ext cx="2436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5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9"/>
            <a:ext cx="83070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go_car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digitalWrite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(…) // Go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case “S” :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go_car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8976793" y="1243727"/>
            <a:ext cx="2909953" cy="5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8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71436" y="1908148"/>
            <a:ext cx="7366038" cy="2554545"/>
          </a:xfrm>
          <a:prstGeom prst="rect">
            <a:avLst/>
          </a:prstGeom>
          <a:noFill/>
          <a:effectLst>
            <a:outerShdw blurRad="76200" dist="50800" dir="3240000" algn="tl" rotWithShape="0">
              <a:prstClr val="black">
                <a:alpha val="44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0" kern="2900" spc="600" dirty="0">
                <a:ln w="38100">
                  <a:noFill/>
                </a:ln>
                <a:solidFill>
                  <a:srgbClr val="FF7D7D"/>
                </a:solidFill>
                <a:effectLst>
                  <a:outerShdw blurRad="25400" dist="38100" dir="120000" algn="ctr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Thanks</a:t>
            </a:r>
            <a:endParaRPr lang="ko-KR" altLang="en-US" sz="16000" kern="2900" spc="600" dirty="0">
              <a:ln w="38100">
                <a:noFill/>
              </a:ln>
              <a:solidFill>
                <a:srgbClr val="FF7D7D"/>
              </a:solidFill>
              <a:effectLst>
                <a:outerShdw blurRad="25400" dist="38100" dir="120000" algn="ctr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2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지난 시간 복습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6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5BC574-D3E0-4974-9758-8EC017A1B5CF}"/>
              </a:ext>
            </a:extLst>
          </p:cNvPr>
          <p:cNvSpPr txBox="1"/>
          <p:nvPr/>
        </p:nvSpPr>
        <p:spPr>
          <a:xfrm>
            <a:off x="1255923" y="1892357"/>
            <a:ext cx="9665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차시 때 구현한 작품 테스트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EBB34-5773-4BE5-AD86-C3A9CE552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51" y="3105340"/>
            <a:ext cx="2774627" cy="2774627"/>
          </a:xfrm>
          <a:prstGeom prst="rect">
            <a:avLst/>
          </a:prstGeom>
        </p:spPr>
      </p:pic>
      <p:pic>
        <p:nvPicPr>
          <p:cNvPr id="6" name="그림 5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A8CFFE76-3FCC-4DBF-9465-3801B4967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54" y="3059221"/>
            <a:ext cx="2724854" cy="27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4619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수업 목표 설정 및 부품 소개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운송, 디스크브레이크이(가) 표시된 사진&#10;&#10;매우 높은 신뢰도로 생성된 설명">
            <a:extLst>
              <a:ext uri="{FF2B5EF4-FFF2-40B4-BE49-F238E27FC236}">
                <a16:creationId xmlns:a16="http://schemas.microsoft.com/office/drawing/2014/main" id="{2ADE9C1B-D75A-4044-B0BB-3818360E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43" y="2500740"/>
            <a:ext cx="2945416" cy="2454513"/>
          </a:xfrm>
          <a:prstGeom prst="rect">
            <a:avLst/>
          </a:prstGeom>
        </p:spPr>
      </p:pic>
      <p:pic>
        <p:nvPicPr>
          <p:cNvPr id="7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EB82A4B5-8A86-4AC4-8314-F6DAE01B4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47" y="2456313"/>
            <a:ext cx="2552415" cy="25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B6E2DEF4-E9EE-45BC-969A-D452AA945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1" y="2305722"/>
            <a:ext cx="9518464" cy="33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3B66BA7-C506-4EEF-AB05-6B110C646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0" y="1435964"/>
            <a:ext cx="557290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E1447E8-A689-4DC3-89A2-AE9D2619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31" y="2607094"/>
            <a:ext cx="10127586" cy="25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62E713A-CE61-48E2-9A96-15FA0D74B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04" y="2006560"/>
            <a:ext cx="8213992" cy="3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5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멜로디 연주하기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91C8D-FA1B-4B88-8889-3D72EF418390}"/>
              </a:ext>
            </a:extLst>
          </p:cNvPr>
          <p:cNvSpPr txBox="1"/>
          <p:nvPr/>
        </p:nvSpPr>
        <p:spPr>
          <a:xfrm>
            <a:off x="1091075" y="1484414"/>
            <a:ext cx="9665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노래를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아두이노로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연주해 보자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장난감이(가) 표시된 사진&#10;&#10;높은 신뢰도로 생성된 설명">
            <a:extLst>
              <a:ext uri="{FF2B5EF4-FFF2-40B4-BE49-F238E27FC236}">
                <a16:creationId xmlns:a16="http://schemas.microsoft.com/office/drawing/2014/main" id="{A15EC24F-80C2-4BB1-A81D-E4DA753D3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19" y="2776586"/>
            <a:ext cx="4602709" cy="2618568"/>
          </a:xfrm>
          <a:prstGeom prst="rect">
            <a:avLst/>
          </a:prstGeom>
        </p:spPr>
      </p:pic>
      <p:pic>
        <p:nvPicPr>
          <p:cNvPr id="8" name="그림 7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09E0530F-52CC-4363-9E7A-C91BD2B9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58" y="2718191"/>
            <a:ext cx="3910728" cy="27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1256</Words>
  <Application>Microsoft Office PowerPoint</Application>
  <PresentationFormat>와이드스크린</PresentationFormat>
  <Paragraphs>278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Aram Lim</dc:creator>
  <cp:lastModifiedBy>박상민</cp:lastModifiedBy>
  <cp:revision>161</cp:revision>
  <dcterms:created xsi:type="dcterms:W3CDTF">2017-09-10T11:50:49Z</dcterms:created>
  <dcterms:modified xsi:type="dcterms:W3CDTF">2018-01-27T02:03:55Z</dcterms:modified>
</cp:coreProperties>
</file>