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1" r:id="rId4"/>
    <p:sldId id="262" r:id="rId5"/>
    <p:sldId id="263" r:id="rId6"/>
    <p:sldId id="266" r:id="rId7"/>
    <p:sldId id="267" r:id="rId8"/>
    <p:sldId id="268" r:id="rId9"/>
    <p:sldId id="269" r:id="rId10"/>
    <p:sldId id="264" r:id="rId11"/>
    <p:sldId id="271" r:id="rId12"/>
    <p:sldId id="272" r:id="rId13"/>
    <p:sldId id="275" r:id="rId14"/>
    <p:sldId id="274" r:id="rId15"/>
    <p:sldId id="276" r:id="rId16"/>
    <p:sldId id="277" r:id="rId17"/>
    <p:sldId id="280" r:id="rId18"/>
    <p:sldId id="286" r:id="rId19"/>
    <p:sldId id="281" r:id="rId20"/>
    <p:sldId id="285" r:id="rId21"/>
    <p:sldId id="278" r:id="rId22"/>
    <p:sldId id="282" r:id="rId23"/>
    <p:sldId id="279" r:id="rId24"/>
    <p:sldId id="283" r:id="rId25"/>
    <p:sldId id="260" r:id="rId26"/>
  </p:sldIdLst>
  <p:sldSz cx="12192000" cy="6858000"/>
  <p:notesSz cx="6858000" cy="9144000"/>
  <p:embeddedFontLst>
    <p:embeddedFont>
      <p:font typeface="맑은 고딕" panose="020B0503020000020004" pitchFamily="34" charset="-127"/>
      <p:regular r:id="rId28"/>
      <p:bold r:id="rId29"/>
    </p:embeddedFont>
    <p:embeddedFont>
      <p:font typeface="배달의민족 주아" panose="020B0604020202020204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D7D"/>
    <a:srgbClr val="E9544D"/>
    <a:srgbClr val="EC5777"/>
    <a:srgbClr val="FF6F6E"/>
    <a:srgbClr val="E6E6E6"/>
    <a:srgbClr val="FF7979"/>
    <a:srgbClr val="FF999A"/>
    <a:srgbClr val="DF6551"/>
    <a:srgbClr val="3EECD1"/>
    <a:srgbClr val="D5C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 autoAdjust="0"/>
    <p:restoredTop sz="76824" autoAdjust="0"/>
  </p:normalViewPr>
  <p:slideViewPr>
    <p:cSldViewPr snapToGrid="0">
      <p:cViewPr>
        <p:scale>
          <a:sx n="66" d="100"/>
          <a:sy n="66" d="100"/>
        </p:scale>
        <p:origin x="169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DB2C-7CB4-4FA5-93CB-46C6CA7DD1A0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0E7EC-25F5-4A50-B385-1F92C6D4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08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373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Switch()</a:t>
            </a:r>
            <a:r>
              <a:rPr lang="ko-KR" altLang="en-US" dirty="0"/>
              <a:t>에는 꼭 정수형 문자형이 들어가야 합니다</a:t>
            </a:r>
            <a:r>
              <a:rPr lang="en-US" altLang="ko-KR" dirty="0"/>
              <a:t>. </a:t>
            </a:r>
            <a:r>
              <a:rPr lang="ko-KR" altLang="en-US" dirty="0"/>
              <a:t>정수나 문자형 외에 형이 들어올 경오 오류가 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Case1 </a:t>
            </a:r>
            <a:r>
              <a:rPr lang="ko-KR" altLang="en-US" dirty="0"/>
              <a:t>의 의미는 </a:t>
            </a:r>
            <a:r>
              <a:rPr lang="en-US" altLang="ko-KR" dirty="0" err="1"/>
              <a:t>num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ko-KR" altLang="en-US" dirty="0" err="1"/>
              <a:t>안녕이라는걸</a:t>
            </a:r>
            <a:r>
              <a:rPr lang="ko-KR" altLang="en-US" dirty="0"/>
              <a:t> 실행해라 라는 뜻입니다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</a:t>
            </a:r>
            <a:r>
              <a:rPr lang="en-US" altLang="ko-KR" dirty="0" err="1"/>
              <a:t>num</a:t>
            </a: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 err="1"/>
              <a:t>일때는</a:t>
            </a:r>
            <a:r>
              <a:rPr lang="ko-KR" altLang="en-US" dirty="0"/>
              <a:t> </a:t>
            </a:r>
            <a:r>
              <a:rPr lang="ko-KR" altLang="en-US" dirty="0" err="1"/>
              <a:t>반가워를</a:t>
            </a:r>
            <a:r>
              <a:rPr lang="ko-KR" altLang="en-US" dirty="0"/>
              <a:t> 실행하게 되는 것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break</a:t>
            </a:r>
            <a:r>
              <a:rPr lang="ko-KR" altLang="en-US" dirty="0"/>
              <a:t>라는 것이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Break</a:t>
            </a:r>
            <a:r>
              <a:rPr lang="ko-KR" altLang="en-US" dirty="0"/>
              <a:t>라는 단어는 </a:t>
            </a:r>
            <a:r>
              <a:rPr lang="ko-KR" altLang="en-US" dirty="0" err="1"/>
              <a:t>듣자마자</a:t>
            </a:r>
            <a:r>
              <a:rPr lang="ko-KR" altLang="en-US" dirty="0"/>
              <a:t> 뭔가 멈춰야 될 듯한 자동차의 브레이크가 연상이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비슷한 의미입니다</a:t>
            </a:r>
            <a:r>
              <a:rPr lang="en-US" altLang="ko-KR" dirty="0"/>
              <a:t>. Break</a:t>
            </a:r>
            <a:r>
              <a:rPr lang="ko-KR" altLang="en-US" dirty="0"/>
              <a:t>라는 문에서는 이제 그만해 라는 것이지요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좀 더 설명하자면 </a:t>
            </a:r>
            <a:r>
              <a:rPr lang="en-US" altLang="ko-KR" dirty="0" err="1"/>
              <a:t>num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일 때 </a:t>
            </a:r>
            <a:r>
              <a:rPr lang="ko-KR" altLang="en-US" dirty="0" err="1"/>
              <a:t>잘가를</a:t>
            </a:r>
            <a:r>
              <a:rPr lang="ko-KR" altLang="en-US" dirty="0"/>
              <a:t> 실행합니다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break</a:t>
            </a:r>
            <a:r>
              <a:rPr lang="ko-KR" altLang="en-US" dirty="0"/>
              <a:t>를 만났기 때문에 거기서 멈추고 더 이상 가지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break</a:t>
            </a:r>
            <a:r>
              <a:rPr lang="ko-KR" altLang="en-US" dirty="0"/>
              <a:t>가 없다면 반가워도 실행하겠지요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Default</a:t>
            </a:r>
            <a:r>
              <a:rPr lang="ko-KR" altLang="en-US" dirty="0"/>
              <a:t>는 위 </a:t>
            </a:r>
            <a:r>
              <a:rPr lang="en-US" altLang="ko-KR" dirty="0"/>
              <a:t>case</a:t>
            </a:r>
            <a:r>
              <a:rPr lang="ko-KR" altLang="en-US" dirty="0"/>
              <a:t>에 참인 것이 아무것도 없을 때 실행되는 문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있어도 되고 없어도 되지만 이왕이면 해주는 것이 좋습니다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739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이것은 예제 코드입니다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한번 코드를 작성하고 실행시켜 봅시다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en-US" altLang="ko-KR" dirty="0"/>
              <a:t> 2</a:t>
            </a:r>
            <a:r>
              <a:rPr lang="ko-KR" altLang="en-US" dirty="0"/>
              <a:t>로 했을 때 어떤 결과가 나올까요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(break</a:t>
            </a:r>
            <a:r>
              <a:rPr lang="ko-KR" altLang="en-US" dirty="0"/>
              <a:t>문이 없기때문에 탕수육 까지 출력이 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57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이번에는 </a:t>
            </a:r>
            <a:r>
              <a:rPr lang="en-US" altLang="ko-KR" dirty="0"/>
              <a:t>CDS</a:t>
            </a:r>
            <a:r>
              <a:rPr lang="ko-KR" altLang="en-US" dirty="0"/>
              <a:t>값으로 </a:t>
            </a:r>
            <a:r>
              <a:rPr lang="en-US" altLang="ko-KR" dirty="0"/>
              <a:t>switch/case</a:t>
            </a:r>
            <a:r>
              <a:rPr lang="ko-KR" altLang="en-US" dirty="0"/>
              <a:t>를 사용해 봅시다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Cds</a:t>
            </a:r>
            <a:r>
              <a:rPr lang="ko-KR" altLang="en-US" dirty="0"/>
              <a:t>값을 </a:t>
            </a:r>
            <a:r>
              <a:rPr lang="en-US" altLang="ko-KR" dirty="0"/>
              <a:t>case</a:t>
            </a:r>
            <a:r>
              <a:rPr lang="ko-KR" altLang="en-US" dirty="0"/>
              <a:t>의 </a:t>
            </a:r>
            <a:r>
              <a:rPr lang="ko-KR" altLang="en-US" dirty="0" err="1"/>
              <a:t>상수값으로</a:t>
            </a:r>
            <a:r>
              <a:rPr lang="ko-KR" altLang="en-US" dirty="0"/>
              <a:t> 설정해서 코드를 작성해봅시다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63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이번에는 </a:t>
            </a:r>
            <a:r>
              <a:rPr lang="en-US" altLang="ko-KR" dirty="0"/>
              <a:t>CDS</a:t>
            </a:r>
            <a:r>
              <a:rPr lang="ko-KR" altLang="en-US" dirty="0"/>
              <a:t>값으로 </a:t>
            </a:r>
            <a:r>
              <a:rPr lang="en-US" altLang="ko-KR" dirty="0"/>
              <a:t>switch/case</a:t>
            </a:r>
            <a:r>
              <a:rPr lang="ko-KR" altLang="en-US" dirty="0"/>
              <a:t>를 사용해 봅시다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Cds</a:t>
            </a:r>
            <a:r>
              <a:rPr lang="ko-KR" altLang="en-US" dirty="0"/>
              <a:t>값을 </a:t>
            </a:r>
            <a:r>
              <a:rPr lang="en-US" altLang="ko-KR" dirty="0"/>
              <a:t>case</a:t>
            </a:r>
            <a:r>
              <a:rPr lang="ko-KR" altLang="en-US" dirty="0"/>
              <a:t>의 </a:t>
            </a:r>
            <a:r>
              <a:rPr lang="ko-KR" altLang="en-US" dirty="0" err="1"/>
              <a:t>상수값으로</a:t>
            </a:r>
            <a:r>
              <a:rPr lang="ko-KR" altLang="en-US" dirty="0"/>
              <a:t> 설정해서 코드를 작성해봅시다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39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우리는 블루투스 모듈 중 </a:t>
            </a:r>
            <a:r>
              <a:rPr lang="en-US" altLang="ko-KR" dirty="0" smtClean="0"/>
              <a:t>HC-05</a:t>
            </a:r>
            <a:r>
              <a:rPr lang="ko-KR" altLang="en-US" dirty="0" smtClean="0"/>
              <a:t>이라는 </a:t>
            </a:r>
            <a:r>
              <a:rPr lang="ko-KR" altLang="en-US" dirty="0"/>
              <a:t>모듈을 사용 할 것 입니다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HC-05</a:t>
            </a:r>
            <a:r>
              <a:rPr lang="ko-KR" altLang="en-US" dirty="0" smtClean="0"/>
              <a:t>모듈은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각종 휴대기기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안드로이드 폰 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HC-05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마스터 등과 무선 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블루투스 시리얼 통신을 가능하게 해줍니다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미터 안팎의 무선통신이 가능합니다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모듈에 부착된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통하여 전원연결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페어링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상태를 확인할 수 있습니다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안드로이드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HC-05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신호를 보내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통신을 하는 것 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84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 보이는 사진과 같이 회로도를 구성하시면 될 것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HC-06</a:t>
            </a:r>
            <a:r>
              <a:rPr lang="ko-KR" altLang="en-US" dirty="0"/>
              <a:t>을 </a:t>
            </a:r>
            <a:r>
              <a:rPr lang="ko-KR" altLang="en-US" dirty="0" err="1"/>
              <a:t>자세히보면</a:t>
            </a:r>
            <a:r>
              <a:rPr lang="ko-KR" altLang="en-US" dirty="0"/>
              <a:t> </a:t>
            </a:r>
            <a:r>
              <a:rPr lang="en-US" altLang="ko-KR" dirty="0"/>
              <a:t>RXD, TXD</a:t>
            </a:r>
            <a:r>
              <a:rPr lang="ko-KR" altLang="en-US" dirty="0"/>
              <a:t>와 같이 핀의 이름이 써 있을 것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88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회로도를 다 구성했으면 코딩을 </a:t>
            </a:r>
            <a:r>
              <a:rPr lang="ko-KR" altLang="en-US" dirty="0" err="1"/>
              <a:t>하면됩니다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SoftwareSerial.h</a:t>
            </a:r>
            <a:r>
              <a:rPr lang="en-US" altLang="ko-KR" dirty="0"/>
              <a:t> </a:t>
            </a:r>
            <a:r>
              <a:rPr lang="ko-KR" altLang="en-US" dirty="0"/>
              <a:t>라이브러리를 이용하면 굉장히 쉽게 </a:t>
            </a:r>
            <a:r>
              <a:rPr lang="en-US" altLang="ko-KR" dirty="0"/>
              <a:t>HC-06</a:t>
            </a:r>
            <a:r>
              <a:rPr lang="ko-KR" altLang="en-US" dirty="0"/>
              <a:t>을 다룰 수 있게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HC-05</a:t>
            </a:r>
            <a:r>
              <a:rPr lang="ko-KR" altLang="en-US" dirty="0"/>
              <a:t>모듈의 </a:t>
            </a:r>
            <a:r>
              <a:rPr lang="ko-KR" altLang="en-US" dirty="0" err="1"/>
              <a:t>세팅법과</a:t>
            </a:r>
            <a:r>
              <a:rPr lang="ko-KR" altLang="en-US" dirty="0"/>
              <a:t> </a:t>
            </a:r>
            <a:r>
              <a:rPr lang="en-US" altLang="ko-KR" dirty="0"/>
              <a:t>AT</a:t>
            </a:r>
            <a:r>
              <a:rPr lang="ko-KR" altLang="en-US" dirty="0"/>
              <a:t>명령어에 대해서 알려드리겠습니다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HC-05</a:t>
            </a:r>
            <a:r>
              <a:rPr lang="ko-KR" altLang="en-US" dirty="0"/>
              <a:t>의 </a:t>
            </a:r>
            <a:r>
              <a:rPr lang="ko-KR" altLang="en-US" dirty="0" err="1"/>
              <a:t>세팅법은</a:t>
            </a:r>
            <a:r>
              <a:rPr lang="ko-KR" altLang="en-US" dirty="0"/>
              <a:t> </a:t>
            </a:r>
            <a:r>
              <a:rPr lang="ko-KR" altLang="en-US" dirty="0" err="1"/>
              <a:t>나와있는대로</a:t>
            </a:r>
            <a:r>
              <a:rPr lang="ko-KR" altLang="en-US" dirty="0"/>
              <a:t> 하시면 될 것 같습니다</a:t>
            </a:r>
            <a:r>
              <a:rPr lang="en-US" altLang="ko-KR" dirty="0"/>
              <a:t>. </a:t>
            </a:r>
            <a:r>
              <a:rPr lang="ko-KR" altLang="en-US" dirty="0" err="1"/>
              <a:t>보드레이트는</a:t>
            </a:r>
            <a:r>
              <a:rPr lang="ko-KR" altLang="en-US" dirty="0"/>
              <a:t> </a:t>
            </a:r>
            <a:r>
              <a:rPr lang="en-US" altLang="ko-KR" dirty="0"/>
              <a:t>38400</a:t>
            </a:r>
            <a:r>
              <a:rPr lang="ko-KR" altLang="en-US" dirty="0"/>
              <a:t>이며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3.3V</a:t>
            </a:r>
            <a:r>
              <a:rPr lang="ko-KR" altLang="en-US" dirty="0"/>
              <a:t>에서 케이블을 하나 꽂아서 모듈 </a:t>
            </a:r>
            <a:r>
              <a:rPr lang="ko-KR" altLang="en-US" dirty="0" err="1"/>
              <a:t>버튼쪽</a:t>
            </a:r>
            <a:r>
              <a:rPr lang="ko-KR" altLang="en-US" dirty="0"/>
              <a:t> 핀에 </a:t>
            </a:r>
            <a:r>
              <a:rPr lang="ko-KR" altLang="en-US" dirty="0" err="1"/>
              <a:t>꽂아줘야합니다</a:t>
            </a:r>
            <a:r>
              <a:rPr lang="en-US" altLang="ko-KR" dirty="0"/>
              <a:t>.(</a:t>
            </a:r>
            <a:r>
              <a:rPr lang="ko-KR" altLang="en-US" dirty="0"/>
              <a:t>전원이 </a:t>
            </a:r>
            <a:r>
              <a:rPr lang="ko-KR" altLang="en-US" dirty="0" err="1"/>
              <a:t>꽂혀있는</a:t>
            </a:r>
            <a:r>
              <a:rPr lang="ko-KR" altLang="en-US" dirty="0"/>
              <a:t> 상태로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그러면 이제 모듈이 하드웨어적으로 </a:t>
            </a:r>
            <a:r>
              <a:rPr lang="en-US" altLang="ko-KR" dirty="0"/>
              <a:t>AT</a:t>
            </a:r>
            <a:r>
              <a:rPr lang="ko-KR" altLang="en-US" dirty="0"/>
              <a:t>명령어를 칠 수 있게 세팅이 됩니다</a:t>
            </a:r>
            <a:r>
              <a:rPr lang="en-US" altLang="ko-KR" dirty="0"/>
              <a:t>(HIGH</a:t>
            </a:r>
            <a:r>
              <a:rPr lang="ko-KR" altLang="en-US" dirty="0"/>
              <a:t>신호를 준 것임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 후 </a:t>
            </a:r>
            <a:r>
              <a:rPr lang="en-US" altLang="ko-KR" dirty="0"/>
              <a:t>3.3V </a:t>
            </a:r>
            <a:r>
              <a:rPr lang="ko-KR" altLang="en-US" dirty="0"/>
              <a:t>핀을 빼고</a:t>
            </a:r>
            <a:r>
              <a:rPr lang="en-US" altLang="ko-KR" dirty="0"/>
              <a:t>, </a:t>
            </a:r>
            <a:r>
              <a:rPr lang="ko-KR" altLang="en-US" dirty="0"/>
              <a:t>모듈의 </a:t>
            </a:r>
            <a:r>
              <a:rPr lang="en-US" altLang="ko-KR" dirty="0"/>
              <a:t>LED</a:t>
            </a:r>
            <a:r>
              <a:rPr lang="ko-KR" altLang="en-US" dirty="0"/>
              <a:t>가 느리기 점멸하는지 확인합니다</a:t>
            </a:r>
            <a:r>
              <a:rPr lang="en-US" altLang="ko-KR" dirty="0"/>
              <a:t>.(</a:t>
            </a:r>
            <a:r>
              <a:rPr lang="ko-KR" altLang="en-US" dirty="0"/>
              <a:t>재 업로드를 해도 됨</a:t>
            </a:r>
            <a:r>
              <a:rPr lang="en-US" altLang="ko-KR" dirty="0"/>
              <a:t>, </a:t>
            </a:r>
            <a:r>
              <a:rPr lang="ko-KR" altLang="en-US" dirty="0"/>
              <a:t>전원을 빼면 안됨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그리고 시리얼모니터에서 </a:t>
            </a:r>
            <a:r>
              <a:rPr lang="en-US" altLang="ko-KR" sz="12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Both NL&amp;CR</a:t>
            </a:r>
            <a:r>
              <a:rPr lang="ko-KR" altLang="en-US" sz="12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</a:t>
            </a:r>
            <a:r>
              <a:rPr lang="ko-KR" altLang="en-US" sz="1200" b="1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바꾸어줍니다</a:t>
            </a:r>
            <a:r>
              <a:rPr lang="en-US" altLang="ko-KR" sz="12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481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문제없이 동작한다면 시리얼 모니터에 </a:t>
            </a:r>
            <a:r>
              <a:rPr lang="en-US" altLang="ko-KR" dirty="0"/>
              <a:t>‘AT’</a:t>
            </a:r>
            <a:r>
              <a:rPr lang="ko-KR" altLang="en-US" dirty="0"/>
              <a:t>라고 쳐보세요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OK</a:t>
            </a:r>
            <a:r>
              <a:rPr lang="ko-KR" altLang="en-US" dirty="0"/>
              <a:t>라고 나온다면 성공한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이 블루투스 모듈의 이름을 바꿔 줄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AT+NAME=“</a:t>
            </a:r>
            <a:r>
              <a:rPr lang="ko-KR" altLang="en-US" dirty="0"/>
              <a:t>원하는 </a:t>
            </a:r>
            <a:r>
              <a:rPr lang="ko-KR" altLang="en-US" dirty="0" err="1"/>
              <a:t>이름＂을</a:t>
            </a:r>
            <a:r>
              <a:rPr lang="ko-KR" altLang="en-US" dirty="0"/>
              <a:t> 치면서 각자 원하는 이름으로 바꿔주세요</a:t>
            </a:r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AT+PSWD=‘</a:t>
            </a:r>
            <a:r>
              <a:rPr lang="ko-KR" altLang="en-US" dirty="0"/>
              <a:t>원하는 </a:t>
            </a:r>
            <a:r>
              <a:rPr lang="ko-KR" altLang="en-US" dirty="0" err="1"/>
              <a:t>숫자‘로</a:t>
            </a:r>
            <a:r>
              <a:rPr lang="ko-KR" altLang="en-US" dirty="0"/>
              <a:t> </a:t>
            </a:r>
            <a:r>
              <a:rPr lang="ko-KR" altLang="en-US" dirty="0" err="1"/>
              <a:t>페어링</a:t>
            </a:r>
            <a:r>
              <a:rPr lang="ko-KR" altLang="en-US" dirty="0"/>
              <a:t> 암호를 변경해 줄 수 도 있습니다</a:t>
            </a:r>
            <a:r>
              <a:rPr lang="en-US" altLang="ko-KR" dirty="0"/>
              <a:t>.(</a:t>
            </a:r>
            <a:r>
              <a:rPr lang="ko-KR" altLang="en-US" dirty="0"/>
              <a:t>안한다면 기본 </a:t>
            </a:r>
            <a:r>
              <a:rPr lang="en-US" altLang="ko-KR" dirty="0"/>
              <a:t>0000 / 1234)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그후 정상적으로 작동이 된다면 다시 </a:t>
            </a:r>
            <a:r>
              <a:rPr lang="en-US" altLang="ko-KR" dirty="0"/>
              <a:t>3.3V</a:t>
            </a:r>
            <a:r>
              <a:rPr lang="ko-KR" altLang="en-US" dirty="0"/>
              <a:t>핀을 꽂습니다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66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마지막입니다</a:t>
            </a:r>
            <a:r>
              <a:rPr lang="en-US" altLang="ko-KR" dirty="0"/>
              <a:t>. AT</a:t>
            </a:r>
            <a:r>
              <a:rPr lang="ko-KR" altLang="en-US" dirty="0"/>
              <a:t>모드에서 다시 일반 통신모드로 전환하기 위해서는 </a:t>
            </a:r>
            <a:r>
              <a:rPr lang="ko-KR" altLang="en-US" dirty="0" err="1"/>
              <a:t>아까와</a:t>
            </a:r>
            <a:r>
              <a:rPr lang="ko-KR" altLang="en-US" dirty="0"/>
              <a:t> 같은 방법을 사용합니다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3.3V</a:t>
            </a:r>
            <a:r>
              <a:rPr lang="ko-KR" altLang="en-US" dirty="0"/>
              <a:t>핀을 다시 </a:t>
            </a:r>
            <a:r>
              <a:rPr lang="en-US" altLang="ko-KR" dirty="0"/>
              <a:t>Button </a:t>
            </a:r>
            <a:r>
              <a:rPr lang="ko-KR" altLang="en-US" dirty="0"/>
              <a:t>핀에 꽂아주고</a:t>
            </a:r>
            <a:r>
              <a:rPr lang="en-US" altLang="ko-KR" dirty="0"/>
              <a:t>, </a:t>
            </a:r>
            <a:r>
              <a:rPr lang="ko-KR" altLang="en-US" dirty="0" err="1"/>
              <a:t>빼줍니다</a:t>
            </a:r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VCC</a:t>
            </a:r>
            <a:r>
              <a:rPr lang="ko-KR" altLang="en-US" dirty="0"/>
              <a:t>를 뺐다가 다시 키워주면 일반 모드로 돌아오게 되는 것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시리얼 모니터 수정</a:t>
            </a:r>
            <a:r>
              <a:rPr lang="en-US" altLang="ko-KR" dirty="0"/>
              <a:t>, </a:t>
            </a:r>
            <a:r>
              <a:rPr lang="ko-KR" altLang="en-US" dirty="0"/>
              <a:t>블루투스 시리얼 </a:t>
            </a:r>
            <a:r>
              <a:rPr lang="ko-KR" altLang="en-US" dirty="0" err="1"/>
              <a:t>보드레이트</a:t>
            </a:r>
            <a:r>
              <a:rPr lang="ko-KR" altLang="en-US" dirty="0"/>
              <a:t> 수정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6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632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안드로이드 어플리케이션을 깔아줍니다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설정 클릭 </a:t>
            </a:r>
            <a:r>
              <a:rPr lang="en-US" altLang="ko-KR" dirty="0"/>
              <a:t>-&gt; Connect to car -&gt; scan for devices</a:t>
            </a:r>
            <a:r>
              <a:rPr lang="ko-KR" altLang="en-US" dirty="0"/>
              <a:t>로 </a:t>
            </a:r>
            <a:r>
              <a:rPr lang="ko-KR" altLang="en-US" dirty="0" err="1"/>
              <a:t>스캔후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각자 이름의 모듈과 연결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 깔았으면 </a:t>
            </a:r>
            <a:r>
              <a:rPr lang="ko-KR" altLang="en-US" dirty="0" err="1"/>
              <a:t>설리번들이</a:t>
            </a:r>
            <a:r>
              <a:rPr lang="ko-KR" altLang="en-US" dirty="0"/>
              <a:t> </a:t>
            </a:r>
            <a:r>
              <a:rPr lang="en-US" altLang="ko-KR" dirty="0"/>
              <a:t>HC-06</a:t>
            </a:r>
            <a:r>
              <a:rPr lang="ko-KR" altLang="en-US" dirty="0"/>
              <a:t>과 페어링을 할 수 있도록 도와줍니다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LED</a:t>
            </a:r>
            <a:r>
              <a:rPr lang="ko-KR" altLang="en-US" dirty="0" smtClean="0"/>
              <a:t>가 빠르게 </a:t>
            </a:r>
            <a:r>
              <a:rPr lang="ko-KR" altLang="en-US" dirty="0" err="1" smtClean="0"/>
              <a:t>점멸할때만</a:t>
            </a:r>
            <a:r>
              <a:rPr lang="ko-KR" altLang="en-US" dirty="0" smtClean="0"/>
              <a:t> 연결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07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</a:t>
            </a:r>
            <a:r>
              <a:rPr lang="en-US" altLang="ko-KR" dirty="0"/>
              <a:t>switch case</a:t>
            </a:r>
            <a:r>
              <a:rPr lang="ko-KR" altLang="en-US" dirty="0"/>
              <a:t>가 잘 동작되고 안드로이드와 블루투스 모듈간 의 통신이 잘된다면 이제 진짜로 </a:t>
            </a:r>
            <a:r>
              <a:rPr lang="en-US" altLang="ko-KR" dirty="0"/>
              <a:t>RC</a:t>
            </a:r>
            <a:r>
              <a:rPr lang="ko-KR" altLang="en-US" dirty="0"/>
              <a:t>카를 제어해 볼 시간입니다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76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보이는 바와 같이 </a:t>
            </a:r>
            <a:r>
              <a:rPr lang="en-US" altLang="ko-KR" dirty="0"/>
              <a:t>if</a:t>
            </a:r>
            <a:r>
              <a:rPr lang="ko-KR" altLang="en-US" dirty="0"/>
              <a:t>문 안에 </a:t>
            </a:r>
            <a:r>
              <a:rPr lang="en-US" altLang="ko-KR" dirty="0"/>
              <a:t>switch case</a:t>
            </a:r>
            <a:r>
              <a:rPr lang="ko-KR" altLang="en-US" dirty="0"/>
              <a:t>문을 사용하여 안드로이드에서 온 신호가 </a:t>
            </a:r>
            <a:r>
              <a:rPr lang="en-US" altLang="ko-KR" dirty="0"/>
              <a:t>‘S’</a:t>
            </a:r>
            <a:r>
              <a:rPr lang="ko-KR" altLang="en-US" dirty="0"/>
              <a:t>이면 어떤 것을 실행하라 </a:t>
            </a:r>
            <a:r>
              <a:rPr lang="ko-KR" altLang="en-US" dirty="0" err="1"/>
              <a:t>이런식으로</a:t>
            </a:r>
            <a:r>
              <a:rPr lang="ko-KR" altLang="en-US" dirty="0"/>
              <a:t> 코딩을 </a:t>
            </a:r>
            <a:r>
              <a:rPr lang="ko-KR" altLang="en-US" dirty="0" err="1"/>
              <a:t>하면됩니다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안드로이드에서 보내주는 신호는 정리해 놓았습니다</a:t>
            </a:r>
            <a:r>
              <a:rPr lang="en-US" altLang="ko-KR" dirty="0"/>
              <a:t>.\</a:t>
            </a:r>
          </a:p>
          <a:p>
            <a:r>
              <a:rPr lang="ko-KR" altLang="en-US" dirty="0"/>
              <a:t>방금 전에 작성한 코드에서 </a:t>
            </a:r>
            <a:r>
              <a:rPr lang="en-US" altLang="ko-KR" dirty="0"/>
              <a:t>if</a:t>
            </a:r>
            <a:r>
              <a:rPr lang="ko-KR" altLang="en-US" dirty="0"/>
              <a:t>문에 </a:t>
            </a:r>
            <a:r>
              <a:rPr lang="en-US" altLang="ko-KR" dirty="0"/>
              <a:t>switch case</a:t>
            </a:r>
            <a:r>
              <a:rPr lang="ko-KR" altLang="en-US" dirty="0"/>
              <a:t>문만 작성해주면 될 것 같습니다</a:t>
            </a:r>
            <a:r>
              <a:rPr lang="en-US" altLang="ko-KR" dirty="0"/>
              <a:t>. </a:t>
            </a:r>
            <a:r>
              <a:rPr lang="ko-KR" altLang="en-US" dirty="0"/>
              <a:t>오른쪽 값을 참고해서 작성해주세요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코딩을 다 하고 안드로이드에서 보내주는 신호가 </a:t>
            </a:r>
            <a:r>
              <a:rPr lang="ko-KR" altLang="en-US" dirty="0" err="1"/>
              <a:t>아두이노로</a:t>
            </a:r>
            <a:r>
              <a:rPr lang="ko-KR" altLang="en-US" dirty="0"/>
              <a:t> 잘 전달되는지</a:t>
            </a:r>
            <a:r>
              <a:rPr lang="en-US" altLang="ko-KR" dirty="0"/>
              <a:t>, </a:t>
            </a:r>
            <a:r>
              <a:rPr lang="ko-KR" altLang="en-US" dirty="0"/>
              <a:t>내가 </a:t>
            </a:r>
            <a:r>
              <a:rPr lang="ko-KR" altLang="en-US" dirty="0" err="1"/>
              <a:t>원하는대로</a:t>
            </a:r>
            <a:r>
              <a:rPr lang="ko-KR" altLang="en-US" dirty="0"/>
              <a:t> </a:t>
            </a:r>
            <a:r>
              <a:rPr lang="en-US" altLang="ko-KR" dirty="0"/>
              <a:t>switch case</a:t>
            </a:r>
            <a:r>
              <a:rPr lang="ko-KR" altLang="en-US" dirty="0"/>
              <a:t>문이 잘 작동하는지 확인합니다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593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그럼 이번에는 함수를 사용해서 구현해 볼까요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Go_car</a:t>
            </a:r>
            <a:r>
              <a:rPr lang="en-US" altLang="ko-KR" dirty="0"/>
              <a:t>()</a:t>
            </a:r>
            <a:r>
              <a:rPr lang="ko-KR" altLang="en-US" dirty="0"/>
              <a:t>라는 함수를 구현하고 함수안에 모터를 </a:t>
            </a:r>
            <a:r>
              <a:rPr lang="ko-KR" altLang="en-US" dirty="0" err="1"/>
              <a:t>구동시키는</a:t>
            </a:r>
            <a:r>
              <a:rPr lang="ko-KR" altLang="en-US" dirty="0"/>
              <a:t> 코드를 작성해줍니다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switch case</a:t>
            </a:r>
            <a:r>
              <a:rPr lang="ko-KR" altLang="en-US" dirty="0"/>
              <a:t>에서 </a:t>
            </a:r>
            <a:r>
              <a:rPr lang="en-US" altLang="ko-KR" dirty="0" err="1"/>
              <a:t>go_car</a:t>
            </a:r>
            <a:r>
              <a:rPr lang="en-US" altLang="ko-KR" dirty="0"/>
              <a:t>()</a:t>
            </a:r>
            <a:r>
              <a:rPr lang="ko-KR" altLang="en-US" dirty="0"/>
              <a:t>를 호출하면 앞으로 갈 수 있겠죠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자 한번 구동해보고 잘 돌아가는지 확인합니다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9406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861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오늘은 스피커를 이용해 </a:t>
            </a:r>
            <a:r>
              <a:rPr lang="ko-KR" altLang="en-US" dirty="0" err="1"/>
              <a:t>아두이노로</a:t>
            </a:r>
            <a:r>
              <a:rPr lang="ko-KR" altLang="en-US" dirty="0"/>
              <a:t> 멜로디를 연주해보도록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스피커의 원리는 아마 다들 알 것 같습니다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코일에 소리 정보를 가진 전류를 흘려주면 코일과 붙어있는 진동판이 진동을 하면 소리가 나는 원리입니다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두번째는 블루투스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부품의 이름은 </a:t>
            </a:r>
            <a:r>
              <a:rPr lang="en-US" altLang="ko-KR" dirty="0"/>
              <a:t>HC-05 / 06</a:t>
            </a:r>
            <a:r>
              <a:rPr lang="ko-KR" altLang="en-US" dirty="0"/>
              <a:t>이라는 블루투스 모듈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블루투스는 여러분들도 많이 아실 겁니다</a:t>
            </a:r>
            <a:r>
              <a:rPr lang="en-US" altLang="ko-KR" dirty="0"/>
              <a:t>. </a:t>
            </a:r>
            <a:r>
              <a:rPr lang="ko-KR" altLang="en-US" dirty="0"/>
              <a:t>핸드폰과 블루투스 스피커를 연결하거나</a:t>
            </a:r>
            <a:r>
              <a:rPr lang="en-US" altLang="ko-KR" dirty="0"/>
              <a:t>, </a:t>
            </a:r>
            <a:r>
              <a:rPr lang="ko-KR" altLang="en-US" dirty="0"/>
              <a:t>블루투스 이어폰</a:t>
            </a:r>
            <a:r>
              <a:rPr lang="en-US" altLang="ko-KR" dirty="0"/>
              <a:t>, </a:t>
            </a:r>
            <a:r>
              <a:rPr lang="ko-KR" altLang="en-US" dirty="0"/>
              <a:t>등에 많이 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무선이죠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오늘은 이 두가지를 이용할 것 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1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스피커를 이용해서 소리를 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스피커의 원리는 아까 짧게 설명했습니다</a:t>
            </a:r>
            <a:r>
              <a:rPr lang="en-US" altLang="ko-KR" dirty="0"/>
              <a:t>. </a:t>
            </a:r>
            <a:r>
              <a:rPr lang="ko-KR" altLang="en-US" dirty="0"/>
              <a:t>중요한 것은 전류가 코일에 흐르면 코일과 붙어있는 진동판이 진동하면서 주위의 공기를 진동 시킵니다</a:t>
            </a:r>
            <a:r>
              <a:rPr lang="en-US" altLang="ko-KR" dirty="0"/>
              <a:t>. </a:t>
            </a:r>
            <a:r>
              <a:rPr lang="ko-KR" altLang="en-US" dirty="0"/>
              <a:t>즉 소리가 나는 것이지요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스피커의 회로도는 사진과 같습니다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소스는 아까 미리 옮겨 두었던 소스를 이용하겠습니다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521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anlogWrite</a:t>
            </a:r>
            <a:r>
              <a:rPr lang="ko-KR" altLang="en-US" dirty="0"/>
              <a:t>함수를 통해</a:t>
            </a:r>
            <a:r>
              <a:rPr lang="en-US" altLang="ko-KR" dirty="0"/>
              <a:t>(</a:t>
            </a:r>
            <a:r>
              <a:rPr lang="en-US" altLang="ko-KR" dirty="0" err="1"/>
              <a:t>pwm</a:t>
            </a:r>
            <a:r>
              <a:rPr lang="en-US" altLang="ko-KR" dirty="0"/>
              <a:t>)</a:t>
            </a:r>
            <a:r>
              <a:rPr lang="ko-KR" altLang="en-US" dirty="0"/>
              <a:t>으로 소리를 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Pwm</a:t>
            </a:r>
            <a:r>
              <a:rPr lang="ko-KR" altLang="en-US" dirty="0"/>
              <a:t>값으로 </a:t>
            </a:r>
            <a:r>
              <a:rPr lang="en-US" altLang="ko-KR" dirty="0"/>
              <a:t>63, 127, 255</a:t>
            </a:r>
            <a:r>
              <a:rPr lang="ko-KR" altLang="en-US" dirty="0"/>
              <a:t>로 바꿔주세요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60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좀더 쉽게 </a:t>
            </a:r>
            <a:r>
              <a:rPr lang="en-US" altLang="ko-KR" dirty="0"/>
              <a:t>tone()</a:t>
            </a:r>
            <a:r>
              <a:rPr lang="ko-KR" altLang="en-US" dirty="0"/>
              <a:t>함수를 사용하면 주파수를 더 쉽게 제어할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차례대로</a:t>
            </a:r>
            <a:r>
              <a:rPr lang="en-US" altLang="ko-KR" dirty="0"/>
              <a:t>, </a:t>
            </a:r>
            <a:r>
              <a:rPr lang="ko-KR" altLang="en-US" dirty="0"/>
              <a:t>첫 번째</a:t>
            </a:r>
            <a:r>
              <a:rPr lang="en-US" altLang="ko-KR" dirty="0"/>
              <a:t>(</a:t>
            </a:r>
            <a:r>
              <a:rPr lang="en-US" altLang="ko-KR" dirty="0" err="1"/>
              <a:t>speakerpin</a:t>
            </a:r>
            <a:r>
              <a:rPr lang="ko-KR" altLang="en-US" dirty="0"/>
              <a:t>은 핀 번호</a:t>
            </a:r>
            <a:r>
              <a:rPr lang="en-US" altLang="ko-KR" dirty="0"/>
              <a:t>, </a:t>
            </a:r>
            <a:r>
              <a:rPr lang="ko-KR" altLang="en-US" dirty="0"/>
              <a:t>두번째 인자는 음의 주파수가 들어갑니다</a:t>
            </a:r>
            <a:r>
              <a:rPr lang="en-US" altLang="ko-KR" dirty="0"/>
              <a:t>, </a:t>
            </a:r>
            <a:r>
              <a:rPr lang="ko-KR" altLang="en-US" dirty="0"/>
              <a:t>마지막 </a:t>
            </a:r>
            <a:r>
              <a:rPr lang="en-US" altLang="ko-KR" dirty="0"/>
              <a:t>3</a:t>
            </a:r>
            <a:r>
              <a:rPr lang="ko-KR" altLang="en-US" dirty="0"/>
              <a:t>번째에는 음의 지속시간이 들어갑니다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즉 </a:t>
            </a:r>
            <a:r>
              <a:rPr lang="en-US" altLang="ko-KR" dirty="0" err="1"/>
              <a:t>spearkpin</a:t>
            </a:r>
            <a:r>
              <a:rPr lang="ko-KR" altLang="en-US" dirty="0"/>
              <a:t>에 주파수 </a:t>
            </a:r>
            <a:r>
              <a:rPr lang="en-US" altLang="ko-KR" dirty="0"/>
              <a:t>500</a:t>
            </a:r>
            <a:r>
              <a:rPr lang="ko-KR" altLang="en-US" dirty="0"/>
              <a:t>을 </a:t>
            </a:r>
            <a:r>
              <a:rPr lang="en-US" altLang="ko-KR" dirty="0"/>
              <a:t>1</a:t>
            </a:r>
            <a:r>
              <a:rPr lang="ko-KR" altLang="en-US" dirty="0" err="1"/>
              <a:t>초동안</a:t>
            </a:r>
            <a:r>
              <a:rPr lang="ko-KR" altLang="en-US" dirty="0"/>
              <a:t> 연주하고 </a:t>
            </a:r>
            <a:r>
              <a:rPr lang="en-US" altLang="ko-KR" dirty="0"/>
              <a:t>2</a:t>
            </a:r>
            <a:r>
              <a:rPr lang="ko-KR" altLang="en-US" dirty="0"/>
              <a:t>초 쉬고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/>
              <a:t>1</a:t>
            </a:r>
            <a:r>
              <a:rPr lang="ko-KR" altLang="en-US" dirty="0"/>
              <a:t>초 연주하는 </a:t>
            </a:r>
            <a:r>
              <a:rPr lang="en-US" altLang="ko-KR" dirty="0"/>
              <a:t>loop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017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tone</a:t>
            </a:r>
            <a:r>
              <a:rPr lang="ko-KR" altLang="en-US" dirty="0"/>
              <a:t>을 사용하면 여러 계이름을 낼 수도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배열과 </a:t>
            </a:r>
            <a:r>
              <a:rPr lang="en-US" altLang="ko-KR" dirty="0" err="1"/>
              <a:t>sizeof</a:t>
            </a:r>
            <a:r>
              <a:rPr lang="ko-KR" altLang="en-US" dirty="0"/>
              <a:t>에 대한 간단한 설명이 필요합니다</a:t>
            </a:r>
            <a:endParaRPr lang="en-US" altLang="ko-KR" dirty="0"/>
          </a:p>
          <a:p>
            <a:r>
              <a:rPr lang="en-US" altLang="ko-KR" dirty="0" err="1"/>
              <a:t>elementCount</a:t>
            </a:r>
            <a:r>
              <a:rPr lang="ko-KR" altLang="en-US" dirty="0"/>
              <a:t>의 계산식은 배열의 크기</a:t>
            </a:r>
            <a:r>
              <a:rPr lang="en-US" altLang="ko-KR" dirty="0"/>
              <a:t>(32) / </a:t>
            </a:r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/>
              <a:t>size(4)</a:t>
            </a:r>
            <a:r>
              <a:rPr lang="ko-KR" altLang="en-US" dirty="0"/>
              <a:t>이므로 </a:t>
            </a:r>
            <a:r>
              <a:rPr lang="en-US" altLang="ko-KR" dirty="0"/>
              <a:t>8 </a:t>
            </a:r>
            <a:r>
              <a:rPr lang="ko-KR" altLang="en-US" dirty="0"/>
              <a:t>입니다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70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슈퍼마리오와</a:t>
            </a:r>
            <a:r>
              <a:rPr lang="ko-KR" altLang="en-US" dirty="0"/>
              <a:t> 스타워즈의 </a:t>
            </a:r>
            <a:r>
              <a:rPr lang="ko-KR" altLang="en-US" dirty="0" err="1"/>
              <a:t>브금을</a:t>
            </a:r>
            <a:r>
              <a:rPr lang="ko-KR" altLang="en-US" dirty="0"/>
              <a:t> 연주할 수 있는 코드를 저희가 준비했습니다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한번 다 작동시켜서 </a:t>
            </a:r>
            <a:r>
              <a:rPr lang="ko-KR" altLang="en-US" dirty="0" err="1"/>
              <a:t>들어보시길</a:t>
            </a:r>
            <a:r>
              <a:rPr lang="ko-KR" altLang="en-US" dirty="0"/>
              <a:t>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29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문과 </a:t>
            </a:r>
            <a:r>
              <a:rPr lang="en-US" altLang="ko-KR" dirty="0"/>
              <a:t>switch/case</a:t>
            </a:r>
            <a:r>
              <a:rPr lang="ko-KR" altLang="en-US" dirty="0"/>
              <a:t>문에 차이점에 대한 설명</a:t>
            </a:r>
            <a:endParaRPr lang="en-US" altLang="ko-KR" dirty="0"/>
          </a:p>
          <a:p>
            <a:r>
              <a:rPr lang="ko-KR" altLang="en-US" dirty="0"/>
              <a:t>한 가지 값에 대해서 여러 판단을 할 때 </a:t>
            </a:r>
            <a:r>
              <a:rPr lang="en-US" altLang="ko-KR" dirty="0"/>
              <a:t>if</a:t>
            </a:r>
            <a:r>
              <a:rPr lang="ko-KR" altLang="en-US" dirty="0"/>
              <a:t>문 보다는 </a:t>
            </a:r>
            <a:r>
              <a:rPr lang="en-US" altLang="ko-KR" dirty="0"/>
              <a:t>switch/case</a:t>
            </a:r>
            <a:r>
              <a:rPr lang="ko-KR" altLang="en-US" dirty="0"/>
              <a:t>문이 훨씬 더 간편하고 보기 쉽겠죠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그리고 속도의 면에서도 </a:t>
            </a:r>
            <a:r>
              <a:rPr lang="en-US" altLang="ko-KR" dirty="0"/>
              <a:t>switch/case</a:t>
            </a:r>
            <a:r>
              <a:rPr lang="ko-KR" altLang="en-US" dirty="0"/>
              <a:t>문이 좀 더 빠르다고 합니다</a:t>
            </a:r>
            <a:r>
              <a:rPr lang="en-US" altLang="ko-KR" dirty="0"/>
              <a:t>.(switch/case</a:t>
            </a:r>
            <a:r>
              <a:rPr lang="ko-KR" altLang="en-US" dirty="0"/>
              <a:t>문이 컴파일러 단에서 더 짧은 코드</a:t>
            </a:r>
            <a:r>
              <a:rPr lang="en-US" altLang="ko-KR" dirty="0"/>
              <a:t>(</a:t>
            </a:r>
            <a:r>
              <a:rPr lang="ko-KR" altLang="en-US" dirty="0"/>
              <a:t>어셈블리어</a:t>
            </a:r>
            <a:r>
              <a:rPr lang="en-US" altLang="ko-KR" dirty="0"/>
              <a:t>) -&gt; </a:t>
            </a:r>
            <a:r>
              <a:rPr lang="ko-KR" altLang="en-US" dirty="0"/>
              <a:t>더 </a:t>
            </a:r>
            <a:r>
              <a:rPr lang="ko-KR" altLang="en-US" dirty="0" err="1"/>
              <a:t>빠른속도</a:t>
            </a:r>
            <a:r>
              <a:rPr lang="en-US" altLang="ko-KR" dirty="0"/>
              <a:t>, </a:t>
            </a:r>
            <a:r>
              <a:rPr lang="ko-KR" altLang="en-US" dirty="0"/>
              <a:t>효율적</a:t>
            </a:r>
            <a:r>
              <a:rPr lang="en-US" altLang="ko-KR" dirty="0"/>
              <a:t>)</a:t>
            </a:r>
            <a:r>
              <a:rPr lang="ko-KR" altLang="en-US" dirty="0"/>
              <a:t>이라는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9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73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1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2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0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2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10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78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48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2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8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4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C2067-56CB-489D-A21E-75DD7EBB4C3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20" y="-99680"/>
            <a:ext cx="2271618" cy="127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9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30000">
              <a:schemeClr val="tx2">
                <a:lumMod val="75000"/>
              </a:schemeClr>
            </a:gs>
            <a:gs pos="41000">
              <a:schemeClr val="tx2">
                <a:lumMod val="75000"/>
              </a:schemeClr>
            </a:gs>
            <a:gs pos="2900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4413159" y="4888697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5928085" y="623763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786011" y="53534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818740" y="3357394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797785" y="5802270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2435984" y="2561642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1871341" y="494641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651060" y="5430952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388907" y="2552319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841169" y="-404816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392222" y="6570195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081986" y="2222046"/>
            <a:ext cx="3909600" cy="39096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67882" y="1804566"/>
            <a:ext cx="3326549" cy="3326549"/>
          </a:xfrm>
          <a:prstGeom prst="rect">
            <a:avLst/>
          </a:prstGeom>
          <a:solidFill>
            <a:srgbClr val="E9544D"/>
          </a:solidFill>
          <a:ln>
            <a:noFill/>
          </a:ln>
          <a:effectLst>
            <a:outerShdw blurRad="2413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84831" y="1118078"/>
            <a:ext cx="3326549" cy="3326549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228600" dist="38100" dir="2700000" sx="102000" sy="102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65960" y="1366688"/>
            <a:ext cx="3326866" cy="3326866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45742" y="1917691"/>
            <a:ext cx="32446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차시</a:t>
            </a:r>
            <a:endParaRPr lang="en-US" altLang="ko-KR" sz="4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스피커와</a:t>
            </a:r>
            <a:endParaRPr lang="en-US" altLang="ko-KR" sz="4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1032429" y="73320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95006" y="5263877"/>
            <a:ext cx="1641780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2017. 01. 29.  </a:t>
            </a:r>
            <a:endParaRPr lang="ko-KR" altLang="en-US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H="1">
            <a:off x="-358969" y="5402920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1767004" y="3272592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0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863494D-4E65-44D7-8BAE-27B41703D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6" y="1687091"/>
            <a:ext cx="5410636" cy="4436721"/>
          </a:xfrm>
          <a:prstGeom prst="rect">
            <a:avLst/>
          </a:prstGeom>
        </p:spPr>
      </p:pic>
      <p:pic>
        <p:nvPicPr>
          <p:cNvPr id="5" name="그림 4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ACB833DE-CA82-4D84-A3C4-57D2C0206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757" y="1301039"/>
            <a:ext cx="4572558" cy="492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2EED86-4DAC-4449-A2F8-69ECF001F298}"/>
              </a:ext>
            </a:extLst>
          </p:cNvPr>
          <p:cNvSpPr txBox="1"/>
          <p:nvPr/>
        </p:nvSpPr>
        <p:spPr>
          <a:xfrm>
            <a:off x="1081186" y="1385673"/>
            <a:ext cx="96657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 (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정수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)) {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case 1(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안녕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case 2(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: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잘 가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case 3(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반가워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case 4(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 만나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default : </a:t>
            </a:r>
            <a:r>
              <a:rPr lang="ko-KR" altLang="en-US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실행문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209204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2EED86-4DAC-4449-A2F8-69ECF001F298}"/>
              </a:ext>
            </a:extLst>
          </p:cNvPr>
          <p:cNvSpPr txBox="1"/>
          <p:nvPr/>
        </p:nvSpPr>
        <p:spPr>
          <a:xfrm>
            <a:off x="742148" y="1147470"/>
            <a:ext cx="1035846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for(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0; i &lt; 6; 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++){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Switch (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{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	case 1 : 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(“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JaJang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"); break;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	case 2 : 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(“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ManDu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");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case 3 : 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(“TangSu6"); break;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	case 4 : 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(“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JJamBBong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"); break;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	default : 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(“Yes No~"); break;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}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}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29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클립아트이(가) 표시된 사진&#10;&#10;매우 높은 신뢰도로 생성된 설명">
            <a:extLst>
              <a:ext uri="{FF2B5EF4-FFF2-40B4-BE49-F238E27FC236}">
                <a16:creationId xmlns:a16="http://schemas.microsoft.com/office/drawing/2014/main" id="{49058768-6243-44C8-B3BC-0F6EB46FB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96" y="1572397"/>
            <a:ext cx="4314825" cy="10572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0C5DF95-41F5-43D1-BEDE-006DD76B18C7}"/>
              </a:ext>
            </a:extLst>
          </p:cNvPr>
          <p:cNvSpPr txBox="1"/>
          <p:nvPr/>
        </p:nvSpPr>
        <p:spPr>
          <a:xfrm>
            <a:off x="485063" y="3006265"/>
            <a:ext cx="1092712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디지털 통신 기기를 위한 개인 근거리 무선 통신 산업 표준이다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블루투스는 수 미터에서 수십 미터 정도의 거리를 둔 정보기기 사이에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전파를 이용해서 간단한 정보를 교환하는데 사용된다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키보드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마우스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이어폰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등의 전자기기에 많이 사용된다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118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클립아트이(가) 표시된 사진&#10;&#10;매우 높은 신뢰도로 생성된 설명">
            <a:extLst>
              <a:ext uri="{FF2B5EF4-FFF2-40B4-BE49-F238E27FC236}">
                <a16:creationId xmlns:a16="http://schemas.microsoft.com/office/drawing/2014/main" id="{49058768-6243-44C8-B3BC-0F6EB46FB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96" y="1572397"/>
            <a:ext cx="4314825" cy="10572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0C5DF95-41F5-43D1-BEDE-006DD76B18C7}"/>
              </a:ext>
            </a:extLst>
          </p:cNvPr>
          <p:cNvSpPr txBox="1"/>
          <p:nvPr/>
        </p:nvSpPr>
        <p:spPr>
          <a:xfrm>
            <a:off x="485063" y="3006265"/>
            <a:ext cx="109271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무선 통신을 이용하여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Car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조종해 보자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안드로이드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 Car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이용해 통신을 한다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안드로이드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조종을 하면 조종 신호가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통신을 이용해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 Car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에게로 전달 되고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RC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Car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움직이게 된다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23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전자기기, 회로이(가) 표시된 사진&#10;&#10;매우 높은 신뢰도로 생성된 설명">
            <a:extLst>
              <a:ext uri="{FF2B5EF4-FFF2-40B4-BE49-F238E27FC236}">
                <a16:creationId xmlns:a16="http://schemas.microsoft.com/office/drawing/2014/main" id="{E8563121-5EF3-4661-BC8A-E38B69D1F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581" y="1418741"/>
            <a:ext cx="3053580" cy="305358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1359F04-976D-4526-A679-95A65E97113A}"/>
              </a:ext>
            </a:extLst>
          </p:cNvPr>
          <p:cNvSpPr txBox="1"/>
          <p:nvPr/>
        </p:nvSpPr>
        <p:spPr>
          <a:xfrm>
            <a:off x="522447" y="4797418"/>
            <a:ext cx="10915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HC-05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사용하여 </a:t>
            </a:r>
            <a:r>
              <a:rPr lang="ko-KR" altLang="en-US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아두이노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(RC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Car)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안드로이드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통신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HC-05(</a:t>
            </a:r>
            <a:r>
              <a:rPr lang="ko-KR" altLang="en-US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아두이노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RC Car)</a:t>
            </a:r>
          </a:p>
        </p:txBody>
      </p:sp>
    </p:spTree>
    <p:extLst>
      <p:ext uri="{BB962C8B-B14F-4D97-AF65-F5344CB8AC3E}">
        <p14:creationId xmlns:p14="http://schemas.microsoft.com/office/powerpoint/2010/main" val="286461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4A494179-5AD7-40DE-9B88-5B56FACD6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20" y="2779412"/>
            <a:ext cx="4641228" cy="224168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10334" t="14592" r="61017" b="17556"/>
          <a:stretch/>
        </p:blipFill>
        <p:spPr>
          <a:xfrm>
            <a:off x="7144539" y="875035"/>
            <a:ext cx="4289898" cy="571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07FB203-27DB-4FE5-9237-69C1EF3CCC3F}"/>
              </a:ext>
            </a:extLst>
          </p:cNvPr>
          <p:cNvSpPr txBox="1"/>
          <p:nvPr/>
        </p:nvSpPr>
        <p:spPr>
          <a:xfrm>
            <a:off x="522447" y="1343038"/>
            <a:ext cx="1047868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#include &lt;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SoftwareSerial.h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// </a:t>
            </a:r>
            <a:r>
              <a:rPr lang="ko-KR" altLang="en-US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시리얼통신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라이브러리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호출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blueTx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=2;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blueRx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=3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dirty="0" err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nt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blt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=4;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SoftwareSerial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blueTx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blueRx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);  //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시리얼 통신을 위한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객체선언</a:t>
            </a:r>
            <a:endParaRPr lang="en-US" altLang="ko-KR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void setup() {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en-US" altLang="ko-KR" dirty="0" err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pinMode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blt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OUTPUT);    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en-US" altLang="ko-KR" dirty="0" err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digitalWrite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blt,HIGH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);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Serial.begin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(9600);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mySerial.begin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(38400);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("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ATcommand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");  //AT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모드 시작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void loop() {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if (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mySerial.available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()){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Serial.write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mySerial.read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());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}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if (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Serial.available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()){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mySerial.write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Serial.read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());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}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356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B89A55-B6E4-4BF5-9CC6-E151D4D78F15}"/>
              </a:ext>
            </a:extLst>
          </p:cNvPr>
          <p:cNvSpPr txBox="1"/>
          <p:nvPr/>
        </p:nvSpPr>
        <p:spPr>
          <a:xfrm>
            <a:off x="209321" y="1663017"/>
            <a:ext cx="11732964" cy="508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ko-KR" altLang="en-US" sz="4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시리얼 모니터 열고 </a:t>
            </a:r>
            <a:r>
              <a:rPr lang="en-US" altLang="ko-KR" sz="4400" dirty="0" err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Atcommand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라는 글자 출력 확인</a:t>
            </a:r>
            <a:endParaRPr lang="en-US" altLang="ko-KR" sz="44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en-US" altLang="ko-KR" sz="4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VCC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케이블을 뺐다가 다시 꽂아 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모듈의 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LED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느리게 점멸하는지 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</a:t>
            </a:r>
            <a:endParaRPr lang="en-US" altLang="ko-KR" sz="4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ko-KR" altLang="en-US" sz="44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시리얼 </a:t>
            </a:r>
            <a:r>
              <a:rPr lang="ko-KR" altLang="en-US" sz="4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모니터 </a:t>
            </a:r>
            <a:r>
              <a:rPr lang="ko-KR" altLang="en-US" sz="44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오른쪽 아래 </a:t>
            </a:r>
            <a:r>
              <a:rPr lang="en-US" altLang="ko-KR" sz="4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 line ending </a:t>
            </a:r>
            <a:r>
              <a:rPr lang="ko-KR" altLang="en-US" sz="4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 </a:t>
            </a:r>
            <a:r>
              <a:rPr lang="en-US" altLang="ko-KR" sz="4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Both </a:t>
            </a:r>
            <a:r>
              <a:rPr lang="en-US" altLang="ko-KR" sz="44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NL&amp;CR</a:t>
            </a:r>
            <a:r>
              <a:rPr lang="ko-KR" altLang="en-US" sz="44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</a:t>
            </a:r>
            <a:r>
              <a:rPr lang="en-US" altLang="ko-KR" sz="44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4400" b="1" dirty="0" err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보드레이트는</a:t>
            </a:r>
            <a:r>
              <a:rPr lang="ko-KR" altLang="en-US" sz="44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4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9600baud</a:t>
            </a:r>
            <a:r>
              <a:rPr lang="ko-KR" altLang="en-US" sz="44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</a:t>
            </a:r>
            <a:endParaRPr lang="en-US" altLang="ko-KR" sz="4400" b="1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98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1EEB7B8-75C9-4CE7-BFB4-787B1B58E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9" y="2129380"/>
            <a:ext cx="5031473" cy="291804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9B89A55-B6E4-4BF5-9CC6-E151D4D78F15}"/>
              </a:ext>
            </a:extLst>
          </p:cNvPr>
          <p:cNvSpPr txBox="1"/>
          <p:nvPr/>
        </p:nvSpPr>
        <p:spPr>
          <a:xfrm>
            <a:off x="5307084" y="1663017"/>
            <a:ext cx="61644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AT(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통신 정상 확인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endParaRPr lang="en-US" altLang="ko-KR" sz="4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AT+NAME="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원하는 이름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</a:t>
            </a:r>
            <a:endParaRPr lang="en-US" altLang="ko-KR" sz="4400" i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44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44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 이름 설정</a:t>
            </a:r>
            <a:r>
              <a:rPr lang="en-US" altLang="ko-KR" sz="44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endParaRPr lang="en-US" altLang="ko-KR" sz="4400" i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AT+PSWD=“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원하는 숫자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</a:p>
          <a:p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4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페어링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암호 변경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41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직선 연결선 58"/>
          <p:cNvCxnSpPr/>
          <p:nvPr/>
        </p:nvCxnSpPr>
        <p:spPr>
          <a:xfrm>
            <a:off x="701152" y="1074058"/>
            <a:ext cx="1104979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8017586" y="32624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294086" y="264397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21305" y="1635099"/>
            <a:ext cx="1041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01.</a:t>
            </a:r>
            <a:endParaRPr lang="ko-KR" altLang="en-US" sz="4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561530" y="2466096"/>
            <a:ext cx="690270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97107" y="1711150"/>
            <a:ext cx="5025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0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21305" y="2785554"/>
            <a:ext cx="1041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02.</a:t>
            </a:r>
            <a:endParaRPr lang="ko-KR" altLang="en-US" sz="4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4561530" y="3616551"/>
            <a:ext cx="690270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497107" y="2861605"/>
            <a:ext cx="5025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</a:t>
            </a:r>
            <a:endParaRPr lang="ko-KR" altLang="en-US" sz="40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305" y="4016300"/>
            <a:ext cx="1041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03.</a:t>
            </a:r>
            <a:endParaRPr lang="ko-KR" altLang="en-US" sz="4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4561530" y="4847297"/>
            <a:ext cx="690270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97107" y="4092351"/>
            <a:ext cx="5025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21305" y="5165570"/>
            <a:ext cx="1041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04.</a:t>
            </a:r>
            <a:endParaRPr lang="ko-KR" altLang="en-US" sz="4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4561530" y="5996567"/>
            <a:ext cx="690270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97107" y="5241621"/>
            <a:ext cx="5025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</a:t>
            </a:r>
            <a:r>
              <a:rPr lang="ko-KR" altLang="en-US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카를 조종해 보자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086" y="117163"/>
            <a:ext cx="51501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n w="38100">
                  <a:noFill/>
                </a:ln>
                <a:solidFill>
                  <a:srgbClr val="FF7D7D"/>
                </a:solidFill>
                <a:effectLst>
                  <a:outerShdw dist="38100" algn="ctr" rotWithShape="0">
                    <a:schemeClr val="bg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CONTENTS</a:t>
            </a:r>
            <a:endParaRPr lang="ko-KR" altLang="en-US" sz="8000" dirty="0">
              <a:ln w="38100">
                <a:noFill/>
              </a:ln>
              <a:solidFill>
                <a:srgbClr val="FF7D7D"/>
              </a:solidFill>
              <a:effectLst>
                <a:outerShdw dist="38100" algn="ctr" rotWithShape="0">
                  <a:schemeClr val="bg1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368718" y="2977038"/>
            <a:ext cx="1743289" cy="1743289"/>
          </a:xfrm>
          <a:prstGeom prst="roundRect">
            <a:avLst>
              <a:gd name="adj" fmla="val 1879"/>
            </a:avLst>
          </a:prstGeom>
          <a:noFill/>
          <a:ln w="412750"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968040" y="2228612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444064" y="2228612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2903831" y="2229895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493052" y="2225356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968118" y="5112788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444142" y="5112788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2903908" y="5114072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1493130" y="5109533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 rot="5400000">
            <a:off x="734016" y="3435543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 rot="5400000">
            <a:off x="734016" y="3911567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 rot="5400000">
            <a:off x="732732" y="4371334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 rot="5400000">
            <a:off x="737271" y="2960555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 rot="5400000">
            <a:off x="3640362" y="3435543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 rot="5400000">
            <a:off x="3640362" y="3911567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 rot="5400000">
            <a:off x="3639079" y="4371334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 rot="5400000">
            <a:off x="3643618" y="2960555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1452303" y="2927523"/>
            <a:ext cx="169682" cy="169682"/>
          </a:xfrm>
          <a:prstGeom prst="ellipse">
            <a:avLst/>
          </a:prstGeom>
          <a:solidFill>
            <a:srgbClr val="FF7D7D"/>
          </a:solidFill>
          <a:ln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5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B89A55-B6E4-4BF5-9CC6-E151D4D78F15}"/>
              </a:ext>
            </a:extLst>
          </p:cNvPr>
          <p:cNvSpPr txBox="1"/>
          <p:nvPr/>
        </p:nvSpPr>
        <p:spPr>
          <a:xfrm>
            <a:off x="209320" y="1663017"/>
            <a:ext cx="12063469" cy="508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ko-KR" altLang="en-US" sz="4400" dirty="0" err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아두이노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본체에 연결된 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USB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선 뺐다가 다시 꽂아 모듈의 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LED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다시 빠르게 점멸하는지 확인</a:t>
            </a:r>
            <a:endParaRPr lang="en-US" altLang="ko-KR" sz="44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ko-KR" altLang="en-US" sz="4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시리얼 모니터 </a:t>
            </a:r>
            <a:r>
              <a:rPr lang="ko-KR" altLang="en-US" sz="4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오른쪽 </a:t>
            </a:r>
            <a:r>
              <a:rPr lang="en-US" altLang="ko-KR" sz="4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Both NL&amp;CR</a:t>
            </a:r>
            <a:r>
              <a:rPr lang="ko-KR" altLang="en-US" sz="4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en-US" altLang="ko-KR" sz="4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 line ending</a:t>
            </a:r>
            <a:r>
              <a:rPr lang="ko-KR" altLang="en-US" sz="44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</a:t>
            </a:r>
            <a:endParaRPr lang="en-US" altLang="ko-KR" sz="4400" b="1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mySerial.begin</a:t>
            </a:r>
            <a:r>
              <a:rPr lang="en-US" altLang="ko-KR" sz="44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(9600); </a:t>
            </a:r>
            <a:r>
              <a:rPr lang="ko-KR" altLang="en-US" sz="44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수정</a:t>
            </a:r>
            <a:endParaRPr lang="en-US" altLang="ko-KR" sz="4400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2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건물, 실외, 옅은, 앉아있는이(가) 표시된 사진&#10;&#10;높은 신뢰도로 생성된 설명">
            <a:extLst>
              <a:ext uri="{FF2B5EF4-FFF2-40B4-BE49-F238E27FC236}">
                <a16:creationId xmlns:a16="http://schemas.microsoft.com/office/drawing/2014/main" id="{0E5395C4-55CA-435F-89E5-33130CEB7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975" y="4214037"/>
            <a:ext cx="4922520" cy="263083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07FB203-27DB-4FE5-9237-69C1EF3CCC3F}"/>
              </a:ext>
            </a:extLst>
          </p:cNvPr>
          <p:cNvSpPr txBox="1"/>
          <p:nvPr/>
        </p:nvSpPr>
        <p:spPr>
          <a:xfrm>
            <a:off x="522447" y="1343038"/>
            <a:ext cx="104786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 플레이스토어 에서 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 Car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조종할 수 있는 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 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다운</a:t>
            </a:r>
            <a:endParaRPr lang="en-US" altLang="ko-KR" sz="32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이름 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Arduino Bluetooth RC Car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모듈과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핸드폰 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블루투스 연결 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App 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내부에서 설정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클릭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Connect to car -&gt;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각자 이름의 모듈과 연결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19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79919E-210B-45AB-83E8-0EB90B2F8E1D}"/>
              </a:ext>
            </a:extLst>
          </p:cNvPr>
          <p:cNvSpPr txBox="1"/>
          <p:nvPr/>
        </p:nvSpPr>
        <p:spPr>
          <a:xfrm>
            <a:off x="381155" y="1443545"/>
            <a:ext cx="88308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char 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key_value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void loop(){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if (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mySerial.available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 {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key_value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mySerial.read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key_value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);	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48771-8BC6-4BF7-A4C0-2099E3B1515B}"/>
              </a:ext>
            </a:extLst>
          </p:cNvPr>
          <p:cNvSpPr txBox="1"/>
          <p:nvPr/>
        </p:nvSpPr>
        <p:spPr>
          <a:xfrm>
            <a:off x="9450140" y="1331985"/>
            <a:ext cx="24366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정지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F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B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L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R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I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G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J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소리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V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헤드라이트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</a:t>
            </a:r>
          </a:p>
          <a:p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백라이트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U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비상등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X</a:t>
            </a: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55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79919E-210B-45AB-83E8-0EB90B2F8E1D}"/>
              </a:ext>
            </a:extLst>
          </p:cNvPr>
          <p:cNvSpPr txBox="1"/>
          <p:nvPr/>
        </p:nvSpPr>
        <p:spPr>
          <a:xfrm>
            <a:off x="522447" y="1343038"/>
            <a:ext cx="88308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 (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mySerial.available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 {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key_value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mySerial.read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Switch(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key_value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case “S” : 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("Stop"); break;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48771-8BC6-4BF7-A4C0-2099E3B1515B}"/>
              </a:ext>
            </a:extLst>
          </p:cNvPr>
          <p:cNvSpPr txBox="1"/>
          <p:nvPr/>
        </p:nvSpPr>
        <p:spPr>
          <a:xfrm>
            <a:off x="9450140" y="1331985"/>
            <a:ext cx="24366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정지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F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B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L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R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I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G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J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소리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V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헤드라이트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</a:t>
            </a:r>
          </a:p>
          <a:p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백라이트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U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비상등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X</a:t>
            </a: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38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79919E-210B-45AB-83E8-0EB90B2F8E1D}"/>
              </a:ext>
            </a:extLst>
          </p:cNvPr>
          <p:cNvSpPr txBox="1"/>
          <p:nvPr/>
        </p:nvSpPr>
        <p:spPr>
          <a:xfrm>
            <a:off x="522447" y="1343039"/>
            <a:ext cx="830703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void 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go_car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(){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digitalWrite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(…) // Go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Car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Switch(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key_value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case “S” : 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go_car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48771-8BC6-4BF7-A4C0-2099E3B1515B}"/>
              </a:ext>
            </a:extLst>
          </p:cNvPr>
          <p:cNvSpPr txBox="1"/>
          <p:nvPr/>
        </p:nvSpPr>
        <p:spPr>
          <a:xfrm>
            <a:off x="8976793" y="1243727"/>
            <a:ext cx="2909953" cy="535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정지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F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B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L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R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I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G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J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소리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V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헤드라이트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</a:t>
            </a:r>
          </a:p>
          <a:p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백라이트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U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비상등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X</a:t>
            </a: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8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71436" y="1908148"/>
            <a:ext cx="7366038" cy="2554545"/>
          </a:xfrm>
          <a:prstGeom prst="rect">
            <a:avLst/>
          </a:prstGeom>
          <a:noFill/>
          <a:effectLst>
            <a:outerShdw blurRad="76200" dist="50800" dir="3240000" algn="tl" rotWithShape="0">
              <a:prstClr val="black">
                <a:alpha val="44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0" kern="2900" spc="600" dirty="0">
                <a:ln w="38100">
                  <a:noFill/>
                </a:ln>
                <a:solidFill>
                  <a:srgbClr val="FF7D7D"/>
                </a:solidFill>
                <a:effectLst>
                  <a:outerShdw blurRad="25400" dist="38100" dir="120000" algn="ctr" rotWithShape="0">
                    <a:schemeClr val="bg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Thanks</a:t>
            </a:r>
            <a:endParaRPr lang="ko-KR" altLang="en-US" sz="16000" kern="2900" spc="600" dirty="0">
              <a:ln w="38100">
                <a:noFill/>
              </a:ln>
              <a:solidFill>
                <a:srgbClr val="FF7D7D"/>
              </a:solidFill>
              <a:effectLst>
                <a:outerShdw blurRad="25400" dist="38100" dir="120000" algn="ctr" rotWithShape="0">
                  <a:schemeClr val="bg1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28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지난 시간 복습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46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E5BC574-D3E0-4974-9758-8EC017A1B5CF}"/>
              </a:ext>
            </a:extLst>
          </p:cNvPr>
          <p:cNvSpPr txBox="1"/>
          <p:nvPr/>
        </p:nvSpPr>
        <p:spPr>
          <a:xfrm>
            <a:off x="1255923" y="1892357"/>
            <a:ext cx="96657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차시 때 구현한 작품 테스트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AEBB34-5773-4BE5-AD86-C3A9CE552F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51" y="3105340"/>
            <a:ext cx="2774627" cy="2774627"/>
          </a:xfrm>
          <a:prstGeom prst="rect">
            <a:avLst/>
          </a:prstGeom>
        </p:spPr>
      </p:pic>
      <p:pic>
        <p:nvPicPr>
          <p:cNvPr id="6" name="그림 5" descr="전자기기, 회로이(가) 표시된 사진&#10;&#10;매우 높은 신뢰도로 생성된 설명">
            <a:extLst>
              <a:ext uri="{FF2B5EF4-FFF2-40B4-BE49-F238E27FC236}">
                <a16:creationId xmlns:a16="http://schemas.microsoft.com/office/drawing/2014/main" id="{A8CFFE76-3FCC-4DBF-9465-3801B49675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954" y="3059221"/>
            <a:ext cx="2724854" cy="272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6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4619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4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4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4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4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수업 목표 설정 및 부품 소개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운송, 디스크브레이크이(가) 표시된 사진&#10;&#10;매우 높은 신뢰도로 생성된 설명">
            <a:extLst>
              <a:ext uri="{FF2B5EF4-FFF2-40B4-BE49-F238E27FC236}">
                <a16:creationId xmlns:a16="http://schemas.microsoft.com/office/drawing/2014/main" id="{2ADE9C1B-D75A-4044-B0BB-3818360E6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43" y="2500740"/>
            <a:ext cx="2945416" cy="2454513"/>
          </a:xfrm>
          <a:prstGeom prst="rect">
            <a:avLst/>
          </a:prstGeom>
        </p:spPr>
      </p:pic>
      <p:pic>
        <p:nvPicPr>
          <p:cNvPr id="7" name="그림 6" descr="전자기기, 회로이(가) 표시된 사진&#10;&#10;매우 높은 신뢰도로 생성된 설명">
            <a:extLst>
              <a:ext uri="{FF2B5EF4-FFF2-40B4-BE49-F238E27FC236}">
                <a16:creationId xmlns:a16="http://schemas.microsoft.com/office/drawing/2014/main" id="{EB82A4B5-8A86-4AC4-8314-F6DAE01B4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647" y="2456313"/>
            <a:ext cx="2552415" cy="255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3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스피커로 소리내기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전자기기이(가) 표시된 사진&#10;&#10;높은 신뢰도로 생성된 설명">
            <a:extLst>
              <a:ext uri="{FF2B5EF4-FFF2-40B4-BE49-F238E27FC236}">
                <a16:creationId xmlns:a16="http://schemas.microsoft.com/office/drawing/2014/main" id="{B6E2DEF4-E9EE-45BC-969A-D452AA9456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1" y="2305722"/>
            <a:ext cx="9518464" cy="330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9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3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스피커로 소리내기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3B66BA7-C506-4EEF-AB05-6B110C646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97" y="1406899"/>
            <a:ext cx="6390250" cy="523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0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3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스피커로 소리내기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1E1447E8-A689-4DC3-89A2-AE9D2619B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5" y="2340023"/>
            <a:ext cx="11349641" cy="286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9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3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스피커로 소리내기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62E713A-CE61-48E2-9A96-15FA0D74B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7" y="1429662"/>
            <a:ext cx="11803505" cy="527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5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3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멜로디 연주하기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7F91C8D-FA1B-4B88-8889-3D72EF418390}"/>
              </a:ext>
            </a:extLst>
          </p:cNvPr>
          <p:cNvSpPr txBox="1"/>
          <p:nvPr/>
        </p:nvSpPr>
        <p:spPr>
          <a:xfrm>
            <a:off x="1091075" y="1484414"/>
            <a:ext cx="96657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노래를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아두이노로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연주해 보자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 descr="장난감이(가) 표시된 사진&#10;&#10;높은 신뢰도로 생성된 설명">
            <a:extLst>
              <a:ext uri="{FF2B5EF4-FFF2-40B4-BE49-F238E27FC236}">
                <a16:creationId xmlns:a16="http://schemas.microsoft.com/office/drawing/2014/main" id="{A15EC24F-80C2-4BB1-A81D-E4DA753D3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19" y="2776586"/>
            <a:ext cx="4602709" cy="2618568"/>
          </a:xfrm>
          <a:prstGeom prst="rect">
            <a:avLst/>
          </a:prstGeom>
        </p:spPr>
      </p:pic>
      <p:pic>
        <p:nvPicPr>
          <p:cNvPr id="8" name="그림 7" descr="사람이(가) 표시된 사진&#10;&#10;높은 신뢰도로 생성된 설명">
            <a:extLst>
              <a:ext uri="{FF2B5EF4-FFF2-40B4-BE49-F238E27FC236}">
                <a16:creationId xmlns:a16="http://schemas.microsoft.com/office/drawing/2014/main" id="{09E0530F-52CC-4363-9E7A-C91BD2B9D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58" y="2718191"/>
            <a:ext cx="3910728" cy="273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2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3045</TotalTime>
  <Words>1553</Words>
  <Application>Microsoft Office PowerPoint</Application>
  <PresentationFormat>와이드스크린</PresentationFormat>
  <Paragraphs>306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Aram Lim</dc:creator>
  <cp:lastModifiedBy>임도은</cp:lastModifiedBy>
  <cp:revision>207</cp:revision>
  <dcterms:created xsi:type="dcterms:W3CDTF">2017-09-10T11:50:49Z</dcterms:created>
  <dcterms:modified xsi:type="dcterms:W3CDTF">2018-01-29T09:23:16Z</dcterms:modified>
</cp:coreProperties>
</file>