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8" r:id="rId10"/>
    <p:sldId id="265" r:id="rId11"/>
    <p:sldId id="266" r:id="rId12"/>
    <p:sldId id="267" r:id="rId13"/>
    <p:sldId id="273" r:id="rId14"/>
    <p:sldId id="270" r:id="rId15"/>
    <p:sldId id="274" r:id="rId16"/>
    <p:sldId id="275" r:id="rId17"/>
    <p:sldId id="276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3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35C2A-40F9-4414-BBA0-1E1A9FBD1341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AAD50-39A8-4791-B0D5-8F44F017A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18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AAD50-39A8-4791-B0D5-8F44F017A9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01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Fast</a:t>
            </a:r>
            <a:r>
              <a:rPr lang="en-US" baseline="0" dirty="0" smtClean="0"/>
              <a:t> socket solve file abstraction overhead by their </a:t>
            </a:r>
            <a:r>
              <a:rPr lang="en-US" baseline="0" dirty="0" err="1" smtClean="0"/>
              <a:t>Fastsocket</a:t>
            </a:r>
            <a:r>
              <a:rPr lang="en-US" baseline="0" dirty="0" smtClean="0"/>
              <a:t>-aware VFS, and it’s compatible to normal BSD API.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AAD50-39A8-4791-B0D5-8F44F017A9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41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AAD50-39A8-4791-B0D5-8F44F017A9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11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elegant in </a:t>
            </a:r>
            <a:r>
              <a:rPr lang="en-US" dirty="0" err="1" smtClean="0"/>
              <a:t>FastSocket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AAD50-39A8-4791-B0D5-8F44F017A9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37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78B5-E89C-4843-BE58-CB2F8CE203BD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09526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3984-7D89-446B-AAAB-B7D5E1A24F33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49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7885-FCE0-4D9F-894C-3572F61F4624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54DA-6680-4DE3-91BC-2C815E2FDBC7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01A9C458-A85D-46FC-8A96-95DD6C9D74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03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ABF9-125E-4D1A-86D3-4A766169070C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94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EF531-3BE7-4D28-9193-44B6D47DDA76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3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A36C-6EF1-4F52-A49C-9B9473338725}" type="datetime1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0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6677-FBE4-4152-98FC-94EE343C17B3}" type="datetime1">
              <a:rPr lang="en-US" smtClean="0"/>
              <a:t>4/11/2016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93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8038-D56A-4D7E-BE4F-FA58CAA10546}" type="datetime1">
              <a:rPr lang="en-US" smtClean="0"/>
              <a:t>4/11/2016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0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D849-12CA-46A9-91B4-4C010A19BD27}" type="datetime1">
              <a:rPr lang="en-US" smtClean="0"/>
              <a:t>4/11/2016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3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B90F4-ECF6-4680-802A-58AA720C5367}" type="datetime1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87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1F9B5-8C37-4DDF-83FA-E998A0EA0F85}" type="datetime1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3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178B5-E89C-4843-BE58-CB2F8CE203BD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9C458-A85D-46FC-8A96-95DD6C9D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8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9416" y="3983567"/>
            <a:ext cx="7841975" cy="1309255"/>
          </a:xfrm>
        </p:spPr>
        <p:txBody>
          <a:bodyPr>
            <a:normAutofit/>
          </a:bodyPr>
          <a:lstStyle/>
          <a:p>
            <a:r>
              <a:rPr lang="en-US" dirty="0" err="1"/>
              <a:t>Sangjin</a:t>
            </a:r>
            <a:r>
              <a:rPr lang="en-US" dirty="0"/>
              <a:t> Han</a:t>
            </a:r>
            <a:r>
              <a:rPr lang="en-US" baseline="30000" dirty="0"/>
              <a:t>+</a:t>
            </a:r>
            <a:r>
              <a:rPr lang="en-US" dirty="0"/>
              <a:t>, Scott Marshall</a:t>
            </a:r>
            <a:r>
              <a:rPr lang="en-US" baseline="30000" dirty="0"/>
              <a:t>+</a:t>
            </a:r>
            <a:r>
              <a:rPr lang="en-US" dirty="0"/>
              <a:t>, </a:t>
            </a:r>
            <a:r>
              <a:rPr lang="en-US" dirty="0" err="1"/>
              <a:t>Byung-Gon</a:t>
            </a:r>
            <a:r>
              <a:rPr lang="en-US" dirty="0"/>
              <a:t> Chun</a:t>
            </a:r>
            <a:r>
              <a:rPr lang="en-US" baseline="30000" dirty="0"/>
              <a:t>*</a:t>
            </a:r>
            <a:r>
              <a:rPr lang="en-US" dirty="0"/>
              <a:t>, and Sylvia </a:t>
            </a:r>
            <a:r>
              <a:rPr lang="en-US" dirty="0" err="1"/>
              <a:t>Ratnasamy</a:t>
            </a:r>
            <a:r>
              <a:rPr lang="en-US" baseline="30000" dirty="0"/>
              <a:t>+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aseline="30000" dirty="0" smtClean="0"/>
              <a:t>+</a:t>
            </a:r>
            <a:r>
              <a:rPr lang="en-US" dirty="0"/>
              <a:t>University of California, </a:t>
            </a:r>
            <a:r>
              <a:rPr lang="en-US" dirty="0" smtClean="0"/>
              <a:t>Berkeley;  </a:t>
            </a:r>
            <a:r>
              <a:rPr lang="en-US" baseline="30000" dirty="0" smtClean="0"/>
              <a:t>*</a:t>
            </a:r>
            <a:r>
              <a:rPr lang="en-US" dirty="0" smtClean="0"/>
              <a:t>Yahoo</a:t>
            </a:r>
            <a:r>
              <a:rPr lang="en-US" dirty="0"/>
              <a:t>! </a:t>
            </a:r>
            <a:r>
              <a:rPr lang="en-US" dirty="0" smtClean="0"/>
              <a:t>Research</a:t>
            </a:r>
          </a:p>
          <a:p>
            <a:r>
              <a:rPr lang="en-US" dirty="0" smtClean="0"/>
              <a:t>OSDI, 2012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E5E7-916F-4994-B7FC-C55402553DB0}" type="datetime1">
              <a:rPr lang="en-US" smtClean="0"/>
              <a:t>4/11/2016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017" y="2226365"/>
            <a:ext cx="90379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</a:rPr>
              <a:t>MegaPipe</a:t>
            </a:r>
            <a:r>
              <a:rPr lang="en-US" sz="4000" dirty="0" smtClean="0">
                <a:solidFill>
                  <a:schemeClr val="bg1"/>
                </a:solidFill>
              </a:rPr>
              <a:t> : A New Programming Interface for Scalable Network I / O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29948" y="5062330"/>
            <a:ext cx="429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By Dong Yuan, 2015210938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69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Listening Socket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Per-core accept queue for each channel</a:t>
            </a:r>
          </a:p>
          <a:p>
            <a:pPr lvl="1"/>
            <a:r>
              <a:rPr lang="en-US" dirty="0" smtClean="0"/>
              <a:t>Instead of the globally shared accept queue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ABF9-125E-4D1A-86D3-4A766169070C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672" y="2469006"/>
            <a:ext cx="4889224" cy="35810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8642" y="2557668"/>
            <a:ext cx="4990708" cy="34840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3830" y="2676939"/>
            <a:ext cx="5615690" cy="336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5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Lightweight 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Sockets are ephemeral and rarely shared</a:t>
            </a:r>
          </a:p>
          <a:p>
            <a:pPr lvl="1"/>
            <a:r>
              <a:rPr lang="en-US" dirty="0" smtClean="0"/>
              <a:t>Bypass the VFS layer</a:t>
            </a:r>
          </a:p>
          <a:p>
            <a:pPr lvl="1"/>
            <a:r>
              <a:rPr lang="en-US" dirty="0" smtClean="0"/>
              <a:t>Convert into a regular file descriptor only when necessary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ABF9-125E-4D1A-86D3-4A766169070C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485" y="2875722"/>
            <a:ext cx="6432233" cy="283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2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 Batching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calls are expensive due to cost of mode switching and bad cache locality</a:t>
            </a:r>
          </a:p>
          <a:p>
            <a:r>
              <a:rPr lang="en-US" dirty="0" smtClean="0"/>
              <a:t>Transparent batching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ABF9-125E-4D1A-86D3-4A766169070C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11422"/>
          <a:stretch/>
        </p:blipFill>
        <p:spPr>
          <a:xfrm>
            <a:off x="1172197" y="3034748"/>
            <a:ext cx="5891212" cy="33940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637" y="4762500"/>
            <a:ext cx="967616" cy="60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98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</a:t>
            </a:r>
          </a:p>
          <a:p>
            <a:pPr lvl="1"/>
            <a:r>
              <a:rPr lang="en-US" dirty="0" smtClean="0"/>
              <a:t>One kernel module (~1800 lines)</a:t>
            </a:r>
          </a:p>
          <a:p>
            <a:pPr lvl="1"/>
            <a:r>
              <a:rPr lang="en-US" dirty="0" smtClean="0"/>
              <a:t>Kernel itself (~400 lines)</a:t>
            </a:r>
          </a:p>
          <a:p>
            <a:r>
              <a:rPr lang="en-US" dirty="0" smtClean="0"/>
              <a:t>User-Level Library</a:t>
            </a:r>
          </a:p>
          <a:p>
            <a:pPr lvl="1"/>
            <a:r>
              <a:rPr lang="en-US" dirty="0" smtClean="0"/>
              <a:t>~400 lines</a:t>
            </a:r>
          </a:p>
          <a:p>
            <a:r>
              <a:rPr lang="en-US" dirty="0" smtClean="0"/>
              <a:t>Application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upportive to event-driven server</a:t>
            </a:r>
          </a:p>
          <a:p>
            <a:pPr lvl="1"/>
            <a:r>
              <a:rPr lang="en-US" dirty="0" smtClean="0"/>
              <a:t>~hundreds of lines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ABF9-125E-4D1A-86D3-4A766169070C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9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Multi-core scalability</a:t>
            </a:r>
          </a:p>
          <a:p>
            <a:pPr lvl="1"/>
            <a:r>
              <a:rPr lang="en-US" dirty="0" smtClean="0"/>
              <a:t>Throughput improvement with various message sizes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ABF9-125E-4D1A-86D3-4A766169070C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026" y="2575886"/>
            <a:ext cx="5547898" cy="347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7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Multi-core scalability</a:t>
            </a:r>
          </a:p>
          <a:p>
            <a:pPr lvl="1"/>
            <a:r>
              <a:rPr lang="en-US" dirty="0" smtClean="0"/>
              <a:t>Throughput improvement with various connection lengths (# of transactions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ABF9-125E-4D1A-86D3-4A766169070C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713" y="2626329"/>
            <a:ext cx="7098402" cy="346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8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Evaluation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Memcached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ABF9-125E-4D1A-86D3-4A766169070C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2386"/>
          <a:stretch/>
        </p:blipFill>
        <p:spPr>
          <a:xfrm>
            <a:off x="0" y="2451652"/>
            <a:ext cx="4638261" cy="2585381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nginx</a:t>
            </a:r>
            <a:endParaRPr lang="en-US" dirty="0"/>
          </a:p>
        </p:txBody>
      </p:sp>
      <p:pic>
        <p:nvPicPr>
          <p:cNvPr id="12" name="Content Placeholder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401" y="2630232"/>
            <a:ext cx="4130197" cy="237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1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MegaPipe</a:t>
            </a:r>
            <a:endParaRPr lang="en-US" dirty="0" smtClean="0"/>
          </a:p>
          <a:p>
            <a:pPr lvl="1"/>
            <a:r>
              <a:rPr lang="en-US" dirty="0" smtClean="0"/>
              <a:t>Key abstraction: per-core channel</a:t>
            </a:r>
          </a:p>
          <a:p>
            <a:pPr lvl="1"/>
            <a:r>
              <a:rPr lang="en-US" dirty="0" smtClean="0"/>
              <a:t>Enabling three optimization:</a:t>
            </a:r>
          </a:p>
          <a:p>
            <a:pPr lvl="2"/>
            <a:r>
              <a:rPr lang="en-US" dirty="0" smtClean="0"/>
              <a:t>Batching, partitioning, </a:t>
            </a:r>
            <a:r>
              <a:rPr lang="en-US" dirty="0" err="1" smtClean="0"/>
              <a:t>lwsocket</a:t>
            </a:r>
            <a:endParaRPr lang="en-US" dirty="0" smtClean="0"/>
          </a:p>
          <a:p>
            <a:pPr lvl="1"/>
            <a:r>
              <a:rPr lang="en-US" dirty="0" smtClean="0"/>
              <a:t>Performance improvement in multi-core scalability and application</a:t>
            </a:r>
          </a:p>
          <a:p>
            <a:pPr marL="685800" lvl="2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A36C-6EF1-4F52-A49C-9B9473338725}" type="datetime1">
              <a:rPr lang="en-US" smtClean="0"/>
              <a:t>4/11/2016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About This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ABF9-125E-4D1A-86D3-4A766169070C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9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with </a:t>
            </a:r>
            <a:r>
              <a:rPr lang="en-US" dirty="0" err="1" smtClean="0"/>
              <a:t>mTCP</a:t>
            </a:r>
            <a:r>
              <a:rPr lang="en-US" dirty="0" smtClean="0"/>
              <a:t> &amp; </a:t>
            </a:r>
            <a:r>
              <a:rPr lang="en-US" dirty="0" err="1" smtClean="0"/>
              <a:t>Fastsocket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ABF9-125E-4D1A-86D3-4A766169070C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7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Backgroud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Message-Oriented </a:t>
            </a:r>
            <a:r>
              <a:rPr lang="en-US" altLang="zh-CN" dirty="0" smtClean="0"/>
              <a:t>Workload</a:t>
            </a:r>
          </a:p>
          <a:p>
            <a:pPr lvl="1"/>
            <a:r>
              <a:rPr lang="en-US" altLang="zh-CN" dirty="0" smtClean="0"/>
              <a:t>Short connections or small messages</a:t>
            </a:r>
          </a:p>
          <a:p>
            <a:pPr lvl="2"/>
            <a:r>
              <a:rPr lang="en-US" dirty="0" smtClean="0"/>
              <a:t>Examples: HTTP, RPC, DB</a:t>
            </a:r>
          </a:p>
          <a:p>
            <a:endParaRPr lang="en-US" dirty="0"/>
          </a:p>
          <a:p>
            <a:r>
              <a:rPr lang="en-US" dirty="0" smtClean="0"/>
              <a:t>Issues with message-oriented workloads</a:t>
            </a:r>
          </a:p>
          <a:p>
            <a:pPr lvl="1"/>
            <a:r>
              <a:rPr lang="en-US" dirty="0" smtClean="0"/>
              <a:t>System call overhead</a:t>
            </a:r>
          </a:p>
          <a:p>
            <a:pPr lvl="1"/>
            <a:r>
              <a:rPr lang="en-US" dirty="0" smtClean="0"/>
              <a:t>Shared listening socket</a:t>
            </a:r>
          </a:p>
          <a:p>
            <a:pPr lvl="1"/>
            <a:r>
              <a:rPr lang="en-US" dirty="0" smtClean="0"/>
              <a:t>File abstraction overhead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6924-6223-4B7C-BBF2-E7F158A1E76A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2</a:t>
            </a:fld>
            <a:endParaRPr lang="en-US"/>
          </a:p>
        </p:txBody>
      </p:sp>
      <p:pic>
        <p:nvPicPr>
          <p:cNvPr id="1028" name="Picture 4" descr="http://o.aolcdn.com/hss/storage/midas/1ca6fac4605e2bebf431524fadd7af27/202221596/faceboo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72" y="1805609"/>
            <a:ext cx="1937228" cy="110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allthingsd.com/files/2013/11/tumblr-logo-rectangle-white-on-blue-839x385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669" y="1817549"/>
            <a:ext cx="1602550" cy="73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utbblogs.com/wp-content/uploads/2014/09/Apple-Watch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3" t="37165" r="25950" b="37714"/>
          <a:stretch/>
        </p:blipFill>
        <p:spPr bwMode="auto">
          <a:xfrm>
            <a:off x="6732105" y="2915585"/>
            <a:ext cx="2411895" cy="635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57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Solved Issues Comparison with </a:t>
            </a:r>
            <a:r>
              <a:rPr lang="en-US" dirty="0" err="1" smtClean="0"/>
              <a:t>mTCP</a:t>
            </a:r>
            <a:r>
              <a:rPr lang="en-US" dirty="0" smtClean="0"/>
              <a:t> &amp; </a:t>
            </a:r>
            <a:r>
              <a:rPr lang="en-US" dirty="0" err="1" smtClean="0"/>
              <a:t>Fastsocket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MegaPipe</a:t>
            </a:r>
            <a:r>
              <a:rPr lang="en-US" dirty="0" smtClean="0"/>
              <a:t> (OSDI, 2012)</a:t>
            </a:r>
          </a:p>
          <a:p>
            <a:pPr lvl="1"/>
            <a:r>
              <a:rPr lang="en-US" dirty="0" smtClean="0"/>
              <a:t>System call overhead</a:t>
            </a:r>
          </a:p>
          <a:p>
            <a:pPr lvl="1"/>
            <a:r>
              <a:rPr lang="en-US" dirty="0" smtClean="0"/>
              <a:t>Shared listening socket</a:t>
            </a:r>
          </a:p>
          <a:p>
            <a:pPr lvl="1"/>
            <a:r>
              <a:rPr lang="en-US" dirty="0" smtClean="0"/>
              <a:t>File abstraction overhead</a:t>
            </a:r>
          </a:p>
          <a:p>
            <a:r>
              <a:rPr lang="en-US" dirty="0" err="1" smtClean="0"/>
              <a:t>mTCP</a:t>
            </a:r>
            <a:r>
              <a:rPr lang="en-US" dirty="0" smtClean="0"/>
              <a:t> (NSDI, 2014)</a:t>
            </a:r>
          </a:p>
          <a:p>
            <a:pPr lvl="1"/>
            <a:r>
              <a:rPr lang="en-US" dirty="0" smtClean="0"/>
              <a:t>Shared </a:t>
            </a:r>
            <a:r>
              <a:rPr lang="en-US" dirty="0"/>
              <a:t>resources</a:t>
            </a:r>
          </a:p>
          <a:p>
            <a:pPr lvl="1"/>
            <a:r>
              <a:rPr lang="en-US" dirty="0"/>
              <a:t>Broken locality</a:t>
            </a:r>
          </a:p>
          <a:p>
            <a:pPr lvl="1"/>
            <a:r>
              <a:rPr lang="en-US" dirty="0"/>
              <a:t>Per packet </a:t>
            </a:r>
            <a:r>
              <a:rPr lang="en-US" dirty="0" smtClean="0"/>
              <a:t>processing</a:t>
            </a:r>
          </a:p>
          <a:p>
            <a:r>
              <a:rPr lang="en-US" dirty="0" err="1" smtClean="0"/>
              <a:t>Fastsocket</a:t>
            </a:r>
            <a:r>
              <a:rPr lang="en-US" dirty="0" smtClean="0"/>
              <a:t> (ASPLOS, 2016)</a:t>
            </a:r>
          </a:p>
          <a:p>
            <a:pPr lvl="1"/>
            <a:r>
              <a:rPr lang="en-US" dirty="0" smtClean="0"/>
              <a:t>Shared resources</a:t>
            </a:r>
          </a:p>
          <a:p>
            <a:pPr lvl="1"/>
            <a:r>
              <a:rPr lang="en-US" dirty="0" smtClean="0"/>
              <a:t>Broken locality</a:t>
            </a:r>
          </a:p>
          <a:p>
            <a:pPr lvl="1"/>
            <a:r>
              <a:rPr lang="en-US" dirty="0" err="1" smtClean="0"/>
              <a:t>Uncompatible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ABF9-125E-4D1A-86D3-4A766169070C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Microbenchmark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ABF9-125E-4D1A-86D3-4A766169070C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1903136"/>
            <a:ext cx="67437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2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of Message-</a:t>
            </a:r>
            <a:r>
              <a:rPr lang="en-US" dirty="0" err="1" smtClean="0"/>
              <a:t>OrientedWorkloads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ABF9-125E-4D1A-86D3-4A766169070C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5642"/>
            <a:ext cx="9114183" cy="243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3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API, applicable to existing event-driven server applications with moderate efforts</a:t>
            </a:r>
          </a:p>
          <a:p>
            <a:r>
              <a:rPr lang="en-US" dirty="0" smtClean="0"/>
              <a:t>Unified interface for various I/O types, TCP connection, UNIX domain sockets, disk files…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ABF9-125E-4D1A-86D3-4A766169070C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8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ABF9-125E-4D1A-86D3-4A766169070C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2" y="1913282"/>
            <a:ext cx="54006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73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Primitives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Channel</a:t>
            </a:r>
          </a:p>
          <a:p>
            <a:pPr lvl="1"/>
            <a:r>
              <a:rPr lang="en-US" dirty="0" smtClean="0"/>
              <a:t>a per-core, bi-directional pipe between the kernel and user space that is used to exchange both asynchronous I/O requests and completion notification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ABF9-125E-4D1A-86D3-4A766169070C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026" y="2986709"/>
            <a:ext cx="45434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3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Completion Notification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issue asynchronous I/O commands</a:t>
            </a:r>
          </a:p>
          <a:p>
            <a:r>
              <a:rPr lang="en-US" dirty="0" smtClean="0"/>
              <a:t>Kernel notifies the application when the commands are complete</a:t>
            </a:r>
            <a:endParaRPr lang="en-US" dirty="0"/>
          </a:p>
          <a:p>
            <a:r>
              <a:rPr lang="en-US" dirty="0" smtClean="0"/>
              <a:t>Why CNM?</a:t>
            </a:r>
          </a:p>
          <a:p>
            <a:pPr lvl="1"/>
            <a:r>
              <a:rPr lang="en-US" dirty="0" smtClean="0"/>
              <a:t>CNM allows transparent batching of I/O commands and notifications</a:t>
            </a:r>
          </a:p>
          <a:p>
            <a:pPr lvl="1"/>
            <a:r>
              <a:rPr lang="en-US" dirty="0" smtClean="0"/>
              <a:t>It is compatible with not only sockets but also disk files</a:t>
            </a:r>
          </a:p>
          <a:p>
            <a:pPr lvl="1"/>
            <a:r>
              <a:rPr lang="en-US" dirty="0" smtClean="0"/>
              <a:t>Simplify the complexity of I/O multiplexing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ABF9-125E-4D1A-86D3-4A766169070C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300" y="3856382"/>
            <a:ext cx="3603854" cy="25367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034" y="3833261"/>
            <a:ext cx="3801303" cy="234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23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</TotalTime>
  <Words>436</Words>
  <Application>Microsoft Office PowerPoint</Application>
  <PresentationFormat>On-screen Show (4:3)</PresentationFormat>
  <Paragraphs>124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Office Theme</vt:lpstr>
      <vt:lpstr>PowerPoint Presentation</vt:lpstr>
      <vt:lpstr>Backgroud</vt:lpstr>
      <vt:lpstr>Solved Issues Comparison with mTCP &amp; Fastsocket</vt:lpstr>
      <vt:lpstr>Microbenchmark</vt:lpstr>
      <vt:lpstr>Performance of Message-OrientedWorkloads</vt:lpstr>
      <vt:lpstr>Design Goal</vt:lpstr>
      <vt:lpstr>Overview</vt:lpstr>
      <vt:lpstr>Key Primitives</vt:lpstr>
      <vt:lpstr>Completion Notification Model</vt:lpstr>
      <vt:lpstr>Listening Socket Partitioning</vt:lpstr>
      <vt:lpstr>Lightweight Socket</vt:lpstr>
      <vt:lpstr>System Call Batching</vt:lpstr>
      <vt:lpstr>Implementation</vt:lpstr>
      <vt:lpstr>Evaluation</vt:lpstr>
      <vt:lpstr>Evaluation</vt:lpstr>
      <vt:lpstr>Application Evaluation</vt:lpstr>
      <vt:lpstr>Conclusion</vt:lpstr>
      <vt:lpstr>Comments About This Paper</vt:lpstr>
      <vt:lpstr>Comparison with mTCP &amp; Fastsocket?</vt:lpstr>
    </vt:vector>
  </TitlesOfParts>
  <Company>THU Grad SZ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 Yuan</dc:creator>
  <cp:lastModifiedBy>Dong Yuan</cp:lastModifiedBy>
  <cp:revision>66</cp:revision>
  <dcterms:created xsi:type="dcterms:W3CDTF">2016-04-11T08:19:49Z</dcterms:created>
  <dcterms:modified xsi:type="dcterms:W3CDTF">2016-04-11T16:01:34Z</dcterms:modified>
</cp:coreProperties>
</file>