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68" r:id="rId4"/>
    <p:sldId id="270" r:id="rId5"/>
    <p:sldId id="271" r:id="rId6"/>
    <p:sldId id="272" r:id="rId7"/>
    <p:sldId id="269" r:id="rId8"/>
    <p:sldId id="274" r:id="rId9"/>
    <p:sldId id="275" r:id="rId10"/>
    <p:sldId id="278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6" r:id="rId25"/>
    <p:sldId id="29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9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14/4/2025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hatgpt.com/g/g-cksUvVWar-code-gpt-python-java-c-html-javascript-m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doffin-azure.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tehan5DAo" TargetMode="External"/><Relationship Id="rId4" Type="http://schemas.openxmlformats.org/officeDocument/2006/relationships/hyperlink" Target="https://github.com/imuncle/gitblo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HK" dirty="0"/>
              <a:t>P</a:t>
            </a:r>
            <a:r>
              <a:rPr lang="en-US" altLang="zh-CN" dirty="0"/>
              <a:t>roject1</a:t>
            </a:r>
            <a:r>
              <a:rPr lang="zh-CN" altLang="en-US" dirty="0"/>
              <a:t>简要报告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汇报人</a:t>
            </a:r>
            <a:r>
              <a:rPr lang="en-US" altLang="zh-CN" dirty="0"/>
              <a:t>: </a:t>
            </a:r>
            <a:r>
              <a:rPr lang="zh-CN" altLang="en-US" dirty="0"/>
              <a:t>方磊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C383-68C3-CAE5-E65B-944C68A9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FBDD127-2847-1769-95AC-49E02BE9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9EEC79-47A6-DC08-E808-8EC770D1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Survival Analysis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385B5-E907-4DD1-70E2-1FBF9A4E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Kaplan-Meier &amp; the Log-Rank Test</a:t>
            </a:r>
          </a:p>
          <a:p>
            <a:r>
              <a:rPr lang="en-US" altLang="zh-CN" b="0" i="0" dirty="0">
                <a:effectLst/>
                <a:latin typeface="-apple-system"/>
              </a:rPr>
              <a:t>Cox Proportional Hazards</a:t>
            </a:r>
            <a:endParaRPr lang="en-US" altLang="zh-CN" dirty="0"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Cox Proportional Hazards</a:t>
            </a:r>
          </a:p>
          <a:p>
            <a:r>
              <a:rPr lang="en-US" altLang="zh-CN" b="0" i="0" dirty="0">
                <a:effectLst/>
                <a:latin typeface="-apple-system"/>
              </a:rPr>
              <a:t>Customer Lifetime Value dashboard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5116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37A2-C48A-331A-8C4C-857E43898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B76F3-78BA-1A78-D5C4-A68B739C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r>
              <a:rPr lang="zh-CN" altLang="en-US" dirty="0"/>
              <a:t>中应用模型的通用过程</a:t>
            </a:r>
            <a:endParaRPr lang="en-HK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8AB6B-17E7-90BA-EF87-B307B37D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环境配置与数据加载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模型原理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拟合模型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评估曲线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验证</a:t>
            </a:r>
            <a:r>
              <a:rPr lang="zh-CN" altLang="en-US" b="0" i="0" dirty="0">
                <a:effectLst/>
                <a:latin typeface="-apple-system"/>
              </a:rPr>
              <a:t>假设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86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E84D5-16B8-F447-5434-0E04D1019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237DD-9CE7-F8F6-854B-C6910E37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Kaplan-Meier &amp; the Log-Rank Test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0C549-DF36-190B-1413-9944B481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Kaplan-Meier </a:t>
            </a:r>
            <a:r>
              <a:rPr lang="zh-CN" altLang="en-US" b="0" i="0" dirty="0">
                <a:effectLst/>
                <a:latin typeface="-apple-system"/>
              </a:rPr>
              <a:t>是一种用于构建生存概率曲线的统计方法。此方法考虑了删失，因此克服了使用平均值或中位数时出现的低估生存概率的问题。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log-rank test </a:t>
            </a:r>
            <a:r>
              <a:rPr lang="zh-CN" altLang="en-US" b="0" i="0" dirty="0">
                <a:effectLst/>
                <a:latin typeface="-apple-system"/>
              </a:rPr>
              <a:t>是一种卡方检验，用于检验两个或多个生存曲线在统计上等效的原假设。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D75E9E-10EC-51A2-3B76-B40AE82D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61" y="3844925"/>
            <a:ext cx="3543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6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DDFC4-896A-D0EC-1B11-ED422F4A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A5A8A-6F84-F6D8-DFEC-18D0EFA1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Kaplan-Meier &amp; the Log-Rank Test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8A012-92B2-0711-EA05-E04F07A89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7322"/>
            <a:ext cx="3768634" cy="26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6D5591D-38F7-55AC-58D4-EBE0434E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44" y="2327322"/>
            <a:ext cx="35433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FD085A-6F64-4075-D42E-A2925B6F1990}"/>
              </a:ext>
            </a:extLst>
          </p:cNvPr>
          <p:cNvSpPr txBox="1"/>
          <p:nvPr/>
        </p:nvSpPr>
        <p:spPr>
          <a:xfrm>
            <a:off x="8607879" y="4981575"/>
            <a:ext cx="24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onlineSecurity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4BDE60-5418-6B80-5B68-2500341A6424}"/>
              </a:ext>
            </a:extLst>
          </p:cNvPr>
          <p:cNvSpPr txBox="1"/>
          <p:nvPr/>
        </p:nvSpPr>
        <p:spPr>
          <a:xfrm>
            <a:off x="2307771" y="4981575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95C7F-5503-F1A8-5C11-20747C2CE87D}"/>
              </a:ext>
            </a:extLst>
          </p:cNvPr>
          <p:cNvSpPr txBox="1"/>
          <p:nvPr/>
        </p:nvSpPr>
        <p:spPr>
          <a:xfrm>
            <a:off x="1088571" y="1830706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676BCC-64B5-C38C-5B4E-10678A270C57}"/>
              </a:ext>
            </a:extLst>
          </p:cNvPr>
          <p:cNvSpPr txBox="1"/>
          <p:nvPr/>
        </p:nvSpPr>
        <p:spPr>
          <a:xfrm>
            <a:off x="1611086" y="1507540"/>
            <a:ext cx="779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在协变量级别查看 </a:t>
            </a:r>
            <a:r>
              <a:rPr lang="en-US" altLang="zh-CN" b="0" i="0" dirty="0">
                <a:effectLst/>
                <a:latin typeface="-apple-system"/>
              </a:rPr>
              <a:t>Kaplan-Meier </a:t>
            </a:r>
            <a:r>
              <a:rPr lang="zh-CN" altLang="en-US" b="0" i="0" dirty="0">
                <a:effectLst/>
                <a:latin typeface="-apple-system"/>
              </a:rPr>
              <a:t>曲线时，最好看到各组之间存在一定程度的差异，因为这表明可用于预测的差异。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85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8835A-FEBE-06B6-A88D-FADF01430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D62F1-73F7-425D-9B37-F0ACBEC8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Cox Proportional Hazards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21228B-F63F-9046-0CF7-80864D0B3940}"/>
              </a:ext>
            </a:extLst>
          </p:cNvPr>
          <p:cNvSpPr txBox="1"/>
          <p:nvPr/>
        </p:nvSpPr>
        <p:spPr>
          <a:xfrm>
            <a:off x="1088571" y="1830706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41BEC-D92A-9ED0-5966-2BB1A88ACF59}"/>
              </a:ext>
            </a:extLst>
          </p:cNvPr>
          <p:cNvSpPr txBox="1"/>
          <p:nvPr/>
        </p:nvSpPr>
        <p:spPr>
          <a:xfrm>
            <a:off x="1611086" y="1661686"/>
            <a:ext cx="82731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Cox Proportional Hazards </a:t>
            </a:r>
            <a:r>
              <a:rPr lang="zh-CN" altLang="en-US" dirty="0"/>
              <a:t>模型将总风险分为基线风险和部分风险，其中基线风险仅依赖于时间 </a:t>
            </a:r>
            <a:r>
              <a:rPr lang="en-US" altLang="zh-CN" dirty="0"/>
              <a:t>t</a:t>
            </a:r>
            <a:r>
              <a:rPr lang="zh-CN" altLang="en-US" dirty="0"/>
              <a:t>，而部分风险仅依赖于参数。这种分离确保了风险比在不同组之间随时间保持成比例，即风险比的改变完全由参数决定，而与时间无关，从而实现比例风险假设。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4F1476-5F44-1AD1-4B94-5AF87F169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48" y="3429000"/>
            <a:ext cx="7733211" cy="18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A4DD-FFD2-F40E-4B52-FDE0AFBE7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3E5B-DB56-EF64-0FC7-573AFEC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比例风险假设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7AFBE7-3EDE-FA2E-AF52-6F5D094F6868}"/>
              </a:ext>
            </a:extLst>
          </p:cNvPr>
          <p:cNvSpPr txBox="1"/>
          <p:nvPr/>
        </p:nvSpPr>
        <p:spPr>
          <a:xfrm>
            <a:off x="1088571" y="1830706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6E59DA-1E40-D3F5-331C-2CD5A1027ABE}"/>
              </a:ext>
            </a:extLst>
          </p:cNvPr>
          <p:cNvSpPr txBox="1"/>
          <p:nvPr/>
        </p:nvSpPr>
        <p:spPr>
          <a:xfrm>
            <a:off x="1611086" y="1661686"/>
            <a:ext cx="8273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比例风险假设认为，在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Cox Proportional Hazards</a:t>
            </a:r>
            <a:r>
              <a:rPr lang="zh-CN" altLang="en-US" dirty="0"/>
              <a:t>模型中，不同组之间的风险比是恒定的，也就是说，影响风险的因素对各组的影响相对固定，不会随时间发生变化</a:t>
            </a:r>
          </a:p>
        </p:txBody>
      </p:sp>
      <p:sp>
        <p:nvSpPr>
          <p:cNvPr id="3" name="AutoShape 2" descr="GPT Icon">
            <a:hlinkClick r:id="rId2" tooltip="Code GPT ➡️ Python Java C HTML Javascript &amp; more"/>
            <a:extLst>
              <a:ext uri="{FF2B5EF4-FFF2-40B4-BE49-F238E27FC236}">
                <a16:creationId xmlns:a16="http://schemas.microsoft.com/office/drawing/2014/main" id="{09E6AEE3-393B-0ABE-C657-9CAF5B779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00" y="3048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D5F146A-7A14-65CF-3AB2-7C472CA3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88" y="2987249"/>
            <a:ext cx="5229623" cy="22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2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124D-B4F1-1A7D-1A67-EB98B966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5EB89-47F8-6976-ABDE-776837CD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r>
              <a:rPr lang="zh-CN" altLang="en-US" dirty="0"/>
              <a:t>中评估拟合模型的通用过程</a:t>
            </a:r>
            <a:endParaRPr lang="en-HK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2D383-554C-E4AC-9DDE-FDEDA88A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每个协变量是否具有统计显著性？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/>
              <a:t>我们对系数估计的置信度如何？</a:t>
            </a:r>
            <a:endParaRPr lang="en-US" altLang="zh-CN" dirty="0"/>
          </a:p>
          <a:p>
            <a:r>
              <a:rPr lang="zh-CN" altLang="en-US" dirty="0"/>
              <a:t>每个协变量对风险比有什么影响？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4BD0F5-DB4E-E04F-48BB-6517D141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3" y="3681413"/>
            <a:ext cx="43529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BE86CE-C223-DBA2-666D-1951FF6D16F5}"/>
              </a:ext>
            </a:extLst>
          </p:cNvPr>
          <p:cNvSpPr txBox="1"/>
          <p:nvPr/>
        </p:nvSpPr>
        <p:spPr>
          <a:xfrm>
            <a:off x="2771578" y="5224234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回到 Cox 比例风险方程，其风险率降低了 `</a:t>
            </a:r>
            <a:r>
              <a:rPr lang="en-US" altLang="zh-CN" dirty="0"/>
              <a:t>x</a:t>
            </a:r>
            <a:r>
              <a:rPr lang="zh-CN" altLang="en-US" dirty="0"/>
              <a:t>` 倍（与基线相比）。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03165C-1375-AD29-822F-8822513E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77" y="3335119"/>
            <a:ext cx="4410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87727-6871-96A1-31F9-4EE400EA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18C0-C8FB-B8DE-9D73-B006AE4B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验证模型是否遵循比例风险假设</a:t>
            </a:r>
            <a:endParaRPr lang="en-HK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19975-62DA-8112-4BEF-1E357592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统计测试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/>
              <a:t>Schoenfield </a:t>
            </a:r>
            <a:r>
              <a:rPr lang="zh-CN" altLang="en-US" dirty="0"/>
              <a:t>残差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/>
              <a:t>log-log Kaplan-Meier </a:t>
            </a:r>
            <a:r>
              <a:rPr lang="zh-CN" altLang="en-US" dirty="0"/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5B154F-C8AB-8485-6529-D6B26C74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67" y="3605213"/>
            <a:ext cx="3609975" cy="257175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289F1D6-752A-D74F-EC3A-038CB92A543A}"/>
              </a:ext>
            </a:extLst>
          </p:cNvPr>
          <p:cNvGrpSpPr/>
          <p:nvPr/>
        </p:nvGrpSpPr>
        <p:grpSpPr>
          <a:xfrm>
            <a:off x="5013072" y="1472956"/>
            <a:ext cx="6750795" cy="4704007"/>
            <a:chOff x="3673365" y="577604"/>
            <a:chExt cx="8272954" cy="584859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0CFF27FD-B93B-CFC1-1C3D-AB02929C1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365" y="577604"/>
              <a:ext cx="4038600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5234DF0D-7BCD-65B8-06EF-E30F1463F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719" y="681037"/>
              <a:ext cx="4038600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D75A9CA4-A975-B924-7FEB-9D279002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365" y="3605213"/>
              <a:ext cx="4038600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DEE81D12-3C10-5229-3FC7-695801E8C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985" y="3711574"/>
              <a:ext cx="4038600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4B929B-8666-C0AF-2F2B-B34363302DC8}"/>
              </a:ext>
            </a:extLst>
          </p:cNvPr>
          <p:cNvGrpSpPr/>
          <p:nvPr/>
        </p:nvGrpSpPr>
        <p:grpSpPr>
          <a:xfrm>
            <a:off x="4932971" y="1682991"/>
            <a:ext cx="6751259" cy="4351339"/>
            <a:chOff x="4430547" y="1403659"/>
            <a:chExt cx="7739998" cy="4999944"/>
          </a:xfrm>
        </p:grpSpPr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AA183D71-D3E8-26ED-A72C-0B47E11E7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14" y="1403659"/>
              <a:ext cx="3667125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>
              <a:extLst>
                <a:ext uri="{FF2B5EF4-FFF2-40B4-BE49-F238E27FC236}">
                  <a16:creationId xmlns:a16="http://schemas.microsoft.com/office/drawing/2014/main" id="{1D99398B-53D5-1F7E-BB74-DCB18904F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170" y="1403659"/>
              <a:ext cx="3762375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EAA59E06-5731-546B-38B7-DA48D1125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47" y="3908053"/>
              <a:ext cx="3762375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>
              <a:extLst>
                <a:ext uri="{FF2B5EF4-FFF2-40B4-BE49-F238E27FC236}">
                  <a16:creationId xmlns:a16="http://schemas.microsoft.com/office/drawing/2014/main" id="{09C1D00A-838C-8762-08FA-C49F633EC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420" y="3889003"/>
              <a:ext cx="36671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96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CB38-38AD-3BE8-1B38-75B18B71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695E0-98C9-C1F8-0961-87596CE2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Accelerated Failure Time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8F9BCF-0F64-5F64-9B89-2CEF50816679}"/>
              </a:ext>
            </a:extLst>
          </p:cNvPr>
          <p:cNvSpPr txBox="1"/>
          <p:nvPr/>
        </p:nvSpPr>
        <p:spPr>
          <a:xfrm>
            <a:off x="1088571" y="1830706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B701C-E9CA-F32C-77F8-31EE2BE36BA9}"/>
              </a:ext>
            </a:extLst>
          </p:cNvPr>
          <p:cNvSpPr txBox="1"/>
          <p:nvPr/>
        </p:nvSpPr>
        <p:spPr>
          <a:xfrm>
            <a:off x="1611086" y="2200038"/>
            <a:ext cx="8273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在加速失效时间模型中，加速因子反映了两个群体之间存活时间的比例关系，例如若人类相对于狗的加速因子为</a:t>
            </a:r>
            <a:r>
              <a:rPr lang="en-US" altLang="zh-CN" dirty="0"/>
              <a:t>7</a:t>
            </a:r>
            <a:r>
              <a:rPr lang="zh-CN" altLang="en-US" dirty="0"/>
              <a:t>，则表示人类存活时间是狗的</a:t>
            </a:r>
            <a:r>
              <a:rPr lang="en-US" altLang="zh-CN" dirty="0"/>
              <a:t>7</a:t>
            </a:r>
            <a:r>
              <a:rPr lang="zh-CN" altLang="en-US" dirty="0"/>
              <a:t>倍；同时，</a:t>
            </a:r>
            <a:r>
              <a:rPr lang="en-US" altLang="zh-CN" dirty="0"/>
              <a:t>lambda</a:t>
            </a:r>
            <a:r>
              <a:rPr lang="zh-CN" altLang="en-US" dirty="0"/>
              <a:t>（</a:t>
            </a:r>
            <a:r>
              <a:rPr lang="en-US" altLang="zh-CN" dirty="0"/>
              <a:t>λ</a:t>
            </a:r>
            <a:r>
              <a:rPr lang="zh-CN" altLang="en-US" dirty="0"/>
              <a:t>）作为加速故障率的参数，在实际应用中通常包含其他参数。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4E3176-FE7A-3D16-FF37-AFB4276D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20" y="4079557"/>
            <a:ext cx="8273143" cy="16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02F6A-09A4-370E-3D9B-BC2B49E62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9780E-3F68-AA70-32AB-4D01886C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r>
              <a:rPr lang="zh-CN" altLang="en-US" dirty="0"/>
              <a:t>中评估拟合模型的通用过程</a:t>
            </a:r>
            <a:endParaRPr lang="en-HK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3C448-BE43-EC23-C6EB-D4BA7B9A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每个协变量是否具有统计显著性？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/>
              <a:t>我们对系数估计的置信度如何？</a:t>
            </a:r>
            <a:endParaRPr lang="en-US" altLang="zh-CN" dirty="0"/>
          </a:p>
          <a:p>
            <a:r>
              <a:rPr lang="zh-CN" altLang="en-US" dirty="0"/>
              <a:t>每个协变量对风险比有什么影响？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B7BE43-26CA-5049-96C9-E8D3AA8E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997325"/>
            <a:ext cx="58293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2915F0-8D60-8539-CE07-0D034A05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7" y="3334950"/>
            <a:ext cx="11240034" cy="28420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9EAF4F-6333-1D84-ECDF-AE4E3E734929}"/>
              </a:ext>
            </a:extLst>
          </p:cNvPr>
          <p:cNvSpPr txBox="1"/>
          <p:nvPr/>
        </p:nvSpPr>
        <p:spPr>
          <a:xfrm>
            <a:off x="3538926" y="54306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回到</a:t>
            </a:r>
            <a:r>
              <a:rPr lang="en-US" altLang="zh-CN" dirty="0"/>
              <a:t>AFT</a:t>
            </a:r>
            <a:r>
              <a:rPr lang="zh-CN" altLang="en-US" dirty="0"/>
              <a:t>方程，这意味着当客户行为</a:t>
            </a:r>
            <a:r>
              <a:rPr lang="en-US" altLang="zh-CN" dirty="0"/>
              <a:t>B</a:t>
            </a:r>
            <a:r>
              <a:rPr lang="zh-CN" altLang="en-US" dirty="0"/>
              <a:t>时，客户的 it-until-churn 时间会加速</a:t>
            </a:r>
            <a:r>
              <a:rPr lang="en-US" altLang="zh-CN" dirty="0"/>
              <a:t>exp(x)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7619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001D-8F5D-FB5C-49C5-EE90A64F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A06CDAAA-1CB9-C798-D9AE-457E32831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HK" dirty="0"/>
              <a:t>Q1:</a:t>
            </a:r>
            <a:r>
              <a:rPr lang="en-US" altLang="zh-CN" dirty="0"/>
              <a:t>Security Data Analysis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F3D7EB5-7169-1194-E106-538F08D0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5E6E-9494-A241-9063-7C86CBF15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5EC20-D968-BFFC-32C6-1F9A46D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验证模型是否遵循假设</a:t>
            </a:r>
            <a:endParaRPr lang="en-HK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E8DB7-53C6-9587-6ECB-C13CA67F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使用加速失效时间模型时，有两个基本假设需要评估：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该模型是否遵循比例赔率假设？（当图中的行平行时）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指定的分布是否适合此模型？ （当线条是直的时）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379CE38-B81A-49C6-60B1-F3918B5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336743"/>
            <a:ext cx="3619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7CE7F071-F520-07E1-8201-EE1FBAE8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22" y="3346268"/>
            <a:ext cx="36195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14A63F-D4FD-26D5-BD70-ABC2E7F19DE4}"/>
              </a:ext>
            </a:extLst>
          </p:cNvPr>
          <p:cNvSpPr txBox="1"/>
          <p:nvPr/>
        </p:nvSpPr>
        <p:spPr>
          <a:xfrm>
            <a:off x="1465762" y="5883542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partner</a:t>
            </a:r>
            <a:endParaRPr lang="zh-CN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83748EB9-2AF5-58B7-8886-2928BA3A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inherit"/>
              </a:rPr>
              <a:t>multipleLines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DFA3A-D8BC-CAB6-7E97-F9D2357D9C84}"/>
              </a:ext>
            </a:extLst>
          </p:cNvPr>
          <p:cNvSpPr txBox="1"/>
          <p:nvPr/>
        </p:nvSpPr>
        <p:spPr>
          <a:xfrm>
            <a:off x="5621382" y="5882147"/>
            <a:ext cx="19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internetService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64F1F2-A4A5-F887-01DB-BF2ADB81C01D}"/>
              </a:ext>
            </a:extLst>
          </p:cNvPr>
          <p:cNvSpPr txBox="1"/>
          <p:nvPr/>
        </p:nvSpPr>
        <p:spPr>
          <a:xfrm>
            <a:off x="9701350" y="5771606"/>
            <a:ext cx="17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onlineSecurity</a:t>
            </a:r>
            <a:endParaRPr lang="zh-CN" altLang="en-US" dirty="0"/>
          </a:p>
        </p:txBody>
      </p:sp>
      <p:pic>
        <p:nvPicPr>
          <p:cNvPr id="9230" name="Picture 14">
            <a:extLst>
              <a:ext uri="{FF2B5EF4-FFF2-40B4-BE49-F238E27FC236}">
                <a16:creationId xmlns:a16="http://schemas.microsoft.com/office/drawing/2014/main" id="{B75D4B03-7640-9EDD-8484-B83471E4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69" y="3322319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3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51B1-64B2-F105-D8B1-3D3C99F6C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EBDB4-3FDD-B909-41AF-4BD12D9D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 Lifetime Value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2F769D-4E3E-6B16-A064-E4003A47062B}"/>
              </a:ext>
            </a:extLst>
          </p:cNvPr>
          <p:cNvSpPr txBox="1"/>
          <p:nvPr/>
        </p:nvSpPr>
        <p:spPr>
          <a:xfrm>
            <a:off x="1088571" y="1830706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692879-43A2-25C2-C27E-6AD1D225B690}"/>
              </a:ext>
            </a:extLst>
          </p:cNvPr>
          <p:cNvSpPr txBox="1"/>
          <p:nvPr/>
        </p:nvSpPr>
        <p:spPr>
          <a:xfrm>
            <a:off x="1611086" y="1494234"/>
            <a:ext cx="82731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在这个部分，完成了一个实际的工作流程，通过加载 </a:t>
            </a:r>
            <a:r>
              <a:rPr lang="en-US" altLang="zh-CN" dirty="0"/>
              <a:t>IBM </a:t>
            </a:r>
            <a:r>
              <a:rPr lang="zh-CN" altLang="en-US" dirty="0"/>
              <a:t>的 </a:t>
            </a:r>
            <a:r>
              <a:rPr lang="en-US" altLang="zh-CN" dirty="0"/>
              <a:t>Telco </a:t>
            </a:r>
            <a:r>
              <a:rPr lang="zh-CN" altLang="en-US" dirty="0"/>
              <a:t>客户流失数据集，并对部分变量进行独热编码，构建了一个用于生存分析的数据框。接下来，利用处理后的数据拟合了 </a:t>
            </a:r>
            <a:r>
              <a:rPr lang="en-US" altLang="zh-CN" dirty="0"/>
              <a:t>Cox </a:t>
            </a:r>
            <a:r>
              <a:rPr lang="zh-CN" altLang="en-US" dirty="0"/>
              <a:t>比例风险模型，以评估客户的流失风险和寿命。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随后，通过创建交互式小组件（</a:t>
            </a:r>
            <a:r>
              <a:rPr lang="en-US" altLang="zh-CN" dirty="0"/>
              <a:t>widgets</a:t>
            </a:r>
            <a:r>
              <a:rPr lang="zh-CN" altLang="en-US" dirty="0"/>
              <a:t>），允许用户输入各项参数。基于这些参数，计算了客户在不同合约月份下的生存概率、预期月利润以及经过内部收益率折现后的净现值（</a:t>
            </a:r>
            <a:r>
              <a:rPr lang="en-US" altLang="zh-CN" dirty="0"/>
              <a:t>NPV</a:t>
            </a:r>
            <a:r>
              <a:rPr lang="zh-CN" altLang="en-US" dirty="0"/>
              <a:t>），并生成了一个包含累计 </a:t>
            </a:r>
            <a:r>
              <a:rPr lang="en-US" altLang="zh-CN" dirty="0"/>
              <a:t>NPV </a:t>
            </a:r>
            <a:r>
              <a:rPr lang="zh-CN" altLang="en-US" dirty="0"/>
              <a:t>的数据表。最终，利用 </a:t>
            </a:r>
            <a:r>
              <a:rPr lang="en-US" altLang="zh-CN" dirty="0"/>
              <a:t>seaborn </a:t>
            </a:r>
            <a:r>
              <a:rPr lang="zh-CN" altLang="en-US" dirty="0"/>
              <a:t>绘制了累计 </a:t>
            </a:r>
            <a:r>
              <a:rPr lang="en-US" altLang="zh-CN" dirty="0"/>
              <a:t>NPV </a:t>
            </a:r>
            <a:r>
              <a:rPr lang="zh-CN" altLang="en-US" dirty="0"/>
              <a:t>和生存概率曲线图，这些图像有助于展示客户生命周期价值以及投资回收期。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8830ED-52CD-D46E-C77A-7D4513F6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94" y="4313182"/>
            <a:ext cx="37052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E19CAA5-4584-384C-EF3F-0133B275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44" y="4313182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9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C6EDA-1960-13D7-4709-36148782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E234-1A03-FD97-AAD1-565925E7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  <a:endParaRPr lang="en-HK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850484-31BA-25DE-FA89-7662FCD9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7" y="2296423"/>
            <a:ext cx="11130587" cy="27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D1DF5-93E5-C556-76E8-5CCDC0824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857B5-E667-BCDA-775F-BE1AC1AA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prompts</a:t>
            </a:r>
            <a:endParaRPr lang="en-HK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DA32F-A267-3A5B-3C62-BC809C32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prompt = """ You are a smart agent responsible for generating the correct SQL statements based on the following information: - Database structure information: including table names, fields, relationships between tables (such as foreign keys, etc.). - User questions: natural language queries or questions. Your main tasks are: 1. Analyze database structure information: - Based on the database structure information, understand the fields and relationships of the table, and build the basic framework of the SQL statement. 2. Generate SQL statements: - Based on user questions, query requirements and conditions, tables involved, and auxiliary query conditions, construct complete SQL statements. 3. Verification and optimization: - Check whether the generated SQL statement is logical and optimize it if necessary. ### Input: - Database structure information: including table names, fields, relationships between tables (such as foreign keys, etc.). - User questions: natural language queries or questions. ### Output: - Return the result in </a:t>
            </a:r>
            <a:r>
              <a:rPr lang="en-US" altLang="zh-CN" dirty="0" err="1"/>
              <a:t>json</a:t>
            </a:r>
            <a:r>
              <a:rPr lang="en-US" altLang="zh-CN" dirty="0"/>
              <a:t> format, the format is {"</a:t>
            </a:r>
            <a:r>
              <a:rPr lang="en-US" altLang="zh-CN" dirty="0" err="1"/>
              <a:t>sql</a:t>
            </a:r>
            <a:r>
              <a:rPr lang="en-US" altLang="zh-CN" dirty="0"/>
              <a:t>": "SQL statement that meets the user's question requirements"} ### Operation steps: 1. Analyze database structure information: build the basic framework of the SQL statement. 2. Generate SQL statements: construct complete SQL statements. 3. Verification and optimization: ensure the logical correctness of the SQL statement and optimize it. ### Note: - Ensure that the SQL statement accurately reflects the query requirements in the user questions. - Reasonably construct query logic based on database structure. - When generating SQL statements, consider all the information provided to ensure the correctness and efficiency of the statements. - If the user question involves complex query requirements, please consider all requirements to generate SQL statements. ### given the following database schema : </a:t>
            </a:r>
            <a:r>
              <a:rPr lang="en-US" altLang="zh-CN" b="1" dirty="0"/>
              <a:t>schema</a:t>
            </a:r>
            <a:r>
              <a:rPr lang="en-US" altLang="zh-CN" dirty="0"/>
              <a:t> = </a:t>
            </a:r>
            <a:r>
              <a:rPr lang="en-US" altLang="zh-CN" dirty="0" err="1"/>
              <a:t>StructType</a:t>
            </a:r>
            <a:r>
              <a:rPr lang="en-US" altLang="zh-CN" dirty="0"/>
              <a:t>([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customerID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('gender',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seniorCitizen</a:t>
            </a:r>
            <a:r>
              <a:rPr lang="en-US" altLang="zh-CN" dirty="0"/>
              <a:t>', </a:t>
            </a:r>
            <a:r>
              <a:rPr lang="en-US" altLang="zh-CN" dirty="0" err="1"/>
              <a:t>DoubleType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('partner',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('dependents',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('tenure', </a:t>
            </a:r>
            <a:r>
              <a:rPr lang="en-US" altLang="zh-CN" dirty="0" err="1"/>
              <a:t>DoubleType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phoneService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multipleLines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internetService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onlineSecurity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onlineBackup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deviceProtection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techSupport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streamingTV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streamingMovies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('contract',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paperlessBilling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paymentMethod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monthlyCharges</a:t>
            </a:r>
            <a:r>
              <a:rPr lang="en-US" altLang="zh-CN" dirty="0"/>
              <a:t>', </a:t>
            </a:r>
            <a:r>
              <a:rPr lang="en-US" altLang="zh-CN" dirty="0" err="1"/>
              <a:t>DoubleType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totalCharges</a:t>
            </a:r>
            <a:r>
              <a:rPr lang="en-US" altLang="zh-CN" dirty="0"/>
              <a:t>', </a:t>
            </a:r>
            <a:r>
              <a:rPr lang="en-US" altLang="zh-CN" dirty="0" err="1"/>
              <a:t>DoubleType</a:t>
            </a:r>
            <a:r>
              <a:rPr lang="en-US" altLang="zh-CN" dirty="0"/>
              <a:t>()), </a:t>
            </a:r>
            <a:r>
              <a:rPr lang="en-US" altLang="zh-CN" dirty="0" err="1"/>
              <a:t>StructField</a:t>
            </a:r>
            <a:r>
              <a:rPr lang="en-US" altLang="zh-CN" dirty="0"/>
              <a:t>('</a:t>
            </a:r>
            <a:r>
              <a:rPr lang="en-US" altLang="zh-CN" dirty="0" err="1"/>
              <a:t>churnString</a:t>
            </a:r>
            <a:r>
              <a:rPr lang="en-US" altLang="zh-CN" dirty="0"/>
              <a:t>', </a:t>
            </a:r>
            <a:r>
              <a:rPr lang="en-US" altLang="zh-CN" dirty="0" err="1"/>
              <a:t>StringType</a:t>
            </a:r>
            <a:r>
              <a:rPr lang="en-US" altLang="zh-CN" dirty="0"/>
              <a:t>()) ]) </a:t>
            </a:r>
            <a:r>
              <a:rPr lang="en-US" altLang="zh-CN" b="1" dirty="0"/>
              <a:t>Write a </a:t>
            </a:r>
            <a:r>
              <a:rPr lang="en-US" altLang="zh-CN" b="1" dirty="0" err="1"/>
              <a:t>sql</a:t>
            </a:r>
            <a:r>
              <a:rPr lang="en-US" altLang="zh-CN" b="1" dirty="0"/>
              <a:t> code to answer the following question: How many customer are there ? """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851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C90A-B2FA-EE6E-673D-5677D59E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26B7-0DC5-66EF-9B27-D608FE42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 err="1"/>
              <a:t>sql</a:t>
            </a:r>
            <a:r>
              <a:rPr lang="en-US" sz="2800" dirty="0"/>
              <a:t> code to answer the following question: How many customer are there ?</a:t>
            </a:r>
            <a:endParaRPr lang="en-HK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C44B5D-A232-1658-A2C4-822827DA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716"/>
            <a:ext cx="7134225" cy="157162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66BABA-0742-0ED4-940A-EA8B2E1C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4285704"/>
            <a:ext cx="7839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7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98A57-5FB2-DFB9-503C-3A46D976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B1EDF-E7F1-96AF-17E0-0C1FD40F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</a:t>
            </a:r>
            <a:r>
              <a:rPr lang="en-US" sz="2800" dirty="0"/>
              <a:t>nswer the following question: How much do a </a:t>
            </a:r>
            <a:r>
              <a:rPr lang="en-US" sz="2800" dirty="0" err="1"/>
              <a:t>cunstomer</a:t>
            </a:r>
            <a:r>
              <a:rPr lang="en-US" sz="2800" dirty="0"/>
              <a:t> probably pay?</a:t>
            </a:r>
            <a:endParaRPr lang="en-HK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6C61B8-37DD-423A-BD49-18326E47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4537841" cy="49178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DCC76A-24A1-C193-DFB7-F6F0A802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65" y="2805440"/>
            <a:ext cx="74771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B8899-F18B-F763-1887-678283FB1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C450-1464-F8AC-64AE-7F80E3B2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Gitblog</a:t>
            </a:r>
            <a:endParaRPr lang="en-HK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3B788F-278D-554E-3392-26E4DF3F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5910"/>
            <a:ext cx="8357529" cy="33661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DD42E-9455-E2FA-B1BD-D92C101DC899}"/>
              </a:ext>
            </a:extLst>
          </p:cNvPr>
          <p:cNvSpPr txBox="1"/>
          <p:nvPr/>
        </p:nvSpPr>
        <p:spPr>
          <a:xfrm>
            <a:off x="838200" y="5344510"/>
            <a:ext cx="55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4"/>
              </a:rPr>
              <a:t>imuncle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gitblog</a:t>
            </a:r>
            <a:r>
              <a:rPr lang="en-US" altLang="zh-CN" dirty="0">
                <a:hlinkClick r:id="rId4"/>
              </a:rPr>
              <a:t>: </a:t>
            </a:r>
            <a:r>
              <a:rPr lang="zh-CN" altLang="en-US" dirty="0">
                <a:hlinkClick r:id="rId4"/>
              </a:rPr>
              <a:t>基于</a:t>
            </a:r>
            <a:r>
              <a:rPr lang="en-US" altLang="zh-CN" dirty="0">
                <a:hlinkClick r:id="rId4"/>
              </a:rPr>
              <a:t>git issue</a:t>
            </a:r>
            <a:r>
              <a:rPr lang="zh-CN" altLang="en-US" dirty="0">
                <a:hlinkClick r:id="rId4"/>
              </a:rPr>
              <a:t>的轻量级个人博客模板。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4004E9-17F4-30EA-4528-5B923D4FB105}"/>
              </a:ext>
            </a:extLst>
          </p:cNvPr>
          <p:cNvSpPr txBox="1"/>
          <p:nvPr/>
        </p:nvSpPr>
        <p:spPr>
          <a:xfrm>
            <a:off x="838200" y="5946262"/>
            <a:ext cx="7705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Enforce HTTPS in GitHub Pages with Namecheap Domain - YouTube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06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Security Data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经过检查，这里的数据是</a:t>
            </a:r>
            <a:r>
              <a:rPr lang="en-US" altLang="zh-CN" dirty="0" err="1"/>
              <a:t>json</a:t>
            </a:r>
            <a:r>
              <a:rPr lang="zh-CN" altLang="en-US" dirty="0"/>
              <a:t>格式，故采用</a:t>
            </a:r>
            <a:r>
              <a:rPr lang="en-US" altLang="zh-CN" dirty="0" err="1"/>
              <a:t>json</a:t>
            </a:r>
            <a:r>
              <a:rPr lang="zh-CN" altLang="en-US" dirty="0"/>
              <a:t>的写入方法。使用</a:t>
            </a:r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 err="1"/>
              <a:t>to_timestamp</a:t>
            </a:r>
            <a:r>
              <a:rPr lang="zh-CN" altLang="en-US" dirty="0"/>
              <a:t>方法修改数据类型。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tempView</a:t>
            </a:r>
            <a:r>
              <a:rPr lang="zh-CN" altLang="en-US" dirty="0"/>
              <a:t>后结果如下。</a:t>
            </a:r>
            <a:endParaRPr lang="en-US" altLang="zh-CN" dirty="0"/>
          </a:p>
          <a:p>
            <a:endParaRPr lang="en-HK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7365C-46BD-D5C4-6174-A1492BAE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7" y="3310759"/>
            <a:ext cx="15040305" cy="17026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5D4BAF-BA1B-7A09-4EF2-2A5A16F6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1" y="5116158"/>
            <a:ext cx="9248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0EC74-632F-F054-00C2-FA6FF649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4F27D42-3C1D-AB28-645F-5B8E4EBA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AABF13-2AB1-146D-8D3E-645BCAD7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Security Data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6DC76-3AB9-5064-F7EE-2C88FC82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根据要求完成了相应的</a:t>
            </a:r>
            <a:r>
              <a:rPr lang="en-US" altLang="zh-CN" dirty="0" err="1"/>
              <a:t>sql</a:t>
            </a:r>
            <a:r>
              <a:rPr lang="zh-CN" altLang="en-US" dirty="0"/>
              <a:t>语句。</a:t>
            </a:r>
            <a:endParaRPr lang="en-HK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E479F0-974F-3C17-CBEF-388A64EA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1853"/>
            <a:ext cx="7791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F8094-02EA-07EA-3074-512B1B2F2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D94DE44-B449-084D-55EA-47F4A288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221F62-2D6C-F232-2C3C-F521ABEC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Security Data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EA536-153A-48AC-B0A8-D30AF7C0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根据要求，先完成了</a:t>
            </a:r>
            <a:r>
              <a:rPr lang="en-US" altLang="zh-CN" dirty="0"/>
              <a:t>join</a:t>
            </a:r>
            <a:r>
              <a:rPr lang="zh-CN" altLang="en-US" dirty="0"/>
              <a:t>的</a:t>
            </a:r>
            <a:r>
              <a:rPr lang="en-US" altLang="zh-CN" dirty="0" err="1"/>
              <a:t>sql</a:t>
            </a:r>
            <a:r>
              <a:rPr lang="zh-CN" altLang="en-US" dirty="0"/>
              <a:t>语句，发现找不到</a:t>
            </a:r>
            <a:r>
              <a:rPr lang="en-US" altLang="zh-CN" dirty="0" err="1"/>
              <a:t>uid</a:t>
            </a:r>
            <a:r>
              <a:rPr lang="zh-CN" altLang="en-US" dirty="0"/>
              <a:t>相同的匹配结果，出现的两行</a:t>
            </a:r>
            <a:r>
              <a:rPr lang="en-US" altLang="zh-CN" dirty="0" err="1"/>
              <a:t>uid</a:t>
            </a:r>
            <a:r>
              <a:rPr lang="zh-CN" altLang="en-US" dirty="0"/>
              <a:t>是空行。但</a:t>
            </a:r>
            <a:r>
              <a:rPr lang="en-US" altLang="zh-CN" dirty="0" err="1"/>
              <a:t>sql</a:t>
            </a:r>
            <a:r>
              <a:rPr lang="zh-CN" altLang="en-US" dirty="0"/>
              <a:t>语句是没问题的。检查后，确认确实是没有相同的</a:t>
            </a:r>
            <a:r>
              <a:rPr lang="en-US" altLang="zh-CN" dirty="0" err="1"/>
              <a:t>uid</a:t>
            </a:r>
            <a:r>
              <a:rPr lang="zh-CN" altLang="en-US" dirty="0"/>
              <a:t>。</a:t>
            </a:r>
            <a:endParaRPr lang="en-HK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118C3A-EB7D-1652-12FF-AADB5436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1" y="3101700"/>
            <a:ext cx="7867650" cy="2105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F0CD78-A4C0-1849-3105-27DA8C446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52" y="2409003"/>
            <a:ext cx="7991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3A2C-6B64-7E72-6CB7-A4E0F568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15A6F5D-8A37-59BD-38EA-F70A5680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EE61D1-A7D6-DFEE-9E65-84964A28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Security Data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2770E-099C-27B5-4125-A02D3B81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根据要求，先完成了</a:t>
            </a:r>
            <a:r>
              <a:rPr lang="en-US" altLang="zh-CN" dirty="0"/>
              <a:t>join</a:t>
            </a:r>
            <a:r>
              <a:rPr lang="zh-CN" altLang="en-US" dirty="0"/>
              <a:t>的</a:t>
            </a:r>
            <a:r>
              <a:rPr lang="en-US" altLang="zh-CN" dirty="0" err="1"/>
              <a:t>sql</a:t>
            </a:r>
            <a:r>
              <a:rPr lang="zh-CN" altLang="en-US" dirty="0"/>
              <a:t>语句，发现找不到</a:t>
            </a:r>
            <a:r>
              <a:rPr lang="en-US" altLang="zh-CN" dirty="0" err="1"/>
              <a:t>uid</a:t>
            </a:r>
            <a:r>
              <a:rPr lang="zh-CN" altLang="en-US" dirty="0"/>
              <a:t>相同的匹配结果，出现的两行</a:t>
            </a:r>
            <a:r>
              <a:rPr lang="en-US" altLang="zh-CN" dirty="0" err="1"/>
              <a:t>uid</a:t>
            </a:r>
            <a:r>
              <a:rPr lang="zh-CN" altLang="en-US" dirty="0"/>
              <a:t>是空行。但</a:t>
            </a:r>
            <a:r>
              <a:rPr lang="en-US" altLang="zh-CN" dirty="0" err="1"/>
              <a:t>sql</a:t>
            </a:r>
            <a:r>
              <a:rPr lang="zh-CN" altLang="en-US" dirty="0"/>
              <a:t>语句是没问题的。检查后，确认确实是没有相同的</a:t>
            </a:r>
            <a:r>
              <a:rPr lang="en-US" altLang="zh-CN" dirty="0" err="1"/>
              <a:t>uid</a:t>
            </a:r>
            <a:r>
              <a:rPr lang="zh-CN" altLang="en-US" dirty="0"/>
              <a:t>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489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43551F-7EEE-6C1A-2636-520EB6F3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46" y="1584438"/>
            <a:ext cx="7867650" cy="2105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9C8BAC-A7C0-C005-E6EC-34AFCEBE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67" y="1828432"/>
            <a:ext cx="7991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5420-8960-DEE9-C4E2-D0CC4CDE8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C595E2E-060C-88BF-36BC-9EE4AC5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HK" dirty="0"/>
              <a:t>Q2:</a:t>
            </a:r>
            <a:r>
              <a:rPr lang="en-US" altLang="zh-CN" dirty="0"/>
              <a:t>Survival Analysis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56D3322B-C61C-AAFF-3404-2B57D861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1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42FDA-978F-D697-3990-33AD2D83A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96EAFAC-87B9-0F98-5550-3D45A3C50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F930B2-6F5E-8B6B-7B4D-8523D4B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Survival Analysis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F4659-7D12-8CF3-1687-2018282D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这里主要讲解和原教程的不同之处。</a:t>
            </a:r>
            <a:endParaRPr lang="en-US" altLang="zh-CN" dirty="0"/>
          </a:p>
          <a:p>
            <a:r>
              <a:rPr lang="zh-CN" altLang="en-US" dirty="0"/>
              <a:t>首先是在加载数据的</a:t>
            </a:r>
            <a:r>
              <a:rPr lang="en-US" altLang="zh-CN" dirty="0"/>
              <a:t>01</a:t>
            </a:r>
            <a:r>
              <a:rPr lang="zh-CN" altLang="en-US" dirty="0"/>
              <a:t>部分，经检查，</a:t>
            </a:r>
            <a:r>
              <a:rPr lang="en-US" altLang="zh-CN" dirty="0"/>
              <a:t>server</a:t>
            </a:r>
            <a:r>
              <a:rPr lang="zh-CN" altLang="en-US" dirty="0"/>
              <a:t>中的</a:t>
            </a:r>
            <a:r>
              <a:rPr lang="en-US" altLang="zh-CN" dirty="0"/>
              <a:t>spark</a:t>
            </a:r>
            <a:r>
              <a:rPr lang="zh-CN" altLang="en-US" dirty="0"/>
              <a:t>似乎没有</a:t>
            </a:r>
            <a:r>
              <a:rPr lang="en-US" altLang="zh-CN" dirty="0" err="1"/>
              <a:t>deltalake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包，查询后确认标准的发行版是不带有这个依赖的。故舍去相关</a:t>
            </a:r>
            <a:r>
              <a:rPr lang="en-US" altLang="zh-CN" dirty="0"/>
              <a:t>format</a:t>
            </a:r>
            <a:r>
              <a:rPr lang="zh-CN" altLang="en-US" dirty="0"/>
              <a:t>部分的代码并修改为能运行的版本。</a:t>
            </a:r>
            <a:endParaRPr lang="en-US" altLang="zh-CN" dirty="0"/>
          </a:p>
          <a:p>
            <a:r>
              <a:rPr lang="zh-CN" altLang="en-US" dirty="0"/>
              <a:t>此外，原文件是基于</a:t>
            </a:r>
            <a:r>
              <a:rPr lang="en-US" altLang="zh-CN" dirty="0" err="1"/>
              <a:t>databricks</a:t>
            </a:r>
            <a:r>
              <a:rPr lang="zh-CN" altLang="en-US" dirty="0"/>
              <a:t>的</a:t>
            </a:r>
            <a:r>
              <a:rPr lang="en-US" altLang="zh-CN" dirty="0"/>
              <a:t>notebook</a:t>
            </a:r>
            <a:r>
              <a:rPr lang="zh-CN" altLang="en-US" dirty="0"/>
              <a:t>完成的，许多依赖和库的使用和</a:t>
            </a:r>
            <a:r>
              <a:rPr lang="en-US" altLang="zh-CN" dirty="0"/>
              <a:t>server</a:t>
            </a:r>
            <a:r>
              <a:rPr lang="zh-CN" altLang="en-US" dirty="0"/>
              <a:t>中普通</a:t>
            </a:r>
            <a:r>
              <a:rPr lang="en-US" altLang="zh-CN" dirty="0"/>
              <a:t>notebook</a:t>
            </a:r>
            <a:r>
              <a:rPr lang="zh-CN" altLang="en-US" dirty="0"/>
              <a:t>的代码出现了冲突，故重写了例如</a:t>
            </a:r>
            <a:r>
              <a:rPr lang="en-US" altLang="zh-CN" dirty="0" err="1"/>
              <a:t>dbutil</a:t>
            </a:r>
            <a:r>
              <a:rPr lang="zh-CN" altLang="en-US" dirty="0"/>
              <a:t>，</a:t>
            </a:r>
            <a:r>
              <a:rPr lang="en-US" altLang="zh-CN" dirty="0"/>
              <a:t>widget</a:t>
            </a:r>
            <a:r>
              <a:rPr lang="zh-CN" altLang="en-US" dirty="0"/>
              <a:t>的相关内容。</a:t>
            </a:r>
            <a:r>
              <a:rPr lang="en-US" altLang="zh-CN" dirty="0"/>
              <a:t>dashboard</a:t>
            </a:r>
            <a:r>
              <a:rPr lang="zh-CN" altLang="en-US" dirty="0"/>
              <a:t>的代码也需要另外在</a:t>
            </a:r>
            <a:r>
              <a:rPr lang="en-US" altLang="zh-CN" dirty="0"/>
              <a:t>notebook</a:t>
            </a:r>
            <a:r>
              <a:rPr lang="zh-CN" altLang="en-US" dirty="0"/>
              <a:t>中添加依赖。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9259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1466</Words>
  <Application>Microsoft Office PowerPoint</Application>
  <PresentationFormat>宽屏</PresentationFormat>
  <Paragraphs>78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</vt:lpstr>
      <vt:lpstr>Arial Unicode MS</vt:lpstr>
      <vt:lpstr>Arial</vt:lpstr>
      <vt:lpstr>Calibri</vt:lpstr>
      <vt:lpstr>Calibri Light</vt:lpstr>
      <vt:lpstr>Office 主题​​</vt:lpstr>
      <vt:lpstr>Project1简要报告</vt:lpstr>
      <vt:lpstr>Q1:Security Data Analysis</vt:lpstr>
      <vt:lpstr>Security Data</vt:lpstr>
      <vt:lpstr>Security Data</vt:lpstr>
      <vt:lpstr>Security Data</vt:lpstr>
      <vt:lpstr>Security Data</vt:lpstr>
      <vt:lpstr>PowerPoint 演示文稿</vt:lpstr>
      <vt:lpstr>Q2:Survival Analysis</vt:lpstr>
      <vt:lpstr>Survival Analysis</vt:lpstr>
      <vt:lpstr>Survival Analysis</vt:lpstr>
      <vt:lpstr>Tutorial中应用模型的通用过程</vt:lpstr>
      <vt:lpstr>Kaplan-Meier &amp; the Log-Rank Test</vt:lpstr>
      <vt:lpstr>Kaplan-Meier &amp; the Log-Rank Test</vt:lpstr>
      <vt:lpstr>Cox Proportional Hazards</vt:lpstr>
      <vt:lpstr>比例风险假设</vt:lpstr>
      <vt:lpstr>Tutorial中评估拟合模型的通用过程</vt:lpstr>
      <vt:lpstr>验证模型是否遵循比例风险假设</vt:lpstr>
      <vt:lpstr>Accelerated Failure Time</vt:lpstr>
      <vt:lpstr>Tutorial中评估拟合模型的通用过程</vt:lpstr>
      <vt:lpstr>验证模型是否遵循假设</vt:lpstr>
      <vt:lpstr>Customer Lifetime Value</vt:lpstr>
      <vt:lpstr>接入mysql数据库</vt:lpstr>
      <vt:lpstr>prompts</vt:lpstr>
      <vt:lpstr>Write a sql code to answer the following question: How many customer are there ?</vt:lpstr>
      <vt:lpstr>Answer the following question: How much do a cunstomer probably pay?</vt:lpstr>
      <vt:lpstr>Gitblog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Sara Forrest</cp:lastModifiedBy>
  <cp:revision>6</cp:revision>
  <dcterms:created xsi:type="dcterms:W3CDTF">2019-10-15T12:38:53Z</dcterms:created>
  <dcterms:modified xsi:type="dcterms:W3CDTF">2025-04-14T15:41:50Z</dcterms:modified>
</cp:coreProperties>
</file>