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6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5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1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4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70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463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18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6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1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5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34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9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8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4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3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55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7B5A35-AFD5-4961-832A-1676610363D2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18E6CD-AA60-4BBA-AD2A-713719DC0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C32E-78FF-1A16-AAE9-961FCEBAD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Unlocking Wellness </a:t>
            </a:r>
            <a:r>
              <a:rPr lang="en-GB" dirty="0" err="1"/>
              <a:t>Behaviors</a:t>
            </a:r>
            <a:r>
              <a:rPr lang="en-GB" dirty="0"/>
              <a:t>: Strategic Insights from Smart Device Usage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E3130-0669-7BD8-7252-763764AE8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Kashinath M Nair</a:t>
            </a:r>
          </a:p>
          <a:p>
            <a:r>
              <a:rPr lang="en-IN" dirty="0"/>
              <a:t>Data Analyst </a:t>
            </a:r>
          </a:p>
        </p:txBody>
      </p:sp>
    </p:spTree>
    <p:extLst>
      <p:ext uri="{BB962C8B-B14F-4D97-AF65-F5344CB8AC3E}">
        <p14:creationId xmlns:p14="http://schemas.microsoft.com/office/powerpoint/2010/main" val="22116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FE6E-3691-C09C-5D16-A72F17A8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75872"/>
          </a:xfrm>
        </p:spPr>
        <p:txBody>
          <a:bodyPr/>
          <a:lstStyle/>
          <a:p>
            <a:r>
              <a:rPr lang="en-IN" dirty="0" err="1"/>
              <a:t>Bellabeats</a:t>
            </a:r>
            <a:r>
              <a:rPr lang="en-IN" dirty="0"/>
              <a:t> impact..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4310-62FE-4BD6-558D-24C3BF96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1673"/>
            <a:ext cx="10018713" cy="4229527"/>
          </a:xfrm>
        </p:spPr>
        <p:txBody>
          <a:bodyPr/>
          <a:lstStyle/>
          <a:p>
            <a:r>
              <a:rPr lang="en-GB" dirty="0"/>
              <a:t>Higher app usage, peak-time engagement, daily step count</a:t>
            </a:r>
          </a:p>
          <a:p>
            <a:r>
              <a:rPr lang="en-GB" dirty="0"/>
              <a:t>Better feature fit &amp; membership appeal.</a:t>
            </a:r>
          </a:p>
          <a:p>
            <a:r>
              <a:rPr lang="en-GB" dirty="0"/>
              <a:t>Increased CTRs, conversion rates, and brand trust.</a:t>
            </a:r>
          </a:p>
          <a:p>
            <a:r>
              <a:rPr lang="en-IN" dirty="0"/>
              <a:t>Stronger wellness positioning in global market.</a:t>
            </a:r>
          </a:p>
          <a:p>
            <a:r>
              <a:rPr lang="en-GB" dirty="0"/>
              <a:t>Users gain </a:t>
            </a:r>
            <a:r>
              <a:rPr lang="en-GB" b="1" dirty="0"/>
              <a:t>better sleep, movement, and motivation, </a:t>
            </a:r>
            <a:r>
              <a:rPr lang="en-GB" dirty="0"/>
              <a:t>which Drives </a:t>
            </a:r>
            <a:r>
              <a:rPr lang="en-GB" b="1" dirty="0"/>
              <a:t>retention, loyalty, and brand advocacy</a:t>
            </a:r>
            <a:r>
              <a:rPr lang="en-GB" dirty="0"/>
              <a:t>.</a:t>
            </a:r>
          </a:p>
          <a:p>
            <a:r>
              <a:rPr lang="en-GB" dirty="0" err="1"/>
              <a:t>Bellabeat</a:t>
            </a:r>
            <a:r>
              <a:rPr lang="en-GB" dirty="0"/>
              <a:t> becomes a </a:t>
            </a:r>
            <a:r>
              <a:rPr lang="en-GB" b="1" dirty="0" err="1"/>
              <a:t>behavior</a:t>
            </a:r>
            <a:r>
              <a:rPr lang="en-GB" b="1" dirty="0"/>
              <a:t>-smart, habit-first brand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908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D79A-1359-EC34-2AE6-DC31D69A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Turning Insight Into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7C3E-22A2-E255-DCBF-B3C72532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data is clear: small </a:t>
            </a:r>
            <a:r>
              <a:rPr lang="en-GB" dirty="0" err="1"/>
              <a:t>behavioral</a:t>
            </a:r>
            <a:r>
              <a:rPr lang="en-GB" dirty="0"/>
              <a:t> shifts drive big wellness outcomes. With smart nudges, time-aware engagement, and habit-first messaging, </a:t>
            </a:r>
            <a:r>
              <a:rPr lang="en-GB" dirty="0" err="1"/>
              <a:t>Bellabeat</a:t>
            </a:r>
            <a:r>
              <a:rPr lang="en-GB" dirty="0"/>
              <a:t> can lead the way in personalized wellness — deepening user trust, expanding growth, and strengthening its market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768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F394-465F-334E-72F9-4670DCA0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638" y="1547116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4800" b="1" dirty="0"/>
          </a:p>
          <a:p>
            <a:pPr marL="0" indent="0">
              <a:buNone/>
            </a:pPr>
            <a:r>
              <a:rPr lang="en-IN" sz="4800" b="1" dirty="0"/>
              <a:t>QNA</a:t>
            </a:r>
          </a:p>
          <a:p>
            <a:pPr marL="0" indent="0">
              <a:buNone/>
            </a:pPr>
            <a:r>
              <a:rPr lang="en-IN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152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8D3B-5023-AE62-F971-0C2DDECE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Story Begins with Her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6BE1-EA3E-89B9-00AB-C64930C6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843" y="87629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She wears her wellness on her wrist. Tracks her steps. Scrolls through sleep stats. But behind those numbers… something deeper is shaping her habits.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29579-E5BA-1C43-D7E3-039265E0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86" y="3287730"/>
            <a:ext cx="5980814" cy="35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C8D9-8DC3-59A3-0063-D995D0B5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Understanding the Current Landscape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4733-C9E0-E1E7-219E-1E66BFAB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95401"/>
            <a:ext cx="10474808" cy="476635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Across devices and days, the story remains consistent: low activity, poor sleep efficiency, missed benchmarks. This isn’t isolated </a:t>
            </a:r>
            <a:r>
              <a:rPr lang="en-GB" dirty="0" err="1"/>
              <a:t>behavior</a:t>
            </a:r>
            <a:r>
              <a:rPr lang="en-GB" dirty="0"/>
              <a:t> — it’s widespread. And in that repetition lies an opportunity </a:t>
            </a:r>
            <a:r>
              <a:rPr lang="en-GB" dirty="0" err="1"/>
              <a:t>Bellabeat</a:t>
            </a:r>
            <a:r>
              <a:rPr lang="en-GB" dirty="0"/>
              <a:t> can’t afford to ignore.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505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13C49-D562-4BCB-E5EF-4854245C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3679"/>
          </a:xfrm>
        </p:spPr>
        <p:txBody>
          <a:bodyPr/>
          <a:lstStyle/>
          <a:p>
            <a:r>
              <a:rPr lang="en-GB" dirty="0"/>
              <a:t>What We’re Seeing Has Consequences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6F201-F4FB-3B2D-43AC-0C30A0C36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17169"/>
            <a:ext cx="10018713" cy="197263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Users fall short of basic wellness targets — daily. Most stay sedentary. Few sleep enough. Without meaningful engagement, </a:t>
            </a:r>
            <a:r>
              <a:rPr lang="en-GB" dirty="0" err="1"/>
              <a:t>Bellabeat</a:t>
            </a:r>
            <a:r>
              <a:rPr lang="en-GB" dirty="0"/>
              <a:t> risks missed retention, weak brand loyalty, and lost growth momentum in a highly competitive, fast-evolving smart wellness market.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15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E33546-D99D-D01E-3DD2-D08143744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931" y="626724"/>
            <a:ext cx="5995557" cy="3082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E46991-6236-936F-FCCF-6B4569A029F3}"/>
              </a:ext>
            </a:extLst>
          </p:cNvPr>
          <p:cNvSpPr txBox="1"/>
          <p:nvPr/>
        </p:nvSpPr>
        <p:spPr>
          <a:xfrm>
            <a:off x="1315094" y="1356188"/>
            <a:ext cx="4263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 Only few days where the user where able to meet their 10k goal. In figure 1, we can see most people have their daily steps between 0 to 10k.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66A6F-3E07-1FCF-CDBA-66E60EA97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14" y="3996649"/>
            <a:ext cx="5995558" cy="26312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F36E5-A221-7557-3A57-D04BED4C2ED4}"/>
              </a:ext>
            </a:extLst>
          </p:cNvPr>
          <p:cNvSpPr txBox="1"/>
          <p:nvPr/>
        </p:nvSpPr>
        <p:spPr>
          <a:xfrm>
            <a:off x="1275122" y="4404628"/>
            <a:ext cx="4654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large share of users’ days are sedentary. One analysis found users spent ~81% of their tracked minutes sedentary and only ~2% in vigorous activity. </a:t>
            </a:r>
          </a:p>
        </p:txBody>
      </p:sp>
    </p:spTree>
    <p:extLst>
      <p:ext uri="{BB962C8B-B14F-4D97-AF65-F5344CB8AC3E}">
        <p14:creationId xmlns:p14="http://schemas.microsoft.com/office/powerpoint/2010/main" val="87288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6BCB6-C0D4-F268-EE3A-0D3AA170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Speaks — And It’s Actionable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6EDB7-B23E-4672-FD17-69A831EB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245" y="2112195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Consistent patterns reveal leverage points: activity spikes in the evening, sleep improves next-day energy, intense minutes drive calorie burn. The insight? User </a:t>
            </a:r>
            <a:r>
              <a:rPr lang="en-GB" dirty="0" err="1"/>
              <a:t>behavior</a:t>
            </a:r>
            <a:r>
              <a:rPr lang="en-GB" dirty="0"/>
              <a:t> can be influenced — predictably. </a:t>
            </a:r>
            <a:r>
              <a:rPr lang="en-GB" dirty="0" err="1"/>
              <a:t>Bellabeat</a:t>
            </a:r>
            <a:r>
              <a:rPr lang="en-GB" dirty="0"/>
              <a:t> has the data to lead that transformation.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21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663FF-1E33-3B24-5568-6CAAC5BBB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5382" y="149944"/>
            <a:ext cx="5480779" cy="3121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C8DF3E-B97E-DB23-4693-588ACDB3F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31" y="3429000"/>
            <a:ext cx="5364945" cy="31397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32113A-2E26-706A-AD78-02A916E6831F}"/>
              </a:ext>
            </a:extLst>
          </p:cNvPr>
          <p:cNvSpPr txBox="1"/>
          <p:nvPr/>
        </p:nvSpPr>
        <p:spPr>
          <a:xfrm>
            <a:off x="1027415" y="4027467"/>
            <a:ext cx="5364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Getting enough sleep appears to increase next-day activity. Users who slept ≥7 hours tended to be significantly less sedentary the following day (on average dozens of minutes more active).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6B8F7-13C5-AADC-86A5-8A527D0836A8}"/>
              </a:ext>
            </a:extLst>
          </p:cNvPr>
          <p:cNvSpPr txBox="1"/>
          <p:nvPr/>
        </p:nvSpPr>
        <p:spPr>
          <a:xfrm>
            <a:off x="1530848" y="1273996"/>
            <a:ext cx="4565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and calorie expenditure are strongly linked. In our data and prior analyses, more steps (and active minutes) clearly produce higher calories burned.</a:t>
            </a:r>
          </a:p>
        </p:txBody>
      </p:sp>
    </p:spTree>
    <p:extLst>
      <p:ext uri="{BB962C8B-B14F-4D97-AF65-F5344CB8AC3E}">
        <p14:creationId xmlns:p14="http://schemas.microsoft.com/office/powerpoint/2010/main" val="48575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CC43-7E86-1ED1-BB73-57BE5B0C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608744"/>
          </a:xfrm>
        </p:spPr>
        <p:txBody>
          <a:bodyPr>
            <a:normAutofit fontScale="90000"/>
          </a:bodyPr>
          <a:lstStyle/>
          <a:p>
            <a:r>
              <a:rPr lang="en-IN" dirty="0"/>
              <a:t>From Insight to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7B7A-437C-A938-8BEA-E683A03A1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325" y="2856217"/>
            <a:ext cx="10018713" cy="3883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We’ve identified when, where, and how users fall short — and what motivates change. Now, we shift from observation to action: a targeted strategy designed to engage users, boost retention, and position </a:t>
            </a:r>
            <a:r>
              <a:rPr lang="en-GB" dirty="0" err="1"/>
              <a:t>Bellabeat</a:t>
            </a:r>
            <a:r>
              <a:rPr lang="en-GB" dirty="0"/>
              <a:t> for long-term competitive growth. Lets walk through some of the recommended things to do.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3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752587-B566-3A8C-E769-DAE9B9322A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3" y="1364085"/>
            <a:ext cx="1051441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Launch a 1000 step challenge instead of pushing 10000 target. Small </a:t>
            </a:r>
            <a:r>
              <a:rPr lang="en-US" altLang="en-US" sz="1800" dirty="0" err="1">
                <a:latin typeface="Arial" panose="020B0604020202020204" pitchFamily="34" charset="0"/>
              </a:rPr>
              <a:t>chnages</a:t>
            </a:r>
            <a:r>
              <a:rPr lang="en-US" altLang="en-US" sz="1800" dirty="0">
                <a:latin typeface="Arial" panose="020B0604020202020204" pitchFamily="34" charset="0"/>
              </a:rPr>
              <a:t>, collective growth !!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reminder to break long sedentary periods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Reward daily streaks and sharing achievement in social media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hourly goals and real time feedback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Motivate users and educate them more about fitness and how important is it for a woman.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 routines that fits busy schedules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Market “10mins to burn” campaigns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7hours+ sleep(CDC backed)</a:t>
            </a:r>
          </a:p>
        </p:txBody>
      </p:sp>
    </p:spTree>
    <p:extLst>
      <p:ext uri="{BB962C8B-B14F-4D97-AF65-F5344CB8AC3E}">
        <p14:creationId xmlns:p14="http://schemas.microsoft.com/office/powerpoint/2010/main" val="1091116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98</TotalTime>
  <Words>574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Unlocking Wellness Behaviors: Strategic Insights from Smart Device Usage</vt:lpstr>
      <vt:lpstr>The Story Begins with Her</vt:lpstr>
      <vt:lpstr>Understanding the Current Landscape</vt:lpstr>
      <vt:lpstr>What We’re Seeing Has Consequences</vt:lpstr>
      <vt:lpstr>PowerPoint Presentation</vt:lpstr>
      <vt:lpstr>The Data Speaks — And It’s Actionable</vt:lpstr>
      <vt:lpstr>PowerPoint Presentation</vt:lpstr>
      <vt:lpstr>From Insight to Impact</vt:lpstr>
      <vt:lpstr>PowerPoint Presentation</vt:lpstr>
      <vt:lpstr>Bellabeats impact.. </vt:lpstr>
      <vt:lpstr>Turning Insight Into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Kashinath M Nair</dc:creator>
  <cp:lastModifiedBy>Kashinath M Nair</cp:lastModifiedBy>
  <cp:revision>1</cp:revision>
  <dcterms:created xsi:type="dcterms:W3CDTF">2025-07-16T17:38:32Z</dcterms:created>
  <dcterms:modified xsi:type="dcterms:W3CDTF">2025-07-16T19:17:20Z</dcterms:modified>
</cp:coreProperties>
</file>