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2" r:id="rId2"/>
    <p:sldId id="343" r:id="rId3"/>
    <p:sldId id="354" r:id="rId4"/>
    <p:sldId id="344" r:id="rId5"/>
    <p:sldId id="355" r:id="rId6"/>
    <p:sldId id="356" r:id="rId7"/>
    <p:sldId id="363" r:id="rId8"/>
    <p:sldId id="345" r:id="rId9"/>
    <p:sldId id="346" r:id="rId10"/>
    <p:sldId id="360" r:id="rId11"/>
    <p:sldId id="358" r:id="rId12"/>
    <p:sldId id="347" r:id="rId13"/>
    <p:sldId id="348" r:id="rId14"/>
    <p:sldId id="359" r:id="rId15"/>
    <p:sldId id="349" r:id="rId16"/>
    <p:sldId id="362" r:id="rId17"/>
    <p:sldId id="364" r:id="rId18"/>
    <p:sldId id="35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7220E"/>
    <a:srgbClr val="54B8D3"/>
    <a:srgbClr val="67CB6E"/>
    <a:srgbClr val="F5C17E"/>
    <a:srgbClr val="45110B"/>
    <a:srgbClr val="F4F1E8"/>
    <a:srgbClr val="EFD19F"/>
    <a:srgbClr val="FFE0A7"/>
    <a:srgbClr val="F56E7E"/>
    <a:srgbClr val="F965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660"/>
  </p:normalViewPr>
  <p:slideViewPr>
    <p:cSldViewPr snapToGrid="0">
      <p:cViewPr>
        <p:scale>
          <a:sx n="100" d="100"/>
          <a:sy n="100" d="100"/>
        </p:scale>
        <p:origin x="-120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F51E-AB6B-41CD-8C86-FFD51965B106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C6F8-490F-48E1-A73E-43848077DE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nathanKross/spambase/blob/master/spamalot.ipynb" TargetMode="External"/><Relationship Id="rId4" Type="http://schemas.openxmlformats.org/officeDocument/2006/relationships/hyperlink" Target="https://github.com/sampepose/SpamClassifier/blob/master/my_test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5390"/>
            <a:ext cx="6128678" cy="6857999"/>
            <a:chOff x="0" y="5390"/>
            <a:chExt cx="6128678" cy="6857999"/>
          </a:xfrm>
        </p:grpSpPr>
        <p:sp>
          <p:nvSpPr>
            <p:cNvPr id="29" name="자유형 28"/>
            <p:cNvSpPr/>
            <p:nvPr/>
          </p:nvSpPr>
          <p:spPr>
            <a:xfrm>
              <a:off x="3055839" y="3429001"/>
              <a:ext cx="17000" cy="10777"/>
            </a:xfrm>
            <a:custGeom>
              <a:avLst/>
              <a:gdLst>
                <a:gd name="connsiteX0" fmla="*/ 0 w 17000"/>
                <a:gd name="connsiteY0" fmla="*/ 0 h 10777"/>
                <a:gd name="connsiteX1" fmla="*/ 17000 w 17000"/>
                <a:gd name="connsiteY1" fmla="*/ 0 h 10777"/>
                <a:gd name="connsiteX2" fmla="*/ 0 w 17000"/>
                <a:gd name="connsiteY2" fmla="*/ 10777 h 10777"/>
                <a:gd name="connsiteX3" fmla="*/ 0 w 17000"/>
                <a:gd name="connsiteY3" fmla="*/ 0 h 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0" h="10777">
                  <a:moveTo>
                    <a:pt x="0" y="0"/>
                  </a:moveTo>
                  <a:lnTo>
                    <a:pt x="17000" y="0"/>
                  </a:lnTo>
                  <a:lnTo>
                    <a:pt x="0" y="107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0" y="5390"/>
              <a:ext cx="6128678" cy="6857999"/>
            </a:xfrm>
            <a:custGeom>
              <a:avLst/>
              <a:gdLst>
                <a:gd name="connsiteX0" fmla="*/ 0 w 6128678"/>
                <a:gd name="connsiteY0" fmla="*/ 0 h 6857999"/>
                <a:gd name="connsiteX1" fmla="*/ 6053910 w 6128678"/>
                <a:gd name="connsiteY1" fmla="*/ 0 h 6857999"/>
                <a:gd name="connsiteX2" fmla="*/ 6075001 w 6128678"/>
                <a:gd name="connsiteY2" fmla="*/ 76952 h 6857999"/>
                <a:gd name="connsiteX3" fmla="*/ 5356405 w 6128678"/>
                <a:gd name="connsiteY3" fmla="*/ 2263687 h 6857999"/>
                <a:gd name="connsiteX4" fmla="*/ 365780 w 6128678"/>
                <a:gd name="connsiteY4" fmla="*/ 6609411 h 6857999"/>
                <a:gd name="connsiteX5" fmla="*/ 184704 w 6128678"/>
                <a:gd name="connsiteY5" fmla="*/ 6751688 h 6857999"/>
                <a:gd name="connsiteX6" fmla="*/ 17000 w 6128678"/>
                <a:gd name="connsiteY6" fmla="*/ 6857999 h 6857999"/>
                <a:gd name="connsiteX7" fmla="*/ 0 w 6128678"/>
                <a:gd name="connsiteY7" fmla="*/ 6857999 h 6857999"/>
                <a:gd name="connsiteX8" fmla="*/ 0 w 6128678"/>
                <a:gd name="connsiteY8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8678" h="6857999">
                  <a:moveTo>
                    <a:pt x="0" y="0"/>
                  </a:moveTo>
                  <a:lnTo>
                    <a:pt x="6053910" y="0"/>
                  </a:lnTo>
                  <a:lnTo>
                    <a:pt x="6075001" y="76952"/>
                  </a:lnTo>
                  <a:cubicBezTo>
                    <a:pt x="6248214" y="855923"/>
                    <a:pt x="6000534" y="1702794"/>
                    <a:pt x="5356405" y="2263687"/>
                  </a:cubicBezTo>
                  <a:lnTo>
                    <a:pt x="365780" y="6609411"/>
                  </a:lnTo>
                  <a:cubicBezTo>
                    <a:pt x="307224" y="6660401"/>
                    <a:pt x="246776" y="6707821"/>
                    <a:pt x="184704" y="6751688"/>
                  </a:cubicBezTo>
                  <a:lnTo>
                    <a:pt x="17000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26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0" y="5390"/>
              <a:ext cx="6128678" cy="6857999"/>
            </a:xfrm>
            <a:custGeom>
              <a:avLst/>
              <a:gdLst>
                <a:gd name="connsiteX0" fmla="*/ 0 w 6128678"/>
                <a:gd name="connsiteY0" fmla="*/ 0 h 6857999"/>
                <a:gd name="connsiteX1" fmla="*/ 6053910 w 6128678"/>
                <a:gd name="connsiteY1" fmla="*/ 0 h 6857999"/>
                <a:gd name="connsiteX2" fmla="*/ 6075001 w 6128678"/>
                <a:gd name="connsiteY2" fmla="*/ 76952 h 6857999"/>
                <a:gd name="connsiteX3" fmla="*/ 5356405 w 6128678"/>
                <a:gd name="connsiteY3" fmla="*/ 2263687 h 6857999"/>
                <a:gd name="connsiteX4" fmla="*/ 365780 w 6128678"/>
                <a:gd name="connsiteY4" fmla="*/ 6609411 h 6857999"/>
                <a:gd name="connsiteX5" fmla="*/ 184704 w 6128678"/>
                <a:gd name="connsiteY5" fmla="*/ 6751688 h 6857999"/>
                <a:gd name="connsiteX6" fmla="*/ 17000 w 6128678"/>
                <a:gd name="connsiteY6" fmla="*/ 6857999 h 6857999"/>
                <a:gd name="connsiteX7" fmla="*/ 0 w 6128678"/>
                <a:gd name="connsiteY7" fmla="*/ 6857999 h 6857999"/>
                <a:gd name="connsiteX8" fmla="*/ 0 w 6128678"/>
                <a:gd name="connsiteY8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8678" h="6857999">
                  <a:moveTo>
                    <a:pt x="0" y="0"/>
                  </a:moveTo>
                  <a:lnTo>
                    <a:pt x="6053910" y="0"/>
                  </a:lnTo>
                  <a:lnTo>
                    <a:pt x="6075001" y="76952"/>
                  </a:lnTo>
                  <a:cubicBezTo>
                    <a:pt x="6248214" y="855923"/>
                    <a:pt x="6000534" y="1702794"/>
                    <a:pt x="5356405" y="2263687"/>
                  </a:cubicBezTo>
                  <a:lnTo>
                    <a:pt x="365780" y="6609411"/>
                  </a:lnTo>
                  <a:cubicBezTo>
                    <a:pt x="307224" y="6660401"/>
                    <a:pt x="246776" y="6707821"/>
                    <a:pt x="184704" y="6751688"/>
                  </a:cubicBezTo>
                  <a:lnTo>
                    <a:pt x="17000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자유형 27"/>
          <p:cNvSpPr/>
          <p:nvPr/>
        </p:nvSpPr>
        <p:spPr>
          <a:xfrm rot="19137083">
            <a:off x="249834" y="2692307"/>
            <a:ext cx="8866887" cy="1478520"/>
          </a:xfrm>
          <a:custGeom>
            <a:avLst/>
            <a:gdLst>
              <a:gd name="connsiteX0" fmla="*/ 9058596 w 9076292"/>
              <a:gd name="connsiteY0" fmla="*/ 0 h 1264524"/>
              <a:gd name="connsiteX1" fmla="*/ 9076292 w 9076292"/>
              <a:gd name="connsiteY1" fmla="*/ 15409 h 1264524"/>
              <a:gd name="connsiteX2" fmla="*/ 9041664 w 9076292"/>
              <a:gd name="connsiteY2" fmla="*/ 87293 h 1264524"/>
              <a:gd name="connsiteX3" fmla="*/ 7063706 w 9076292"/>
              <a:gd name="connsiteY3" fmla="*/ 1264524 h 1264524"/>
              <a:gd name="connsiteX4" fmla="*/ 446180 w 9076292"/>
              <a:gd name="connsiteY4" fmla="*/ 1264524 h 1264524"/>
              <a:gd name="connsiteX5" fmla="*/ 216187 w 9076292"/>
              <a:gd name="connsiteY5" fmla="*/ 1252910 h 1264524"/>
              <a:gd name="connsiteX6" fmla="*/ 0 w 9076292"/>
              <a:gd name="connsiteY6" fmla="*/ 1219916 h 1264524"/>
              <a:gd name="connsiteX7" fmla="*/ 20956 w 9076292"/>
              <a:gd name="connsiteY7" fmla="*/ 1195850 h 1264524"/>
              <a:gd name="connsiteX8" fmla="*/ 205023 w 9076292"/>
              <a:gd name="connsiteY8" fmla="*/ 1223942 h 1264524"/>
              <a:gd name="connsiteX9" fmla="*/ 435016 w 9076292"/>
              <a:gd name="connsiteY9" fmla="*/ 1235556 h 1264524"/>
              <a:gd name="connsiteX10" fmla="*/ 7052542 w 9076292"/>
              <a:gd name="connsiteY10" fmla="*/ 1235556 h 1264524"/>
              <a:gd name="connsiteX11" fmla="*/ 9030500 w 9076292"/>
              <a:gd name="connsiteY11" fmla="*/ 58325 h 126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76292" h="1264524">
                <a:moveTo>
                  <a:pt x="9058596" y="0"/>
                </a:moveTo>
                <a:lnTo>
                  <a:pt x="9076292" y="15409"/>
                </a:lnTo>
                <a:lnTo>
                  <a:pt x="9041664" y="87293"/>
                </a:lnTo>
                <a:cubicBezTo>
                  <a:pt x="8660743" y="788505"/>
                  <a:pt x="7917815" y="1264525"/>
                  <a:pt x="7063706" y="1264524"/>
                </a:cubicBezTo>
                <a:lnTo>
                  <a:pt x="446180" y="1264524"/>
                </a:lnTo>
                <a:cubicBezTo>
                  <a:pt x="368534" y="1264524"/>
                  <a:pt x="291807" y="1260590"/>
                  <a:pt x="216187" y="1252910"/>
                </a:cubicBezTo>
                <a:lnTo>
                  <a:pt x="0" y="1219916"/>
                </a:lnTo>
                <a:lnTo>
                  <a:pt x="20956" y="1195850"/>
                </a:lnTo>
                <a:lnTo>
                  <a:pt x="205023" y="1223942"/>
                </a:lnTo>
                <a:cubicBezTo>
                  <a:pt x="280643" y="1231622"/>
                  <a:pt x="357370" y="1235556"/>
                  <a:pt x="435016" y="1235556"/>
                </a:cubicBezTo>
                <a:lnTo>
                  <a:pt x="7052542" y="1235556"/>
                </a:lnTo>
                <a:cubicBezTo>
                  <a:pt x="7906651" y="1235556"/>
                  <a:pt x="8649578" y="759537"/>
                  <a:pt x="9030500" y="58325"/>
                </a:cubicBez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3500007" y="1754648"/>
            <a:ext cx="826477" cy="478972"/>
          </a:xfrm>
          <a:prstGeom prst="parallelogram">
            <a:avLst>
              <a:gd name="adj" fmla="val 115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>
            <a:off x="3922244" y="1754648"/>
            <a:ext cx="826477" cy="478972"/>
          </a:xfrm>
          <a:prstGeom prst="parallelogram">
            <a:avLst>
              <a:gd name="adj" fmla="val 115250"/>
            </a:avLst>
          </a:pr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3320" y="503055"/>
            <a:ext cx="499993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err="1" smtClean="0">
                <a:solidFill>
                  <a:schemeClr val="bg1"/>
                </a:solidFill>
              </a:rPr>
              <a:t>MachineLearning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i="1" dirty="0" err="1" smtClean="0">
                <a:solidFill>
                  <a:srgbClr val="75DDFB"/>
                </a:solidFill>
              </a:rPr>
              <a:t>Spambase</a:t>
            </a:r>
            <a:endParaRPr lang="en-US" altLang="ko-KR" sz="3200" b="1" i="1" dirty="0" smtClean="0">
              <a:solidFill>
                <a:srgbClr val="75DDF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</a:rPr>
              <a:t>How to get more accuracy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21412" y="5075978"/>
            <a:ext cx="3135730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 err="1" smtClean="0">
                <a:solidFill>
                  <a:srgbClr val="444444"/>
                </a:solidFill>
              </a:rPr>
              <a:t>Kyubin</a:t>
            </a:r>
            <a:r>
              <a:rPr lang="en-US" altLang="ko-KR" sz="3200" b="1" i="1" dirty="0" smtClean="0">
                <a:solidFill>
                  <a:srgbClr val="444444"/>
                </a:solidFill>
              </a:rPr>
              <a:t> </a:t>
            </a:r>
            <a:r>
              <a:rPr lang="en-US" altLang="ko-KR" sz="3200" b="1" i="1" dirty="0" err="1" smtClean="0">
                <a:solidFill>
                  <a:srgbClr val="444444"/>
                </a:solidFill>
              </a:rPr>
              <a:t>Kyoung</a:t>
            </a:r>
            <a:endParaRPr lang="en-US" altLang="ko-KR" sz="3200" b="1" i="1" dirty="0">
              <a:solidFill>
                <a:srgbClr val="444444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66956" y="5960847"/>
            <a:ext cx="3384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8611219" y="6127874"/>
            <a:ext cx="3083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2013104046 Computer Engineering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160957" y="2081214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047370" y="2286149"/>
            <a:ext cx="16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Background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336530" y="2826316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222943" y="3031251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About Dataset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435409" y="3585667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321822" y="3790602"/>
            <a:ext cx="1706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What to do?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631653" y="4264414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518066" y="4469349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Method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913245" y="4924783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89431" y="5170447"/>
            <a:ext cx="181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Other Project</a:t>
            </a:r>
          </a:p>
        </p:txBody>
      </p:sp>
      <p:sp>
        <p:nvSpPr>
          <p:cNvPr id="91" name="타원 90"/>
          <p:cNvSpPr/>
          <p:nvPr/>
        </p:nvSpPr>
        <p:spPr>
          <a:xfrm>
            <a:off x="3225620" y="5528050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337099" y="5727764"/>
            <a:ext cx="2503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Result/Comparison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95" name="자유형 94"/>
          <p:cNvSpPr/>
          <p:nvPr/>
        </p:nvSpPr>
        <p:spPr>
          <a:xfrm rot="19137083" flipH="1" flipV="1">
            <a:off x="6419510" y="3252027"/>
            <a:ext cx="7156461" cy="1478520"/>
          </a:xfrm>
          <a:custGeom>
            <a:avLst/>
            <a:gdLst>
              <a:gd name="connsiteX0" fmla="*/ 0 w 7156461"/>
              <a:gd name="connsiteY0" fmla="*/ 1478520 h 1478520"/>
              <a:gd name="connsiteX1" fmla="*/ 29493 w 7156461"/>
              <a:gd name="connsiteY1" fmla="*/ 1444650 h 1478520"/>
              <a:gd name="connsiteX2" fmla="*/ 5179402 w 7156461"/>
              <a:gd name="connsiteY2" fmla="*/ 1444650 h 1478520"/>
              <a:gd name="connsiteX3" fmla="*/ 7111725 w 7156461"/>
              <a:gd name="connsiteY3" fmla="*/ 68195 h 1478520"/>
              <a:gd name="connsiteX4" fmla="*/ 7139173 w 7156461"/>
              <a:gd name="connsiteY4" fmla="*/ 0 h 1478520"/>
              <a:gd name="connsiteX5" fmla="*/ 7156461 w 7156461"/>
              <a:gd name="connsiteY5" fmla="*/ 18016 h 1478520"/>
              <a:gd name="connsiteX6" fmla="*/ 7122632 w 7156461"/>
              <a:gd name="connsiteY6" fmla="*/ 102066 h 1478520"/>
              <a:gd name="connsiteX7" fmla="*/ 5190309 w 7156461"/>
              <a:gd name="connsiteY7" fmla="*/ 1478520 h 147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461" h="1478520">
                <a:moveTo>
                  <a:pt x="0" y="1478520"/>
                </a:moveTo>
                <a:lnTo>
                  <a:pt x="29493" y="1444650"/>
                </a:lnTo>
                <a:lnTo>
                  <a:pt x="5179402" y="1444650"/>
                </a:lnTo>
                <a:cubicBezTo>
                  <a:pt x="6013806" y="1444650"/>
                  <a:pt x="6739592" y="888074"/>
                  <a:pt x="7111725" y="68195"/>
                </a:cubicBezTo>
                <a:lnTo>
                  <a:pt x="7139173" y="0"/>
                </a:lnTo>
                <a:lnTo>
                  <a:pt x="7156461" y="18016"/>
                </a:lnTo>
                <a:lnTo>
                  <a:pt x="7122632" y="102066"/>
                </a:lnTo>
                <a:cubicBezTo>
                  <a:pt x="6750499" y="921944"/>
                  <a:pt x="6024713" y="1478521"/>
                  <a:pt x="5190309" y="1478520"/>
                </a:cubicBez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7557290" y="5372681"/>
            <a:ext cx="310738" cy="310738"/>
            <a:chOff x="7557290" y="5372681"/>
            <a:chExt cx="310738" cy="310738"/>
          </a:xfrm>
        </p:grpSpPr>
        <p:sp>
          <p:nvSpPr>
            <p:cNvPr id="96" name="타원 95"/>
            <p:cNvSpPr/>
            <p:nvPr/>
          </p:nvSpPr>
          <p:spPr>
            <a:xfrm>
              <a:off x="7557290" y="5372681"/>
              <a:ext cx="310738" cy="3107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5D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7617601" y="5432992"/>
              <a:ext cx="190117" cy="190117"/>
            </a:xfrm>
            <a:prstGeom prst="ellipse">
              <a:avLst/>
            </a:prstGeom>
            <a:solidFill>
              <a:srgbClr val="75DDF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56AF827-38CE-48BD-994A-AC436272873F}"/>
              </a:ext>
            </a:extLst>
          </p:cNvPr>
          <p:cNvSpPr/>
          <p:nvPr/>
        </p:nvSpPr>
        <p:spPr>
          <a:xfrm>
            <a:off x="2540421" y="6140237"/>
            <a:ext cx="143609" cy="1436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75DD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EB5D146-2D2E-44BD-ABB5-451B6F3DFAC5}"/>
              </a:ext>
            </a:extLst>
          </p:cNvPr>
          <p:cNvSpPr/>
          <p:nvPr/>
        </p:nvSpPr>
        <p:spPr>
          <a:xfrm>
            <a:off x="2581967" y="6295032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Conclusion</a:t>
            </a:r>
            <a:endParaRPr lang="ko-KR" altLang="en-US" sz="1600" i="1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31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Methods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87073" y="494347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 Hidden Layers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0524" y="1428750"/>
            <a:ext cx="3134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One hot Encoding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5569" y="2667000"/>
            <a:ext cx="29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xavier_initializer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0650" y="38671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relu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Methods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229483" y="1501140"/>
          <a:ext cx="7770368" cy="3337559"/>
        </p:xfrm>
        <a:graphic>
          <a:graphicData uri="http://schemas.openxmlformats.org/drawingml/2006/table">
            <a:tbl>
              <a:tblPr/>
              <a:tblGrid>
                <a:gridCol w="3885184"/>
                <a:gridCol w="3885184"/>
              </a:tblGrid>
              <a:tr h="476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 dirty="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Optimizer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Accuracy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AdadeltaOptimizer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0.605358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476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AdagradOptimizer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0.605358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AdamOptimizer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0.917451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476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FtrlOptimizer</a:t>
                      </a:r>
                      <a:endParaRPr lang="ko-KR" sz="2700" kern="10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0.605358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3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b="1" kern="100" dirty="0" err="1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ProximalGradientDescentOptimizer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solidFill>
                            <a:srgbClr val="31849B"/>
                          </a:solidFill>
                          <a:latin typeface="나눔고딕"/>
                          <a:ea typeface="맑은 고딕"/>
                          <a:cs typeface="Times New Roman"/>
                        </a:rPr>
                        <a:t>0.605358</a:t>
                      </a:r>
                      <a:endParaRPr lang="ko-KR" sz="2700" kern="100" dirty="0">
                        <a:solidFill>
                          <a:srgbClr val="31849B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572" marR="186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10075" y="5314950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Used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AdamOptimizer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6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Other project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https://lh5.googleusercontent.com/7efesW3NGNx48KsO3j1P6tJBYLQLJSAqPoPQfJDqeIBX_7r_uwx0rCstv6UkEWBppbjfAMsNjTV8d7GVHLowZ9kHafA5jOFtNRxU5Ww1CnvBXmXludRYEMN6Oh3yvbFaMhKbHme3Gr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64613"/>
            <a:ext cx="7896224" cy="405668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71950" y="5676900"/>
            <a:ext cx="444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Multinominal</a:t>
            </a:r>
            <a:r>
              <a:rPr lang="en-US" altLang="ko-KR" sz="2800" b="1" dirty="0" smtClean="0"/>
              <a:t> Regression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419100" y="5752044"/>
            <a:ext cx="302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u="sng" dirty="0" smtClean="0">
                <a:hlinkClick r:id="rId4"/>
              </a:rPr>
              <a:t>https://github.com/sampepose/SpamClassifier/blob/master/my_test.py</a:t>
            </a:r>
            <a:endParaRPr lang="ko-KR" altLang="ko-KR" sz="1200" dirty="0" smtClean="0"/>
          </a:p>
          <a:p>
            <a:r>
              <a:rPr lang="en-US" altLang="ko-KR" sz="1200" u="sng" dirty="0" smtClean="0">
                <a:hlinkClick r:id="rId5"/>
              </a:rPr>
              <a:t>https://github.com/JonathanKross/spambase/blob/master/spamalot.ipynb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38928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Result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980" y="1628775"/>
            <a:ext cx="2923495" cy="37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457090" y="4139684"/>
            <a:ext cx="536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The precision is 0.937378 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3175" y="3133725"/>
            <a:ext cx="3001591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FF00"/>
                </a:solidFill>
              </a:rPr>
              <a:t>Precision = TP / TP + FP 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98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Result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1766887"/>
            <a:ext cx="822552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22474" y="4509199"/>
          <a:ext cx="8128003" cy="810344"/>
        </p:xfrm>
        <a:graphic>
          <a:graphicData uri="http://schemas.openxmlformats.org/drawingml/2006/table">
            <a:tbl>
              <a:tblPr/>
              <a:tblGrid>
                <a:gridCol w="837654"/>
                <a:gridCol w="662759"/>
                <a:gridCol w="662759"/>
                <a:gridCol w="662759"/>
                <a:gridCol w="662759"/>
                <a:gridCol w="662759"/>
                <a:gridCol w="662759"/>
                <a:gridCol w="662759"/>
                <a:gridCol w="662759"/>
                <a:gridCol w="662759"/>
                <a:gridCol w="662759"/>
                <a:gridCol w="662759"/>
              </a:tblGrid>
              <a:tr h="20258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3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test 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test 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test 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test 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test 10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Average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202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Accuracy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0.87618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0.91962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0.92614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0.90804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0.90949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0.90587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0.8979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0.88776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0.92324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0.85735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0.90116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precision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0.77994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0.87031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0.89065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0.87726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0.91177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0.8634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0.85943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0.8066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0.88307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0.8283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0.85707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Recall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0.95596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0.93578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0.92661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0.89174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0.85321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0.90459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0.88624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0.94128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0.92844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HY견고딕"/>
                        </a:rPr>
                        <a:t>0.80551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견고딕"/>
                        </a:rPr>
                        <a:t>0.90294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298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Comparison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1150" y="2647950"/>
            <a:ext cx="60917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1훈막대연필 R" pitchFamily="18" charset="-127"/>
                <a:ea typeface="1훈막대연필 R" pitchFamily="18" charset="-127"/>
              </a:rPr>
              <a:t>Gaussian Accuracy: </a:t>
            </a:r>
            <a:r>
              <a:rPr lang="en-US" altLang="ko-KR" sz="3600" dirty="0" smtClean="0"/>
              <a:t>0.808000</a:t>
            </a:r>
            <a:endParaRPr lang="en-US" altLang="ko-KR" sz="3600" dirty="0" smtClean="0">
              <a:latin typeface="1훈막대연필 R" pitchFamily="18" charset="-127"/>
              <a:ea typeface="1훈막대연필 R" pitchFamily="18" charset="-127"/>
            </a:endParaRPr>
          </a:p>
          <a:p>
            <a:endParaRPr lang="en-US" altLang="ko-KR" sz="36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3600" dirty="0" err="1" smtClean="0">
                <a:latin typeface="1훈막대연필 R" pitchFamily="18" charset="-127"/>
                <a:ea typeface="1훈막대연필 R" pitchFamily="18" charset="-127"/>
              </a:rPr>
              <a:t>Multinominal</a:t>
            </a:r>
            <a:r>
              <a:rPr lang="en-US" altLang="ko-KR" sz="3600" dirty="0" smtClean="0">
                <a:latin typeface="1훈막대연필 R" pitchFamily="18" charset="-127"/>
                <a:ea typeface="1훈막대연필 R" pitchFamily="18" charset="-127"/>
              </a:rPr>
              <a:t> Accuracy: </a:t>
            </a:r>
            <a:r>
              <a:rPr lang="en-US" altLang="ko-KR" sz="3600" dirty="0" smtClean="0"/>
              <a:t>0.87230</a:t>
            </a:r>
          </a:p>
          <a:p>
            <a:endParaRPr lang="en-US" altLang="ko-KR" sz="36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3600" dirty="0" smtClean="0">
                <a:latin typeface="1훈막대연필 R" pitchFamily="18" charset="-127"/>
                <a:ea typeface="1훈막대연필 R" pitchFamily="18" charset="-127"/>
              </a:rPr>
              <a:t>Bernoulli Accuracy: </a:t>
            </a:r>
            <a:r>
              <a:rPr lang="en-US" altLang="ko-KR" sz="3600" dirty="0" smtClean="0"/>
              <a:t>0.89164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289" y="1066800"/>
            <a:ext cx="184166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91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Comparison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1362075"/>
            <a:ext cx="48863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34200" y="2390775"/>
            <a:ext cx="3227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1훈막대연필 R" pitchFamily="18" charset="-127"/>
                <a:ea typeface="1훈막대연필 R" pitchFamily="18" charset="-127"/>
              </a:rPr>
              <a:t>Train_size</a:t>
            </a:r>
            <a:r>
              <a:rPr lang="en-US" altLang="ko-KR" sz="3600" dirty="0" smtClean="0">
                <a:latin typeface="1훈막대연필 R" pitchFamily="18" charset="-127"/>
                <a:ea typeface="1훈막대연필 R" pitchFamily="18" charset="-127"/>
              </a:rPr>
              <a:t> = 60%</a:t>
            </a:r>
          </a:p>
          <a:p>
            <a:endParaRPr lang="en-US" altLang="ko-KR" sz="36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3600" dirty="0" smtClean="0">
                <a:latin typeface="1훈막대연필 R" pitchFamily="18" charset="-127"/>
                <a:ea typeface="1훈막대연필 R" pitchFamily="18" charset="-127"/>
              </a:rPr>
              <a:t>Accuracy = 79%</a:t>
            </a:r>
            <a:endParaRPr lang="ko-KR" altLang="en-US" sz="3600" dirty="0">
              <a:latin typeface="1훈막대연필 R" pitchFamily="18" charset="-127"/>
              <a:ea typeface="1훈막대연필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18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Conclusion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5325" y="2533650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1훈막대연필 R" pitchFamily="18" charset="-127"/>
                <a:ea typeface="1훈막대연필 R" pitchFamily="18" charset="-127"/>
              </a:rPr>
              <a:t>King God MLP</a:t>
            </a:r>
            <a:endParaRPr lang="ko-KR" altLang="en-US" sz="5400" dirty="0">
              <a:latin typeface="1훈막대연필 R" pitchFamily="18" charset="-127"/>
              <a:ea typeface="1훈막대연필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18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/>
              <a:t>Thank 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603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Background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599" y="595148"/>
            <a:ext cx="10476000" cy="18000"/>
          </a:xfrm>
          <a:prstGeom prst="rect">
            <a:avLst/>
          </a:pr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1952625" y="595147"/>
            <a:ext cx="10239375" cy="6262853"/>
          </a:xfrm>
          <a:prstGeom prst="round1Rect">
            <a:avLst/>
          </a:pr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둥근 사각형 33"/>
          <p:cNvSpPr/>
          <p:nvPr/>
        </p:nvSpPr>
        <p:spPr>
          <a:xfrm>
            <a:off x="1742016" y="528340"/>
            <a:ext cx="10239375" cy="624485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887EDF9-B66D-45D7-846A-864792D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042" y="3928499"/>
            <a:ext cx="6345260" cy="3530600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851" y="1416465"/>
            <a:ext cx="9500460" cy="46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533234" y="4997613"/>
            <a:ext cx="7125540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 many Spam Mails</a:t>
            </a:r>
            <a:endParaRPr lang="ko-KR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3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Background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599" y="595148"/>
            <a:ext cx="10476000" cy="18000"/>
          </a:xfrm>
          <a:prstGeom prst="rect">
            <a:avLst/>
          </a:pr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1952625" y="595147"/>
            <a:ext cx="10239375" cy="6262853"/>
          </a:xfrm>
          <a:prstGeom prst="round1Rect">
            <a:avLst/>
          </a:pr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둥근 사각형 33"/>
          <p:cNvSpPr/>
          <p:nvPr/>
        </p:nvSpPr>
        <p:spPr>
          <a:xfrm>
            <a:off x="1742016" y="528340"/>
            <a:ext cx="10239375" cy="624485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887EDF9-B66D-45D7-846A-864792D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042" y="3928499"/>
            <a:ext cx="6345260" cy="3530600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461318" y="5540054"/>
            <a:ext cx="11176393" cy="76944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Are the </a:t>
            </a:r>
            <a:r>
              <a:rPr lang="en-US" altLang="ko-KR" sz="4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Spams</a:t>
            </a:r>
            <a:r>
              <a:rPr lang="en-US" altLang="ko-K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 Normal Mailbox?</a:t>
            </a:r>
            <a:endParaRPr lang="ko-KR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44" y="1381879"/>
            <a:ext cx="11006725" cy="359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239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About Dataset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641" y="1814513"/>
            <a:ext cx="37814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3316" y="3534498"/>
            <a:ext cx="71723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293301" y="2674924"/>
            <a:ext cx="78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UCI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7700" y="5422243"/>
            <a:ext cx="19138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2">
                    <a:lumMod val="50000"/>
                  </a:schemeClr>
                </a:solidFill>
              </a:rPr>
              <a:t>Spambase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69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About Dataset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4" y="1402234"/>
            <a:ext cx="4422775" cy="40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1413762"/>
            <a:ext cx="4297915" cy="400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5248275" y="3009900"/>
            <a:ext cx="1476375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00625" y="418147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Normalization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69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About Dataset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95375"/>
            <a:ext cx="2363661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733925" y="1847850"/>
            <a:ext cx="5924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훈막대연필 R" pitchFamily="18" charset="-127"/>
                <a:ea typeface="1훈막대연필 R" pitchFamily="18" charset="-127"/>
              </a:rPr>
              <a:t>48 Word Frequency</a:t>
            </a:r>
          </a:p>
          <a:p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2800" dirty="0" smtClean="0">
                <a:latin typeface="1훈막대연필 R" pitchFamily="18" charset="-127"/>
                <a:ea typeface="1훈막대연필 R" pitchFamily="18" charset="-127"/>
              </a:rPr>
              <a:t>6 Character Frequency</a:t>
            </a:r>
          </a:p>
          <a:p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2800" dirty="0" err="1" smtClean="0">
                <a:latin typeface="1훈막대연필 R" pitchFamily="18" charset="-127"/>
                <a:ea typeface="1훈막대연필 R" pitchFamily="18" charset="-127"/>
              </a:rPr>
              <a:t>Capital_run_length_average</a:t>
            </a:r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2800" dirty="0" err="1" smtClean="0">
                <a:latin typeface="1훈막대연필 R" pitchFamily="18" charset="-127"/>
                <a:ea typeface="1훈막대연필 R" pitchFamily="18" charset="-127"/>
              </a:rPr>
              <a:t>Capital_run_length</a:t>
            </a:r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  <a:p>
            <a:r>
              <a:rPr lang="en-US" altLang="ko-KR" sz="2800" dirty="0" err="1" smtClean="0">
                <a:latin typeface="1훈막대연필 R" pitchFamily="18" charset="-127"/>
                <a:ea typeface="1훈막대연필 R" pitchFamily="18" charset="-127"/>
              </a:rPr>
              <a:t>Capital_run_total</a:t>
            </a:r>
            <a:endParaRPr lang="en-US" altLang="ko-KR" sz="2800" dirty="0" smtClean="0">
              <a:latin typeface="1훈막대연필 R" pitchFamily="18" charset="-127"/>
              <a:ea typeface="1훈막대연필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6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2" name="Picture 10" descr="Ham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475" y="1657350"/>
            <a:ext cx="4140200" cy="3105150"/>
          </a:xfrm>
          <a:prstGeom prst="rect">
            <a:avLst/>
          </a:prstGeom>
          <a:noFill/>
        </p:spPr>
      </p:pic>
      <p:pic>
        <p:nvPicPr>
          <p:cNvPr id="33800" name="Picture 8" descr="스팸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00" y="1219199"/>
            <a:ext cx="3990975" cy="3990975"/>
          </a:xfrm>
          <a:prstGeom prst="rect">
            <a:avLst/>
          </a:prstGeom>
          <a:noFill/>
        </p:spPr>
      </p:pic>
      <p:grpSp>
        <p:nvGrpSpPr>
          <p:cNvPr id="2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4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About Dataset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4" name="AutoShape 2" descr="스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AutoShape 4" descr="스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8" name="AutoShape 6" descr="스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52575" y="3257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40607" y="2310110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HAM</a:t>
            </a:r>
            <a:endParaRPr lang="en-US" altLang="ko-K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785" y="5129510"/>
            <a:ext cx="3182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 Classes</a:t>
            </a:r>
            <a:endParaRPr lang="en-US" altLang="ko-K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6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ultilayer perceptr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4926" y="1778000"/>
            <a:ext cx="4307808" cy="3489325"/>
          </a:xfrm>
          <a:prstGeom prst="rect">
            <a:avLst/>
          </a:prstGeom>
          <a:noFill/>
        </p:spPr>
      </p:pic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3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What to do?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A52C020-3CA8-4981-9698-4AEB2CC8B6A4}"/>
              </a:ext>
            </a:extLst>
          </p:cNvPr>
          <p:cNvSpPr/>
          <p:nvPr/>
        </p:nvSpPr>
        <p:spPr>
          <a:xfrm>
            <a:off x="908377" y="2626655"/>
            <a:ext cx="2777798" cy="14394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Spambase</a:t>
            </a:r>
            <a:endParaRPr lang="en-US" altLang="ko-KR" sz="2800" dirty="0" smtClean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Input</a:t>
            </a:r>
            <a:endParaRPr lang="ko-KR" altLang="en-US" sz="28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7306150-061A-4734-A0CF-E40434C02863}"/>
              </a:ext>
            </a:extLst>
          </p:cNvPr>
          <p:cNvSpPr/>
          <p:nvPr/>
        </p:nvSpPr>
        <p:spPr>
          <a:xfrm>
            <a:off x="8160759" y="3804022"/>
            <a:ext cx="2716791" cy="12592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Higher Accuracy</a:t>
            </a:r>
            <a:endParaRPr lang="ko-KR" altLang="en-US" sz="28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7A49255-9AE4-4906-B855-D6688F473A8A}"/>
              </a:ext>
            </a:extLst>
          </p:cNvPr>
          <p:cNvSpPr/>
          <p:nvPr/>
        </p:nvSpPr>
        <p:spPr>
          <a:xfrm>
            <a:off x="8132757" y="1861500"/>
            <a:ext cx="2554293" cy="1440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Get Precision</a:t>
            </a:r>
            <a:endParaRPr lang="en-US" altLang="ko-KR" sz="2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1D241D7-3734-41A7-B655-D63E096FB2C9}"/>
              </a:ext>
            </a:extLst>
          </p:cNvPr>
          <p:cNvSpPr/>
          <p:nvPr/>
        </p:nvSpPr>
        <p:spPr>
          <a:xfrm>
            <a:off x="4798394" y="2749282"/>
            <a:ext cx="1575067" cy="15750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MLP</a:t>
            </a:r>
            <a:endParaRPr lang="en-US" altLang="ko-KR" sz="3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5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939" y="-214181"/>
            <a:ext cx="1339064" cy="1472250"/>
            <a:chOff x="-147340" y="-252281"/>
            <a:chExt cx="1610599" cy="1770793"/>
          </a:xfrm>
        </p:grpSpPr>
        <p:sp>
          <p:nvSpPr>
            <p:cNvPr id="29" name="자유형 28"/>
            <p:cNvSpPr/>
            <p:nvPr/>
          </p:nvSpPr>
          <p:spPr>
            <a:xfrm rot="946517">
              <a:off x="-147340" y="-252280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blipFill dpi="0" rotWithShape="1">
              <a:blip r:embed="rId2" cstate="print">
                <a:alphaModFix amt="2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946517">
              <a:off x="-147340" y="-252281"/>
              <a:ext cx="1610599" cy="1770792"/>
            </a:xfrm>
            <a:custGeom>
              <a:avLst/>
              <a:gdLst>
                <a:gd name="connsiteX0" fmla="*/ 0 w 1610599"/>
                <a:gd name="connsiteY0" fmla="*/ 455004 h 1770792"/>
                <a:gd name="connsiteX1" fmla="*/ 1610599 w 1610599"/>
                <a:gd name="connsiteY1" fmla="*/ 0 h 1770792"/>
                <a:gd name="connsiteX2" fmla="*/ 1610599 w 1610599"/>
                <a:gd name="connsiteY2" fmla="*/ 511653 h 1770792"/>
                <a:gd name="connsiteX3" fmla="*/ 479233 w 1610599"/>
                <a:gd name="connsiteY3" fmla="*/ 1765363 h 1770792"/>
                <a:gd name="connsiteX4" fmla="*/ 371718 w 1610599"/>
                <a:gd name="connsiteY4" fmla="*/ 1770792 h 17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599" h="1770792">
                  <a:moveTo>
                    <a:pt x="0" y="455004"/>
                  </a:moveTo>
                  <a:lnTo>
                    <a:pt x="1610599" y="0"/>
                  </a:lnTo>
                  <a:lnTo>
                    <a:pt x="1610599" y="511653"/>
                  </a:lnTo>
                  <a:cubicBezTo>
                    <a:pt x="1610599" y="1164151"/>
                    <a:pt x="1114704" y="1700827"/>
                    <a:pt x="479233" y="1765363"/>
                  </a:cubicBezTo>
                  <a:lnTo>
                    <a:pt x="371718" y="1770792"/>
                  </a:lnTo>
                  <a:close/>
                </a:path>
              </a:pathLst>
            </a:cu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2605" y="66675"/>
            <a:ext cx="4999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75DDFB"/>
                </a:solidFill>
              </a:rPr>
              <a:t>Methods</a:t>
            </a:r>
            <a:endParaRPr lang="en-US" altLang="ko-KR" sz="2400" b="1" i="1" dirty="0">
              <a:solidFill>
                <a:srgbClr val="75DDF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339" y="595149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</a:rPr>
              <a:t>04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28597" y="595147"/>
            <a:ext cx="11946064" cy="6262853"/>
          </a:xfrm>
          <a:custGeom>
            <a:avLst/>
            <a:gdLst>
              <a:gd name="connsiteX0" fmla="*/ 0 w 11946064"/>
              <a:gd name="connsiteY0" fmla="*/ 5391017 h 6262853"/>
              <a:gd name="connsiteX1" fmla="*/ 19073 w 11946064"/>
              <a:gd name="connsiteY1" fmla="*/ 5391017 h 6262853"/>
              <a:gd name="connsiteX2" fmla="*/ 21368 w 11946064"/>
              <a:gd name="connsiteY2" fmla="*/ 5413786 h 6262853"/>
              <a:gd name="connsiteX3" fmla="*/ 1041051 w 11946064"/>
              <a:gd name="connsiteY3" fmla="*/ 6244852 h 6262853"/>
              <a:gd name="connsiteX4" fmla="*/ 1470063 w 11946064"/>
              <a:gd name="connsiteY4" fmla="*/ 6244852 h 6262853"/>
              <a:gd name="connsiteX5" fmla="*/ 10222037 w 11946064"/>
              <a:gd name="connsiteY5" fmla="*/ 6244852 h 6262853"/>
              <a:gd name="connsiteX6" fmla="*/ 11946063 w 11946064"/>
              <a:gd name="connsiteY6" fmla="*/ 6244852 h 6262853"/>
              <a:gd name="connsiteX7" fmla="*/ 11946063 w 11946064"/>
              <a:gd name="connsiteY7" fmla="*/ 6262852 h 6262853"/>
              <a:gd name="connsiteX8" fmla="*/ 10222037 w 11946064"/>
              <a:gd name="connsiteY8" fmla="*/ 6262852 h 6262853"/>
              <a:gd name="connsiteX9" fmla="*/ 10222037 w 11946064"/>
              <a:gd name="connsiteY9" fmla="*/ 6262853 h 6262853"/>
              <a:gd name="connsiteX10" fmla="*/ 6267452 w 11946064"/>
              <a:gd name="connsiteY10" fmla="*/ 6262853 h 6262853"/>
              <a:gd name="connsiteX11" fmla="*/ 1724027 w 11946064"/>
              <a:gd name="connsiteY11" fmla="*/ 6262853 h 6262853"/>
              <a:gd name="connsiteX12" fmla="*/ 1026492 w 11946064"/>
              <a:gd name="connsiteY12" fmla="*/ 6262853 h 6262853"/>
              <a:gd name="connsiteX13" fmla="*/ 3869 w 11946064"/>
              <a:gd name="connsiteY13" fmla="*/ 5429391 h 6262853"/>
              <a:gd name="connsiteX14" fmla="*/ 1724027 w 11946064"/>
              <a:gd name="connsiteY14" fmla="*/ 0 h 6262853"/>
              <a:gd name="connsiteX15" fmla="*/ 5678612 w 11946064"/>
              <a:gd name="connsiteY15" fmla="*/ 0 h 6262853"/>
              <a:gd name="connsiteX16" fmla="*/ 10222037 w 11946064"/>
              <a:gd name="connsiteY16" fmla="*/ 0 h 6262853"/>
              <a:gd name="connsiteX17" fmla="*/ 10919572 w 11946064"/>
              <a:gd name="connsiteY17" fmla="*/ 0 h 6262853"/>
              <a:gd name="connsiteX18" fmla="*/ 11942195 w 11946064"/>
              <a:gd name="connsiteY18" fmla="*/ 833462 h 6262853"/>
              <a:gd name="connsiteX19" fmla="*/ 11946064 w 11946064"/>
              <a:gd name="connsiteY19" fmla="*/ 871836 h 6262853"/>
              <a:gd name="connsiteX20" fmla="*/ 11926991 w 11946064"/>
              <a:gd name="connsiteY20" fmla="*/ 871836 h 6262853"/>
              <a:gd name="connsiteX21" fmla="*/ 11924696 w 11946064"/>
              <a:gd name="connsiteY21" fmla="*/ 849067 h 6262853"/>
              <a:gd name="connsiteX22" fmla="*/ 10905013 w 11946064"/>
              <a:gd name="connsiteY22" fmla="*/ 18001 h 6262853"/>
              <a:gd name="connsiteX23" fmla="*/ 10476001 w 11946064"/>
              <a:gd name="connsiteY23" fmla="*/ 18001 h 6262853"/>
              <a:gd name="connsiteX24" fmla="*/ 1724027 w 11946064"/>
              <a:gd name="connsiteY24" fmla="*/ 18001 h 6262853"/>
              <a:gd name="connsiteX25" fmla="*/ 1 w 11946064"/>
              <a:gd name="connsiteY25" fmla="*/ 18001 h 6262853"/>
              <a:gd name="connsiteX26" fmla="*/ 1 w 11946064"/>
              <a:gd name="connsiteY26" fmla="*/ 1 h 6262853"/>
              <a:gd name="connsiteX27" fmla="*/ 1724027 w 11946064"/>
              <a:gd name="connsiteY27" fmla="*/ 1 h 62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46064" h="6262853">
                <a:moveTo>
                  <a:pt x="0" y="5391017"/>
                </a:moveTo>
                <a:lnTo>
                  <a:pt x="19073" y="5391017"/>
                </a:lnTo>
                <a:lnTo>
                  <a:pt x="21368" y="5413786"/>
                </a:lnTo>
                <a:cubicBezTo>
                  <a:pt x="118421" y="5888074"/>
                  <a:pt x="538071" y="6244852"/>
                  <a:pt x="1041051" y="6244852"/>
                </a:cubicBezTo>
                <a:lnTo>
                  <a:pt x="1470063" y="6244852"/>
                </a:lnTo>
                <a:lnTo>
                  <a:pt x="10222037" y="6244852"/>
                </a:lnTo>
                <a:lnTo>
                  <a:pt x="11946063" y="6244852"/>
                </a:lnTo>
                <a:lnTo>
                  <a:pt x="11946063" y="6262852"/>
                </a:lnTo>
                <a:lnTo>
                  <a:pt x="10222037" y="6262852"/>
                </a:lnTo>
                <a:lnTo>
                  <a:pt x="10222037" y="6262853"/>
                </a:lnTo>
                <a:lnTo>
                  <a:pt x="6267452" y="6262853"/>
                </a:lnTo>
                <a:lnTo>
                  <a:pt x="1724027" y="6262853"/>
                </a:lnTo>
                <a:lnTo>
                  <a:pt x="1026492" y="6262853"/>
                </a:lnTo>
                <a:cubicBezTo>
                  <a:pt x="522062" y="6262853"/>
                  <a:pt x="101202" y="5905046"/>
                  <a:pt x="3869" y="5429391"/>
                </a:cubicBezTo>
                <a:close/>
                <a:moveTo>
                  <a:pt x="1724027" y="0"/>
                </a:moveTo>
                <a:lnTo>
                  <a:pt x="5678612" y="0"/>
                </a:lnTo>
                <a:lnTo>
                  <a:pt x="10222037" y="0"/>
                </a:lnTo>
                <a:lnTo>
                  <a:pt x="10919572" y="0"/>
                </a:lnTo>
                <a:cubicBezTo>
                  <a:pt x="11424002" y="0"/>
                  <a:pt x="11844862" y="357807"/>
                  <a:pt x="11942195" y="833462"/>
                </a:cubicBezTo>
                <a:lnTo>
                  <a:pt x="11946064" y="871836"/>
                </a:lnTo>
                <a:lnTo>
                  <a:pt x="11926991" y="871836"/>
                </a:lnTo>
                <a:lnTo>
                  <a:pt x="11924696" y="849067"/>
                </a:lnTo>
                <a:cubicBezTo>
                  <a:pt x="11827643" y="374779"/>
                  <a:pt x="11407993" y="18001"/>
                  <a:pt x="10905013" y="18001"/>
                </a:cubicBezTo>
                <a:lnTo>
                  <a:pt x="10476001" y="18001"/>
                </a:lnTo>
                <a:lnTo>
                  <a:pt x="1724027" y="18001"/>
                </a:lnTo>
                <a:lnTo>
                  <a:pt x="1" y="18001"/>
                </a:lnTo>
                <a:lnTo>
                  <a:pt x="1" y="1"/>
                </a:lnTo>
                <a:lnTo>
                  <a:pt x="1724027" y="1"/>
                </a:lnTo>
                <a:close/>
              </a:path>
            </a:pathLst>
          </a:custGeom>
          <a:solidFill>
            <a:srgbClr val="75D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213" y="1938338"/>
            <a:ext cx="37433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9363" y="2024063"/>
            <a:ext cx="38385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686050" y="48291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3220 training sets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62875" y="4943475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1381 test sets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3275" y="2447925"/>
            <a:ext cx="89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2450" y="2486025"/>
            <a:ext cx="89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226</Words>
  <Application>Microsoft Office PowerPoint</Application>
  <PresentationFormat>사용자 지정</PresentationFormat>
  <Paragraphs>147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Administrator</cp:lastModifiedBy>
  <cp:revision>261</cp:revision>
  <dcterms:created xsi:type="dcterms:W3CDTF">2017-10-09T06:24:25Z</dcterms:created>
  <dcterms:modified xsi:type="dcterms:W3CDTF">2017-12-11T02:27:57Z</dcterms:modified>
</cp:coreProperties>
</file>