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5A582CC-77D4-4405-8069-CA983C35F12D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DD454D6-83CA-42E5-A86E-2F1EFA003F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onsumerfinance.gov/complaintdataba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acs/summary_file/2013/data/2013_5yr_Summary_FileTemplates.zip" TargetMode="External"/><Relationship Id="rId2" Type="http://schemas.openxmlformats.org/officeDocument/2006/relationships/hyperlink" Target="http://www2.census.gov/acs2013_5yr/summaryfile/2009-2013_ACSSF_By_State_By_Sequence_Table_Subset/UnitedStates/All_Geographies_Not_Tracts_Block_Groups/20135us0015000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2.census.gov/acs2013_5yr/summaryfile/ACS_2013_SF_Tech_Doc.pdf" TargetMode="External"/><Relationship Id="rId4" Type="http://schemas.openxmlformats.org/officeDocument/2006/relationships/hyperlink" Target="http://www2.census.gov/acs2013_5yr/summaryfile/2009-2013_ACSSF_By_State_By_Sequence_Table_Subset/UnitedStates/All_Geographies_Not_Tracts_Block_Groups/g20135us.cs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2.census.gov/acs2013_5yr/summaryfile/Sequence_Number_and_Table_Number_Lookup.x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CFPB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DOUGLAS LEUNG</a:t>
            </a:r>
            <a:endParaRPr lang="en-US" dirty="0"/>
          </a:p>
        </p:txBody>
      </p:sp>
      <p:pic>
        <p:nvPicPr>
          <p:cNvPr id="1028" name="Picture 4" descr="http://marshagandysblog.com/wp-content/uploads/2013/04/CFP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228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had recently applied to the </a:t>
            </a:r>
            <a:r>
              <a:rPr lang="en-US" dirty="0" smtClean="0">
                <a:solidFill>
                  <a:srgbClr val="00B050"/>
                </a:solidFill>
              </a:rPr>
              <a:t>Consumer Finance Protection Bureau</a:t>
            </a:r>
            <a:r>
              <a:rPr lang="en-US" dirty="0" smtClean="0"/>
              <a:t>. For the first part of the application process, a skills assessment test was given.</a:t>
            </a:r>
          </a:p>
          <a:p>
            <a:r>
              <a:rPr lang="en-US" dirty="0" smtClean="0"/>
              <a:t>One requirement was to use open source software.  So without prior experience, I decided to give Python a shot.  Naturally, this has lead me to take this </a:t>
            </a:r>
            <a:r>
              <a:rPr lang="en-US" dirty="0" smtClean="0">
                <a:solidFill>
                  <a:srgbClr val="C00000"/>
                </a:solidFill>
              </a:rPr>
              <a:t>Data Science </a:t>
            </a:r>
            <a:r>
              <a:rPr lang="en-US" dirty="0" smtClean="0"/>
              <a:t>class to broaden my skillset.</a:t>
            </a:r>
            <a:endParaRPr lang="en-US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44434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 noChangeAspect="1" noChangeArrowheads="1"/>
          </p:cNvSpPr>
          <p:nvPr/>
        </p:nvSpPr>
        <p:spPr bwMode="auto">
          <a:xfrm>
            <a:off x="4595813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 predict the type of </a:t>
            </a:r>
            <a:r>
              <a:rPr lang="en-US" dirty="0" smtClean="0"/>
              <a:t>Product complaint </a:t>
            </a:r>
            <a:r>
              <a:rPr lang="en-US" dirty="0"/>
              <a:t>based on </a:t>
            </a:r>
            <a:r>
              <a:rPr lang="en-US" dirty="0" smtClean="0"/>
              <a:t>the following factors or combinations of:</a:t>
            </a:r>
          </a:p>
          <a:p>
            <a:pPr marL="800100" lvl="1" indent="-342900"/>
            <a:r>
              <a:rPr lang="en-US" dirty="0" smtClean="0"/>
              <a:t>Income</a:t>
            </a:r>
          </a:p>
          <a:p>
            <a:pPr marL="800100" lvl="1" indent="-342900"/>
            <a:r>
              <a:rPr lang="en-US" dirty="0" smtClean="0"/>
              <a:t>Population</a:t>
            </a:r>
          </a:p>
          <a:p>
            <a:pPr marL="800100" lvl="1" indent="-342900"/>
            <a:r>
              <a:rPr lang="en-US" dirty="0" smtClean="0"/>
              <a:t>Native to state/From Another State</a:t>
            </a:r>
          </a:p>
          <a:p>
            <a:pPr marL="800100" lvl="1" indent="-342900"/>
            <a:r>
              <a:rPr lang="en-US" dirty="0" smtClean="0"/>
              <a:t>Foreign born </a:t>
            </a:r>
            <a:endParaRPr lang="en-US" dirty="0"/>
          </a:p>
          <a:p>
            <a:pPr marL="800100" lvl="1" indent="-342900"/>
            <a:r>
              <a:rPr lang="en-US" dirty="0" smtClean="0"/>
              <a:t>Poverty status </a:t>
            </a:r>
            <a:endParaRPr lang="en-US" dirty="0"/>
          </a:p>
          <a:p>
            <a:endParaRPr lang="en-US" i="1" dirty="0" smtClean="0"/>
          </a:p>
          <a:p>
            <a:endParaRPr lang="en-US" b="0" i="1" dirty="0" smtClean="0">
              <a:solidFill>
                <a:srgbClr val="C00000"/>
              </a:solidFill>
            </a:endParaRPr>
          </a:p>
          <a:p>
            <a:r>
              <a:rPr lang="en-US" b="0" i="1" dirty="0" smtClean="0">
                <a:solidFill>
                  <a:srgbClr val="00B050"/>
                </a:solidFill>
              </a:rPr>
              <a:t>Note: I am not a subject matter expert, but this question was developed to make use of the involved data sources of the exercise.</a:t>
            </a:r>
            <a:endParaRPr lang="en-US" b="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COMPLAINTS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CFPB’s </a:t>
            </a:r>
            <a:r>
              <a:rPr lang="en-US" dirty="0"/>
              <a:t>public complaint </a:t>
            </a:r>
            <a:r>
              <a:rPr lang="en-US" dirty="0" smtClean="0"/>
              <a:t>database</a:t>
            </a:r>
          </a:p>
          <a:p>
            <a:pPr lvl="1" indent="0">
              <a:buNone/>
            </a:pPr>
            <a:r>
              <a:rPr lang="en-US" dirty="0" smtClean="0"/>
              <a:t>File Download or API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://www.consumerfinance.gov/complaintdatabase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082" y="3200400"/>
            <a:ext cx="5669088" cy="3142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7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INCOME &amp; </a:t>
            </a:r>
            <a:br>
              <a:rPr lang="en-US" dirty="0" smtClean="0"/>
            </a:br>
            <a:r>
              <a:rPr lang="en-US" dirty="0" smtClean="0"/>
              <a:t>GEOGRAPHY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Income data from the 5-year ACS survey file from census.gov</a:t>
            </a:r>
          </a:p>
          <a:p>
            <a:pPr lvl="1" indent="0">
              <a:buNone/>
            </a:pPr>
            <a:r>
              <a:rPr lang="en-US" dirty="0"/>
              <a:t>Data File Starting with E is for Estimates, M file is for Margin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http://www2.census.gov/acs2013_5yr/summaryfile/2009-2013_ACSSF_By_State_By_Sequence_Table_Subset/UnitedStates/All_Geographies_Not_Tracts_Block_Groups/20135us0015000.zip</a:t>
            </a:r>
            <a:r>
              <a:rPr lang="en-US" dirty="0"/>
              <a:t>)</a:t>
            </a:r>
          </a:p>
          <a:p>
            <a:pPr lvl="1" indent="0">
              <a:buNone/>
            </a:pPr>
            <a:r>
              <a:rPr lang="en-US" dirty="0"/>
              <a:t>Header in Seq15.xls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http://www2.census.gov/programs-surveys/acs/summary_file/2013/data/2013_5yr_Summary_FileTemplates.zip</a:t>
            </a:r>
            <a:r>
              <a:rPr lang="en-US" dirty="0"/>
              <a:t>)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Geography information for the 5-year ACS survey file from census.gov</a:t>
            </a:r>
          </a:p>
          <a:p>
            <a:pPr lvl="1" indent="0">
              <a:buNone/>
            </a:pPr>
            <a:r>
              <a:rPr lang="en-US" dirty="0" smtClean="0"/>
              <a:t>CSV </a:t>
            </a:r>
            <a:r>
              <a:rPr lang="en-US" dirty="0"/>
              <a:t>data file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4"/>
              </a:rPr>
              <a:t>http://www2.census.gov/acs2013_5yr/summaryfile/2009-2013_ACSSF_By_State_By_Sequence_Table_Subset/UnitedStates/All_Geographies_Not_Tracts_Block_Groups/g20135us.csv</a:t>
            </a:r>
            <a:r>
              <a:rPr lang="en-US" dirty="0"/>
              <a:t>)</a:t>
            </a:r>
          </a:p>
          <a:p>
            <a:pPr lvl="1" indent="0">
              <a:buNone/>
            </a:pPr>
            <a:r>
              <a:rPr lang="en-US" dirty="0"/>
              <a:t>Header on Page 10 of PDF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5"/>
              </a:rPr>
              <a:t>http://www2.census.gov/acs2013_5yr/summaryfile/ACS_2013_SF_Tech_Doc.pdf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Complaint Data (419985, 15)</a:t>
            </a:r>
          </a:p>
          <a:p>
            <a:pPr marL="800100" lvl="1" indent="-342900"/>
            <a:r>
              <a:rPr lang="en-US" dirty="0" smtClean="0"/>
              <a:t>Range (12/1/2011 - 07/15/2015)</a:t>
            </a:r>
            <a:endParaRPr lang="en-US" dirty="0"/>
          </a:p>
          <a:p>
            <a:pPr marL="800100" lvl="1" indent="-342900"/>
            <a:r>
              <a:rPr lang="en-US" dirty="0" err="1" smtClean="0"/>
              <a:t>NaN’s</a:t>
            </a:r>
            <a:r>
              <a:rPr lang="en-US" dirty="0" smtClean="0"/>
              <a:t> exist in more detailed fields</a:t>
            </a:r>
          </a:p>
          <a:p>
            <a:pPr marL="800100" lvl="1" indent="-342900"/>
            <a:r>
              <a:rPr lang="en-US" dirty="0" smtClean="0"/>
              <a:t>Need to Reduce </a:t>
            </a:r>
            <a:r>
              <a:rPr lang="en-US" dirty="0"/>
              <a:t>the response </a:t>
            </a:r>
            <a:r>
              <a:rPr lang="en-US" dirty="0" smtClean="0"/>
              <a:t>variable classifications</a:t>
            </a:r>
          </a:p>
          <a:p>
            <a:pPr marL="1485900" lvl="2" indent="-342900"/>
            <a:r>
              <a:rPr lang="en-US" dirty="0" smtClean="0"/>
              <a:t>Currently </a:t>
            </a:r>
            <a:r>
              <a:rPr lang="en-US" dirty="0"/>
              <a:t>11 </a:t>
            </a:r>
            <a:r>
              <a:rPr lang="en-US" dirty="0" smtClean="0"/>
              <a:t>unique products</a:t>
            </a:r>
            <a:endParaRPr lang="en-US" dirty="0"/>
          </a:p>
          <a:p>
            <a:pPr marL="1485900" lvl="2" indent="-342900"/>
            <a:r>
              <a:rPr lang="en-US" dirty="0"/>
              <a:t>Without subject matter expertise, regrouping may be more difficult.  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Excluding </a:t>
            </a:r>
            <a:r>
              <a:rPr lang="en-US" dirty="0"/>
              <a:t>the less prominent products may make more </a:t>
            </a:r>
            <a:r>
              <a:rPr lang="en-US" dirty="0" smtClean="0"/>
              <a:t>senses</a:t>
            </a:r>
            <a:br>
              <a:rPr lang="en-US" dirty="0" smtClean="0"/>
            </a:br>
            <a:endParaRPr lang="en-US" dirty="0" smtClean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b="1" dirty="0" smtClean="0"/>
              <a:t>Income </a:t>
            </a:r>
            <a:r>
              <a:rPr lang="en-US" b="1" dirty="0"/>
              <a:t>Data (43600, 165</a:t>
            </a:r>
            <a:r>
              <a:rPr lang="en-US" b="1" dirty="0" smtClean="0"/>
              <a:t>)</a:t>
            </a:r>
          </a:p>
          <a:p>
            <a:pPr marL="800100" lvl="1" indent="-342900"/>
            <a:r>
              <a:rPr lang="en-US" dirty="0" smtClean="0"/>
              <a:t>From the 5-Year ACS (2009-2013)</a:t>
            </a:r>
          </a:p>
          <a:p>
            <a:pPr marL="800100" lvl="1" indent="-342900"/>
            <a:r>
              <a:rPr lang="en-US" dirty="0" smtClean="0"/>
              <a:t>Many </a:t>
            </a:r>
            <a:r>
              <a:rPr lang="en-US" dirty="0" err="1" smtClean="0"/>
              <a:t>NaN</a:t>
            </a:r>
            <a:r>
              <a:rPr lang="en-US" dirty="0" smtClean="0"/>
              <a:t> fields, specifically for Puerto Rico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Geography </a:t>
            </a:r>
            <a:r>
              <a:rPr lang="en-US" dirty="0"/>
              <a:t>Data (43600, 52</a:t>
            </a:r>
            <a:r>
              <a:rPr lang="en-US" dirty="0" smtClean="0"/>
              <a:t>)</a:t>
            </a:r>
          </a:p>
          <a:p>
            <a:pPr marL="800100" lvl="1" indent="-342900"/>
            <a:r>
              <a:rPr lang="en-US" dirty="0" smtClean="0"/>
              <a:t>Can be reduced down to two fields</a:t>
            </a:r>
            <a:endParaRPr lang="en-US" dirty="0"/>
          </a:p>
          <a:p>
            <a:pPr marL="0" lvl="2" indent="0">
              <a:spcAft>
                <a:spcPts val="600"/>
              </a:spcAft>
              <a:buClr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br>
              <a:rPr lang="en-US" dirty="0" smtClean="0"/>
            </a:br>
            <a:r>
              <a:rPr lang="en-US" dirty="0" smtClean="0"/>
              <a:t>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Merging</a:t>
            </a:r>
          </a:p>
          <a:p>
            <a:pPr marL="800100" lvl="1" indent="-342900"/>
            <a:r>
              <a:rPr lang="en-US" dirty="0" smtClean="0"/>
              <a:t>Headers for the ACS data needed to be attached</a:t>
            </a:r>
          </a:p>
          <a:p>
            <a:pPr marL="800100" lvl="1" indent="-342900"/>
            <a:r>
              <a:rPr lang="en-US" dirty="0" smtClean="0"/>
              <a:t>Complaint </a:t>
            </a:r>
            <a:r>
              <a:rPr lang="en-US" dirty="0"/>
              <a:t>Data </a:t>
            </a:r>
            <a:r>
              <a:rPr lang="en-US" dirty="0" smtClean="0"/>
              <a:t>Indexed </a:t>
            </a:r>
            <a:r>
              <a:rPr lang="en-US" dirty="0"/>
              <a:t>on Complaint </a:t>
            </a:r>
            <a:r>
              <a:rPr lang="en-US" dirty="0" smtClean="0"/>
              <a:t>ID</a:t>
            </a:r>
            <a:endParaRPr lang="en-US" dirty="0"/>
          </a:p>
          <a:p>
            <a:pPr marL="800100" lvl="1" indent="-342900"/>
            <a:r>
              <a:rPr lang="en-US" dirty="0" smtClean="0"/>
              <a:t>Income &amp; Geography Data Indexed and joined </a:t>
            </a:r>
            <a:r>
              <a:rPr lang="en-US" dirty="0"/>
              <a:t>on Log Record </a:t>
            </a:r>
            <a:r>
              <a:rPr lang="en-US" dirty="0" smtClean="0"/>
              <a:t>Number</a:t>
            </a:r>
          </a:p>
          <a:p>
            <a:pPr marL="800100" lvl="1" indent="-342900"/>
            <a:r>
              <a:rPr lang="en-US" dirty="0"/>
              <a:t>Geography Data </a:t>
            </a:r>
            <a:r>
              <a:rPr lang="en-US" dirty="0" smtClean="0"/>
              <a:t>used </a:t>
            </a:r>
            <a:r>
              <a:rPr lang="en-US" dirty="0"/>
              <a:t>to bridge the Income &amp; Complaint </a:t>
            </a:r>
            <a:endParaRPr lang="en-US" dirty="0" smtClean="0"/>
          </a:p>
          <a:p>
            <a:r>
              <a:rPr lang="en-US" dirty="0" smtClean="0"/>
              <a:t>Cleaning</a:t>
            </a:r>
          </a:p>
          <a:p>
            <a:pPr marL="800100" lvl="1" indent="-342900"/>
            <a:r>
              <a:rPr lang="en-US" dirty="0"/>
              <a:t>Need to limit to the 50 states only</a:t>
            </a:r>
          </a:p>
          <a:p>
            <a:pPr marL="800100" lvl="1" indent="-342900"/>
            <a:r>
              <a:rPr lang="en-US" dirty="0" smtClean="0"/>
              <a:t>Unnecessary columns will be discarded (too much detail)</a:t>
            </a:r>
          </a:p>
          <a:p>
            <a:pPr marL="800100" lvl="1" indent="-342900"/>
            <a:r>
              <a:rPr lang="en-US" dirty="0" smtClean="0"/>
              <a:t>ZCTA /</a:t>
            </a:r>
            <a:r>
              <a:rPr lang="en-US" dirty="0" err="1" smtClean="0"/>
              <a:t>Zipcode</a:t>
            </a:r>
            <a:r>
              <a:rPr lang="en-US" dirty="0" smtClean="0"/>
              <a:t> (Imperfect Bridge)</a:t>
            </a:r>
          </a:p>
          <a:p>
            <a:pPr marL="1485900" lvl="2" indent="-342900"/>
            <a:r>
              <a:rPr lang="en-US" dirty="0" smtClean="0"/>
              <a:t>Unmatched rows counts:</a:t>
            </a:r>
            <a:r>
              <a:rPr lang="en-US" dirty="0"/>
              <a:t> </a:t>
            </a:r>
            <a:r>
              <a:rPr lang="en-US" dirty="0" err="1" smtClean="0"/>
              <a:t>ZIP_code</a:t>
            </a:r>
            <a:r>
              <a:rPr lang="en-US" dirty="0" smtClean="0"/>
              <a:t> 12246, ZCTA5 12566</a:t>
            </a:r>
          </a:p>
          <a:p>
            <a:pPr marL="1485900" lvl="2" indent="-342900"/>
            <a:r>
              <a:rPr lang="en-US" dirty="0"/>
              <a:t>“XX”, “HH” and 3-digit </a:t>
            </a:r>
            <a:r>
              <a:rPr lang="en-US" dirty="0" smtClean="0"/>
              <a:t>codes need </a:t>
            </a:r>
            <a:r>
              <a:rPr lang="en-US" dirty="0"/>
              <a:t>to be </a:t>
            </a:r>
            <a:r>
              <a:rPr lang="en-US" dirty="0" smtClean="0"/>
              <a:t>excluded</a:t>
            </a:r>
          </a:p>
          <a:p>
            <a:pPr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72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br>
              <a:rPr lang="en-US" dirty="0" smtClean="0"/>
            </a:br>
            <a:r>
              <a:rPr lang="en-US" dirty="0" smtClean="0"/>
              <a:t>&amp;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the project may need to refocus if too many features are found to be irrelevant</a:t>
            </a:r>
          </a:p>
          <a:p>
            <a:pPr marL="800100" lvl="1" indent="-342900"/>
            <a:r>
              <a:rPr lang="en-US" dirty="0" smtClean="0"/>
              <a:t>Can shift over to purely income data ranges</a:t>
            </a:r>
            <a:r>
              <a:rPr lang="en-US" dirty="0"/>
              <a:t> </a:t>
            </a:r>
          </a:p>
          <a:p>
            <a:r>
              <a:rPr lang="en-US" dirty="0"/>
              <a:t>M</a:t>
            </a:r>
            <a:r>
              <a:rPr lang="en-US" dirty="0" smtClean="0"/>
              <a:t>ay explore using the </a:t>
            </a:r>
            <a:r>
              <a:rPr lang="en-US" dirty="0"/>
              <a:t>1-year ACS </a:t>
            </a:r>
            <a:r>
              <a:rPr lang="en-US" dirty="0" smtClean="0"/>
              <a:t>files instead of the 5-year </a:t>
            </a:r>
          </a:p>
          <a:p>
            <a:pPr marL="800100" lvl="1" indent="-342900"/>
            <a:r>
              <a:rPr lang="en-US" dirty="0" smtClean="0"/>
              <a:t>Contingent on the ability to join onto Complaint data</a:t>
            </a:r>
          </a:p>
          <a:p>
            <a:pPr marL="800100" lvl="1" indent="-342900"/>
            <a:r>
              <a:rPr lang="en-US" dirty="0" smtClean="0"/>
              <a:t>Less precision and more current</a:t>
            </a:r>
          </a:p>
          <a:p>
            <a:pPr marL="800100" lvl="1" indent="-342900"/>
            <a:r>
              <a:rPr lang="en-US" dirty="0" smtClean="0"/>
              <a:t>Good for large populations vs. Small populations</a:t>
            </a:r>
            <a:endParaRPr lang="en-US" dirty="0"/>
          </a:p>
          <a:p>
            <a:r>
              <a:rPr lang="en-US" dirty="0"/>
              <a:t>Digging through the Census file system, potentially there are many choices for additional data features.</a:t>
            </a:r>
          </a:p>
          <a:p>
            <a:pPr lvl="1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www2.census.gov/acs2013_5yr/summaryfile/Sequence_Number_and_Table_Number_Lookup.xls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54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FPB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B050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70707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1635</TotalTime>
  <Words>379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CFPB DATA PROJECT</vt:lpstr>
      <vt:lpstr>MOTIVATION</vt:lpstr>
      <vt:lpstr>QUESTION</vt:lpstr>
      <vt:lpstr>COMPLAINTS DATA</vt:lpstr>
      <vt:lpstr>INCOME &amp;  GEOGRAPHY DATA</vt:lpstr>
      <vt:lpstr>DATA EXAMINATION</vt:lpstr>
      <vt:lpstr>MERGING &amp; CLEANING</vt:lpstr>
      <vt:lpstr>CURRENT STATUS &amp; CONCERNS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Leung</dc:creator>
  <cp:lastModifiedBy>Doug Leung</cp:lastModifiedBy>
  <cp:revision>127</cp:revision>
  <dcterms:created xsi:type="dcterms:W3CDTF">2015-09-21T01:17:17Z</dcterms:created>
  <dcterms:modified xsi:type="dcterms:W3CDTF">2015-09-22T04:32:58Z</dcterms:modified>
</cp:coreProperties>
</file>