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59" r:id="rId2"/>
    <p:sldId id="263" r:id="rId3"/>
    <p:sldId id="257" r:id="rId4"/>
    <p:sldId id="261" r:id="rId5"/>
    <p:sldId id="267" r:id="rId6"/>
    <p:sldId id="268" r:id="rId7"/>
    <p:sldId id="265" r:id="rId8"/>
    <p:sldId id="269" r:id="rId9"/>
    <p:sldId id="271" r:id="rId10"/>
    <p:sldId id="272" r:id="rId11"/>
    <p:sldId id="273" r:id="rId12"/>
    <p:sldId id="270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B32"/>
    <a:srgbClr val="363D48"/>
    <a:srgbClr val="4A53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708" y="1038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67B50-3593-465B-8E05-F3077E8BEF1C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1FA44-83F8-40E2-A5E8-BAE0C4BECE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29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E2AC-8B6D-4F59-ADC5-580C4068CC4E}" type="datetime1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55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A4F6-681F-4847-A1E6-3A47C30CF8FF}" type="datetime1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93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B6C8-B7BB-4485-A3F7-A9CBD3EC821A}" type="datetime1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58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105C-486F-4D8C-B81F-EB742DF4A855}" type="datetime1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1EC1024-499E-4324-A73D-2CC3F9B770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395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6E65-77DF-44C9-8B9B-6D3A70E0AD6A}" type="datetime1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4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365E-8144-4F62-8AB0-CF19D50774E5}" type="datetime1">
              <a:rPr lang="ru-RU" smtClean="0"/>
              <a:t>21.06.2023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91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981F-B219-4EAB-90F5-D4ADD200C1F4}" type="datetime1">
              <a:rPr lang="ru-RU" smtClean="0"/>
              <a:t>21.06.2023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50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28AD-A1D5-45C0-A57C-398BE8767131}" type="datetime1">
              <a:rPr lang="ru-RU" smtClean="0"/>
              <a:t>21.06.2023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03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902C-231C-4082-A21E-63E53A09078C}" type="datetime1">
              <a:rPr lang="ru-RU" smtClean="0"/>
              <a:t>21.06.2023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63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D98-4199-48DA-9F22-FB9A0375D688}" type="datetime1">
              <a:rPr lang="ru-RU" smtClean="0"/>
              <a:t>21.06.2023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6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4546-80AE-4A94-952F-9AA103473EF5}" type="datetime1">
              <a:rPr lang="ru-RU" smtClean="0"/>
              <a:t>21.06.2023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39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ED8D-5BD4-410A-BC57-7B79E3E44630}" type="datetime1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88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/>
        </p:nvSpPr>
        <p:spPr>
          <a:xfrm>
            <a:off x="1550796" y="133980"/>
            <a:ext cx="9144000" cy="2187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 </a:t>
            </a:r>
            <a:r>
              <a:rPr lang="ru-RU" sz="2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ОБРАЗОВАТЕЛЬНОЕ УЧРЕЖДЕНИЕ ВЫСШЕГО ОБРАЗОВАНИЯ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«ОРЕНБУРГСКИЙ ГОСУДАРСТВЕННЫЙ УНИВЕРСИТЕТ»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повышения квалификации преподавателей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информатики</a:t>
            </a:r>
            <a:endParaRPr lang="ru-RU" sz="2000" dirty="0"/>
          </a:p>
        </p:txBody>
      </p:sp>
      <p:sp>
        <p:nvSpPr>
          <p:cNvPr id="7" name="Подзаголовок 2"/>
          <p:cNvSpPr>
            <a:spLocks noGrp="1"/>
          </p:cNvSpPr>
          <p:nvPr/>
        </p:nvSpPr>
        <p:spPr>
          <a:xfrm>
            <a:off x="1524000" y="2451241"/>
            <a:ext cx="9144000" cy="5165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</a:t>
            </a:r>
            <a:r>
              <a:rPr lang="ru-RU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квалификационная работа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Направление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подготовки 09.03.02 Информационные системы и технологии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информационной системы для автоматизации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диспетчера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железнодорожной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кассы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2000" dirty="0" smtClean="0"/>
          </a:p>
          <a:p>
            <a:pPr algn="l"/>
            <a:endParaRPr lang="en-US" sz="2000" dirty="0" smtClean="0"/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					      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Поляков Вадим Евгеньевич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к.п.н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Глотова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Марина Ивановна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Оренбург 2022                                                                                              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25741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D672B75-0560-8C7A-4045-75C1179E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Объектно-ориентированное моделирование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32021" y="6197892"/>
            <a:ext cx="9127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2913"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Диаграмма классов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10</a:t>
            </a:fld>
            <a:endParaRPr lang="ru-RU"/>
          </a:p>
        </p:txBody>
      </p:sp>
      <p:pic>
        <p:nvPicPr>
          <p:cNvPr id="7170" name="Picture 2" descr="Диаграмма класс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358" y="1445949"/>
            <a:ext cx="5253284" cy="4597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306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D672B75-0560-8C7A-4045-75C1179E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Объектно-ориентированное моделирование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32021" y="6197892"/>
            <a:ext cx="9127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2913"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8 – Диаграмма деятельности информационной системы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11</a:t>
            </a:fld>
            <a:endParaRPr lang="ru-RU"/>
          </a:p>
        </p:txBody>
      </p:sp>
      <p:pic>
        <p:nvPicPr>
          <p:cNvPr id="8194" name="Picture 2" descr="диаграмма деятельности информационой систем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675" y="1325563"/>
            <a:ext cx="3422650" cy="4895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54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D672B75-0560-8C7A-4045-75C1179E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базы данных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32021" y="6197892"/>
            <a:ext cx="9127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2913"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Диаграмма физической модели базы данных 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12</a:t>
            </a:fld>
            <a:endParaRPr lang="ru-RU"/>
          </a:p>
        </p:txBody>
      </p:sp>
      <p:pic>
        <p:nvPicPr>
          <p:cNvPr id="5122" name="Рисунок 20" descr="https://sun9-32.userapi.com/impg/jSGI3N8v8CFr5DW0Ia-y_RvjZVZGAxiBkrZofQ/gkOCipMwMsA.jpg?size=614x618&amp;quality=95&amp;sign=6e154ad12416b97750351e18159caf9f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75" y="1085659"/>
            <a:ext cx="5073650" cy="5112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71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D672B75-0560-8C7A-4045-75C1179E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окна приложения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57600" y="5427490"/>
            <a:ext cx="5729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2913"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10 – Страница авторизации клиента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13</a:t>
            </a:fld>
            <a:endParaRPr lang="ru-RU"/>
          </a:p>
        </p:txBody>
      </p:sp>
      <p:pic>
        <p:nvPicPr>
          <p:cNvPr id="9218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00" y="1604877"/>
            <a:ext cx="5738400" cy="3543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136" y="1605775"/>
            <a:ext cx="6081643" cy="354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6087135" y="5427490"/>
            <a:ext cx="6081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2913"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11 – Страница регистрации клиента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48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D672B75-0560-8C7A-4045-75C1179E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окна приложения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57600" y="5427490"/>
            <a:ext cx="5729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2913"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12 – Личный кабинет клиента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14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087135" y="5427490"/>
            <a:ext cx="6081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2913"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13 – Редактор персональных данных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7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00" y="1842941"/>
            <a:ext cx="5729535" cy="314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1714755"/>
            <a:ext cx="4943475" cy="3501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83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D672B75-0560-8C7A-4045-75C1179E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окна приложения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57600" y="5427490"/>
            <a:ext cx="5729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2913"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14 – Пополнение баланса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15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087135" y="5427490"/>
            <a:ext cx="6081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2913"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15 – Покупка билетов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00" y="1991519"/>
            <a:ext cx="5845175" cy="294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332" y="1625768"/>
            <a:ext cx="5617684" cy="3501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586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D672B75-0560-8C7A-4045-75C1179E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окна приложения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222500" y="5729603"/>
            <a:ext cx="775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2913"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16 – Просмотр билетов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16</a:t>
            </a:fld>
            <a:endParaRPr lang="ru-RU"/>
          </a:p>
        </p:txBody>
      </p:sp>
      <p:pic>
        <p:nvPicPr>
          <p:cNvPr id="13314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0" y="1325563"/>
            <a:ext cx="7759700" cy="4404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96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D672B75-0560-8C7A-4045-75C1179E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окна приложения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222500" y="5729603"/>
            <a:ext cx="775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2913"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17 – Личный кабинет администратора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17</a:t>
            </a:fld>
            <a:endParaRPr lang="ru-RU"/>
          </a:p>
        </p:txBody>
      </p:sp>
      <p:pic>
        <p:nvPicPr>
          <p:cNvPr id="14338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323" y="1300837"/>
            <a:ext cx="7423353" cy="4171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975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D672B75-0560-8C7A-4045-75C1179E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окна приложения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57600" y="5427490"/>
            <a:ext cx="5729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2913"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18 – Редактор пользователей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18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262687" y="5427490"/>
            <a:ext cx="58260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2913"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19 – Редактор городов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2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05" y="1730289"/>
            <a:ext cx="5851525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88" y="1730289"/>
            <a:ext cx="582607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45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D672B75-0560-8C7A-4045-75C1179E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окна приложения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11161" y="5427490"/>
            <a:ext cx="5851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2913"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Редактор рейсов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19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519988" y="5427490"/>
            <a:ext cx="3833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2913"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Генератор отчетов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" y="1726320"/>
            <a:ext cx="5851525" cy="330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1726320"/>
            <a:ext cx="3833812" cy="353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41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34DB54F-9524-6A61-6445-B421A80E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90FEF-6FCA-DE16-DF50-E02032C158F9}"/>
              </a:ext>
            </a:extLst>
          </p:cNvPr>
          <p:cNvSpPr txBox="1"/>
          <p:nvPr/>
        </p:nvSpPr>
        <p:spPr>
          <a:xfrm>
            <a:off x="1439857" y="1664481"/>
            <a:ext cx="104300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железнодорожных вокзалах происходят разнообразные процессы, связанные с обслуживанием пассажиров, формированием бизнес процессов, работой с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расписанием.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Человеческий фактор может оказать значительное влияние на ход работы, поэтому создание автоматизированной системы поможет оптимизировать работу и минимизировать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риски, что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сделать вывод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 актуальности работы.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69205"/>
            <a:ext cx="2743200" cy="365125"/>
          </a:xfrm>
        </p:spPr>
        <p:txBody>
          <a:bodyPr/>
          <a:lstStyle/>
          <a:p>
            <a:fld id="{D1EC1024-499E-4324-A73D-2CC3F9B7708C}" type="slidenum">
              <a:rPr lang="ru-RU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109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D672B75-0560-8C7A-4045-75C1179E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окна приложения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222500" y="5729603"/>
            <a:ext cx="775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2913"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Личный кабинет диспетчера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20</a:t>
            </a:fld>
            <a:endParaRPr lang="ru-RU"/>
          </a:p>
        </p:txBody>
      </p:sp>
      <p:pic>
        <p:nvPicPr>
          <p:cNvPr id="1741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350" y="1325563"/>
            <a:ext cx="7303300" cy="41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323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D672B75-0560-8C7A-4045-75C1179E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окна приложения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81113" y="5427490"/>
            <a:ext cx="4433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2913"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23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Продажа билетов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21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095999" y="5427490"/>
            <a:ext cx="5875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2913"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Редактор расписания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384713"/>
            <a:ext cx="4433887" cy="4042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06853"/>
            <a:ext cx="5875903" cy="332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018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D672B75-0560-8C7A-4045-75C1179E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222500" y="5729603"/>
            <a:ext cx="775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2913"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Тестирование продажи билета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22</a:t>
            </a:fld>
            <a:endParaRPr lang="ru-RU"/>
          </a:p>
        </p:txBody>
      </p:sp>
      <p:pic>
        <p:nvPicPr>
          <p:cNvPr id="19458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373" y="1154113"/>
            <a:ext cx="8160229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109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D672B75-0560-8C7A-4045-75C1179E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23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690FEF-6FCA-DE16-DF50-E02032C158F9}"/>
              </a:ext>
            </a:extLst>
          </p:cNvPr>
          <p:cNvSpPr txBox="1"/>
          <p:nvPr/>
        </p:nvSpPr>
        <p:spPr>
          <a:xfrm>
            <a:off x="1439857" y="1664481"/>
            <a:ext cx="104300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железнодорожных вокзалах происходят разнообразные процессы, связанные с обслуживанием пассажиров, формированием бизнес процессов, работой с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расписанием.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Человеческий фактор может оказать значительное влияние на ход работы, поэтому создание автоматизированной системы поможет оптимизировать работу и минимизировать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риски, что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сделать вывод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 актуальности работы.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62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D672B75-0560-8C7A-4045-75C1179E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10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9F00F0F7-B018-6B20-FF62-0F06C7997C71}"/>
              </a:ext>
            </a:extLst>
          </p:cNvPr>
          <p:cNvSpPr txBox="1"/>
          <p:nvPr/>
        </p:nvSpPr>
        <p:spPr>
          <a:xfrm>
            <a:off x="0" y="948800"/>
            <a:ext cx="11869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4500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исследования: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690FEF-6FCA-DE16-DF50-E02032C158F9}"/>
              </a:ext>
            </a:extLst>
          </p:cNvPr>
          <p:cNvSpPr txBox="1"/>
          <p:nvPr/>
        </p:nvSpPr>
        <p:spPr>
          <a:xfrm>
            <a:off x="0" y="1664481"/>
            <a:ext cx="11869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450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 диспетчера железнодорожной кассы.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AC8085-DD51-ED8B-AFF1-FD6095C25254}"/>
              </a:ext>
            </a:extLst>
          </p:cNvPr>
          <p:cNvSpPr txBox="1"/>
          <p:nvPr/>
        </p:nvSpPr>
        <p:spPr>
          <a:xfrm>
            <a:off x="0" y="3926436"/>
            <a:ext cx="11869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4500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3942C1-CA38-5D21-C870-D2CA67F7981D}"/>
              </a:ext>
            </a:extLst>
          </p:cNvPr>
          <p:cNvSpPr txBox="1"/>
          <p:nvPr/>
        </p:nvSpPr>
        <p:spPr>
          <a:xfrm>
            <a:off x="0" y="2962137"/>
            <a:ext cx="11869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втоматизация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 диспетчера железнодорожной кассы по продаже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билетов.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EFA27F-2CB9-12A5-7603-9B1A8CB49427}"/>
              </a:ext>
            </a:extLst>
          </p:cNvPr>
          <p:cNvSpPr txBox="1"/>
          <p:nvPr/>
        </p:nvSpPr>
        <p:spPr>
          <a:xfrm>
            <a:off x="0" y="4629125"/>
            <a:ext cx="11869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информационной системы для автоматизации работы диспетчера железнодорожной кассы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F2C3AB-1066-0A9B-BD1C-97F5E228A25C}"/>
              </a:ext>
            </a:extLst>
          </p:cNvPr>
          <p:cNvSpPr txBox="1"/>
          <p:nvPr/>
        </p:nvSpPr>
        <p:spPr>
          <a:xfrm>
            <a:off x="0" y="2259448"/>
            <a:ext cx="11869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4500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652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D672B75-0560-8C7A-4045-75C1179E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15">
            <a:extLst>
              <a:ext uri="{FF2B5EF4-FFF2-40B4-BE49-F238E27FC236}">
                <a16:creationId xmlns:a16="http://schemas.microsoft.com/office/drawing/2014/main" id="{70821C02-BA3E-3671-C1D3-580F6C92F7D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38200" y="1305677"/>
            <a:ext cx="1040442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диспетчера железнодорожной кассы и выявить информационные 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потоки;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аналогов проектируемой 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информационной 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Обосновать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инструментальных средств и СУБД для разработки информационной 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структурное (функциональное) и объектно-ориентированное моделирование информационной 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базу данных, разработать алгоритм и программную реализацию 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руководства системного программиста, администратора и пользователя системы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2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D672B75-0560-8C7A-4045-75C1179E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startpack.ru/repository/application/1782/image/111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000" y="1325563"/>
            <a:ext cx="5849999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6197892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2913"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1С-Кассир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0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D672B75-0560-8C7A-4045-75C1179E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11" y="1454150"/>
            <a:ext cx="5761944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58711" y="5512092"/>
            <a:ext cx="5761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2913"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– Контекстная диаграмма работы кассы железнодорожного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вокзала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6</a:t>
            </a:fld>
            <a:endParaRPr lang="ru-RU" dirty="0"/>
          </a:p>
        </p:txBody>
      </p:sp>
      <p:pic>
        <p:nvPicPr>
          <p:cNvPr id="2050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655" y="1454149"/>
            <a:ext cx="5845175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6120654" y="5476874"/>
            <a:ext cx="5845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2913"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Декомпозиция первого уровня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65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D672B75-0560-8C7A-4045-75C1179E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58711" y="5512092"/>
            <a:ext cx="5761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2913"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Декомпозиция второго уровня для блока «Прием клиента»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7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132979" y="5476874"/>
            <a:ext cx="57093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2913"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Декомпозиция второго уровня для блока «Продажа билета»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38" y="1452718"/>
            <a:ext cx="5737290" cy="40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653" y="1446803"/>
            <a:ext cx="5709396" cy="403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45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D672B75-0560-8C7A-4045-75C1179E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средства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8</a:t>
            </a:fld>
            <a:endParaRPr lang="ru-RU" dirty="0"/>
          </a:p>
        </p:txBody>
      </p:sp>
      <p:pic>
        <p:nvPicPr>
          <p:cNvPr id="3076" name="Picture 4" descr="https://is5-ssl.mzstatic.com/image/thumb/Purple113/v4/7e/d2/86/7ed286dd-96ca-b0e2-d1b0-21c09146154b/AppIcon-0-0-1x_U007emarketing-0-0-0-7-0-0-sRGB-0-0-0-GLES2_U002c0-512MB-85-220-0-0.png/1200x630w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39" t="14816" r="31361" b="14550"/>
          <a:stretch/>
        </p:blipFill>
        <p:spPr bwMode="auto">
          <a:xfrm>
            <a:off x="257175" y="1828800"/>
            <a:ext cx="2976296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ih0.redbubble.net/image.366684650.5673/flat,800x800,075,f.u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471" y="1795729"/>
            <a:ext cx="2976296" cy="297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fiverr-res.cloudinary.com/images/t_main1,q_auto,f_auto/gigs/100711360/original/48db6ea56f890402d8fa6d3ec016739902fb3b6f/develop-wpf-and-xaml-program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8800"/>
            <a:ext cx="2976296" cy="299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fuzeservers.ru/wp-content/uploads/3/d/f/3dfa94634e70e9c12043dbcf7f603c95.jpe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1" t="31462" r="35964" b="30550"/>
          <a:stretch/>
        </p:blipFill>
        <p:spPr bwMode="auto">
          <a:xfrm>
            <a:off x="8610600" y="1940852"/>
            <a:ext cx="3324225" cy="267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83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D672B75-0560-8C7A-4045-75C1179E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Объектно-ориентированное моделирование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32021" y="6197892"/>
            <a:ext cx="9127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2913"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6 – Диаграмма прецедентов для администратора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9</a:t>
            </a:fld>
            <a:endParaRPr lang="ru-RU"/>
          </a:p>
        </p:txBody>
      </p:sp>
      <p:pic>
        <p:nvPicPr>
          <p:cNvPr id="6150" name="Picture 6" descr="преценденты - администрато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019" y="1958182"/>
            <a:ext cx="9965962" cy="301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08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</TotalTime>
  <Words>497</Words>
  <Application>Microsoft Office PowerPoint</Application>
  <PresentationFormat>Широкоэкранный</PresentationFormat>
  <Paragraphs>96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Актуальность</vt:lpstr>
      <vt:lpstr>Презентация PowerPoint</vt:lpstr>
      <vt:lpstr>Задачи</vt:lpstr>
      <vt:lpstr>Аналоги</vt:lpstr>
      <vt:lpstr>Анализ предметной области</vt:lpstr>
      <vt:lpstr>Анализ предметной области</vt:lpstr>
      <vt:lpstr>Используемые средства</vt:lpstr>
      <vt:lpstr>Объектно-ориентированное моделирование </vt:lpstr>
      <vt:lpstr>Объектно-ориентированное моделирование </vt:lpstr>
      <vt:lpstr>Объектно-ориентированное моделирование </vt:lpstr>
      <vt:lpstr>Проектирование базы данных</vt:lpstr>
      <vt:lpstr>Основные окна приложения</vt:lpstr>
      <vt:lpstr>Основные окна приложения</vt:lpstr>
      <vt:lpstr>Основные окна приложения</vt:lpstr>
      <vt:lpstr>Основные окна приложения</vt:lpstr>
      <vt:lpstr>Основные окна приложения</vt:lpstr>
      <vt:lpstr>Основные окна приложения</vt:lpstr>
      <vt:lpstr>Основные окна приложения</vt:lpstr>
      <vt:lpstr>Основные окна приложения</vt:lpstr>
      <vt:lpstr>Основные окна приложения</vt:lpstr>
      <vt:lpstr>Тестирование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pc</cp:lastModifiedBy>
  <cp:revision>89</cp:revision>
  <dcterms:created xsi:type="dcterms:W3CDTF">2021-04-14T06:25:05Z</dcterms:created>
  <dcterms:modified xsi:type="dcterms:W3CDTF">2023-06-21T21:45:43Z</dcterms:modified>
</cp:coreProperties>
</file>