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5" r:id="rId2"/>
    <p:sldId id="276" r:id="rId3"/>
    <p:sldId id="317" r:id="rId4"/>
    <p:sldId id="257" r:id="rId5"/>
    <p:sldId id="277" r:id="rId6"/>
    <p:sldId id="283" r:id="rId7"/>
    <p:sldId id="284" r:id="rId8"/>
    <p:sldId id="285" r:id="rId9"/>
    <p:sldId id="286" r:id="rId10"/>
    <p:sldId id="288" r:id="rId11"/>
    <p:sldId id="289" r:id="rId12"/>
    <p:sldId id="287" r:id="rId13"/>
    <p:sldId id="278" r:id="rId14"/>
    <p:sldId id="290" r:id="rId15"/>
    <p:sldId id="291" r:id="rId16"/>
    <p:sldId id="292" r:id="rId17"/>
    <p:sldId id="294" r:id="rId18"/>
    <p:sldId id="279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80" r:id="rId27"/>
    <p:sldId id="303" r:id="rId28"/>
    <p:sldId id="282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4" r:id="rId38"/>
    <p:sldId id="315" r:id="rId39"/>
    <p:sldId id="312" r:id="rId40"/>
    <p:sldId id="316" r:id="rId41"/>
  </p:sldIdLst>
  <p:sldSz cx="9144000" cy="6858000" type="screen4x3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342B993-F11F-4026-8D96-F7C9FBA50608}">
          <p14:sldIdLst>
            <p14:sldId id="275"/>
            <p14:sldId id="276"/>
            <p14:sldId id="317"/>
            <p14:sldId id="257"/>
            <p14:sldId id="277"/>
            <p14:sldId id="283"/>
            <p14:sldId id="284"/>
            <p14:sldId id="285"/>
            <p14:sldId id="286"/>
            <p14:sldId id="288"/>
            <p14:sldId id="289"/>
            <p14:sldId id="287"/>
            <p14:sldId id="278"/>
            <p14:sldId id="290"/>
            <p14:sldId id="291"/>
            <p14:sldId id="292"/>
            <p14:sldId id="294"/>
            <p14:sldId id="279"/>
            <p14:sldId id="295"/>
            <p14:sldId id="296"/>
            <p14:sldId id="297"/>
            <p14:sldId id="298"/>
            <p14:sldId id="299"/>
            <p14:sldId id="300"/>
            <p14:sldId id="301"/>
            <p14:sldId id="280"/>
            <p14:sldId id="303"/>
            <p14:sldId id="28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4"/>
            <p14:sldId id="315"/>
            <p14:sldId id="31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8789" autoAdjust="0"/>
  </p:normalViewPr>
  <p:slideViewPr>
    <p:cSldViewPr>
      <p:cViewPr varScale="1">
        <p:scale>
          <a:sx n="62" d="100"/>
          <a:sy n="62" d="100"/>
        </p:scale>
        <p:origin x="48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8D71-BA8A-47F9-870C-DD4D1F3B9C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3488B-5B33-480C-BD4B-E7786FD78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64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114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70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2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927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5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41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71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516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832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735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45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829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60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46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452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496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42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71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56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85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093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0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014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7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99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532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85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78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774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96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83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8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58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99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4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25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5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3488B-5B33-480C-BD4B-E7786FD78F3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2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Drawing1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2.vsd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3.vsd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Drawing4.vsd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_Drawing5.vsd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Drawing6.vsd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980728"/>
            <a:ext cx="8786874" cy="2592288"/>
          </a:xfrm>
        </p:spPr>
        <p:txBody>
          <a:bodyPr>
            <a:noAutofit/>
          </a:bodyPr>
          <a:lstStyle/>
          <a:p>
            <a:pPr hangingPunct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Российской Федерации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«ОРЕНБУРГСКИЙ ГОСУДАРСТВЕННЫЙ УНИВЕРСИТЕТ»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математики и информационных технологий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поддержки принятия решений</a:t>
            </a:r>
            <a:br>
              <a:rPr lang="ru-RU" sz="18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по замене сетевого оборудования организации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4643446"/>
            <a:ext cx="8715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Руководитель                               _________________                             Токарева М.А.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канд.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тех.наук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доцент                    (подпись, дата)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Исполнитель:                               __________________                           Чернышов В.К.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гр. 19ИСТ(б)ОП                              (подпись, дата)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1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6" y="6120166"/>
            <a:ext cx="8657975" cy="640669"/>
          </a:xfrm>
        </p:spPr>
        <p:txBody>
          <a:bodyPr>
            <a:normAutofit fontScale="92500"/>
          </a:bodyPr>
          <a:lstStyle/>
          <a:p>
            <a:pPr marL="0" lvl="0" indent="442913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6 – Диаграмма декомпозиции функционального блока А1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F335569D-A843-449A-BE1B-1A21B11F3B51}" type="slidenum">
              <a:rPr lang="ru-RU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E33DA6-EA81-49F6-BD0F-D4EBD864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65" y="620384"/>
            <a:ext cx="95820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00B5E6-6072-4E5A-A99F-281E250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48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594273-C2D7-4723-8D4F-9E1B196495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620" y="881994"/>
            <a:ext cx="7920880" cy="497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9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6" y="6120166"/>
            <a:ext cx="8657975" cy="640669"/>
          </a:xfrm>
        </p:spPr>
        <p:txBody>
          <a:bodyPr>
            <a:normAutofit fontScale="92500"/>
          </a:bodyPr>
          <a:lstStyle/>
          <a:p>
            <a:pPr marL="0" lvl="0" indent="442913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7 – Диаграмма декомпозиции функционального блока А2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8439058A-2DFF-441A-8933-C04EDCD7ED47}" type="slidenum">
              <a:rPr lang="ru-RU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E33DA6-EA81-49F6-BD0F-D4EBD864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65" y="620384"/>
            <a:ext cx="95820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00B5E6-6072-4E5A-A99F-281E250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48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2EF419-1D28-48B1-AF75-439BA9B22D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5582" y="859974"/>
            <a:ext cx="7692835" cy="50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0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3515" y="5917281"/>
            <a:ext cx="7920880" cy="640669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8 – Диаграмма потоков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B4222875-9DEC-411E-98D7-840BB25BDBD0}" type="slidenum">
              <a:rPr lang="ru-RU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E33DA6-EA81-49F6-BD0F-D4EBD864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65" y="620384"/>
            <a:ext cx="95820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00B5E6-6072-4E5A-A99F-281E250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48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57889F-1A0D-4F64-B882-D20EE2C872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602" y="748623"/>
            <a:ext cx="8285394" cy="49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9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01743" y="1125680"/>
            <a:ext cx="3050396" cy="1295208"/>
          </a:xfrm>
        </p:spPr>
        <p:txBody>
          <a:bodyPr>
            <a:normAutofit fontScale="85000" lnSpcReduction="20000"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9 – Структурная схема фазы диагностики проблемы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1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indent="0" algn="ctr"/>
            <a:r>
              <a:rPr lang="ru-RU" dirty="0"/>
              <a:t>Обоснование выбора метода принятия решения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35ADE610-EA95-46FA-8B43-DB79D1731892}" type="slidenum">
              <a:rPr lang="ru-RU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Методы, используемые на фазе «Диагностика проблем* цикла принятия решения">
            <a:extLst>
              <a:ext uri="{FF2B5EF4-FFF2-40B4-BE49-F238E27FC236}">
                <a16:creationId xmlns:a16="http://schemas.microsoft.com/office/drawing/2014/main" id="{DD642856-B865-4DDF-8980-4C0F21B2C9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1" y="975526"/>
            <a:ext cx="5838825" cy="279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Методы, используемые на фазе «Выявление (генерирование) альтернатив» цикла принятия решения">
            <a:extLst>
              <a:ext uri="{FF2B5EF4-FFF2-40B4-BE49-F238E27FC236}">
                <a16:creationId xmlns:a16="http://schemas.microsoft.com/office/drawing/2014/main" id="{F2E81EA8-5358-4D18-B811-3B9508CAB2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3894446"/>
            <a:ext cx="5505450" cy="2866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F763956-1968-45C0-ADA8-9C2BF3469CFE}"/>
              </a:ext>
            </a:extLst>
          </p:cNvPr>
          <p:cNvSpPr txBox="1">
            <a:spLocks/>
          </p:cNvSpPr>
          <p:nvPr/>
        </p:nvSpPr>
        <p:spPr>
          <a:xfrm>
            <a:off x="132521" y="5085184"/>
            <a:ext cx="3050396" cy="1295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2913" algn="just">
              <a:buFont typeface="Arial" pitchFamily="34" charset="0"/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10 – Структурная схема фазы выявления альтернатив</a:t>
            </a:r>
          </a:p>
        </p:txBody>
      </p:sp>
    </p:spTree>
    <p:extLst>
      <p:ext uri="{BB962C8B-B14F-4D97-AF65-F5344CB8AC3E}">
        <p14:creationId xmlns:p14="http://schemas.microsoft.com/office/powerpoint/2010/main" val="405149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01743" y="1125680"/>
            <a:ext cx="3050396" cy="1295208"/>
          </a:xfrm>
        </p:spPr>
        <p:txBody>
          <a:bodyPr>
            <a:normAutofit fontScale="85000" lnSpcReduction="20000"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11 – Структурная схема фазы выбора альтернатив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1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indent="0" algn="ctr"/>
            <a:r>
              <a:rPr lang="ru-RU" dirty="0"/>
              <a:t>Обоснование выбора метода принятия решения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A6A11840-B7C0-46D5-A398-BF8A0A4E7C67}" type="slidenum">
              <a:rPr lang="ru-RU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F763956-1968-45C0-ADA8-9C2BF3469CFE}"/>
              </a:ext>
            </a:extLst>
          </p:cNvPr>
          <p:cNvSpPr txBox="1">
            <a:spLocks/>
          </p:cNvSpPr>
          <p:nvPr/>
        </p:nvSpPr>
        <p:spPr>
          <a:xfrm>
            <a:off x="132521" y="5085184"/>
            <a:ext cx="3050396" cy="1295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2913" algn="just">
              <a:buFont typeface="Arial" pitchFamily="34" charset="0"/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12 – Структурная схема фазы реализации решений</a:t>
            </a:r>
          </a:p>
        </p:txBody>
      </p:sp>
      <p:pic>
        <p:nvPicPr>
          <p:cNvPr id="9" name="Рисунок 8" descr="Методы, используемые на фазе «Выбор альтернатив» цикла принятия решения">
            <a:extLst>
              <a:ext uri="{FF2B5EF4-FFF2-40B4-BE49-F238E27FC236}">
                <a16:creationId xmlns:a16="http://schemas.microsoft.com/office/drawing/2014/main" id="{CEEA54CA-1AC7-4583-977B-3B0A1DB67F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5721"/>
            <a:ext cx="5733638" cy="279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1C9606-665D-476C-9C0A-D9C0C64B5B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24300" y="3698160"/>
            <a:ext cx="5219700" cy="31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7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3429468"/>
            <a:ext cx="8889642" cy="647604"/>
          </a:xfrm>
        </p:spPr>
        <p:txBody>
          <a:bodyPr>
            <a:normAutofit fontScale="92500"/>
          </a:bodyPr>
          <a:lstStyle/>
          <a:p>
            <a:pPr marL="0" lvl="0" indent="442913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13 – Иерархическая структура ситуации принятия решения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1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indent="0" algn="ctr"/>
            <a:r>
              <a:rPr lang="ru-RU" dirty="0"/>
              <a:t>Обоснование выбора метода принятия решения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34298726-7FB8-4C32-B66E-52EC2BCDB6AF}" type="slidenum">
              <a:rPr lang="ru-RU" smtClean="0">
                <a:latin typeface="Times New Roman" pitchFamily="18" charset="0"/>
                <a:cs typeface="Times New Roman" pitchFamily="18" charset="0"/>
              </a:rPr>
              <a:t>15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F763956-1968-45C0-ADA8-9C2BF3469CFE}"/>
              </a:ext>
            </a:extLst>
          </p:cNvPr>
          <p:cNvSpPr txBox="1">
            <a:spLocks/>
          </p:cNvSpPr>
          <p:nvPr/>
        </p:nvSpPr>
        <p:spPr>
          <a:xfrm>
            <a:off x="21665" y="6069214"/>
            <a:ext cx="8757121" cy="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2913" algn="just">
              <a:buFont typeface="Arial" pitchFamily="34" charset="0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14 – Матрица попарных сравнений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3BF2EE-1027-4A60-8F99-B549CA25F9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31" y="919425"/>
            <a:ext cx="3897029" cy="251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30C1B1-D1BE-40BF-A4BA-EC780183C0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84931" y="4221088"/>
            <a:ext cx="4356484" cy="18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8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497" y="97164"/>
            <a:ext cx="8141898" cy="81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indent="0" algn="ctr"/>
            <a:r>
              <a:rPr lang="ru-RU" dirty="0"/>
              <a:t>Обоснование выбора метода принятия решения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73BF2678-70B6-4936-B01C-CB19ED6F150D}" type="slidenum">
              <a:rPr lang="ru-RU" smtClean="0">
                <a:latin typeface="Times New Roman" pitchFamily="18" charset="0"/>
                <a:cs typeface="Times New Roman" pitchFamily="18" charset="0"/>
              </a:rPr>
              <a:t>16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F763956-1968-45C0-ADA8-9C2BF3469CFE}"/>
              </a:ext>
            </a:extLst>
          </p:cNvPr>
          <p:cNvSpPr txBox="1">
            <a:spLocks/>
          </p:cNvSpPr>
          <p:nvPr/>
        </p:nvSpPr>
        <p:spPr>
          <a:xfrm>
            <a:off x="162497" y="1130703"/>
            <a:ext cx="8757121" cy="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2913" algn="just">
              <a:buFont typeface="Arial" pitchFamily="34" charset="0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Таблица 1 – Шкала относительной важности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64C3498F-376A-441A-966E-6A8C9ABFF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556551"/>
              </p:ext>
            </p:extLst>
          </p:nvPr>
        </p:nvGraphicFramePr>
        <p:xfrm>
          <a:off x="683568" y="1648604"/>
          <a:ext cx="7888931" cy="494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5248519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850309503"/>
                    </a:ext>
                  </a:extLst>
                </a:gridCol>
                <a:gridCol w="4000499">
                  <a:extLst>
                    <a:ext uri="{9D8B030D-6E8A-4147-A177-3AD203B41FA5}">
                      <a16:colId xmlns:a16="http://schemas.microsoft.com/office/drawing/2014/main" val="960045102"/>
                    </a:ext>
                  </a:extLst>
                </a:gridCol>
              </a:tblGrid>
              <a:tr h="690424">
                <a:tc>
                  <a:txBody>
                    <a:bodyPr/>
                    <a:lstStyle/>
                    <a:p>
                      <a:pPr algn="ctr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предпочтения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735326"/>
                  </a:ext>
                </a:extLst>
              </a:tr>
              <a:tr h="690424">
                <a:tc>
                  <a:txBody>
                    <a:bodyPr/>
                    <a:lstStyle/>
                    <a:p>
                      <a:pPr algn="ctr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Равная предпочтительность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Две альтернативы одинаково предпочтительны с точки зрения цели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5612"/>
                  </a:ext>
                </a:extLst>
              </a:tr>
              <a:tr h="690424">
                <a:tc>
                  <a:txBody>
                    <a:bodyPr/>
                    <a:lstStyle/>
                    <a:p>
                      <a:pPr algn="ctr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Слабая степень предпочтения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Опыт эксперта позволяет считать одну из альтернатив немного предпочтительнее другой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695042"/>
                  </a:ext>
                </a:extLst>
              </a:tr>
              <a:tr h="690424">
                <a:tc>
                  <a:txBody>
                    <a:bodyPr/>
                    <a:lstStyle/>
                    <a:p>
                      <a:pPr algn="ctr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наибольшего предпочтения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Опыт эксперта позволяет считать одну из альтернатив явно предпочтительнее другой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882801"/>
                  </a:ext>
                </a:extLst>
              </a:tr>
              <a:tr h="690424">
                <a:tc>
                  <a:txBody>
                    <a:bodyPr/>
                    <a:lstStyle/>
                    <a:p>
                      <a:pPr algn="ctr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Сильное предпочтение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Опыт эксперта позволяет считать одну из альтернатив гораздо предпочтительнее другой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862772"/>
                  </a:ext>
                </a:extLst>
              </a:tr>
              <a:tr h="920566">
                <a:tc>
                  <a:txBody>
                    <a:bodyPr/>
                    <a:lstStyle/>
                    <a:p>
                      <a:pPr algn="ctr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Абсолютное предпочтение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tabLst>
                          <a:tab pos="270510" algn="l"/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Очевидность подавляющей предпочтительности одной альтернативы над другой имеет неоспоримое подтверждение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7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61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9357" y="5877272"/>
            <a:ext cx="8889642" cy="647604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15 – Декомпозиция задачи в иерархию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1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indent="0" algn="ctr"/>
            <a:r>
              <a:rPr lang="ru-RU" dirty="0"/>
              <a:t>Обоснование выбора метода принятия решения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6C8AC6FD-DB0E-42B4-AD6D-3BB11A79C336}" type="slidenum">
              <a:rPr lang="ru-RU" smtClean="0">
                <a:latin typeface="Times New Roman" pitchFamily="18" charset="0"/>
                <a:cs typeface="Times New Roman" pitchFamily="18" charset="0"/>
              </a:rPr>
              <a:t>17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7D578D-C1DD-4C19-92BC-6AFDAF073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0659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CF4CE76-16FF-4CB0-9E73-424340C4F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134710"/>
              </p:ext>
            </p:extLst>
          </p:nvPr>
        </p:nvGraphicFramePr>
        <p:xfrm>
          <a:off x="430602" y="1072178"/>
          <a:ext cx="8141898" cy="450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4" imgW="6225150" imgH="3451766" progId="Visio.Drawing.15">
                  <p:embed/>
                </p:oleObj>
              </mc:Choice>
              <mc:Fallback>
                <p:oleObj name="Visio" r:id="rId4" imgW="6225150" imgH="34517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02" y="1072178"/>
                        <a:ext cx="8141898" cy="4502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69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459" y="6202628"/>
            <a:ext cx="8391306" cy="568963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16 – Диаграмма прецедентов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74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Объектно-ориентированное моделирование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C1330AEC-E135-4C6B-B276-8BD809403257}" type="slidenum">
              <a:rPr lang="ru-RU" smtClean="0">
                <a:latin typeface="Times New Roman" pitchFamily="18" charset="0"/>
                <a:cs typeface="Times New Roman" pitchFamily="18" charset="0"/>
              </a:rPr>
              <a:t>18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14F05E-042C-4DE1-A012-A93223BB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587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80E29A9-047F-44C8-924C-D7552F620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893271"/>
              </p:ext>
            </p:extLst>
          </p:nvPr>
        </p:nvGraphicFramePr>
        <p:xfrm>
          <a:off x="1236606" y="585840"/>
          <a:ext cx="5993679" cy="6130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4" imgW="9578234" imgH="6339761" progId="Visio.Drawing.15">
                  <p:embed/>
                </p:oleObj>
              </mc:Choice>
              <mc:Fallback>
                <p:oleObj name="Visio" r:id="rId4" imgW="9578234" imgH="63397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9012"/>
                      <a:stretch>
                        <a:fillRect/>
                      </a:stretch>
                    </p:blipFill>
                    <p:spPr bwMode="auto">
                      <a:xfrm>
                        <a:off x="1236606" y="585840"/>
                        <a:ext cx="5993679" cy="6130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12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459" y="6202628"/>
            <a:ext cx="8391306" cy="568963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17 – Диаграмма взаимодействия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74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Объектно-ориентированное моделирование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E34E2671-ADFD-4169-A20A-236AD214A2D7}" type="slidenum">
              <a:rPr lang="ru-RU" smtClean="0">
                <a:latin typeface="Times New Roman" pitchFamily="18" charset="0"/>
                <a:cs typeface="Times New Roman" pitchFamily="18" charset="0"/>
              </a:rPr>
              <a:t>19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14F05E-042C-4DE1-A012-A93223BB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587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09528C-571D-4FDC-A632-8F33B8A3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72" y="8169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E9D206-D4CF-4877-81CC-1854104B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885343"/>
            <a:ext cx="7260787" cy="53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3452" y="843812"/>
            <a:ext cx="8391306" cy="5170375"/>
          </a:xfrm>
        </p:spPr>
        <p:txBody>
          <a:bodyPr>
            <a:normAutofit/>
          </a:bodyPr>
          <a:lstStyle/>
          <a:p>
            <a:pPr marL="0" indent="442913" algn="just" hangingPunct="0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исследования и разработки информационной системы поддержки принятия решений по замене сетевого оборудования организации обусловлена постоянными изменениями сетевой инфраструктуры в связи с развитием отрасли.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Актуальность исследования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C8DC9B70-8CF0-4E53-B0DC-E9FEC8AA2B6D}" type="slidenum">
              <a:rPr lang="ru-RU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28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460" y="6202628"/>
            <a:ext cx="8672607" cy="568963"/>
          </a:xfrm>
        </p:spPr>
        <p:txBody>
          <a:bodyPr>
            <a:normAutofit fontScale="92500"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18 – Диаграмма взаимодействия (продолжение)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74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Объектно-ориентированное моделирование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4561C1AC-15AF-4852-B304-2785C1E8C883}" type="slidenum">
              <a:rPr lang="ru-RU" smtClean="0">
                <a:latin typeface="Times New Roman" pitchFamily="18" charset="0"/>
                <a:cs typeface="Times New Roman" pitchFamily="18" charset="0"/>
              </a:rPr>
              <a:t>20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14F05E-042C-4DE1-A012-A93223BB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587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730883-919A-4896-81D5-5D52F620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8" y="1334496"/>
            <a:ext cx="8529140" cy="42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7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42131" y="2860037"/>
            <a:ext cx="2158994" cy="1701661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19 – Диаграмма активностей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74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Объектно-ориентированное моделирование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7A28D393-A61A-44BD-904F-C381582D9357}" type="slidenum">
              <a:rPr lang="ru-RU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14F05E-042C-4DE1-A012-A93223BB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587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0CEC62-4235-4B5E-A96E-EA734190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846708"/>
            <a:ext cx="10191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2678304E-3ECB-47CB-B973-C53CBB610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725085"/>
              </p:ext>
            </p:extLst>
          </p:nvPr>
        </p:nvGraphicFramePr>
        <p:xfrm>
          <a:off x="162497" y="849724"/>
          <a:ext cx="6624736" cy="586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4" imgW="8229600" imgH="7246290" progId="Visio.Drawing.15">
                  <p:embed/>
                </p:oleObj>
              </mc:Choice>
              <mc:Fallback>
                <p:oleObj name="Visio" r:id="rId4" imgW="8229600" imgH="7246290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97" y="849724"/>
                        <a:ext cx="6624736" cy="5860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86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4942610"/>
            <a:ext cx="8391306" cy="568963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20 – Диаграмма классов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74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Объектно-ориентированное моделирование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CC833F2F-CA2A-49B2-A05A-89FE26DB8570}" type="slidenum">
              <a:rPr lang="ru-RU" smtClean="0">
                <a:latin typeface="Times New Roman" pitchFamily="18" charset="0"/>
                <a:cs typeface="Times New Roman" pitchFamily="18" charset="0"/>
              </a:rPr>
              <a:t>22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14F05E-042C-4DE1-A012-A93223BB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587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124882-DACE-4AD7-AEA6-B559A821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60" y="1158318"/>
            <a:ext cx="75230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F0F4EBD-0B6C-40A8-9703-069C9F4A5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75785"/>
              </p:ext>
            </p:extLst>
          </p:nvPr>
        </p:nvGraphicFramePr>
        <p:xfrm>
          <a:off x="249760" y="1158319"/>
          <a:ext cx="8825114" cy="346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4" imgW="9798966" imgH="3428859" progId="Visio.Drawing.15">
                  <p:embed/>
                </p:oleObj>
              </mc:Choice>
              <mc:Fallback>
                <p:oleObj name="Visio" r:id="rId4" imgW="9798966" imgH="3428859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60" y="1158319"/>
                        <a:ext cx="8825114" cy="3469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558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041" y="5985669"/>
            <a:ext cx="8391306" cy="568963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21 – Диаграмма компонентов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74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Объектно-ориентированное моделирование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531BFC4E-E487-4069-AA7C-340C8A0AEDED}" type="slidenum">
              <a:rPr lang="ru-RU" smtClean="0">
                <a:latin typeface="Times New Roman" pitchFamily="18" charset="0"/>
                <a:cs typeface="Times New Roman" pitchFamily="18" charset="0"/>
              </a:rPr>
              <a:t>23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14F05E-042C-4DE1-A012-A93223BB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587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7A8DE8-3C54-44C6-A396-01A0BBC3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1" y="1134561"/>
            <a:ext cx="104302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652E48D-21E1-4EB7-B1E1-328493634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93366"/>
              </p:ext>
            </p:extLst>
          </p:nvPr>
        </p:nvGraphicFramePr>
        <p:xfrm>
          <a:off x="75412" y="1134561"/>
          <a:ext cx="8925713" cy="458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Visio" r:id="rId4" imgW="6553058" imgH="4579306" progId="Visio.Drawing.15">
                  <p:embed/>
                </p:oleObj>
              </mc:Choice>
              <mc:Fallback>
                <p:oleObj name="Visio" r:id="rId4" imgW="6553058" imgH="4579306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12" y="1134561"/>
                        <a:ext cx="8925713" cy="4589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78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041" y="5985669"/>
            <a:ext cx="8391306" cy="568963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22 – Диаграмма размещения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74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Объектно-ориентированное моделирование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4BA1768B-9D77-456E-8F43-A0C630084715}" type="slidenum">
              <a:rPr lang="ru-RU" smtClean="0">
                <a:latin typeface="Times New Roman" pitchFamily="18" charset="0"/>
                <a:cs typeface="Times New Roman" pitchFamily="18" charset="0"/>
              </a:rPr>
              <a:t>24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14F05E-042C-4DE1-A012-A93223BB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587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7A8DE8-3C54-44C6-A396-01A0BBC3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1" y="1134561"/>
            <a:ext cx="104302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4D821D-3642-4BF6-9D75-5BC3C4FD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3" y="1050798"/>
            <a:ext cx="120628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6FCDCEE2-2BD4-4176-9591-2203FF9E4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66857"/>
              </p:ext>
            </p:extLst>
          </p:nvPr>
        </p:nvGraphicFramePr>
        <p:xfrm>
          <a:off x="827584" y="1050798"/>
          <a:ext cx="6805334" cy="480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Visio" r:id="rId4" imgW="7452147" imgH="5272883" progId="Visio.Drawing.15">
                  <p:embed/>
                </p:oleObj>
              </mc:Choice>
              <mc:Fallback>
                <p:oleObj name="Visio" r:id="rId4" imgW="7452147" imgH="527288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50798"/>
                        <a:ext cx="6805334" cy="4805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726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1052736"/>
            <a:ext cx="8847673" cy="640971"/>
          </a:xfrm>
        </p:spPr>
        <p:txBody>
          <a:bodyPr>
            <a:normAutofit fontScale="77500" lnSpcReduction="20000"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Таблица 2 – Сравнительный анализ функциональных возможностей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74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Проектирование базы данных и обоснование выбора СУБД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66202096-0E31-4CD1-B519-DFA2D7E5DA06}" type="slidenum">
              <a:rPr lang="ru-RU" smtClean="0">
                <a:latin typeface="Times New Roman" pitchFamily="18" charset="0"/>
                <a:cs typeface="Times New Roman" pitchFamily="18" charset="0"/>
              </a:rPr>
              <a:t>25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0FEB804-DAE5-4220-B07B-91C7BBF2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48565"/>
              </p:ext>
            </p:extLst>
          </p:nvPr>
        </p:nvGraphicFramePr>
        <p:xfrm>
          <a:off x="487468" y="1544352"/>
          <a:ext cx="8260996" cy="4915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282">
                  <a:extLst>
                    <a:ext uri="{9D8B030D-6E8A-4147-A177-3AD203B41FA5}">
                      <a16:colId xmlns:a16="http://schemas.microsoft.com/office/drawing/2014/main" val="2101026408"/>
                    </a:ext>
                  </a:extLst>
                </a:gridCol>
                <a:gridCol w="1655090">
                  <a:extLst>
                    <a:ext uri="{9D8B030D-6E8A-4147-A177-3AD203B41FA5}">
                      <a16:colId xmlns:a16="http://schemas.microsoft.com/office/drawing/2014/main" val="315816737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6990579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1845415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10843044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9618336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656555375"/>
                    </a:ext>
                  </a:extLst>
                </a:gridCol>
              </a:tblGrid>
              <a:tr h="867453"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СУБД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Тип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Разработчик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Операционная система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Лицензия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Исходный код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Поддержка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024463"/>
                  </a:ext>
                </a:extLst>
              </a:tr>
              <a:tr h="1445754"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Oracle DB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Мультимодельная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Oracle Corporation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Linux, MS Windows, Oracle Solaris, IBM AIX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Коммерческая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Закрытый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Платная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48834"/>
                  </a:ext>
                </a:extLst>
              </a:tr>
              <a:tr h="1734905"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MySQL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Реляционная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Oracle Corporation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Linux, MS Windows, Oracle Solaris, Free BSD, macOS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GNU GPL и коммерческая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Открытый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Платная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763639"/>
                  </a:ext>
                </a:extLst>
              </a:tr>
              <a:tr h="867453"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SQL Server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Реляционная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Microsoft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MS Windows, Linux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Коммерческая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Закрытый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 hangingPunct="1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Бесплатная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0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6290" y="5877272"/>
            <a:ext cx="839130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23 –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Даталогическая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модель базы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74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Проектирование базы данных и обоснование выбора СУБД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AD7CCC20-08CF-4BD5-AB2E-B8DD238880D5}" type="slidenum">
              <a:rPr lang="ru-RU" smtClean="0">
                <a:latin typeface="Times New Roman" pitchFamily="18" charset="0"/>
                <a:cs typeface="Times New Roman" pitchFamily="18" charset="0"/>
              </a:rPr>
              <a:t>26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4BA68F-7A20-4BB3-ADE2-07C12819AA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3988" y="1016289"/>
            <a:ext cx="8321580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6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18971" y="1364169"/>
            <a:ext cx="3475525" cy="139393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26 – Окно авторизации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74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Алгоритмическая и программная реализация приложения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D445B291-A544-4437-9589-71C1C3F445A3}" type="slidenum">
              <a:rPr lang="ru-RU" smtClean="0">
                <a:latin typeface="Times New Roman" pitchFamily="18" charset="0"/>
                <a:cs typeface="Times New Roman" pitchFamily="18" charset="0"/>
              </a:rPr>
              <a:t>27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A58E85-920D-48F4-8DC5-5144C6D2E6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7953" y="971387"/>
            <a:ext cx="4644516" cy="20811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34D144-7066-4812-8254-2FCF6D0A9D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7953" y="3180097"/>
            <a:ext cx="5112567" cy="3448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A74F3-F750-4F27-8081-DF0B4F9E6B1A}"/>
              </a:ext>
            </a:extLst>
          </p:cNvPr>
          <p:cNvSpPr txBox="1"/>
          <p:nvPr/>
        </p:nvSpPr>
        <p:spPr>
          <a:xfrm>
            <a:off x="5658625" y="3789040"/>
            <a:ext cx="3207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27 – Главное меню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44035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5936294"/>
            <a:ext cx="839130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28 – Главное меню пользователя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0CCC0212-FEA6-4A8F-A023-384DF15A0C17}" type="slidenum">
              <a:rPr lang="ru-RU" smtClean="0">
                <a:latin typeface="Times New Roman" pitchFamily="18" charset="0"/>
                <a:cs typeface="Times New Roman" pitchFamily="18" charset="0"/>
              </a:rPr>
              <a:t>28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7FA73E-9316-4F4D-A7BF-5FF95BD9E5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5771" y="1111758"/>
            <a:ext cx="681245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36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1882" y="5756759"/>
            <a:ext cx="5201591" cy="640971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29 – Выбор анкеты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C67F91E3-E114-42E5-A1FE-985EC11F7156}" type="slidenum">
              <a:rPr lang="ru-RU" smtClean="0">
                <a:latin typeface="Times New Roman" pitchFamily="18" charset="0"/>
                <a:cs typeface="Times New Roman" pitchFamily="18" charset="0"/>
              </a:rPr>
              <a:t>29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3BA740-18A6-4CF5-B269-1CFAD102FC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1882" y="1073582"/>
            <a:ext cx="4280118" cy="43365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472FD4-A94D-41C0-A88C-E9BDD1B537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03078" y="1245854"/>
            <a:ext cx="4026670" cy="2113419"/>
          </a:xfrm>
          <a:prstGeom prst="rect">
            <a:avLst/>
          </a:prstGeom>
        </p:spPr>
      </p:pic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49386B76-F276-4DD7-A4F3-262E7CEB7394}"/>
              </a:ext>
            </a:extLst>
          </p:cNvPr>
          <p:cNvSpPr txBox="1">
            <a:spLocks/>
          </p:cNvSpPr>
          <p:nvPr/>
        </p:nvSpPr>
        <p:spPr>
          <a:xfrm>
            <a:off x="4676354" y="3624399"/>
            <a:ext cx="4280118" cy="145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30 – Сообщение с результатом опроса</a:t>
            </a:r>
          </a:p>
        </p:txBody>
      </p:sp>
    </p:spTree>
    <p:extLst>
      <p:ext uri="{BB962C8B-B14F-4D97-AF65-F5344CB8AC3E}">
        <p14:creationId xmlns:p14="http://schemas.microsoft.com/office/powerpoint/2010/main" val="212318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3452" y="843812"/>
            <a:ext cx="8391306" cy="5170375"/>
          </a:xfrm>
        </p:spPr>
        <p:txBody>
          <a:bodyPr>
            <a:normAutofit/>
          </a:bodyPr>
          <a:lstStyle/>
          <a:p>
            <a:pPr marL="0" indent="442913" algn="just" hangingPunct="0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выпускной квалификационной работы: разработка информационной системы поддержки принятия решений по замене сетевого оборудования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2913" algn="just" hangingPunct="0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исследования – решение по замене сетевого оборудования.</a:t>
            </a:r>
          </a:p>
          <a:p>
            <a:pPr marL="0" indent="442913" algn="just" hangingPunct="0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Предмет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исследования – поддержка принятия решения по замене сетевого оборудования.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Цель, объект, предмет исследования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C8DC9B70-8CF0-4E53-B0DC-E9FEC8AA2B6D}" type="slidenum">
              <a:rPr lang="ru-RU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58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5936294"/>
            <a:ext cx="839130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31 – Главное меню администратора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58D265A4-4615-45ED-8287-60CC2BBFF241}" type="slidenum">
              <a:rPr lang="ru-RU" smtClean="0">
                <a:latin typeface="Times New Roman" pitchFamily="18" charset="0"/>
                <a:cs typeface="Times New Roman" pitchFamily="18" charset="0"/>
              </a:rPr>
              <a:t>30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A4EB9F-EBF6-4ED2-8464-EAE16AE1F5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0938" y="1196752"/>
            <a:ext cx="686212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8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5936294"/>
            <a:ext cx="839130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32 – Окно добавления вопроса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7FE68BFD-7FF4-4F06-91F8-0F98847444B0}" type="slidenum">
              <a:rPr lang="ru-RU" smtClean="0">
                <a:latin typeface="Times New Roman" pitchFamily="18" charset="0"/>
                <a:cs typeface="Times New Roman" pitchFamily="18" charset="0"/>
              </a:rPr>
              <a:t>31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7B935D-169E-4694-8861-6261A37608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5802" y="1127842"/>
            <a:ext cx="6264696" cy="48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82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5936294"/>
            <a:ext cx="839130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33 – Окно создания анкеты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5AD7A84F-5F6B-4809-AA8B-54CF78CC2A26}" type="slidenum">
              <a:rPr lang="ru-RU" smtClean="0">
                <a:latin typeface="Times New Roman" pitchFamily="18" charset="0"/>
                <a:cs typeface="Times New Roman" pitchFamily="18" charset="0"/>
              </a:rPr>
              <a:t>32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148A06-79F6-4D6F-8480-0BF0D68A4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83" y="1123679"/>
            <a:ext cx="4463849" cy="468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7849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5936294"/>
            <a:ext cx="839130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34 – Главное меню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24CEE22E-8EAA-4F68-9E19-971E32A57B61}" type="slidenum">
              <a:rPr lang="ru-RU" smtClean="0">
                <a:latin typeface="Times New Roman" pitchFamily="18" charset="0"/>
                <a:cs typeface="Times New Roman" pitchFamily="18" charset="0"/>
              </a:rPr>
              <a:t>33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592922-7AC1-4574-8503-254C8672B3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1034" y="1268760"/>
            <a:ext cx="7281932" cy="41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5936294"/>
            <a:ext cx="839130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35 – Окно после открытия файла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5659A690-C0B4-4DCE-8ACD-D4EDDB642D50}" type="slidenum">
              <a:rPr lang="ru-RU" smtClean="0">
                <a:latin typeface="Times New Roman" pitchFamily="18" charset="0"/>
                <a:cs typeface="Times New Roman" pitchFamily="18" charset="0"/>
              </a:rPr>
              <a:t>34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79563A-639D-4B50-92C7-1C7748475F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757" y="1023225"/>
            <a:ext cx="8713924" cy="48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0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4427484"/>
            <a:ext cx="839130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36 – Сообщение с результатом решения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CB6EC442-9E97-4743-B68E-75BEF2F82708}" type="slidenum">
              <a:rPr lang="ru-RU" smtClean="0">
                <a:latin typeface="Times New Roman" pitchFamily="18" charset="0"/>
                <a:cs typeface="Times New Roman" pitchFamily="18" charset="0"/>
              </a:rPr>
              <a:t>35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2764FE-5334-4325-AED4-C2063683B5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52371" y="1484784"/>
            <a:ext cx="5239258" cy="28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14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5733256"/>
            <a:ext cx="874034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37 – Результат первого прохождения опроса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1FDC29BE-ABD4-4E40-82BD-E7A4863D6494}" type="slidenum">
              <a:rPr lang="ru-RU" smtClean="0">
                <a:latin typeface="Times New Roman" pitchFamily="18" charset="0"/>
                <a:cs typeface="Times New Roman" pitchFamily="18" charset="0"/>
              </a:rPr>
              <a:t>36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A3C840-8A67-4760-B641-269B676DA1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4174" y="1304764"/>
            <a:ext cx="661565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2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5733256"/>
            <a:ext cx="874034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38 – Результат второго прохождения опроса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DBBC87D8-CE28-4794-AE53-AE209A2533EF}" type="slidenum">
              <a:rPr lang="ru-RU" smtClean="0">
                <a:latin typeface="Times New Roman" pitchFamily="18" charset="0"/>
                <a:cs typeface="Times New Roman" pitchFamily="18" charset="0"/>
              </a:rPr>
              <a:t>37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6CFCDE-B256-4885-9365-080833876E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06155"/>
            <a:ext cx="7380820" cy="4283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7128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5733256"/>
            <a:ext cx="8740346" cy="640971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39 – Результат третьего прохождения опроса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Разработка документации по использованию информационной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55F6E936-354F-438F-98A9-755490B7C8D9}" type="slidenum">
              <a:rPr lang="ru-RU" smtClean="0">
                <a:latin typeface="Times New Roman" pitchFamily="18" charset="0"/>
                <a:cs typeface="Times New Roman" pitchFamily="18" charset="0"/>
              </a:rPr>
              <a:t>38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93B5D9-D0EF-4308-A232-25C6F4483A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456884" cy="4032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0122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34751" y="2780928"/>
            <a:ext cx="3403565" cy="154353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Рисунок 40 – Диплом победителя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4"/>
            <a:ext cx="8141898" cy="88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Диплом победителя </a:t>
            </a:r>
            <a:r>
              <a:rPr lang="en-US" dirty="0"/>
              <a:t>XLV </a:t>
            </a:r>
            <a:r>
              <a:rPr lang="ru-RU" dirty="0"/>
              <a:t>Всероссийской студенческой конференции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5E7C5D-5B64-4B6D-91A3-A2609DEDB79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2151" r="16843" b="2564"/>
          <a:stretch/>
        </p:blipFill>
        <p:spPr bwMode="auto">
          <a:xfrm rot="5400000">
            <a:off x="-629363" y="1822222"/>
            <a:ext cx="5730474" cy="41467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585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3452" y="843812"/>
            <a:ext cx="8391306" cy="5170375"/>
          </a:xfrm>
        </p:spPr>
        <p:txBody>
          <a:bodyPr>
            <a:normAutofit fontScale="92500" lnSpcReduction="10000"/>
          </a:bodyPr>
          <a:lstStyle/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достижения заданной цели необходимо выполнить следующие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 Провести анализ предметной области;</a:t>
            </a:r>
          </a:p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 Обосновать выбор метода принятия решения;</a:t>
            </a:r>
          </a:p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3 Провести объектно-ориентированное моделирование информационной системы;</a:t>
            </a:r>
          </a:p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4 Спроектировать базу данных и обосновать выбор СУБД;</a:t>
            </a:r>
          </a:p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5 Осуществить алгоритмическую и программную реализацию приложения;</a:t>
            </a:r>
          </a:p>
          <a:p>
            <a:pPr marL="0" lvl="0" indent="442913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6 Разработать документацию по использованию информационной системы.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Задачи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DC216343-AD4C-4F95-AB2B-47F68BE8C107}" type="slidenum">
              <a:rPr lang="ru-RU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CB392-938A-4673-8F97-0713162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B15A0-CEAE-4EE9-84D9-01C5E7A1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17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5933325"/>
            <a:ext cx="7200800" cy="640669"/>
          </a:xfrm>
        </p:spPr>
        <p:txBody>
          <a:bodyPr>
            <a:normAutofit fontScale="92500"/>
          </a:bodyPr>
          <a:lstStyle/>
          <a:p>
            <a:pPr marL="0" lvl="0" indent="442913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1 – Структура предприятия ООО «УЦСБ»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E475B95A-4289-4AE8-A060-E3356A102564}" type="slidenum">
              <a:rPr lang="ru-RU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68C0F4-AF03-43E9-AEDF-DCB8950362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828583"/>
            <a:ext cx="633670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0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5933325"/>
            <a:ext cx="7200800" cy="640669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2 – Схема сети оренбургского филиала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D036E349-582C-4571-87BF-2B373D475790}" type="slidenum">
              <a:rPr lang="ru-RU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E33DA6-EA81-49F6-BD0F-D4EBD864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65" y="620384"/>
            <a:ext cx="95820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6959B13-793F-4633-8EC2-54E058B2C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069499"/>
              </p:ext>
            </p:extLst>
          </p:nvPr>
        </p:nvGraphicFramePr>
        <p:xfrm>
          <a:off x="1691680" y="620385"/>
          <a:ext cx="6419944" cy="531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8572394" imgH="4869109" progId="Visio.Drawing.15">
                  <p:embed/>
                </p:oleObj>
              </mc:Choice>
              <mc:Fallback>
                <p:oleObj name="Visio" r:id="rId4" imgW="8572394" imgH="48691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620385"/>
                        <a:ext cx="6419944" cy="5312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44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3006" y="5034682"/>
            <a:ext cx="7920880" cy="640669"/>
          </a:xfrm>
        </p:spPr>
        <p:txBody>
          <a:bodyPr>
            <a:normAutofit fontScale="92500"/>
          </a:bodyPr>
          <a:lstStyle/>
          <a:p>
            <a:pPr marL="0" lvl="0" indent="442913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3 – Структурная схема процесса принятия решений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4D868FB8-F6D3-4699-B5C2-58694B44FB3D}" type="slidenum">
              <a:rPr lang="ru-RU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E33DA6-EA81-49F6-BD0F-D4EBD864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65" y="620384"/>
            <a:ext cx="95820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00B5E6-6072-4E5A-A99F-281E250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48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C0605B7-38BF-4FB1-88D3-940A63430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3" y="1182649"/>
            <a:ext cx="8375009" cy="36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2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6" y="5917281"/>
            <a:ext cx="8410003" cy="640669"/>
          </a:xfrm>
        </p:spPr>
        <p:txBody>
          <a:bodyPr>
            <a:normAutofit fontScale="92500" lnSpcReduction="20000"/>
          </a:bodyPr>
          <a:lstStyle/>
          <a:p>
            <a:pPr marL="0" lvl="0" indent="442913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4 – Контекстная модель системы поддержки принятия решений по замене сетевого оборудования организации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96871E20-CA82-4BB3-A26E-B3171598468E}" type="slidenum">
              <a:rPr lang="ru-RU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E33DA6-EA81-49F6-BD0F-D4EBD864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65" y="620384"/>
            <a:ext cx="95820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00B5E6-6072-4E5A-A99F-281E250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48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11A831-25F8-4F1B-8DB9-DAB68FC127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7688" y="777817"/>
            <a:ext cx="7674812" cy="49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7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497" y="6120166"/>
            <a:ext cx="7920880" cy="640669"/>
          </a:xfrm>
        </p:spPr>
        <p:txBody>
          <a:bodyPr>
            <a:normAutofit/>
          </a:bodyPr>
          <a:lstStyle/>
          <a:p>
            <a:pPr marL="0" lvl="0" indent="442913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Рисунок 5 – Диаграмма декомпозиции А0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97" y="97165"/>
            <a:ext cx="8141898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442913">
              <a:spcBef>
                <a:spcPct val="0"/>
              </a:spcBef>
              <a:buNone/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72500" y="73025"/>
            <a:ext cx="4286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fld id="{1D0F9775-F1EC-4AE7-8A14-5E9314968634}" type="slidenum">
              <a:rPr lang="ru-RU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E33DA6-EA81-49F6-BD0F-D4EBD864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65" y="620384"/>
            <a:ext cx="95820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00B5E6-6072-4E5A-A99F-281E250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48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07B1F1-BB37-4A1C-902B-B711720521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3542" y="798116"/>
            <a:ext cx="7620826" cy="52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1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866</Words>
  <Application>Microsoft Office PowerPoint</Application>
  <PresentationFormat>Экран (4:3)</PresentationFormat>
  <Paragraphs>218</Paragraphs>
  <Slides>40</Slides>
  <Notes>39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Тема Office</vt:lpstr>
      <vt:lpstr>Visio</vt:lpstr>
      <vt:lpstr>Министерство  науки и высшего образования Российской Федерации ФЕДЕРАЛЬНОЕ ГОСУДАРСТВЕННОЕ БЮДЖЕТНОЕ ОБРАЗОВАТЕЛЬНОЕ УЧРЕЖДЕНИЕ ВЫСШЕГО ОБРАЗОВАНИЯ «ОРЕНБУРГСКИЙ ГОСУДАРСТВЕННЫЙ УНИВЕРСИТЕТ»   Институт математики и информационных технологий   Кафедра информатики  ВЫПУСКНАЯ КВАЛИФИКАЦИОННАЯ РАБОТА Разработка информационной системы поддержки принятия решений  по замене сетевого оборудования организации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«Исследование методов защиты информации с использованием анонимных сетей»</dc:title>
  <dc:creator>Таисия Вавилина</dc:creator>
  <cp:lastModifiedBy>Владимир Чернышов</cp:lastModifiedBy>
  <cp:revision>213</cp:revision>
  <cp:lastPrinted>2022-06-23T03:48:16Z</cp:lastPrinted>
  <dcterms:created xsi:type="dcterms:W3CDTF">2017-12-05T18:30:38Z</dcterms:created>
  <dcterms:modified xsi:type="dcterms:W3CDTF">2023-06-20T15:45:04Z</dcterms:modified>
</cp:coreProperties>
</file>