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</p:sldMasterIdLst>
  <p:notesMasterIdLst>
    <p:notesMasterId r:id="rId34"/>
  </p:notesMasterIdLst>
  <p:sldIdLst>
    <p:sldId id="256" r:id="rId3"/>
    <p:sldId id="257" r:id="rId4"/>
    <p:sldId id="258" r:id="rId5"/>
    <p:sldId id="260" r:id="rId6"/>
    <p:sldId id="262" r:id="rId7"/>
    <p:sldId id="289" r:id="rId8"/>
    <p:sldId id="259" r:id="rId9"/>
    <p:sldId id="264" r:id="rId10"/>
    <p:sldId id="261" r:id="rId11"/>
    <p:sldId id="265" r:id="rId12"/>
    <p:sldId id="266" r:id="rId13"/>
    <p:sldId id="290" r:id="rId14"/>
    <p:sldId id="291" r:id="rId15"/>
    <p:sldId id="267" r:id="rId16"/>
    <p:sldId id="271" r:id="rId17"/>
    <p:sldId id="292" r:id="rId18"/>
    <p:sldId id="275" r:id="rId19"/>
    <p:sldId id="272" r:id="rId20"/>
    <p:sldId id="273" r:id="rId21"/>
    <p:sldId id="274" r:id="rId22"/>
    <p:sldId id="276" r:id="rId23"/>
    <p:sldId id="280" r:id="rId24"/>
    <p:sldId id="281" r:id="rId25"/>
    <p:sldId id="282" r:id="rId26"/>
    <p:sldId id="283" r:id="rId27"/>
    <p:sldId id="293" r:id="rId28"/>
    <p:sldId id="285" r:id="rId29"/>
    <p:sldId id="294" r:id="rId30"/>
    <p:sldId id="295" r:id="rId31"/>
    <p:sldId id="278" r:id="rId32"/>
    <p:sldId id="279" r:id="rId3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3979" autoAdjust="0"/>
  </p:normalViewPr>
  <p:slideViewPr>
    <p:cSldViewPr>
      <p:cViewPr varScale="1">
        <p:scale>
          <a:sx n="77" d="100"/>
          <a:sy n="77" d="100"/>
        </p:scale>
        <p:origin x="76" y="2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799B9-2B48-4118-8302-DEAB5C854CE9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DB186-BE91-4795-9307-9286E5209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89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DB186-BE91-4795-9307-9286E520969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724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DB186-BE91-4795-9307-9286E520969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321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DB186-BE91-4795-9307-9286E520969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321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DB186-BE91-4795-9307-9286E520969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742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DB186-BE91-4795-9307-9286E520969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42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DB186-BE91-4795-9307-9286E520969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321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DB186-BE91-4795-9307-9286E520969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321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DB186-BE91-4795-9307-9286E520969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51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DB186-BE91-4795-9307-9286E520969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321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DB186-BE91-4795-9307-9286E520969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321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DB186-BE91-4795-9307-9286E520969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321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DB186-BE91-4795-9307-9286E520969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321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DB186-BE91-4795-9307-9286E520969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321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DB186-BE91-4795-9307-9286E520969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321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DB186-BE91-4795-9307-9286E520969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3210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DB186-BE91-4795-9307-9286E520969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3210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DB186-BE91-4795-9307-9286E520969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321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DB186-BE91-4795-9307-9286E5209698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3210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DB186-BE91-4795-9307-9286E5209698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9766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DB186-BE91-4795-9307-9286E5209698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3210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DB186-BE91-4795-9307-9286E5209698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69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DB186-BE91-4795-9307-9286E5209698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071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DB186-BE91-4795-9307-9286E520969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3210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DB186-BE91-4795-9307-9286E5209698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321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DB186-BE91-4795-9307-9286E520969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321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DB186-BE91-4795-9307-9286E520969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321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DB186-BE91-4795-9307-9286E520969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500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DB186-BE91-4795-9307-9286E520969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321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DB186-BE91-4795-9307-9286E520969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321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DB186-BE91-4795-9307-9286E520969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321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4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20015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4" y="1086978"/>
            <a:ext cx="9021537" cy="11455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4" y="1047541"/>
            <a:ext cx="9021537" cy="9043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4" y="2232487"/>
            <a:ext cx="9021537" cy="8289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129449"/>
            <a:ext cx="8229600" cy="1102519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11680" cy="4388644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05981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44640-3BD3-46B5-8BEC-10B1A076566E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CC54-98DC-4E50-93BF-D0ADBB17F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763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44640-3BD3-46B5-8BEC-10B1A076566E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CC54-98DC-4E50-93BF-D0ADBB17F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166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44640-3BD3-46B5-8BEC-10B1A076566E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CC54-98DC-4E50-93BF-D0ADBB17F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981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44640-3BD3-46B5-8BEC-10B1A076566E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CC54-98DC-4E50-93BF-D0ADBB17F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699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44640-3BD3-46B5-8BEC-10B1A076566E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CC54-98DC-4E50-93BF-D0ADBB17F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55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44640-3BD3-46B5-8BEC-10B1A076566E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CC54-98DC-4E50-93BF-D0ADBB17F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7911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44640-3BD3-46B5-8BEC-10B1A076566E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CC54-98DC-4E50-93BF-D0ADBB17F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3817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44640-3BD3-46B5-8BEC-10B1A076566E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CC54-98DC-4E50-93BF-D0ADBB17F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22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44640-3BD3-46B5-8BEC-10B1A076566E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CC54-98DC-4E50-93BF-D0ADBB17F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9183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44640-3BD3-46B5-8BEC-10B1A076566E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CC54-98DC-4E50-93BF-D0ADBB17F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8259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44640-3BD3-46B5-8BEC-10B1A076566E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CC54-98DC-4E50-93BF-D0ADBB17F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03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4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714376"/>
            <a:ext cx="7772400" cy="1021556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1910954"/>
            <a:ext cx="7772400" cy="100369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1" y="4629150"/>
            <a:ext cx="4000500" cy="3429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4" y="1782623"/>
            <a:ext cx="9013515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8" y="1756108"/>
            <a:ext cx="9013781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8" y="1851660"/>
            <a:ext cx="9014621" cy="3429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933951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9144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4"/>
          </p:nvPr>
        </p:nvSpPr>
        <p:spPr>
          <a:xfrm>
            <a:off x="49530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9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200150"/>
            <a:ext cx="1905000" cy="337185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1"/>
          </p:nvPr>
        </p:nvSpPr>
        <p:spPr>
          <a:xfrm>
            <a:off x="2971800" y="1200150"/>
            <a:ext cx="5715000" cy="337185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3675413"/>
            <a:ext cx="7315200" cy="391716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4084369"/>
            <a:ext cx="7315200" cy="51435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886200" cy="3429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3512666"/>
            <a:ext cx="9006840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11" y="3487857"/>
            <a:ext cx="9006639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2" y="3579919"/>
            <a:ext cx="9006637" cy="3660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10" y="50007"/>
            <a:ext cx="9001873" cy="34361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9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05979"/>
            <a:ext cx="7772400" cy="85725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1" y="4643437"/>
            <a:ext cx="2476500" cy="357188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44640-3BD3-46B5-8BEC-10B1A076566E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CC54-98DC-4E50-93BF-D0ADBB17F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60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5776" y="3003798"/>
            <a:ext cx="6400800" cy="1200150"/>
          </a:xfrm>
        </p:spPr>
        <p:txBody>
          <a:bodyPr>
            <a:normAutofit/>
          </a:bodyPr>
          <a:lstStyle/>
          <a:p>
            <a:pPr algn="r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И.Е. Петунин</a:t>
            </a:r>
          </a:p>
          <a:p>
            <a:pPr algn="r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20ВЕБ-2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Дмитриева Е.К</a:t>
            </a:r>
          </a:p>
          <a:p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1129449"/>
            <a:ext cx="8784976" cy="110251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веб-приложения для продажи трехмерных моделей</a:t>
            </a:r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3157335-90FE-47A9-87CC-B1DA81D30AE7}"/>
              </a:ext>
            </a:extLst>
          </p:cNvPr>
          <p:cNvSpPr txBox="1">
            <a:spLocks/>
          </p:cNvSpPr>
          <p:nvPr/>
        </p:nvSpPr>
        <p:spPr>
          <a:xfrm>
            <a:off x="539552" y="123511"/>
            <a:ext cx="8064896" cy="919895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tabLst>
                <a:tab pos="3771900" algn="l"/>
              </a:tabLst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Министерство образования и науки Республики Башкортостан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tabLst>
                <a:tab pos="3771900" algn="l"/>
              </a:tabLst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Государственное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автономное профессиональное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образовательное учреждение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tabLst>
                <a:tab pos="3771900" algn="l"/>
              </a:tabLst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Уфимский колледж статистики, информатики и вычислительной техники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одзаголовок 6">
            <a:extLst>
              <a:ext uri="{FF2B5EF4-FFF2-40B4-BE49-F238E27FC236}">
                <a16:creationId xmlns:a16="http://schemas.microsoft.com/office/drawing/2014/main" id="{D49A66A8-5A75-4847-91B8-0AAFAF6709EA}"/>
              </a:ext>
            </a:extLst>
          </p:cNvPr>
          <p:cNvSpPr txBox="1">
            <a:spLocks/>
          </p:cNvSpPr>
          <p:nvPr/>
        </p:nvSpPr>
        <p:spPr>
          <a:xfrm>
            <a:off x="-230188" y="4566633"/>
            <a:ext cx="9604375" cy="3429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Уфа 2024</a:t>
            </a:r>
          </a:p>
          <a:p>
            <a:pPr marL="0" indent="0" algn="ctr">
              <a:buFont typeface="Wingdings 2"/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6078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67124"/>
            <a:ext cx="7772400" cy="10632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Протокол тестирования программного продукта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09701" y="3407188"/>
            <a:ext cx="4329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Bahnschrift Light" pitchFamily="34" charset="0"/>
              </a:rPr>
              <a:t>Ввод некорректных данных при входе в систему</a:t>
            </a:r>
            <a:endParaRPr lang="ru-RU" sz="1400" dirty="0">
              <a:latin typeface="Bahnschrift Ligh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7885" y="3407188"/>
            <a:ext cx="3879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Bahnschrift Light" pitchFamily="34" charset="0"/>
              </a:rPr>
              <a:t>Страница пользователя при вводе корректных данных в процессе входа в систему или регистрации</a:t>
            </a:r>
            <a:endParaRPr lang="ru-RU" sz="1400" dirty="0">
              <a:latin typeface="Bahnschrift Light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395536" y="1330353"/>
            <a:ext cx="4343274" cy="207683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 rotWithShape="1">
          <a:blip r:embed="rId4"/>
          <a:srcRect/>
          <a:stretch/>
        </p:blipFill>
        <p:spPr bwMode="auto">
          <a:xfrm>
            <a:off x="4868757" y="1330353"/>
            <a:ext cx="3888432" cy="20768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6984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67124"/>
            <a:ext cx="7772400" cy="10632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Протокол тестирования программного продукта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2123728" y="4117374"/>
            <a:ext cx="5588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Bahnschrift Light" pitchFamily="34" charset="0"/>
              </a:rPr>
              <a:t>Ошибка при вводе некорректных данных в процессе регистрации</a:t>
            </a:r>
            <a:endParaRPr lang="ru-RU" sz="1400" dirty="0">
              <a:latin typeface="Bahnschrift Light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203598"/>
            <a:ext cx="8640960" cy="296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3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67124"/>
            <a:ext cx="7772400" cy="10632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Протокол тестирования программного продукта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09701" y="3407188"/>
            <a:ext cx="4329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Bahnschrift Light" pitchFamily="34" charset="0"/>
              </a:rPr>
              <a:t>Ввод некорректных данных при добавлении модели</a:t>
            </a:r>
            <a:endParaRPr lang="ru-RU" sz="1400" dirty="0">
              <a:latin typeface="Bahnschrift Ligh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7885" y="3407188"/>
            <a:ext cx="3879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Bahnschrift Light" pitchFamily="34" charset="0"/>
              </a:rPr>
              <a:t>Результат ввода корректных </a:t>
            </a:r>
            <a:r>
              <a:rPr lang="ru-RU" sz="1400" dirty="0">
                <a:latin typeface="Bahnschrift Light" pitchFamily="34" charset="0"/>
              </a:rPr>
              <a:t>данных при добавлении модели</a:t>
            </a:r>
          </a:p>
        </p:txBody>
      </p: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4795726" y="1694997"/>
            <a:ext cx="4251250" cy="130880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12" y="1330353"/>
            <a:ext cx="4318171" cy="188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4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67124"/>
            <a:ext cx="7772400" cy="10632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Протокол тестирования программного продукта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46305" y="3407188"/>
            <a:ext cx="4552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Bahnschrift Light" pitchFamily="34" charset="0"/>
              </a:rPr>
              <a:t>Ввод некорректных данных при добавлении отзыва</a:t>
            </a:r>
            <a:endParaRPr lang="ru-RU" sz="1400" dirty="0">
              <a:latin typeface="Bahnschrift Ligh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8810" y="3407188"/>
            <a:ext cx="4225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Bahnschrift Light" pitchFamily="34" charset="0"/>
              </a:rPr>
              <a:t>Результат ввода корректных </a:t>
            </a:r>
            <a:r>
              <a:rPr lang="ru-RU" sz="1400" dirty="0">
                <a:latin typeface="Bahnschrift Light" pitchFamily="34" charset="0"/>
              </a:rPr>
              <a:t>данных при добавлении </a:t>
            </a:r>
            <a:r>
              <a:rPr lang="ru-RU" sz="1400" dirty="0" smtClean="0">
                <a:latin typeface="Bahnschrift Light" pitchFamily="34" charset="0"/>
              </a:rPr>
              <a:t>отзыва</a:t>
            </a:r>
            <a:endParaRPr lang="ru-RU" sz="1400" dirty="0">
              <a:latin typeface="Bahnschrift Light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" y="1622399"/>
            <a:ext cx="4552740" cy="178111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810" y="2031652"/>
            <a:ext cx="4225678" cy="96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67124"/>
            <a:ext cx="7772400" cy="10632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Протокол тестирования программного продукта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386677" y="4371590"/>
            <a:ext cx="6958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Bahnschrift Light" pitchFamily="34" charset="0"/>
              </a:rPr>
              <a:t>Результат тестирования пополнения баланса</a:t>
            </a:r>
            <a:endParaRPr lang="ru-RU" sz="1400" dirty="0">
              <a:latin typeface="Bahnschrift Light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03" y="1237440"/>
            <a:ext cx="8382993" cy="313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9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9558" y="267494"/>
            <a:ext cx="7772400" cy="846835"/>
          </a:xfrm>
        </p:spPr>
        <p:txBody>
          <a:bodyPr>
            <a:normAutofit/>
          </a:bodyPr>
          <a:lstStyle/>
          <a:p>
            <a:r>
              <a:rPr lang="ru-RU" dirty="0" smtClean="0"/>
              <a:t>Руководство пользователя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843808" y="4313954"/>
            <a:ext cx="3246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Bahnschrift Light" pitchFamily="34" charset="0"/>
              </a:rPr>
              <a:t>Главная страница</a:t>
            </a:r>
            <a:endParaRPr lang="ru-RU" sz="1400" dirty="0">
              <a:latin typeface="Bahnschrift Light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1098459" y="1184255"/>
            <a:ext cx="6947082" cy="302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9558" y="267494"/>
            <a:ext cx="7772400" cy="846835"/>
          </a:xfrm>
        </p:spPr>
        <p:txBody>
          <a:bodyPr>
            <a:normAutofit/>
          </a:bodyPr>
          <a:lstStyle/>
          <a:p>
            <a:r>
              <a:rPr lang="ru-RU" dirty="0" smtClean="0"/>
              <a:t>Руководство пользователя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912936" y="4242235"/>
            <a:ext cx="5318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Bahnschrift Light" pitchFamily="34" charset="0"/>
              </a:rPr>
              <a:t>Страница «Подробнее о модели»</a:t>
            </a:r>
            <a:endParaRPr lang="ru-RU" sz="1400" dirty="0">
              <a:latin typeface="Bahnschrift Light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1912937" y="1104787"/>
            <a:ext cx="5318125" cy="31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5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9558" y="267494"/>
            <a:ext cx="7772400" cy="846835"/>
          </a:xfrm>
        </p:spPr>
        <p:txBody>
          <a:bodyPr>
            <a:normAutofit/>
          </a:bodyPr>
          <a:lstStyle/>
          <a:p>
            <a:r>
              <a:rPr lang="ru-RU" dirty="0" smtClean="0"/>
              <a:t>Руководство пользователя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46303" y="3349031"/>
            <a:ext cx="4557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Bahnschrift Light" pitchFamily="34" charset="0"/>
              </a:rPr>
              <a:t>Страница входа в систему</a:t>
            </a:r>
            <a:endParaRPr lang="ru-RU" sz="1400" dirty="0">
              <a:latin typeface="Bahnschrift Ligh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022" y="3347616"/>
            <a:ext cx="4236199" cy="309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Bahnschrift Light" pitchFamily="34" charset="0"/>
              </a:rPr>
              <a:t>Страница регистрации</a:t>
            </a:r>
            <a:endParaRPr lang="ru-RU" sz="1400" dirty="0">
              <a:latin typeface="Bahnschrift Light" pitchFamily="34" charset="0"/>
            </a:endParaRPr>
          </a:p>
        </p:txBody>
      </p:sp>
      <p:pic>
        <p:nvPicPr>
          <p:cNvPr id="11" name="Рисунок 10"/>
          <p:cNvPicPr/>
          <p:nvPr/>
        </p:nvPicPr>
        <p:blipFill rotWithShape="1">
          <a:blip r:embed="rId3"/>
          <a:srcRect l="16644" t="34153" r="16643"/>
          <a:stretch/>
        </p:blipFill>
        <p:spPr>
          <a:xfrm>
            <a:off x="4788023" y="1707654"/>
            <a:ext cx="4241139" cy="164137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4" y="1707654"/>
            <a:ext cx="4557437" cy="16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9558" y="267494"/>
            <a:ext cx="7772400" cy="846835"/>
          </a:xfrm>
        </p:spPr>
        <p:txBody>
          <a:bodyPr>
            <a:normAutofit/>
          </a:bodyPr>
          <a:lstStyle/>
          <a:p>
            <a:r>
              <a:rPr lang="ru-RU" dirty="0" smtClean="0"/>
              <a:t>Руководство пользователя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786890" y="4071620"/>
            <a:ext cx="5570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Bahnschrift Light" pitchFamily="34" charset="0"/>
              </a:rPr>
              <a:t>Личный кабинет пользователя</a:t>
            </a:r>
            <a:endParaRPr lang="ru-RU" sz="1400" dirty="0">
              <a:latin typeface="Bahnschrift Light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1786890" y="1071880"/>
            <a:ext cx="5570220" cy="299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5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9558" y="267494"/>
            <a:ext cx="7772400" cy="846835"/>
          </a:xfrm>
        </p:spPr>
        <p:txBody>
          <a:bodyPr>
            <a:normAutofit/>
          </a:bodyPr>
          <a:lstStyle/>
          <a:p>
            <a:r>
              <a:rPr lang="ru-RU" dirty="0" smtClean="0"/>
              <a:t>Руководство пользователя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19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254935" y="3588493"/>
            <a:ext cx="6634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Bahnschrift Light" pitchFamily="34" charset="0"/>
              </a:rPr>
              <a:t>Страница «Мои модели»</a:t>
            </a:r>
            <a:endParaRPr lang="ru-RU" sz="1400" dirty="0">
              <a:latin typeface="Bahnschrift Light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1254935" y="1555007"/>
            <a:ext cx="6634130" cy="203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5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214197"/>
            <a:ext cx="2952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  <a:latin typeface="Bahnschrift Light" pitchFamily="34" charset="0"/>
              </a:rPr>
              <a:t>Целью </a:t>
            </a:r>
            <a:r>
              <a:rPr lang="ru-RU" dirty="0">
                <a:latin typeface="Bahnschrift Light" pitchFamily="34" charset="0"/>
              </a:rPr>
              <a:t>дипломного проекта является упрощение </a:t>
            </a:r>
            <a:r>
              <a:rPr lang="ru-RU" dirty="0" smtClean="0">
                <a:latin typeface="Bahnschrift Light" pitchFamily="34" charset="0"/>
              </a:rPr>
              <a:t>процессов </a:t>
            </a:r>
            <a:r>
              <a:rPr lang="ru-RU" dirty="0" smtClean="0">
                <a:latin typeface="Bahnschrift Light" pitchFamily="34" charset="0"/>
              </a:rPr>
              <a:t>поиска и продажи трехмерных моделей, а также процесса предоставления посреднических услуг.</a:t>
            </a:r>
            <a:endParaRPr lang="ru-RU" dirty="0">
              <a:latin typeface="Bahnschrift Ligh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9952" y="1173309"/>
            <a:ext cx="43211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  <a:latin typeface="Bahnschrift Light" pitchFamily="34" charset="0"/>
              </a:rPr>
              <a:t>Задачи</a:t>
            </a:r>
            <a:r>
              <a:rPr lang="ru-RU" dirty="0">
                <a:latin typeface="Bahnschrift Light" pitchFamily="34" charset="0"/>
              </a:rPr>
              <a:t> дипломного </a:t>
            </a:r>
            <a:r>
              <a:rPr lang="ru-RU" dirty="0" smtClean="0">
                <a:latin typeface="Bahnschrift Light" pitchFamily="34" charset="0"/>
              </a:rPr>
              <a:t>проекта:</a:t>
            </a:r>
          </a:p>
          <a:p>
            <a:r>
              <a:rPr lang="ru-RU" dirty="0" smtClean="0">
                <a:latin typeface="Bahnschrift Light" pitchFamily="34" charset="0"/>
              </a:rPr>
              <a:t>•изучить предметную область;</a:t>
            </a:r>
          </a:p>
          <a:p>
            <a:r>
              <a:rPr lang="ru-RU" dirty="0" smtClean="0">
                <a:latin typeface="Bahnschrift Light" pitchFamily="34" charset="0"/>
              </a:rPr>
              <a:t>•определить требования к разрабатываемому сервису;</a:t>
            </a:r>
          </a:p>
          <a:p>
            <a:r>
              <a:rPr lang="ru-RU" dirty="0" smtClean="0">
                <a:latin typeface="Bahnschrift Light" pitchFamily="34" charset="0"/>
              </a:rPr>
              <a:t>•выполнить проектирование сервиса;</a:t>
            </a:r>
          </a:p>
          <a:p>
            <a:r>
              <a:rPr lang="ru-RU" dirty="0" smtClean="0">
                <a:latin typeface="Bahnschrift Light" pitchFamily="34" charset="0"/>
              </a:rPr>
              <a:t>•реализовать веб-приложение на основе выбранных технологий;</a:t>
            </a:r>
          </a:p>
          <a:p>
            <a:r>
              <a:rPr lang="ru-RU" dirty="0" smtClean="0">
                <a:latin typeface="Bahnschrift Light" pitchFamily="34" charset="0"/>
              </a:rPr>
              <a:t>•провести тестирования программы.</a:t>
            </a:r>
            <a:endParaRPr lang="ru-RU" dirty="0">
              <a:latin typeface="Bahnschrift Light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77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9558" y="267494"/>
            <a:ext cx="7772400" cy="846835"/>
          </a:xfrm>
        </p:spPr>
        <p:txBody>
          <a:bodyPr>
            <a:normAutofit/>
          </a:bodyPr>
          <a:lstStyle/>
          <a:p>
            <a:r>
              <a:rPr lang="ru-RU" dirty="0" smtClean="0"/>
              <a:t>Руководство пользователя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20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233295" y="4341038"/>
            <a:ext cx="4677409" cy="316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Bahnschrift Light" pitchFamily="34" charset="0"/>
              </a:rPr>
              <a:t>Страница добавления модели</a:t>
            </a:r>
            <a:endParaRPr lang="ru-RU" sz="1400" dirty="0">
              <a:latin typeface="Bahnschrift Light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2233295" y="1119489"/>
            <a:ext cx="4677410" cy="308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9558" y="267494"/>
            <a:ext cx="7772400" cy="846835"/>
          </a:xfrm>
        </p:spPr>
        <p:txBody>
          <a:bodyPr>
            <a:normAutofit/>
          </a:bodyPr>
          <a:lstStyle/>
          <a:p>
            <a:r>
              <a:rPr lang="ru-RU" dirty="0" smtClean="0"/>
              <a:t>Руководство пользователя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21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153551" y="4414824"/>
            <a:ext cx="4836898" cy="317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ru-RU" sz="1400" dirty="0" smtClean="0">
                <a:latin typeface="Bahnschrift Light" pitchFamily="34" charset="0"/>
              </a:rPr>
              <a:t>Страница редактирования модели</a:t>
            </a:r>
            <a:endParaRPr lang="ru-RU" sz="1400" dirty="0">
              <a:latin typeface="Bahnschrift Light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2153551" y="1092651"/>
            <a:ext cx="4836898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2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9558" y="267494"/>
            <a:ext cx="7772400" cy="846835"/>
          </a:xfrm>
        </p:spPr>
        <p:txBody>
          <a:bodyPr>
            <a:normAutofit/>
          </a:bodyPr>
          <a:lstStyle/>
          <a:p>
            <a:r>
              <a:rPr lang="ru-RU" dirty="0" smtClean="0"/>
              <a:t>Руководство пользователя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22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603504" y="3171538"/>
            <a:ext cx="8078454" cy="305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ru-RU" sz="1400" dirty="0">
                <a:latin typeface="Bahnschrift Light" pitchFamily="34" charset="0"/>
              </a:rPr>
              <a:t>Страница </a:t>
            </a:r>
            <a:r>
              <a:rPr lang="ru-RU" sz="1400" dirty="0" smtClean="0">
                <a:latin typeface="Bahnschrift Light" pitchFamily="34" charset="0"/>
              </a:rPr>
              <a:t>«Купленные модели»</a:t>
            </a:r>
            <a:endParaRPr lang="ru-RU" sz="1400" dirty="0">
              <a:latin typeface="Bahnschrift Light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17" y="1419622"/>
            <a:ext cx="8088141" cy="175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9558" y="267494"/>
            <a:ext cx="7772400" cy="846835"/>
          </a:xfrm>
        </p:spPr>
        <p:txBody>
          <a:bodyPr>
            <a:normAutofit/>
          </a:bodyPr>
          <a:lstStyle/>
          <a:p>
            <a:r>
              <a:rPr lang="ru-RU" dirty="0" smtClean="0"/>
              <a:t>Руководство пользователя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23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41442" y="3283184"/>
            <a:ext cx="7461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ru-RU" sz="1400" dirty="0">
                <a:latin typeface="Bahnschrift Light" pitchFamily="34" charset="0"/>
              </a:rPr>
              <a:t>Страница </a:t>
            </a:r>
            <a:r>
              <a:rPr lang="ru-RU" sz="1400" dirty="0" smtClean="0">
                <a:latin typeface="Bahnschrift Light" pitchFamily="34" charset="0"/>
              </a:rPr>
              <a:t>«Мои отзывы»</a:t>
            </a:r>
            <a:endParaRPr lang="ru-RU" sz="1400" dirty="0">
              <a:latin typeface="Bahnschrift Light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841443" y="1871415"/>
            <a:ext cx="7461113" cy="140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7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9558" y="267494"/>
            <a:ext cx="7772400" cy="846835"/>
          </a:xfrm>
        </p:spPr>
        <p:txBody>
          <a:bodyPr>
            <a:normAutofit/>
          </a:bodyPr>
          <a:lstStyle/>
          <a:p>
            <a:r>
              <a:rPr lang="ru-RU" dirty="0" smtClean="0"/>
              <a:t>Руководство пользователя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24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195736" y="4229891"/>
            <a:ext cx="4766364" cy="318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ru-RU" sz="1400" dirty="0">
                <a:latin typeface="Bahnschrift Light" pitchFamily="34" charset="0"/>
              </a:rPr>
              <a:t>Страница </a:t>
            </a:r>
            <a:r>
              <a:rPr lang="ru-RU" sz="1400" dirty="0" smtClean="0">
                <a:latin typeface="Bahnschrift Light" pitchFamily="34" charset="0"/>
              </a:rPr>
              <a:t>«Статистика»</a:t>
            </a:r>
            <a:endParaRPr lang="ru-RU" sz="1400" dirty="0">
              <a:latin typeface="Bahnschrift Light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2195736" y="1073506"/>
            <a:ext cx="4766364" cy="315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7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9558" y="267494"/>
            <a:ext cx="7772400" cy="846835"/>
          </a:xfrm>
        </p:spPr>
        <p:txBody>
          <a:bodyPr>
            <a:normAutofit/>
          </a:bodyPr>
          <a:lstStyle/>
          <a:p>
            <a:r>
              <a:rPr lang="ru-RU" dirty="0" smtClean="0"/>
              <a:t>Руководство пользователя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25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547664" y="4227935"/>
            <a:ext cx="604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ru-RU" sz="1400" dirty="0">
                <a:latin typeface="Bahnschrift Light" pitchFamily="34" charset="0"/>
              </a:rPr>
              <a:t>Страница </a:t>
            </a:r>
            <a:r>
              <a:rPr lang="ru-RU" sz="1400" dirty="0" smtClean="0">
                <a:latin typeface="Bahnschrift Light" pitchFamily="34" charset="0"/>
              </a:rPr>
              <a:t>«Кошелек»</a:t>
            </a:r>
            <a:endParaRPr lang="ru-RU" sz="1400" dirty="0">
              <a:latin typeface="Bahnschrift Light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1547664" y="1114329"/>
            <a:ext cx="6048672" cy="311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6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9558" y="267494"/>
            <a:ext cx="7772400" cy="846835"/>
          </a:xfrm>
        </p:spPr>
        <p:txBody>
          <a:bodyPr>
            <a:normAutofit/>
          </a:bodyPr>
          <a:lstStyle/>
          <a:p>
            <a:r>
              <a:rPr lang="ru-RU" dirty="0" smtClean="0"/>
              <a:t>Руководство пользователя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26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021905" y="3679265"/>
            <a:ext cx="7547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ru-RU" sz="1400" dirty="0" smtClean="0">
                <a:latin typeface="Bahnschrift Light" pitchFamily="34" charset="0"/>
              </a:rPr>
              <a:t>Панель администратора, страница «Модели»</a:t>
            </a:r>
            <a:endParaRPr lang="ru-RU" sz="1400" dirty="0">
              <a:latin typeface="Bahnschrift Light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1021906" y="1440673"/>
            <a:ext cx="7547703" cy="223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9558" y="267494"/>
            <a:ext cx="7772400" cy="846835"/>
          </a:xfrm>
        </p:spPr>
        <p:txBody>
          <a:bodyPr>
            <a:normAutofit/>
          </a:bodyPr>
          <a:lstStyle/>
          <a:p>
            <a:r>
              <a:rPr lang="ru-RU" dirty="0" smtClean="0"/>
              <a:t>Руководство пользователя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27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956855" y="4008928"/>
            <a:ext cx="7003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ru-RU" sz="1400" dirty="0" smtClean="0">
                <a:latin typeface="Bahnschrift Light" pitchFamily="34" charset="0"/>
              </a:rPr>
              <a:t>Панель администратора, страница «Отзывы»</a:t>
            </a:r>
            <a:endParaRPr lang="ru-RU" sz="1400" dirty="0">
              <a:latin typeface="Bahnschrift Light" pitchFamily="34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956855" y="1114328"/>
            <a:ext cx="7003862" cy="289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7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9558" y="267494"/>
            <a:ext cx="7772400" cy="846835"/>
          </a:xfrm>
        </p:spPr>
        <p:txBody>
          <a:bodyPr>
            <a:normAutofit/>
          </a:bodyPr>
          <a:lstStyle/>
          <a:p>
            <a:r>
              <a:rPr lang="ru-RU" dirty="0" smtClean="0"/>
              <a:t>Руководство пользователя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28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956855" y="4008928"/>
            <a:ext cx="7003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ru-RU" sz="1400" dirty="0" smtClean="0">
                <a:latin typeface="Bahnschrift Light" pitchFamily="34" charset="0"/>
              </a:rPr>
              <a:t>Панель администратора, страница «Заказы»</a:t>
            </a:r>
            <a:endParaRPr lang="ru-RU" sz="1400" dirty="0">
              <a:latin typeface="Bahnschrift Light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985989" y="1114329"/>
            <a:ext cx="7172021" cy="289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4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9558" y="267494"/>
            <a:ext cx="7772400" cy="846835"/>
          </a:xfrm>
        </p:spPr>
        <p:txBody>
          <a:bodyPr>
            <a:normAutofit/>
          </a:bodyPr>
          <a:lstStyle/>
          <a:p>
            <a:r>
              <a:rPr lang="ru-RU" dirty="0" smtClean="0"/>
              <a:t>Руководство пользователя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29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956855" y="4008928"/>
            <a:ext cx="7003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ru-RU" sz="1400" dirty="0" smtClean="0">
                <a:latin typeface="Bahnschrift Light" pitchFamily="34" charset="0"/>
              </a:rPr>
              <a:t>Панель администратора, страница «Пользователи»</a:t>
            </a:r>
            <a:endParaRPr lang="ru-RU" sz="1400" dirty="0">
              <a:latin typeface="Bahnschrift Light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1588329" y="1114329"/>
            <a:ext cx="5967341" cy="289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5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прецедентов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00" y="1063229"/>
            <a:ext cx="8172400" cy="352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8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9558" y="267494"/>
            <a:ext cx="7772400" cy="846835"/>
          </a:xfrm>
        </p:spPr>
        <p:txBody>
          <a:bodyPr>
            <a:normAutofit/>
          </a:bodyPr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30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99592" y="1214197"/>
            <a:ext cx="6768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Bahnschrift Light" pitchFamily="34" charset="0"/>
              </a:rPr>
              <a:t>В ходе работы над проектом было разработано веб-приложение для торговли трехмерными моделями. </a:t>
            </a:r>
          </a:p>
          <a:p>
            <a:endParaRPr lang="ru-RU" dirty="0" smtClean="0">
              <a:latin typeface="Bahnschrift Light" pitchFamily="34" charset="0"/>
            </a:endParaRPr>
          </a:p>
          <a:p>
            <a:r>
              <a:rPr lang="ru-RU" dirty="0" smtClean="0">
                <a:latin typeface="Bahnschrift Light" pitchFamily="34" charset="0"/>
              </a:rPr>
              <a:t>Результатом работы стало создание веб-сайта, написанного на языке программирования </a:t>
            </a:r>
            <a:r>
              <a:rPr lang="ru-RU" dirty="0" err="1" smtClean="0">
                <a:latin typeface="Bahnschrift Light" pitchFamily="34" charset="0"/>
              </a:rPr>
              <a:t>JavaScript</a:t>
            </a:r>
            <a:r>
              <a:rPr lang="ru-RU" dirty="0" smtClean="0">
                <a:latin typeface="Bahnschrift Light" pitchFamily="34" charset="0"/>
              </a:rPr>
              <a:t> и PHP, с использованием </a:t>
            </a:r>
            <a:r>
              <a:rPr lang="ru-RU" dirty="0" err="1" smtClean="0">
                <a:latin typeface="Bahnschrift Light" pitchFamily="34" charset="0"/>
              </a:rPr>
              <a:t>фреймворка</a:t>
            </a:r>
            <a:r>
              <a:rPr lang="ru-RU" dirty="0" smtClean="0">
                <a:latin typeface="Bahnschrift Light" pitchFamily="34" charset="0"/>
              </a:rPr>
              <a:t> </a:t>
            </a:r>
            <a:r>
              <a:rPr lang="ru-RU" dirty="0" err="1" smtClean="0">
                <a:latin typeface="Bahnschrift Light" pitchFamily="34" charset="0"/>
              </a:rPr>
              <a:t>Laravel</a:t>
            </a:r>
            <a:r>
              <a:rPr lang="ru-RU" dirty="0" smtClean="0">
                <a:latin typeface="Bahnschrift Light" pitchFamily="34" charset="0"/>
              </a:rPr>
              <a:t>. Для работы с базой данных была использована СУБД </a:t>
            </a:r>
            <a:r>
              <a:rPr lang="ru-RU" dirty="0" err="1" smtClean="0">
                <a:latin typeface="Bahnschrift Light" pitchFamily="34" charset="0"/>
              </a:rPr>
              <a:t>MySQL</a:t>
            </a:r>
            <a:r>
              <a:rPr lang="ru-RU" dirty="0" smtClean="0">
                <a:latin typeface="Bahnschrift Light" pitchFamily="34" charset="0"/>
              </a:rPr>
              <a:t>.</a:t>
            </a:r>
          </a:p>
          <a:p>
            <a:endParaRPr lang="ru-RU" dirty="0" smtClean="0">
              <a:latin typeface="Bahnschrift Light" pitchFamily="34" charset="0"/>
            </a:endParaRPr>
          </a:p>
          <a:p>
            <a:r>
              <a:rPr lang="ru-RU" dirty="0" smtClean="0">
                <a:latin typeface="Bahnschrift Light" pitchFamily="34" charset="0"/>
              </a:rPr>
              <a:t>По результатам работы можно определить, что цель дипломного проекта была достигнута.</a:t>
            </a:r>
            <a:endParaRPr lang="ru-RU" dirty="0"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53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241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Логическая структура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" y="1063229"/>
            <a:ext cx="87725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1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Входная информация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214197"/>
            <a:ext cx="2952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  <a:latin typeface="Bahnschrift Light" pitchFamily="34" charset="0"/>
              </a:rPr>
              <a:t>Входной информацией </a:t>
            </a:r>
            <a:r>
              <a:rPr lang="ru-RU" dirty="0">
                <a:latin typeface="Bahnschrift Light" pitchFamily="34" charset="0"/>
              </a:rPr>
              <a:t>для системы </a:t>
            </a:r>
            <a:r>
              <a:rPr lang="ru-RU" dirty="0" smtClean="0">
                <a:latin typeface="Bahnschrift Light" pitchFamily="34" charset="0"/>
              </a:rPr>
              <a:t>будут </a:t>
            </a:r>
            <a:r>
              <a:rPr lang="ru-RU" dirty="0">
                <a:latin typeface="Bahnschrift Light" pitchFamily="34" charset="0"/>
              </a:rPr>
              <a:t>являться:</a:t>
            </a:r>
          </a:p>
          <a:p>
            <a:r>
              <a:rPr lang="ru-RU" dirty="0" smtClean="0">
                <a:latin typeface="Bahnschrift Light" pitchFamily="34" charset="0"/>
              </a:rPr>
              <a:t>- данные </a:t>
            </a:r>
            <a:r>
              <a:rPr lang="ru-RU" dirty="0">
                <a:latin typeface="Bahnschrift Light" pitchFamily="34" charset="0"/>
              </a:rPr>
              <a:t>о пользователе;</a:t>
            </a:r>
          </a:p>
          <a:p>
            <a:r>
              <a:rPr lang="ru-RU" dirty="0" smtClean="0">
                <a:latin typeface="Bahnschrift Light" pitchFamily="34" charset="0"/>
              </a:rPr>
              <a:t>- данные </a:t>
            </a:r>
            <a:r>
              <a:rPr lang="ru-RU" dirty="0">
                <a:latin typeface="Bahnschrift Light" pitchFamily="34" charset="0"/>
              </a:rPr>
              <a:t>о </a:t>
            </a:r>
            <a:r>
              <a:rPr lang="ru-RU" dirty="0" smtClean="0">
                <a:latin typeface="Bahnschrift Light" pitchFamily="34" charset="0"/>
              </a:rPr>
              <a:t>трехмерных моделях;</a:t>
            </a:r>
            <a:endParaRPr lang="ru-RU" dirty="0">
              <a:latin typeface="Bahnschrift Ligh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9952" y="1173309"/>
            <a:ext cx="4321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  <a:latin typeface="Bahnschrift Light" pitchFamily="34" charset="0"/>
              </a:rPr>
              <a:t>Входным файлом </a:t>
            </a:r>
            <a:r>
              <a:rPr lang="ru-RU" dirty="0">
                <a:latin typeface="Bahnschrift Light" pitchFamily="34" charset="0"/>
              </a:rPr>
              <a:t>будет являться </a:t>
            </a:r>
            <a:r>
              <a:rPr lang="ru-RU" dirty="0" smtClean="0">
                <a:latin typeface="Bahnschrift Light" pitchFamily="34" charset="0"/>
              </a:rPr>
              <a:t>файл с трехмерной моделью. </a:t>
            </a:r>
            <a:endParaRPr lang="ru-RU" dirty="0">
              <a:latin typeface="Bahnschrift Light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pic>
        <p:nvPicPr>
          <p:cNvPr id="5122" name="Picture 2" descr="C:\Users\great\Downloads\folks-man-programmer-writing-c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571750"/>
            <a:ext cx="2367390" cy="147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5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Выходная информация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214197"/>
            <a:ext cx="29523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  <a:latin typeface="Bahnschrift Light" pitchFamily="34" charset="0"/>
              </a:rPr>
              <a:t>Выходной </a:t>
            </a:r>
            <a:r>
              <a:rPr lang="ru-RU" dirty="0">
                <a:solidFill>
                  <a:schemeClr val="accent1"/>
                </a:solidFill>
                <a:latin typeface="Bahnschrift Light" pitchFamily="34" charset="0"/>
              </a:rPr>
              <a:t>информацией </a:t>
            </a:r>
            <a:r>
              <a:rPr lang="ru-RU" dirty="0" smtClean="0">
                <a:latin typeface="Bahnschrift Light" pitchFamily="34" charset="0"/>
              </a:rPr>
              <a:t>для </a:t>
            </a:r>
            <a:r>
              <a:rPr lang="ru-RU" dirty="0">
                <a:latin typeface="Bahnschrift Light" pitchFamily="34" charset="0"/>
              </a:rPr>
              <a:t>системы будут являться:</a:t>
            </a:r>
          </a:p>
          <a:p>
            <a:r>
              <a:rPr lang="ru-RU" dirty="0" smtClean="0">
                <a:latin typeface="Bahnschrift Light" pitchFamily="34" charset="0"/>
              </a:rPr>
              <a:t>- данные </a:t>
            </a:r>
            <a:r>
              <a:rPr lang="ru-RU" dirty="0">
                <a:latin typeface="Bahnschrift Light" pitchFamily="34" charset="0"/>
              </a:rPr>
              <a:t>о </a:t>
            </a:r>
            <a:r>
              <a:rPr lang="ru-RU" dirty="0" smtClean="0">
                <a:latin typeface="Bahnschrift Light" pitchFamily="34" charset="0"/>
              </a:rPr>
              <a:t>доступных для пользователя трехмерных моделях;</a:t>
            </a:r>
            <a:endParaRPr lang="ru-RU" dirty="0">
              <a:latin typeface="Bahnschrift Light" pitchFamily="34" charset="0"/>
            </a:endParaRPr>
          </a:p>
          <a:p>
            <a:r>
              <a:rPr lang="ru-RU" dirty="0" smtClean="0">
                <a:latin typeface="Bahnschrift Light" pitchFamily="34" charset="0"/>
              </a:rPr>
              <a:t>- данные </a:t>
            </a:r>
            <a:r>
              <a:rPr lang="ru-RU" dirty="0">
                <a:latin typeface="Bahnschrift Light" pitchFamily="34" charset="0"/>
              </a:rPr>
              <a:t>о </a:t>
            </a:r>
            <a:r>
              <a:rPr lang="ru-RU" dirty="0" smtClean="0">
                <a:latin typeface="Bahnschrift Light" pitchFamily="34" charset="0"/>
              </a:rPr>
              <a:t>заказах пользователя;</a:t>
            </a:r>
            <a:endParaRPr lang="ru-RU" dirty="0">
              <a:latin typeface="Bahnschrift Light" pitchFamily="34" charset="0"/>
            </a:endParaRPr>
          </a:p>
          <a:p>
            <a:r>
              <a:rPr lang="ru-RU" dirty="0" smtClean="0">
                <a:latin typeface="Bahnschrift Light" pitchFamily="34" charset="0"/>
              </a:rPr>
              <a:t>- </a:t>
            </a:r>
            <a:r>
              <a:rPr lang="ru-RU" dirty="0">
                <a:latin typeface="Bahnschrift Light" pitchFamily="34" charset="0"/>
              </a:rPr>
              <a:t>с</a:t>
            </a:r>
            <a:r>
              <a:rPr lang="ru-RU" dirty="0" smtClean="0">
                <a:latin typeface="Bahnschrift Light" pitchFamily="34" charset="0"/>
              </a:rPr>
              <a:t>чета на оплату.</a:t>
            </a:r>
            <a:endParaRPr lang="ru-RU" dirty="0">
              <a:latin typeface="Bahnschrift Ligh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9952" y="1173309"/>
            <a:ext cx="4321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  <a:latin typeface="Bahnschrift Light" pitchFamily="34" charset="0"/>
              </a:rPr>
              <a:t>Выходными файлами </a:t>
            </a:r>
            <a:r>
              <a:rPr lang="ru-RU" dirty="0" smtClean="0">
                <a:latin typeface="Bahnschrift Light" pitchFamily="34" charset="0"/>
              </a:rPr>
              <a:t>будут </a:t>
            </a:r>
            <a:r>
              <a:rPr lang="ru-RU" dirty="0">
                <a:latin typeface="Bahnschrift Light" pitchFamily="34" charset="0"/>
              </a:rPr>
              <a:t>являться </a:t>
            </a:r>
            <a:r>
              <a:rPr lang="ru-RU" dirty="0" smtClean="0">
                <a:latin typeface="Bahnschrift Light" pitchFamily="34" charset="0"/>
              </a:rPr>
              <a:t>отчеты по соответствующей выходной информации. </a:t>
            </a:r>
            <a:endParaRPr lang="ru-RU" dirty="0">
              <a:latin typeface="Bahnschrift Light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pic>
        <p:nvPicPr>
          <p:cNvPr id="5122" name="Picture 2" descr="C:\Users\great\Downloads\folks-man-programmer-writing-c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571750"/>
            <a:ext cx="2367390" cy="147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9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отношений базы данных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pic>
        <p:nvPicPr>
          <p:cNvPr id="7" name="Рисунок 6" descr="D:\Share\Работа\Ваня\c2c-market\Diagrams\ER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15566"/>
            <a:ext cx="6912768" cy="3989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42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разработки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899592" y="1214197"/>
            <a:ext cx="4896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  <a:latin typeface="Bahnschrift Light" pitchFamily="34" charset="0"/>
              </a:rPr>
              <a:t>Средствами разработки </a:t>
            </a:r>
            <a:r>
              <a:rPr lang="ru-RU" dirty="0" smtClean="0">
                <a:latin typeface="Bahnschrift Light" pitchFamily="34" charset="0"/>
              </a:rPr>
              <a:t>при создании веб-приложения являются:</a:t>
            </a:r>
            <a:endParaRPr lang="ru-RU" dirty="0">
              <a:latin typeface="Bahnschrift Light" pitchFamily="34" charset="0"/>
            </a:endParaRPr>
          </a:p>
          <a:p>
            <a:r>
              <a:rPr lang="ru-RU" dirty="0" smtClean="0">
                <a:latin typeface="Bahnschrift Light" pitchFamily="34" charset="0"/>
              </a:rPr>
              <a:t>- </a:t>
            </a:r>
            <a:r>
              <a:rPr lang="en-US" dirty="0" smtClean="0">
                <a:latin typeface="Bahnschrift Light" pitchFamily="34" charset="0"/>
              </a:rPr>
              <a:t>PHP </a:t>
            </a:r>
            <a:r>
              <a:rPr lang="ru-RU" dirty="0" smtClean="0">
                <a:latin typeface="Bahnschrift Light" pitchFamily="34" charset="0"/>
              </a:rPr>
              <a:t>с использованием </a:t>
            </a:r>
            <a:r>
              <a:rPr lang="en-US" dirty="0" err="1" smtClean="0">
                <a:latin typeface="Bahnschrift Light" pitchFamily="34" charset="0"/>
              </a:rPr>
              <a:t>Laravel</a:t>
            </a:r>
            <a:r>
              <a:rPr lang="ru-RU" dirty="0" smtClean="0">
                <a:latin typeface="Bahnschrift Light" pitchFamily="34" charset="0"/>
              </a:rPr>
              <a:t>;</a:t>
            </a:r>
            <a:endParaRPr lang="ru-RU" dirty="0">
              <a:latin typeface="Bahnschrift Light" pitchFamily="34" charset="0"/>
            </a:endParaRPr>
          </a:p>
          <a:p>
            <a:r>
              <a:rPr lang="ru-RU" dirty="0" smtClean="0">
                <a:latin typeface="Bahnschrift Light" pitchFamily="34" charset="0"/>
              </a:rPr>
              <a:t>- </a:t>
            </a:r>
            <a:r>
              <a:rPr lang="en-US" dirty="0" smtClean="0">
                <a:latin typeface="Bahnschrift Light" pitchFamily="34" charset="0"/>
              </a:rPr>
              <a:t>CSS</a:t>
            </a:r>
            <a:r>
              <a:rPr lang="ru-RU" dirty="0" smtClean="0">
                <a:latin typeface="Bahnschrift Light" pitchFamily="34" charset="0"/>
              </a:rPr>
              <a:t>;</a:t>
            </a:r>
            <a:endParaRPr lang="ru-RU" dirty="0">
              <a:latin typeface="Bahnschrift Light" pitchFamily="34" charset="0"/>
            </a:endParaRPr>
          </a:p>
          <a:p>
            <a:r>
              <a:rPr lang="ru-RU" dirty="0" smtClean="0">
                <a:latin typeface="Bahnschrift Light" pitchFamily="34" charset="0"/>
              </a:rPr>
              <a:t>- </a:t>
            </a:r>
            <a:r>
              <a:rPr lang="en-US" dirty="0" smtClean="0">
                <a:latin typeface="Bahnschrift Light" pitchFamily="34" charset="0"/>
              </a:rPr>
              <a:t>HTML</a:t>
            </a:r>
            <a:r>
              <a:rPr lang="ru-RU" dirty="0" smtClean="0">
                <a:latin typeface="Bahnschrift Light" pitchFamily="34" charset="0"/>
              </a:rPr>
              <a:t>;</a:t>
            </a:r>
          </a:p>
          <a:p>
            <a:r>
              <a:rPr lang="ru-RU" dirty="0">
                <a:latin typeface="Bahnschrift Light" pitchFamily="34" charset="0"/>
              </a:rPr>
              <a:t>- </a:t>
            </a:r>
            <a:r>
              <a:rPr lang="en-US" dirty="0" smtClean="0">
                <a:latin typeface="Bahnschrift Light" pitchFamily="34" charset="0"/>
              </a:rPr>
              <a:t>JavaScript</a:t>
            </a:r>
            <a:r>
              <a:rPr lang="ru-RU" dirty="0" smtClean="0">
                <a:latin typeface="Bahnschrift Light" pitchFamily="34" charset="0"/>
              </a:rPr>
              <a:t>;</a:t>
            </a:r>
            <a:endParaRPr lang="ru-RU" dirty="0">
              <a:latin typeface="Bahnschrift Light" pitchFamily="34" charset="0"/>
            </a:endParaRPr>
          </a:p>
          <a:p>
            <a:r>
              <a:rPr lang="ru-RU" dirty="0" smtClean="0">
                <a:latin typeface="Bahnschrift Light" pitchFamily="34" charset="0"/>
              </a:rPr>
              <a:t>- </a:t>
            </a:r>
            <a:r>
              <a:rPr lang="en-US" dirty="0" smtClean="0">
                <a:latin typeface="Bahnschrift Light" pitchFamily="34" charset="0"/>
              </a:rPr>
              <a:t>MySQL</a:t>
            </a:r>
            <a:r>
              <a:rPr lang="ru-RU" dirty="0" smtClean="0">
                <a:latin typeface="Bahnschrift Light" pitchFamily="34" charset="0"/>
              </a:rPr>
              <a:t>.</a:t>
            </a:r>
            <a:endParaRPr lang="ru-RU" dirty="0">
              <a:latin typeface="Bahnschrift Light" pitchFamily="34" charset="0"/>
            </a:endParaRPr>
          </a:p>
        </p:txBody>
      </p:sp>
      <p:pic>
        <p:nvPicPr>
          <p:cNvPr id="4098" name="Picture 2" descr="C:\Users\great\Downloads\folks-workf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851670"/>
            <a:ext cx="2351083" cy="235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79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67124"/>
            <a:ext cx="7772400" cy="10632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Протокол тестирования программного продукта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678396" y="1238941"/>
            <a:ext cx="82140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 Light" pitchFamily="34" charset="0"/>
              </a:rPr>
              <a:t>- </a:t>
            </a:r>
            <a:r>
              <a:rPr lang="ru-RU" dirty="0" smtClean="0">
                <a:latin typeface="Bahnschrift Light" pitchFamily="34" charset="0"/>
              </a:rPr>
              <a:t>тестирование </a:t>
            </a:r>
            <a:r>
              <a:rPr lang="ru-RU" dirty="0">
                <a:latin typeface="Bahnschrift Light" pitchFamily="34" charset="0"/>
              </a:rPr>
              <a:t>входа при вводе некорректных данных;</a:t>
            </a:r>
          </a:p>
          <a:p>
            <a:r>
              <a:rPr lang="ru-RU" dirty="0" smtClean="0">
                <a:latin typeface="Bahnschrift Light" pitchFamily="34" charset="0"/>
              </a:rPr>
              <a:t>- тестирование </a:t>
            </a:r>
            <a:r>
              <a:rPr lang="ru-RU" dirty="0">
                <a:latin typeface="Bahnschrift Light" pitchFamily="34" charset="0"/>
              </a:rPr>
              <a:t>входа при вводе корректных данных</a:t>
            </a:r>
            <a:r>
              <a:rPr lang="ru-RU" dirty="0" smtClean="0">
                <a:latin typeface="Bahnschrift Light" pitchFamily="34" charset="0"/>
              </a:rPr>
              <a:t>;</a:t>
            </a:r>
          </a:p>
          <a:p>
            <a:r>
              <a:rPr lang="ru-RU" dirty="0" smtClean="0">
                <a:latin typeface="Bahnschrift Light" pitchFamily="34" charset="0"/>
              </a:rPr>
              <a:t>- тестирование регистрации при вводе корректных данных</a:t>
            </a:r>
            <a:r>
              <a:rPr lang="en-US" dirty="0" smtClean="0">
                <a:latin typeface="Bahnschrift Light" pitchFamily="34" charset="0"/>
              </a:rPr>
              <a:t>;</a:t>
            </a:r>
            <a:endParaRPr lang="ru-RU" dirty="0" smtClean="0">
              <a:latin typeface="Bahnschrift Light" pitchFamily="34" charset="0"/>
            </a:endParaRPr>
          </a:p>
          <a:p>
            <a:r>
              <a:rPr lang="ru-RU" dirty="0" smtClean="0">
                <a:latin typeface="Bahnschrift Light" pitchFamily="34" charset="0"/>
              </a:rPr>
              <a:t>- тестирование регистрации при вводе некорректных данных</a:t>
            </a:r>
            <a:r>
              <a:rPr lang="en-US" dirty="0" smtClean="0">
                <a:latin typeface="Bahnschrift Light" pitchFamily="34" charset="0"/>
              </a:rPr>
              <a:t>;</a:t>
            </a:r>
            <a:endParaRPr lang="ru-RU" dirty="0">
              <a:latin typeface="Bahnschrift Light" pitchFamily="34" charset="0"/>
            </a:endParaRPr>
          </a:p>
          <a:p>
            <a:r>
              <a:rPr lang="ru-RU" dirty="0">
                <a:latin typeface="Bahnschrift Light" pitchFamily="34" charset="0"/>
              </a:rPr>
              <a:t>- </a:t>
            </a:r>
            <a:r>
              <a:rPr lang="ru-RU" dirty="0" smtClean="0">
                <a:latin typeface="Bahnschrift Light" pitchFamily="34" charset="0"/>
              </a:rPr>
              <a:t>тестирование добавления новой модели при вводе корректных данных</a:t>
            </a:r>
            <a:r>
              <a:rPr lang="en-US" dirty="0" smtClean="0">
                <a:latin typeface="Bahnschrift Light" pitchFamily="34" charset="0"/>
              </a:rPr>
              <a:t>;</a:t>
            </a:r>
            <a:endParaRPr lang="ru-RU" dirty="0" smtClean="0">
              <a:latin typeface="Bahnschrift Light" pitchFamily="34" charset="0"/>
            </a:endParaRPr>
          </a:p>
          <a:p>
            <a:r>
              <a:rPr lang="ru-RU" dirty="0">
                <a:latin typeface="Bahnschrift Light" pitchFamily="34" charset="0"/>
              </a:rPr>
              <a:t>- </a:t>
            </a:r>
            <a:r>
              <a:rPr lang="ru-RU" dirty="0" smtClean="0">
                <a:latin typeface="Bahnschrift Light" pitchFamily="34" charset="0"/>
              </a:rPr>
              <a:t>тестирование добавления новой модели при вводе некорректных данных</a:t>
            </a:r>
            <a:r>
              <a:rPr lang="en-US" dirty="0" smtClean="0">
                <a:latin typeface="Bahnschrift Light" pitchFamily="34" charset="0"/>
              </a:rPr>
              <a:t>;</a:t>
            </a:r>
            <a:endParaRPr lang="ru-RU" dirty="0">
              <a:latin typeface="Bahnschrift Light" pitchFamily="34" charset="0"/>
            </a:endParaRPr>
          </a:p>
          <a:p>
            <a:r>
              <a:rPr lang="ru-RU" dirty="0" smtClean="0">
                <a:latin typeface="Bahnschrift Light" pitchFamily="34" charset="0"/>
              </a:rPr>
              <a:t>- тестирование добавление нового отзыва при вводе корректных данных;</a:t>
            </a:r>
          </a:p>
          <a:p>
            <a:r>
              <a:rPr lang="ru-RU" dirty="0" smtClean="0">
                <a:latin typeface="Bahnschrift Light" pitchFamily="34" charset="0"/>
              </a:rPr>
              <a:t>- тестирование </a:t>
            </a:r>
            <a:r>
              <a:rPr lang="ru-RU" dirty="0">
                <a:latin typeface="Bahnschrift Light" pitchFamily="34" charset="0"/>
              </a:rPr>
              <a:t>добавление нового отзыва при вводе </a:t>
            </a:r>
            <a:r>
              <a:rPr lang="ru-RU" dirty="0" smtClean="0">
                <a:latin typeface="Bahnschrift Light" pitchFamily="34" charset="0"/>
              </a:rPr>
              <a:t>некорректных данных</a:t>
            </a:r>
            <a:r>
              <a:rPr lang="en-US" dirty="0" smtClean="0">
                <a:latin typeface="Bahnschrift Light" pitchFamily="34" charset="0"/>
              </a:rPr>
              <a:t>;</a:t>
            </a:r>
          </a:p>
          <a:p>
            <a:r>
              <a:rPr lang="ru-RU" dirty="0" smtClean="0">
                <a:latin typeface="Bahnschrift Light" pitchFamily="34" charset="0"/>
              </a:rPr>
              <a:t>- тестирование пополнения баланса</a:t>
            </a:r>
            <a:r>
              <a:rPr lang="en-US" dirty="0" smtClean="0">
                <a:latin typeface="Bahnschrift Light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3479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316</TotalTime>
  <Words>580</Words>
  <Application>Microsoft Office PowerPoint</Application>
  <PresentationFormat>Экран (16:9)</PresentationFormat>
  <Paragraphs>157</Paragraphs>
  <Slides>31</Slides>
  <Notes>30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31</vt:i4>
      </vt:variant>
    </vt:vector>
  </HeadingPairs>
  <TitlesOfParts>
    <vt:vector size="41" baseType="lpstr">
      <vt:lpstr>Arial</vt:lpstr>
      <vt:lpstr>Bahnschrift Light</vt:lpstr>
      <vt:lpstr>Calibri</vt:lpstr>
      <vt:lpstr>Cambria</vt:lpstr>
      <vt:lpstr>Franklin Gothic Book</vt:lpstr>
      <vt:lpstr>Perpetua</vt:lpstr>
      <vt:lpstr>Times New Roman</vt:lpstr>
      <vt:lpstr>Wingdings 2</vt:lpstr>
      <vt:lpstr>Справедливость</vt:lpstr>
      <vt:lpstr>Специальное оформление</vt:lpstr>
      <vt:lpstr>Разработка веб-приложения для продажи трехмерных моделей</vt:lpstr>
      <vt:lpstr>Цели и задачи </vt:lpstr>
      <vt:lpstr>Диаграмма прецедентов</vt:lpstr>
      <vt:lpstr>Логическая структура</vt:lpstr>
      <vt:lpstr>Входная информация</vt:lpstr>
      <vt:lpstr>Выходная информация</vt:lpstr>
      <vt:lpstr>Схема отношений базы данных</vt:lpstr>
      <vt:lpstr>Средства разработки</vt:lpstr>
      <vt:lpstr>Протокол тестирования программного продукта</vt:lpstr>
      <vt:lpstr>Протокол тестирования программного продукта</vt:lpstr>
      <vt:lpstr>Протокол тестирования программного продукта</vt:lpstr>
      <vt:lpstr>Протокол тестирования программного продукта</vt:lpstr>
      <vt:lpstr>Протокол тестирования программного продукта</vt:lpstr>
      <vt:lpstr>Протокол тестирования программного продукта</vt:lpstr>
      <vt:lpstr>Руководство пользователя</vt:lpstr>
      <vt:lpstr>Руководство пользователя</vt:lpstr>
      <vt:lpstr>Руководство пользователя</vt:lpstr>
      <vt:lpstr>Руководство пользователя</vt:lpstr>
      <vt:lpstr>Руководство пользователя</vt:lpstr>
      <vt:lpstr>Руководство пользователя</vt:lpstr>
      <vt:lpstr>Руководство пользователя</vt:lpstr>
      <vt:lpstr>Руководство пользователя</vt:lpstr>
      <vt:lpstr>Руководство пользователя</vt:lpstr>
      <vt:lpstr>Руководство пользователя</vt:lpstr>
      <vt:lpstr>Руководство пользователя</vt:lpstr>
      <vt:lpstr>Руководство пользователя</vt:lpstr>
      <vt:lpstr>Руководство пользователя</vt:lpstr>
      <vt:lpstr>Руководство пользователя</vt:lpstr>
      <vt:lpstr>Руководство пользователя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кулинарного интернет-портала для поиска заведений «Еда рядом.ру»</dc:title>
  <dc:creator>Екатерина Хайбуллина</dc:creator>
  <cp:lastModifiedBy>DogNellaf</cp:lastModifiedBy>
  <cp:revision>66</cp:revision>
  <dcterms:created xsi:type="dcterms:W3CDTF">2023-06-19T15:55:17Z</dcterms:created>
  <dcterms:modified xsi:type="dcterms:W3CDTF">2024-06-21T13:46:59Z</dcterms:modified>
</cp:coreProperties>
</file>