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2EE60-E951-4FB5-9EE9-94C000531E1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4CD372-3743-4464-88B7-411A3DA519BD}">
      <dgm:prSet/>
      <dgm:spPr/>
      <dgm:t>
        <a:bodyPr/>
        <a:lstStyle/>
        <a:p>
          <a:r>
            <a:rPr lang="en-GB"/>
            <a:t>Pathfinding Techniques – Pathing Algorithms such as A*, Dijkstra’s, etc.</a:t>
          </a:r>
          <a:endParaRPr lang="en-US"/>
        </a:p>
      </dgm:t>
    </dgm:pt>
    <dgm:pt modelId="{91730553-F36E-4482-9077-7B07BE265F38}" type="parTrans" cxnId="{9F7157FD-2105-4580-A341-EC739696ABD3}">
      <dgm:prSet/>
      <dgm:spPr/>
      <dgm:t>
        <a:bodyPr/>
        <a:lstStyle/>
        <a:p>
          <a:endParaRPr lang="en-US"/>
        </a:p>
      </dgm:t>
    </dgm:pt>
    <dgm:pt modelId="{E94701B8-B522-41D0-B923-73755BF6E115}" type="sibTrans" cxnId="{9F7157FD-2105-4580-A341-EC739696ABD3}">
      <dgm:prSet/>
      <dgm:spPr/>
      <dgm:t>
        <a:bodyPr/>
        <a:lstStyle/>
        <a:p>
          <a:endParaRPr lang="en-US"/>
        </a:p>
      </dgm:t>
    </dgm:pt>
    <dgm:pt modelId="{A1F06A6D-4AFA-4F7D-8AFE-F122BF45D4C5}">
      <dgm:prSet/>
      <dgm:spPr/>
      <dgm:t>
        <a:bodyPr/>
        <a:lstStyle/>
        <a:p>
          <a:r>
            <a:rPr lang="en-GB"/>
            <a:t>Hardware – Python, IDEs, Virtual Environments, etc.</a:t>
          </a:r>
          <a:endParaRPr lang="en-US"/>
        </a:p>
      </dgm:t>
    </dgm:pt>
    <dgm:pt modelId="{94405EFC-EBF9-4F12-BD44-9383875415ED}" type="parTrans" cxnId="{967B2B7E-CDD2-4F49-A581-DF67751D0A8F}">
      <dgm:prSet/>
      <dgm:spPr/>
      <dgm:t>
        <a:bodyPr/>
        <a:lstStyle/>
        <a:p>
          <a:endParaRPr lang="en-US"/>
        </a:p>
      </dgm:t>
    </dgm:pt>
    <dgm:pt modelId="{1ABCF858-9B70-479D-95EC-99CB7BE5D301}" type="sibTrans" cxnId="{967B2B7E-CDD2-4F49-A581-DF67751D0A8F}">
      <dgm:prSet/>
      <dgm:spPr/>
      <dgm:t>
        <a:bodyPr/>
        <a:lstStyle/>
        <a:p>
          <a:endParaRPr lang="en-US"/>
        </a:p>
      </dgm:t>
    </dgm:pt>
    <dgm:pt modelId="{9599852F-599A-41A3-98D5-7DBB76875B13}">
      <dgm:prSet/>
      <dgm:spPr/>
      <dgm:t>
        <a:bodyPr/>
        <a:lstStyle/>
        <a:p>
          <a:r>
            <a:rPr lang="en-IE"/>
            <a:t>Area Assessing Techniques – LiDar, Photogrammetry, etc.</a:t>
          </a:r>
          <a:endParaRPr lang="en-US"/>
        </a:p>
      </dgm:t>
    </dgm:pt>
    <dgm:pt modelId="{A37ED9B7-01AE-4F41-949F-043E1F58D8F0}" type="parTrans" cxnId="{3C22A141-77CD-4379-B2A5-8EFDADFBEAC6}">
      <dgm:prSet/>
      <dgm:spPr/>
      <dgm:t>
        <a:bodyPr/>
        <a:lstStyle/>
        <a:p>
          <a:endParaRPr lang="en-US"/>
        </a:p>
      </dgm:t>
    </dgm:pt>
    <dgm:pt modelId="{F638595A-4ADA-4376-A354-B69E995D477F}" type="sibTrans" cxnId="{3C22A141-77CD-4379-B2A5-8EFDADFBEAC6}">
      <dgm:prSet/>
      <dgm:spPr/>
      <dgm:t>
        <a:bodyPr/>
        <a:lstStyle/>
        <a:p>
          <a:endParaRPr lang="en-US"/>
        </a:p>
      </dgm:t>
    </dgm:pt>
    <dgm:pt modelId="{B3C36297-4260-40D4-A202-061DF256E046}">
      <dgm:prSet/>
      <dgm:spPr/>
      <dgm:t>
        <a:bodyPr/>
        <a:lstStyle/>
        <a:p>
          <a:r>
            <a:rPr lang="en-IE"/>
            <a:t>Geography – Carrauntoohil Area Assessment, using Elevation Data.</a:t>
          </a:r>
          <a:endParaRPr lang="en-US"/>
        </a:p>
      </dgm:t>
    </dgm:pt>
    <dgm:pt modelId="{A99148C6-F3C9-4CE8-9088-124B3BAE2A8A}" type="parTrans" cxnId="{441CF368-8FE5-43BC-AD15-DFE173E38D0E}">
      <dgm:prSet/>
      <dgm:spPr/>
      <dgm:t>
        <a:bodyPr/>
        <a:lstStyle/>
        <a:p>
          <a:endParaRPr lang="en-US"/>
        </a:p>
      </dgm:t>
    </dgm:pt>
    <dgm:pt modelId="{D7EE2669-935B-44A1-A488-06EA0E089672}" type="sibTrans" cxnId="{441CF368-8FE5-43BC-AD15-DFE173E38D0E}">
      <dgm:prSet/>
      <dgm:spPr/>
      <dgm:t>
        <a:bodyPr/>
        <a:lstStyle/>
        <a:p>
          <a:endParaRPr lang="en-US"/>
        </a:p>
      </dgm:t>
    </dgm:pt>
    <dgm:pt modelId="{8447C9E0-5AC1-4439-8624-CE6FE69BD454}">
      <dgm:prSet/>
      <dgm:spPr/>
      <dgm:t>
        <a:bodyPr/>
        <a:lstStyle/>
        <a:p>
          <a:r>
            <a:rPr lang="en-IE"/>
            <a:t>Global Positioning System(GPS) – Modern Navigation Comparison.</a:t>
          </a:r>
          <a:endParaRPr lang="en-US"/>
        </a:p>
      </dgm:t>
    </dgm:pt>
    <dgm:pt modelId="{1E141975-1A27-45FC-A187-5AA1DF469EC6}" type="parTrans" cxnId="{0A3CFBE2-F540-4609-B59F-96EB072E36F7}">
      <dgm:prSet/>
      <dgm:spPr/>
      <dgm:t>
        <a:bodyPr/>
        <a:lstStyle/>
        <a:p>
          <a:endParaRPr lang="en-US"/>
        </a:p>
      </dgm:t>
    </dgm:pt>
    <dgm:pt modelId="{D28A9B77-9FDD-4CEB-BD5A-93E4436AA515}" type="sibTrans" cxnId="{0A3CFBE2-F540-4609-B59F-96EB072E36F7}">
      <dgm:prSet/>
      <dgm:spPr/>
      <dgm:t>
        <a:bodyPr/>
        <a:lstStyle/>
        <a:p>
          <a:endParaRPr lang="en-US"/>
        </a:p>
      </dgm:t>
    </dgm:pt>
    <dgm:pt modelId="{855FAD5C-0D5A-4023-86C5-7C80325C108C}" type="pres">
      <dgm:prSet presAssocID="{1EB2EE60-E951-4FB5-9EE9-94C000531E1B}" presName="diagram" presStyleCnt="0">
        <dgm:presLayoutVars>
          <dgm:dir/>
          <dgm:resizeHandles val="exact"/>
        </dgm:presLayoutVars>
      </dgm:prSet>
      <dgm:spPr/>
    </dgm:pt>
    <dgm:pt modelId="{2B504778-47E2-4705-8313-68B1A3B65BB0}" type="pres">
      <dgm:prSet presAssocID="{B44CD372-3743-4464-88B7-411A3DA519BD}" presName="node" presStyleLbl="node1" presStyleIdx="0" presStyleCnt="5">
        <dgm:presLayoutVars>
          <dgm:bulletEnabled val="1"/>
        </dgm:presLayoutVars>
      </dgm:prSet>
      <dgm:spPr/>
    </dgm:pt>
    <dgm:pt modelId="{3EA95564-EBC8-477F-A054-6D296597AC7C}" type="pres">
      <dgm:prSet presAssocID="{E94701B8-B522-41D0-B923-73755BF6E115}" presName="sibTrans" presStyleCnt="0"/>
      <dgm:spPr/>
    </dgm:pt>
    <dgm:pt modelId="{409D43C9-7571-4377-BF73-218E6BA9CA32}" type="pres">
      <dgm:prSet presAssocID="{A1F06A6D-4AFA-4F7D-8AFE-F122BF45D4C5}" presName="node" presStyleLbl="node1" presStyleIdx="1" presStyleCnt="5">
        <dgm:presLayoutVars>
          <dgm:bulletEnabled val="1"/>
        </dgm:presLayoutVars>
      </dgm:prSet>
      <dgm:spPr/>
    </dgm:pt>
    <dgm:pt modelId="{AE701902-3706-4C77-B305-E8B235812FE2}" type="pres">
      <dgm:prSet presAssocID="{1ABCF858-9B70-479D-95EC-99CB7BE5D301}" presName="sibTrans" presStyleCnt="0"/>
      <dgm:spPr/>
    </dgm:pt>
    <dgm:pt modelId="{321AB5FC-7B65-4E72-ADF9-1F4A22FB478E}" type="pres">
      <dgm:prSet presAssocID="{9599852F-599A-41A3-98D5-7DBB76875B13}" presName="node" presStyleLbl="node1" presStyleIdx="2" presStyleCnt="5">
        <dgm:presLayoutVars>
          <dgm:bulletEnabled val="1"/>
        </dgm:presLayoutVars>
      </dgm:prSet>
      <dgm:spPr/>
    </dgm:pt>
    <dgm:pt modelId="{96350598-D08A-43BB-91B4-3E9FF4BB57BC}" type="pres">
      <dgm:prSet presAssocID="{F638595A-4ADA-4376-A354-B69E995D477F}" presName="sibTrans" presStyleCnt="0"/>
      <dgm:spPr/>
    </dgm:pt>
    <dgm:pt modelId="{59A7AA9A-8F02-41B0-B27E-827D06A962E6}" type="pres">
      <dgm:prSet presAssocID="{B3C36297-4260-40D4-A202-061DF256E046}" presName="node" presStyleLbl="node1" presStyleIdx="3" presStyleCnt="5">
        <dgm:presLayoutVars>
          <dgm:bulletEnabled val="1"/>
        </dgm:presLayoutVars>
      </dgm:prSet>
      <dgm:spPr/>
    </dgm:pt>
    <dgm:pt modelId="{71AF169E-5346-425A-A6F1-9E6116B4A38F}" type="pres">
      <dgm:prSet presAssocID="{D7EE2669-935B-44A1-A488-06EA0E089672}" presName="sibTrans" presStyleCnt="0"/>
      <dgm:spPr/>
    </dgm:pt>
    <dgm:pt modelId="{B97BE3E3-E89F-440A-AA9A-D0A705F1C7AB}" type="pres">
      <dgm:prSet presAssocID="{8447C9E0-5AC1-4439-8624-CE6FE69BD454}" presName="node" presStyleLbl="node1" presStyleIdx="4" presStyleCnt="5">
        <dgm:presLayoutVars>
          <dgm:bulletEnabled val="1"/>
        </dgm:presLayoutVars>
      </dgm:prSet>
      <dgm:spPr/>
    </dgm:pt>
  </dgm:ptLst>
  <dgm:cxnLst>
    <dgm:cxn modelId="{F4F42A01-D0C5-486B-8350-31251A1F868C}" type="presOf" srcId="{9599852F-599A-41A3-98D5-7DBB76875B13}" destId="{321AB5FC-7B65-4E72-ADF9-1F4A22FB478E}" srcOrd="0" destOrd="0" presId="urn:microsoft.com/office/officeart/2005/8/layout/default"/>
    <dgm:cxn modelId="{E4A47F33-B1B3-4FBF-A4AA-E8902792C149}" type="presOf" srcId="{8447C9E0-5AC1-4439-8624-CE6FE69BD454}" destId="{B97BE3E3-E89F-440A-AA9A-D0A705F1C7AB}" srcOrd="0" destOrd="0" presId="urn:microsoft.com/office/officeart/2005/8/layout/default"/>
    <dgm:cxn modelId="{3C22A141-77CD-4379-B2A5-8EFDADFBEAC6}" srcId="{1EB2EE60-E951-4FB5-9EE9-94C000531E1B}" destId="{9599852F-599A-41A3-98D5-7DBB76875B13}" srcOrd="2" destOrd="0" parTransId="{A37ED9B7-01AE-4F41-949F-043E1F58D8F0}" sibTransId="{F638595A-4ADA-4376-A354-B69E995D477F}"/>
    <dgm:cxn modelId="{441CF368-8FE5-43BC-AD15-DFE173E38D0E}" srcId="{1EB2EE60-E951-4FB5-9EE9-94C000531E1B}" destId="{B3C36297-4260-40D4-A202-061DF256E046}" srcOrd="3" destOrd="0" parTransId="{A99148C6-F3C9-4CE8-9088-124B3BAE2A8A}" sibTransId="{D7EE2669-935B-44A1-A488-06EA0E089672}"/>
    <dgm:cxn modelId="{E64FC74B-A5CE-4AA4-8A9A-1D70F1D41DD3}" type="presOf" srcId="{B3C36297-4260-40D4-A202-061DF256E046}" destId="{59A7AA9A-8F02-41B0-B27E-827D06A962E6}" srcOrd="0" destOrd="0" presId="urn:microsoft.com/office/officeart/2005/8/layout/default"/>
    <dgm:cxn modelId="{967B2B7E-CDD2-4F49-A581-DF67751D0A8F}" srcId="{1EB2EE60-E951-4FB5-9EE9-94C000531E1B}" destId="{A1F06A6D-4AFA-4F7D-8AFE-F122BF45D4C5}" srcOrd="1" destOrd="0" parTransId="{94405EFC-EBF9-4F12-BD44-9383875415ED}" sibTransId="{1ABCF858-9B70-479D-95EC-99CB7BE5D301}"/>
    <dgm:cxn modelId="{DE99C3BB-6794-4A08-81E6-0A2346E6BA1B}" type="presOf" srcId="{B44CD372-3743-4464-88B7-411A3DA519BD}" destId="{2B504778-47E2-4705-8313-68B1A3B65BB0}" srcOrd="0" destOrd="0" presId="urn:microsoft.com/office/officeart/2005/8/layout/default"/>
    <dgm:cxn modelId="{6563E3BC-EC9A-44EC-B18F-BD71B452005D}" type="presOf" srcId="{1EB2EE60-E951-4FB5-9EE9-94C000531E1B}" destId="{855FAD5C-0D5A-4023-86C5-7C80325C108C}" srcOrd="0" destOrd="0" presId="urn:microsoft.com/office/officeart/2005/8/layout/default"/>
    <dgm:cxn modelId="{778DE3DD-1C44-4B46-8218-7C369E7D723F}" type="presOf" srcId="{A1F06A6D-4AFA-4F7D-8AFE-F122BF45D4C5}" destId="{409D43C9-7571-4377-BF73-218E6BA9CA32}" srcOrd="0" destOrd="0" presId="urn:microsoft.com/office/officeart/2005/8/layout/default"/>
    <dgm:cxn modelId="{0A3CFBE2-F540-4609-B59F-96EB072E36F7}" srcId="{1EB2EE60-E951-4FB5-9EE9-94C000531E1B}" destId="{8447C9E0-5AC1-4439-8624-CE6FE69BD454}" srcOrd="4" destOrd="0" parTransId="{1E141975-1A27-45FC-A187-5AA1DF469EC6}" sibTransId="{D28A9B77-9FDD-4CEB-BD5A-93E4436AA515}"/>
    <dgm:cxn modelId="{9F7157FD-2105-4580-A341-EC739696ABD3}" srcId="{1EB2EE60-E951-4FB5-9EE9-94C000531E1B}" destId="{B44CD372-3743-4464-88B7-411A3DA519BD}" srcOrd="0" destOrd="0" parTransId="{91730553-F36E-4482-9077-7B07BE265F38}" sibTransId="{E94701B8-B522-41D0-B923-73755BF6E115}"/>
    <dgm:cxn modelId="{13C8E8CF-50AA-4239-84A5-EFC654069361}" type="presParOf" srcId="{855FAD5C-0D5A-4023-86C5-7C80325C108C}" destId="{2B504778-47E2-4705-8313-68B1A3B65BB0}" srcOrd="0" destOrd="0" presId="urn:microsoft.com/office/officeart/2005/8/layout/default"/>
    <dgm:cxn modelId="{AEE70B26-8FDE-41AB-A1E9-2D6B9F9FF5E6}" type="presParOf" srcId="{855FAD5C-0D5A-4023-86C5-7C80325C108C}" destId="{3EA95564-EBC8-477F-A054-6D296597AC7C}" srcOrd="1" destOrd="0" presId="urn:microsoft.com/office/officeart/2005/8/layout/default"/>
    <dgm:cxn modelId="{6F8652A2-36C5-48D9-A87F-8FE7293F71DD}" type="presParOf" srcId="{855FAD5C-0D5A-4023-86C5-7C80325C108C}" destId="{409D43C9-7571-4377-BF73-218E6BA9CA32}" srcOrd="2" destOrd="0" presId="urn:microsoft.com/office/officeart/2005/8/layout/default"/>
    <dgm:cxn modelId="{7BC4437E-4CD9-4C1B-A31B-7873EA4C56FA}" type="presParOf" srcId="{855FAD5C-0D5A-4023-86C5-7C80325C108C}" destId="{AE701902-3706-4C77-B305-E8B235812FE2}" srcOrd="3" destOrd="0" presId="urn:microsoft.com/office/officeart/2005/8/layout/default"/>
    <dgm:cxn modelId="{F1589549-8AEE-4691-B8D8-7377973345A5}" type="presParOf" srcId="{855FAD5C-0D5A-4023-86C5-7C80325C108C}" destId="{321AB5FC-7B65-4E72-ADF9-1F4A22FB478E}" srcOrd="4" destOrd="0" presId="urn:microsoft.com/office/officeart/2005/8/layout/default"/>
    <dgm:cxn modelId="{7E9A869A-A91F-49EE-B947-9E23D729783A}" type="presParOf" srcId="{855FAD5C-0D5A-4023-86C5-7C80325C108C}" destId="{96350598-D08A-43BB-91B4-3E9FF4BB57BC}" srcOrd="5" destOrd="0" presId="urn:microsoft.com/office/officeart/2005/8/layout/default"/>
    <dgm:cxn modelId="{FA5C3505-CE26-4F9B-A2F0-E87F3B075B19}" type="presParOf" srcId="{855FAD5C-0D5A-4023-86C5-7C80325C108C}" destId="{59A7AA9A-8F02-41B0-B27E-827D06A962E6}" srcOrd="6" destOrd="0" presId="urn:microsoft.com/office/officeart/2005/8/layout/default"/>
    <dgm:cxn modelId="{8CD18FAB-FA7B-4C3F-B75F-31F7508D21A7}" type="presParOf" srcId="{855FAD5C-0D5A-4023-86C5-7C80325C108C}" destId="{71AF169E-5346-425A-A6F1-9E6116B4A38F}" srcOrd="7" destOrd="0" presId="urn:microsoft.com/office/officeart/2005/8/layout/default"/>
    <dgm:cxn modelId="{BB293306-0367-4A8E-AC24-9536C73999EB}" type="presParOf" srcId="{855FAD5C-0D5A-4023-86C5-7C80325C108C}" destId="{B97BE3E3-E89F-440A-AA9A-D0A705F1C7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04778-47E2-4705-8313-68B1A3B65BB0}">
      <dsp:nvSpPr>
        <dsp:cNvPr id="0" name=""/>
        <dsp:cNvSpPr/>
      </dsp:nvSpPr>
      <dsp:spPr>
        <a:xfrm>
          <a:off x="181998" y="1257"/>
          <a:ext cx="2248651" cy="1349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Pathfinding Techniques – Pathing Algorithms such as A*, Dijkstra’s, etc.</a:t>
          </a:r>
          <a:endParaRPr lang="en-US" sz="1700" kern="1200"/>
        </a:p>
      </dsp:txBody>
      <dsp:txXfrm>
        <a:off x="181998" y="1257"/>
        <a:ext cx="2248651" cy="1349191"/>
      </dsp:txXfrm>
    </dsp:sp>
    <dsp:sp modelId="{409D43C9-7571-4377-BF73-218E6BA9CA32}">
      <dsp:nvSpPr>
        <dsp:cNvPr id="0" name=""/>
        <dsp:cNvSpPr/>
      </dsp:nvSpPr>
      <dsp:spPr>
        <a:xfrm>
          <a:off x="2655515" y="1257"/>
          <a:ext cx="2248651" cy="1349191"/>
        </a:xfrm>
        <a:prstGeom prst="rect">
          <a:avLst/>
        </a:prstGeom>
        <a:solidFill>
          <a:schemeClr val="accent5">
            <a:hueOff val="367491"/>
            <a:satOff val="1864"/>
            <a:lumOff val="-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Hardware – Python, IDEs, Virtual Environments, etc.</a:t>
          </a:r>
          <a:endParaRPr lang="en-US" sz="1700" kern="1200"/>
        </a:p>
      </dsp:txBody>
      <dsp:txXfrm>
        <a:off x="2655515" y="1257"/>
        <a:ext cx="2248651" cy="1349191"/>
      </dsp:txXfrm>
    </dsp:sp>
    <dsp:sp modelId="{321AB5FC-7B65-4E72-ADF9-1F4A22FB478E}">
      <dsp:nvSpPr>
        <dsp:cNvPr id="0" name=""/>
        <dsp:cNvSpPr/>
      </dsp:nvSpPr>
      <dsp:spPr>
        <a:xfrm>
          <a:off x="5129032" y="1257"/>
          <a:ext cx="2248651" cy="1349191"/>
        </a:xfrm>
        <a:prstGeom prst="rect">
          <a:avLst/>
        </a:prstGeom>
        <a:solidFill>
          <a:schemeClr val="accent5">
            <a:hueOff val="734982"/>
            <a:satOff val="3728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Area Assessing Techniques – LiDar, Photogrammetry, etc.</a:t>
          </a:r>
          <a:endParaRPr lang="en-US" sz="1700" kern="1200"/>
        </a:p>
      </dsp:txBody>
      <dsp:txXfrm>
        <a:off x="5129032" y="1257"/>
        <a:ext cx="2248651" cy="1349191"/>
      </dsp:txXfrm>
    </dsp:sp>
    <dsp:sp modelId="{59A7AA9A-8F02-41B0-B27E-827D06A962E6}">
      <dsp:nvSpPr>
        <dsp:cNvPr id="0" name=""/>
        <dsp:cNvSpPr/>
      </dsp:nvSpPr>
      <dsp:spPr>
        <a:xfrm>
          <a:off x="7602549" y="1257"/>
          <a:ext cx="2248651" cy="1349191"/>
        </a:xfrm>
        <a:prstGeom prst="rect">
          <a:avLst/>
        </a:prstGeom>
        <a:solidFill>
          <a:schemeClr val="accent5">
            <a:hueOff val="1102473"/>
            <a:satOff val="5592"/>
            <a:lumOff val="-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Geography – Carrauntoohil Area Assessment, using Elevation Data.</a:t>
          </a:r>
          <a:endParaRPr lang="en-US" sz="1700" kern="1200"/>
        </a:p>
      </dsp:txBody>
      <dsp:txXfrm>
        <a:off x="7602549" y="1257"/>
        <a:ext cx="2248651" cy="1349191"/>
      </dsp:txXfrm>
    </dsp:sp>
    <dsp:sp modelId="{B97BE3E3-E89F-440A-AA9A-D0A705F1C7AB}">
      <dsp:nvSpPr>
        <dsp:cNvPr id="0" name=""/>
        <dsp:cNvSpPr/>
      </dsp:nvSpPr>
      <dsp:spPr>
        <a:xfrm>
          <a:off x="3892274" y="1575313"/>
          <a:ext cx="2248651" cy="1349191"/>
        </a:xfrm>
        <a:prstGeom prst="rect">
          <a:avLst/>
        </a:prstGeom>
        <a:solidFill>
          <a:schemeClr val="accent5">
            <a:hueOff val="1469964"/>
            <a:satOff val="7456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Global Positioning System(GPS) – Modern Navigation Comparison.</a:t>
          </a:r>
          <a:endParaRPr lang="en-US" sz="1700" kern="1200"/>
        </a:p>
      </dsp:txBody>
      <dsp:txXfrm>
        <a:off x="3892274" y="1575313"/>
        <a:ext cx="2248651" cy="134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1F00-CA07-42A3-B7A2-B69AE60CE5CF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F306-D60F-4BDB-B2A6-CDCD5FC813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32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untain-navigation.atlassian.net/jira/software/projects/SCRUM/boards/1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title page. It doesn’t really need notes.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02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research area from the paper is: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purpose of the research is to determine what kind of technology would be best suited to the task of mountain navigation, and how to apply with modern technologies.</a:t>
            </a:r>
            <a:endParaRPr lang="en-I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74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Pathfinding – Lazy Theta* Algorithm, modification for complex graphs.</a:t>
            </a:r>
          </a:p>
          <a:p>
            <a:r>
              <a:rPr lang="en-GB" dirty="0"/>
              <a:t>Hardware – Python Libraries such as MatPlotLib for data visualisation, </a:t>
            </a:r>
            <a:r>
              <a:rPr lang="en-GB" dirty="0" err="1"/>
              <a:t>NumPY</a:t>
            </a:r>
            <a:r>
              <a:rPr lang="en-GB" dirty="0"/>
              <a:t> for advanced computational capabilities, Folium for Map visualisation.</a:t>
            </a:r>
          </a:p>
          <a:p>
            <a:r>
              <a:rPr lang="en-GB" dirty="0"/>
              <a:t>Area Assessment – Light Detection and Ranging, Photogrammetry.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94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Dijkstras</a:t>
            </a:r>
            <a:r>
              <a:rPr lang="en-GB" dirty="0"/>
              <a:t>’ Algorithm – The Granddaddy of modern pathing algorithms.</a:t>
            </a:r>
          </a:p>
          <a:p>
            <a:r>
              <a:rPr lang="en-GB" dirty="0"/>
              <a:t>Lazy Theta* - Finds nodes not necessarily connected to source, but destination must be viewable to the source node.</a:t>
            </a:r>
          </a:p>
          <a:p>
            <a:r>
              <a:rPr lang="en-GB" dirty="0"/>
              <a:t>A* - Modification of </a:t>
            </a:r>
            <a:r>
              <a:rPr lang="en-GB" dirty="0" err="1"/>
              <a:t>Dijkstras</a:t>
            </a:r>
            <a:r>
              <a:rPr lang="en-GB" dirty="0"/>
              <a:t>’, can use next and previous nodes to determine lowest cost path. Only uses adjacent nodes.</a:t>
            </a:r>
          </a:p>
          <a:p>
            <a:r>
              <a:rPr lang="en-GB" dirty="0"/>
              <a:t>Image Source – Alex Nash, 2010. Computer Science Department, University of California. https://idm-lab.org/bib/abstracts/papers/socs10a.pdf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381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dataset was gathered with a nested array, of steps + 1 for the boundaries. When returning a response from the endpoint, it produces Lats and Longs over the course of the array.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456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Folium library - https://pypi.org/project/folium/</a:t>
            </a:r>
          </a:p>
          <a:p>
            <a:r>
              <a:rPr lang="en-GB" dirty="0"/>
              <a:t>This library has methods for returning HTML and Javascript responses that, in this case, uses a map to draw a line between points.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73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JIRA implementation can be found at the following address: </a:t>
            </a:r>
            <a:r>
              <a:rPr lang="en-IE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https://mountain-navigation.atlassian.net/jira/software/projects/SCRUM/boards/1/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512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links worked, last I checked. Assigned the Github Repository to public, and we’re good.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BF306-D60F-4BDB-B2A6-CDCD5FC8133A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30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2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5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3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ie/pdf/?file=https://assets.gov.ie/22353/7aec819c614e4b9ba948fc06b52801d9.pdf#page=null" TargetMode="External"/><Relationship Id="rId3" Type="http://schemas.openxmlformats.org/officeDocument/2006/relationships/hyperlink" Target="https://github.com/DogPope/FinalYearProject" TargetMode="External"/><Relationship Id="rId7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dm-lab.org/bib/abstracts/papers/aaai10b.pdf" TargetMode="External"/><Relationship Id="rId5" Type="http://schemas.openxmlformats.org/officeDocument/2006/relationships/hyperlink" Target="https://www.google.ie/maps/@51.999445,-9.742693,16z?entry=ttu&amp;g_ep=EgoyMDI0MTIwNC4wIKXMDSoASAFQAw%3D%3D" TargetMode="External"/><Relationship Id="rId4" Type="http://schemas.openxmlformats.org/officeDocument/2006/relationships/hyperlink" Target="https://mountain-navigation.atlassian.net/jira/software/projects/SCRUM/boards/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1C1F8-E7C6-3F84-D409-7D3004DD2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Pathfinding</a:t>
            </a:r>
            <a:br>
              <a:rPr lang="en-GB" dirty="0"/>
            </a:br>
            <a:r>
              <a:rPr lang="en-GB" dirty="0"/>
              <a:t>T00158237</a:t>
            </a:r>
            <a:br>
              <a:rPr lang="en-GB" dirty="0"/>
            </a:br>
            <a:r>
              <a:rPr lang="en-GB" dirty="0"/>
              <a:t>Daniel Jameson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4FB0-8C31-0241-1708-EC5788902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GB" dirty="0"/>
              <a:t>How Modern Mapping and Graphs can Enhance Navigation Techniques</a:t>
            </a:r>
            <a:endParaRPr lang="en-IE" dirty="0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D24321AE-D55C-DA16-4EAD-A487BDDF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915" b="32706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9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AAD56-F946-538E-6EA7-BAB7B07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GB" dirty="0"/>
              <a:t>Research Question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833D-9109-7720-8FAB-56CD56D8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r>
              <a:rPr lang="en-GB" dirty="0"/>
              <a:t>This report will investigate modern mapping and pathfinding techniques to examine the possibility of generating routes for a range of purposes.</a:t>
            </a:r>
          </a:p>
          <a:p>
            <a:endParaRPr lang="en-I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37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2846-EA54-B59D-6830-9D33DBC3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GB" sz="4800"/>
              <a:t>Research Breakdown</a:t>
            </a:r>
            <a:endParaRPr lang="en-IE" sz="4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E65DF-2167-24A2-4710-8882AF2C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210653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699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761F9-D8DD-E6C1-9797-C40670FD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 dirty="0"/>
              <a:t>Graph Examination – Pathing Example</a:t>
            </a:r>
            <a:endParaRPr lang="en-I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5EE1132-DFE1-304A-90BA-E9350C07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 err="1"/>
              <a:t>Dijkstras</a:t>
            </a:r>
            <a:r>
              <a:rPr lang="en-US" dirty="0"/>
              <a:t>’ Algorithm</a:t>
            </a:r>
          </a:p>
          <a:p>
            <a:r>
              <a:rPr lang="en-US" dirty="0"/>
              <a:t>A* Algorithm</a:t>
            </a:r>
          </a:p>
          <a:p>
            <a:r>
              <a:rPr lang="en-US" dirty="0"/>
              <a:t>Lazy Theta* 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3" name="Content Placeholder 12" descr="A diagram of a path&#10;&#10;Description automatically generated">
            <a:extLst>
              <a:ext uri="{FF2B5EF4-FFF2-40B4-BE49-F238E27FC236}">
                <a16:creationId xmlns:a16="http://schemas.microsoft.com/office/drawing/2014/main" id="{AF21441D-5DAF-7B0E-3D50-40861C57D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2115203"/>
            <a:ext cx="4999885" cy="26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E953-3750-A127-2A85-92C92F27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- Gathering Relevant Dataset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70-D957-733B-D4F7-A91350419D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data was gathered using Google Elevation API. Returning the values over the course of a bounding box.</a:t>
            </a:r>
            <a:endParaRPr lang="en-IE" dirty="0"/>
          </a:p>
        </p:txBody>
      </p:sp>
      <p:pic>
        <p:nvPicPr>
          <p:cNvPr id="14" name="Content Placeholder 13" descr="A graph of a graph showing a graph of data&#10;&#10;Description automatically generated with medium confidence">
            <a:extLst>
              <a:ext uri="{FF2B5EF4-FFF2-40B4-BE49-F238E27FC236}">
                <a16:creationId xmlns:a16="http://schemas.microsoft.com/office/drawing/2014/main" id="{68EA8A40-D105-7A97-277C-E5B974CE2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91" y="1731683"/>
            <a:ext cx="3982006" cy="4001058"/>
          </a:xfrm>
        </p:spPr>
      </p:pic>
    </p:spTree>
    <p:extLst>
      <p:ext uri="{BB962C8B-B14F-4D97-AF65-F5344CB8AC3E}">
        <p14:creationId xmlns:p14="http://schemas.microsoft.com/office/powerpoint/2010/main" val="24477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FC5E-3B38-2A13-4011-A5187DD0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/>
              <a:t>Prototype – Basic Pathfinding Implementation</a:t>
            </a:r>
            <a:endParaRPr lang="en-IE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1AB4CC9-89C7-C235-9044-8BE0C8CD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US" dirty="0"/>
              <a:t>Using Pythons Folium Library, we can draw a line between the lowest and highest points on the dataset. It produces a HTML response.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map with a route&#10;&#10;Description automatically generated">
            <a:extLst>
              <a:ext uri="{FF2B5EF4-FFF2-40B4-BE49-F238E27FC236}">
                <a16:creationId xmlns:a16="http://schemas.microsoft.com/office/drawing/2014/main" id="{937CC961-C308-32BB-C4F1-4543F6993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865209"/>
            <a:ext cx="4999885" cy="31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A5C-3B5D-ABB2-7613-08244681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Boards for User Stories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C7F0-A4E6-3BF2-3742-DAE0B2D6C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Mountain Rescue – Locating Hikers</a:t>
            </a:r>
          </a:p>
          <a:p>
            <a:r>
              <a:rPr lang="en-GB" dirty="0"/>
              <a:t>Recreational Users – Rock Climbing</a:t>
            </a:r>
          </a:p>
          <a:p>
            <a:r>
              <a:rPr lang="en-GB" dirty="0"/>
              <a:t>Environmental Activists – Terrain Assessment</a:t>
            </a:r>
          </a:p>
          <a:p>
            <a:r>
              <a:rPr lang="en-GB" dirty="0"/>
              <a:t>Educational Providers – Educating in Simulated Environments</a:t>
            </a:r>
            <a:endParaRPr lang="en-I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7CC4AA8-E9D0-8653-6171-BC915E4D2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79" y="1886970"/>
            <a:ext cx="5845521" cy="3296568"/>
          </a:xfrm>
        </p:spPr>
      </p:pic>
    </p:spTree>
    <p:extLst>
      <p:ext uri="{BB962C8B-B14F-4D97-AF65-F5344CB8AC3E}">
        <p14:creationId xmlns:p14="http://schemas.microsoft.com/office/powerpoint/2010/main" val="11363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4418-6A26-ACEE-0B06-BE76C447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 and Links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6E2C-93C2-BACB-3297-F1857E6CB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links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4C5EF-EFF5-B045-2AEF-8AB098B560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Project Github Repository</a:t>
            </a:r>
            <a:endParaRPr lang="en-GB" dirty="0"/>
          </a:p>
          <a:p>
            <a:r>
              <a:rPr lang="en-IE" dirty="0">
                <a:hlinkClick r:id="rId4"/>
              </a:rPr>
              <a:t>JIRA Work Board</a:t>
            </a:r>
            <a:endParaRPr lang="en-IE" dirty="0"/>
          </a:p>
          <a:p>
            <a:r>
              <a:rPr lang="en-GB" dirty="0">
                <a:hlinkClick r:id="rId5"/>
              </a:rPr>
              <a:t>Carrauntoohil Summit</a:t>
            </a:r>
            <a:endParaRPr lang="en-GB" dirty="0"/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021C7-E89A-7514-E536-A77D1E1D4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Study links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BB6A4-CC09-3CA0-3506-E3BA0E3D68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>
                <a:hlinkClick r:id="rId6"/>
              </a:rPr>
              <a:t>Alex Nash - Pathfinding Study</a:t>
            </a:r>
            <a:endParaRPr lang="en-IE" dirty="0"/>
          </a:p>
          <a:p>
            <a:r>
              <a:rPr lang="en-IE" dirty="0">
                <a:hlinkClick r:id="rId7"/>
              </a:rPr>
              <a:t>Python Libraries</a:t>
            </a:r>
            <a:endParaRPr lang="en-IE" dirty="0"/>
          </a:p>
          <a:p>
            <a:r>
              <a:rPr lang="en-GB" dirty="0">
                <a:hlinkClick r:id="rId8"/>
              </a:rPr>
              <a:t>National Search and Rescue Plan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965002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539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Goudy Old Style</vt:lpstr>
      <vt:lpstr>Wingdings</vt:lpstr>
      <vt:lpstr>FrostyVTI</vt:lpstr>
      <vt:lpstr>Pathfinding T00158237 Daniel Jameson</vt:lpstr>
      <vt:lpstr>Research Question</vt:lpstr>
      <vt:lpstr>Research Breakdown</vt:lpstr>
      <vt:lpstr>Graph Examination – Pathing Example</vt:lpstr>
      <vt:lpstr>Prototype - Gathering Relevant Dataset</vt:lpstr>
      <vt:lpstr>Prototype – Basic Pathfinding Implementation</vt:lpstr>
      <vt:lpstr>JIRA – Boards for User Stories</vt:lpstr>
      <vt:lpstr>Further Resources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Daniel Jameson</dc:creator>
  <cp:lastModifiedBy>STUDENT Daniel Jameson</cp:lastModifiedBy>
  <cp:revision>21</cp:revision>
  <dcterms:created xsi:type="dcterms:W3CDTF">2024-12-08T13:16:05Z</dcterms:created>
  <dcterms:modified xsi:type="dcterms:W3CDTF">2024-12-08T15:07:51Z</dcterms:modified>
</cp:coreProperties>
</file>