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76" d="100"/>
          <a:sy n="76" d="100"/>
        </p:scale>
        <p:origin x="306" y="-6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601501C8-0108-41C8-8E12-15C57E11C94D}" type="datetimeFigureOut">
              <a:rPr kumimoji="1" lang="ja-JP" altLang="en-US" smtClean="0"/>
              <a:t>2019/2/8</a:t>
            </a:fld>
            <a:endParaRPr kumimoji="1" lang="ja-JP" alt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kumimoji="1" lang="ja-JP" alt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17B3BB54-DB1F-4998-BAB3-B60D168D5436}" type="slidenum">
              <a:rPr kumimoji="1" lang="ja-JP" altLang="en-US" smtClean="0"/>
              <a:t>‹#›</a:t>
            </a:fld>
            <a:endParaRPr kumimoji="1" lang="ja-JP" alt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0016317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601501C8-0108-41C8-8E12-15C57E11C94D}" type="datetimeFigureOut">
              <a:rPr kumimoji="1" lang="ja-JP" altLang="en-US" smtClean="0"/>
              <a:t>2019/2/8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7B3BB54-DB1F-4998-BAB3-B60D168D5436}" type="slidenum">
              <a:rPr kumimoji="1" lang="ja-JP" altLang="en-US" smtClean="0"/>
              <a:t>‹#›</a:t>
            </a:fld>
            <a:endParaRPr kumimoji="1" lang="ja-JP" altLang="en-US"/>
          </a:p>
        </p:txBody>
      </p:sp>
    </p:spTree>
    <p:extLst>
      <p:ext uri="{BB962C8B-B14F-4D97-AF65-F5344CB8AC3E}">
        <p14:creationId xmlns:p14="http://schemas.microsoft.com/office/powerpoint/2010/main" val="714491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601501C8-0108-41C8-8E12-15C57E11C94D}" type="datetimeFigureOut">
              <a:rPr kumimoji="1" lang="ja-JP" altLang="en-US" smtClean="0"/>
              <a:t>2019/2/8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7B3BB54-DB1F-4998-BAB3-B60D168D5436}" type="slidenum">
              <a:rPr kumimoji="1" lang="ja-JP" altLang="en-US" smtClean="0"/>
              <a:t>‹#›</a:t>
            </a:fld>
            <a:endParaRPr kumimoji="1" lang="ja-JP" altLang="en-US"/>
          </a:p>
        </p:txBody>
      </p:sp>
    </p:spTree>
    <p:extLst>
      <p:ext uri="{BB962C8B-B14F-4D97-AF65-F5344CB8AC3E}">
        <p14:creationId xmlns:p14="http://schemas.microsoft.com/office/powerpoint/2010/main" val="1595729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601501C8-0108-41C8-8E12-15C57E11C94D}" type="datetimeFigureOut">
              <a:rPr kumimoji="1" lang="ja-JP" altLang="en-US" smtClean="0"/>
              <a:t>2019/2/8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7B3BB54-DB1F-4998-BAB3-B60D168D5436}" type="slidenum">
              <a:rPr kumimoji="1" lang="ja-JP" altLang="en-US" smtClean="0"/>
              <a:t>‹#›</a:t>
            </a:fld>
            <a:endParaRPr kumimoji="1" lang="ja-JP" altLang="en-US"/>
          </a:p>
        </p:txBody>
      </p:sp>
    </p:spTree>
    <p:extLst>
      <p:ext uri="{BB962C8B-B14F-4D97-AF65-F5344CB8AC3E}">
        <p14:creationId xmlns:p14="http://schemas.microsoft.com/office/powerpoint/2010/main" val="3536357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601501C8-0108-41C8-8E12-15C57E11C94D}" type="datetimeFigureOut">
              <a:rPr kumimoji="1" lang="ja-JP" altLang="en-US" smtClean="0"/>
              <a:t>2019/2/8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7B3BB54-DB1F-4998-BAB3-B60D168D5436}" type="slidenum">
              <a:rPr kumimoji="1" lang="ja-JP" altLang="en-US" smtClean="0"/>
              <a:t>‹#›</a:t>
            </a:fld>
            <a:endParaRPr kumimoji="1" lang="ja-JP" alt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70226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601501C8-0108-41C8-8E12-15C57E11C94D}" type="datetimeFigureOut">
              <a:rPr kumimoji="1" lang="ja-JP" altLang="en-US" smtClean="0"/>
              <a:t>2019/2/8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7B3BB54-DB1F-4998-BAB3-B60D168D5436}" type="slidenum">
              <a:rPr kumimoji="1" lang="ja-JP" altLang="en-US" smtClean="0"/>
              <a:t>‹#›</a:t>
            </a:fld>
            <a:endParaRPr kumimoji="1" lang="ja-JP" altLang="en-US"/>
          </a:p>
        </p:txBody>
      </p:sp>
    </p:spTree>
    <p:extLst>
      <p:ext uri="{BB962C8B-B14F-4D97-AF65-F5344CB8AC3E}">
        <p14:creationId xmlns:p14="http://schemas.microsoft.com/office/powerpoint/2010/main" val="3707124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ja-JP" altLang="en-US" smtClean="0"/>
              <a:t>マスター テキストの書式設定</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601501C8-0108-41C8-8E12-15C57E11C94D}" type="datetimeFigureOut">
              <a:rPr kumimoji="1" lang="ja-JP" altLang="en-US" smtClean="0"/>
              <a:t>2019/2/8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17B3BB54-DB1F-4998-BAB3-B60D168D5436}" type="slidenum">
              <a:rPr kumimoji="1" lang="ja-JP" altLang="en-US" smtClean="0"/>
              <a:t>‹#›</a:t>
            </a:fld>
            <a:endParaRPr kumimoji="1" lang="ja-JP" altLang="en-US"/>
          </a:p>
        </p:txBody>
      </p:sp>
    </p:spTree>
    <p:extLst>
      <p:ext uri="{BB962C8B-B14F-4D97-AF65-F5344CB8AC3E}">
        <p14:creationId xmlns:p14="http://schemas.microsoft.com/office/powerpoint/2010/main" val="303079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601501C8-0108-41C8-8E12-15C57E11C94D}" type="datetimeFigureOut">
              <a:rPr kumimoji="1" lang="ja-JP" altLang="en-US" smtClean="0"/>
              <a:t>2019/2/8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17B3BB54-DB1F-4998-BAB3-B60D168D5436}" type="slidenum">
              <a:rPr kumimoji="1" lang="ja-JP" altLang="en-US" smtClean="0"/>
              <a:t>‹#›</a:t>
            </a:fld>
            <a:endParaRPr kumimoji="1" lang="ja-JP" altLang="en-US"/>
          </a:p>
        </p:txBody>
      </p:sp>
    </p:spTree>
    <p:extLst>
      <p:ext uri="{BB962C8B-B14F-4D97-AF65-F5344CB8AC3E}">
        <p14:creationId xmlns:p14="http://schemas.microsoft.com/office/powerpoint/2010/main" val="4203135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1501C8-0108-41C8-8E12-15C57E11C94D}" type="datetimeFigureOut">
              <a:rPr kumimoji="1" lang="ja-JP" altLang="en-US" smtClean="0"/>
              <a:t>2019/2/8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17B3BB54-DB1F-4998-BAB3-B60D168D5436}" type="slidenum">
              <a:rPr kumimoji="1" lang="ja-JP" altLang="en-US" smtClean="0"/>
              <a:t>‹#›</a:t>
            </a:fld>
            <a:endParaRPr kumimoji="1" lang="ja-JP" altLang="en-US"/>
          </a:p>
        </p:txBody>
      </p:sp>
    </p:spTree>
    <p:extLst>
      <p:ext uri="{BB962C8B-B14F-4D97-AF65-F5344CB8AC3E}">
        <p14:creationId xmlns:p14="http://schemas.microsoft.com/office/powerpoint/2010/main" val="346584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601501C8-0108-41C8-8E12-15C57E11C94D}" type="datetimeFigureOut">
              <a:rPr kumimoji="1" lang="ja-JP" altLang="en-US" smtClean="0"/>
              <a:t>2019/2/8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7B3BB54-DB1F-4998-BAB3-B60D168D5436}" type="slidenum">
              <a:rPr kumimoji="1" lang="ja-JP" altLang="en-US" smtClean="0"/>
              <a:t>‹#›</a:t>
            </a:fld>
            <a:endParaRPr kumimoji="1" lang="ja-JP" altLang="en-US"/>
          </a:p>
        </p:txBody>
      </p:sp>
    </p:spTree>
    <p:extLst>
      <p:ext uri="{BB962C8B-B14F-4D97-AF65-F5344CB8AC3E}">
        <p14:creationId xmlns:p14="http://schemas.microsoft.com/office/powerpoint/2010/main" val="3423874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601501C8-0108-41C8-8E12-15C57E11C94D}" type="datetimeFigureOut">
              <a:rPr kumimoji="1" lang="ja-JP" altLang="en-US" smtClean="0"/>
              <a:t>2019/2/8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7B3BB54-DB1F-4998-BAB3-B60D168D5436}" type="slidenum">
              <a:rPr kumimoji="1" lang="ja-JP" altLang="en-US" smtClean="0"/>
              <a:t>‹#›</a:t>
            </a:fld>
            <a:endParaRPr kumimoji="1" lang="ja-JP" altLang="en-US"/>
          </a:p>
        </p:txBody>
      </p:sp>
    </p:spTree>
    <p:extLst>
      <p:ext uri="{BB962C8B-B14F-4D97-AF65-F5344CB8AC3E}">
        <p14:creationId xmlns:p14="http://schemas.microsoft.com/office/powerpoint/2010/main" val="1474556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601501C8-0108-41C8-8E12-15C57E11C94D}" type="datetimeFigureOut">
              <a:rPr kumimoji="1" lang="ja-JP" altLang="en-US" smtClean="0"/>
              <a:t>2019/2/8</a:t>
            </a:fld>
            <a:endParaRPr kumimoji="1" lang="ja-JP" alt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kumimoji="1" lang="ja-JP" alt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17B3BB54-DB1F-4998-BAB3-B60D168D5436}" type="slidenum">
              <a:rPr kumimoji="1" lang="ja-JP" altLang="en-US" smtClean="0"/>
              <a:t>‹#›</a:t>
            </a:fld>
            <a:endParaRPr kumimoji="1" lang="ja-JP" altLang="en-US"/>
          </a:p>
        </p:txBody>
      </p:sp>
    </p:spTree>
    <p:extLst>
      <p:ext uri="{BB962C8B-B14F-4D97-AF65-F5344CB8AC3E}">
        <p14:creationId xmlns:p14="http://schemas.microsoft.com/office/powerpoint/2010/main" val="9645374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kumimoji="1"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kumimoji="1"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kumimoji="1"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kumimoji="1"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kumimoji="1"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kumimoji="1"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kumimoji="1"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kumimoji="1"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kumimoji="1"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517109" y="163699"/>
            <a:ext cx="7883292" cy="999115"/>
          </a:xfrm>
        </p:spPr>
        <p:txBody>
          <a:bodyPr>
            <a:noAutofit/>
          </a:bodyPr>
          <a:lstStyle/>
          <a:p>
            <a:r>
              <a:rPr lang="en-US" altLang="ja-JP" sz="5400" b="1" dirty="0" smtClean="0"/>
              <a:t>Virtual Shooter</a:t>
            </a:r>
            <a:r>
              <a:rPr lang="en-US" altLang="ja-JP" sz="5400" b="1" dirty="0" smtClean="0"/>
              <a:t>(</a:t>
            </a:r>
            <a:r>
              <a:rPr lang="ja-JP" altLang="en-US" sz="5400" b="1" dirty="0" smtClean="0"/>
              <a:t>仮</a:t>
            </a:r>
            <a:r>
              <a:rPr lang="en-US" altLang="ja-JP" sz="5400" b="1" dirty="0" smtClean="0"/>
              <a:t>)</a:t>
            </a:r>
            <a:endParaRPr kumimoji="1" lang="ja-JP" altLang="en-US" sz="5400" b="1" dirty="0"/>
          </a:p>
        </p:txBody>
      </p:sp>
      <p:sp>
        <p:nvSpPr>
          <p:cNvPr id="5" name="テキスト ボックス 4"/>
          <p:cNvSpPr txBox="1"/>
          <p:nvPr/>
        </p:nvSpPr>
        <p:spPr>
          <a:xfrm>
            <a:off x="942777" y="1584700"/>
            <a:ext cx="3897235" cy="1077218"/>
          </a:xfrm>
          <a:prstGeom prst="rect">
            <a:avLst/>
          </a:prstGeom>
          <a:noFill/>
        </p:spPr>
        <p:txBody>
          <a:bodyPr wrap="square" rtlCol="0">
            <a:spAutoFit/>
          </a:bodyPr>
          <a:lstStyle/>
          <a:p>
            <a:r>
              <a:rPr lang="en-US" altLang="ja-JP" sz="3200" b="1" i="1" dirty="0" smtClean="0">
                <a:solidFill>
                  <a:srgbClr val="FF0000"/>
                </a:solidFill>
              </a:rPr>
              <a:t>Joy-Con</a:t>
            </a:r>
            <a:r>
              <a:rPr lang="ja-JP" altLang="en-US" sz="3200" b="1" i="1" dirty="0" smtClean="0">
                <a:solidFill>
                  <a:srgbClr val="FF0000"/>
                </a:solidFill>
              </a:rPr>
              <a:t>２本使う</a:t>
            </a:r>
            <a:endParaRPr lang="en-US" altLang="ja-JP" sz="3200" b="1" i="1" dirty="0" smtClean="0">
              <a:solidFill>
                <a:srgbClr val="FF0000"/>
              </a:solidFill>
            </a:endParaRPr>
          </a:p>
          <a:p>
            <a:r>
              <a:rPr lang="ja-JP" altLang="en-US" sz="3200" b="1" i="1" dirty="0" smtClean="0">
                <a:solidFill>
                  <a:srgbClr val="FF0000"/>
                </a:solidFill>
              </a:rPr>
              <a:t>ガンシューティング</a:t>
            </a:r>
            <a:endParaRPr kumimoji="1" lang="ja-JP" altLang="en-US" sz="3200" b="1" i="1" dirty="0">
              <a:solidFill>
                <a:srgbClr val="FF0000"/>
              </a:solidFill>
            </a:endParaRPr>
          </a:p>
        </p:txBody>
      </p:sp>
      <p:sp>
        <p:nvSpPr>
          <p:cNvPr id="6" name="テキスト ボックス 5"/>
          <p:cNvSpPr txBox="1"/>
          <p:nvPr/>
        </p:nvSpPr>
        <p:spPr>
          <a:xfrm>
            <a:off x="6611462" y="5179944"/>
            <a:ext cx="3527687" cy="1938992"/>
          </a:xfrm>
          <a:prstGeom prst="rect">
            <a:avLst/>
          </a:prstGeom>
          <a:noFill/>
        </p:spPr>
        <p:txBody>
          <a:bodyPr wrap="square" rtlCol="0">
            <a:spAutoFit/>
          </a:bodyPr>
          <a:lstStyle/>
          <a:p>
            <a:r>
              <a:rPr kumimoji="1" lang="en-US" altLang="ja-JP" sz="2000" dirty="0" smtClean="0"/>
              <a:t>  Joy-con</a:t>
            </a:r>
            <a:r>
              <a:rPr kumimoji="1" lang="ja-JP" altLang="en-US" sz="2000" dirty="0" smtClean="0"/>
              <a:t>を画面に向けて　</a:t>
            </a:r>
            <a:r>
              <a:rPr kumimoji="1" lang="en-US" altLang="ja-JP" sz="2000" dirty="0" smtClean="0"/>
              <a:t>SL</a:t>
            </a:r>
            <a:r>
              <a:rPr lang="ja-JP" altLang="en-US" sz="2000" dirty="0" smtClean="0"/>
              <a:t>キーや</a:t>
            </a:r>
            <a:r>
              <a:rPr lang="en-US" altLang="ja-JP" sz="2000" dirty="0" smtClean="0"/>
              <a:t>SR</a:t>
            </a:r>
            <a:r>
              <a:rPr lang="ja-JP" altLang="en-US" sz="2000" dirty="0" smtClean="0"/>
              <a:t>キーを押すことによって操作する。</a:t>
            </a:r>
            <a:endParaRPr lang="en-US" altLang="ja-JP" sz="2000" dirty="0" smtClean="0"/>
          </a:p>
          <a:p>
            <a:r>
              <a:rPr lang="en-US" altLang="ja-JP" sz="2000" dirty="0"/>
              <a:t> </a:t>
            </a:r>
            <a:r>
              <a:rPr lang="en-US" altLang="ja-JP" sz="2000" dirty="0" smtClean="0"/>
              <a:t> </a:t>
            </a:r>
            <a:r>
              <a:rPr lang="ja-JP" altLang="en-US" sz="2000" dirty="0" smtClean="0"/>
              <a:t>また</a:t>
            </a:r>
            <a:r>
              <a:rPr lang="ja-JP" altLang="en-US" sz="2000" dirty="0"/>
              <a:t>、</a:t>
            </a:r>
            <a:r>
              <a:rPr lang="en-US" altLang="ja-JP" sz="2000" dirty="0" smtClean="0"/>
              <a:t>J</a:t>
            </a:r>
            <a:r>
              <a:rPr lang="en-US" altLang="ja-JP" sz="2000" dirty="0"/>
              <a:t>oy-Con</a:t>
            </a:r>
            <a:r>
              <a:rPr lang="ja-JP" altLang="en-US" sz="2000" dirty="0"/>
              <a:t>を立てることに</a:t>
            </a:r>
            <a:r>
              <a:rPr lang="ja-JP" altLang="en-US" sz="2000" dirty="0" smtClean="0"/>
              <a:t>よって装填する</a:t>
            </a:r>
            <a:r>
              <a:rPr lang="ja-JP" altLang="en-US" sz="2000" dirty="0"/>
              <a:t>。</a:t>
            </a:r>
          </a:p>
          <a:p>
            <a:endParaRPr kumimoji="1" lang="ja-JP" altLang="en-US" sz="2000" dirty="0"/>
          </a:p>
        </p:txBody>
      </p:sp>
      <p:sp>
        <p:nvSpPr>
          <p:cNvPr id="3" name="正方形/長方形 2"/>
          <p:cNvSpPr/>
          <p:nvPr/>
        </p:nvSpPr>
        <p:spPr>
          <a:xfrm>
            <a:off x="5573234" y="1776953"/>
            <a:ext cx="5249568" cy="27129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正方形/長方形 10"/>
          <p:cNvSpPr/>
          <p:nvPr/>
        </p:nvSpPr>
        <p:spPr>
          <a:xfrm>
            <a:off x="5573234" y="3298674"/>
            <a:ext cx="575575" cy="1184910"/>
          </a:xfrm>
          <a:prstGeom prst="rect">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10247227" y="3298674"/>
            <a:ext cx="575575" cy="1184910"/>
          </a:xfrm>
          <a:prstGeom prst="rect">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6148809" y="4163544"/>
            <a:ext cx="1223010" cy="320040"/>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9024217" y="4163544"/>
            <a:ext cx="1223010" cy="320040"/>
          </a:xfrm>
          <a:prstGeom prst="rect">
            <a:avLst/>
          </a:prstGeom>
          <a:solidFill>
            <a:schemeClr val="accent5">
              <a:lumMod val="40000"/>
              <a:lumOff val="6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6148809" y="4296894"/>
            <a:ext cx="1203484" cy="13335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5" name="正方形/長方形 14"/>
          <p:cNvSpPr/>
          <p:nvPr/>
        </p:nvSpPr>
        <p:spPr>
          <a:xfrm>
            <a:off x="6148808" y="4296894"/>
            <a:ext cx="1015365" cy="133350"/>
          </a:xfrm>
          <a:prstGeom prst="rec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p:cNvSpPr txBox="1"/>
          <p:nvPr/>
        </p:nvSpPr>
        <p:spPr>
          <a:xfrm>
            <a:off x="9161248" y="4206585"/>
            <a:ext cx="977901" cy="276999"/>
          </a:xfrm>
          <a:prstGeom prst="rect">
            <a:avLst/>
          </a:prstGeom>
          <a:noFill/>
        </p:spPr>
        <p:txBody>
          <a:bodyPr wrap="square" rtlCol="0">
            <a:spAutoFit/>
          </a:bodyPr>
          <a:lstStyle/>
          <a:p>
            <a:r>
              <a:rPr kumimoji="1" lang="en-US" altLang="ja-JP" sz="1200" dirty="0" smtClean="0"/>
              <a:t>00000000</a:t>
            </a:r>
            <a:endParaRPr kumimoji="1" lang="ja-JP" altLang="en-US" sz="1200" dirty="0"/>
          </a:p>
        </p:txBody>
      </p:sp>
      <p:sp>
        <p:nvSpPr>
          <p:cNvPr id="18" name="正方形/長方形 17"/>
          <p:cNvSpPr/>
          <p:nvPr/>
        </p:nvSpPr>
        <p:spPr>
          <a:xfrm>
            <a:off x="5649699" y="3386304"/>
            <a:ext cx="346052" cy="11747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5649699" y="3665069"/>
            <a:ext cx="346052" cy="11747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p:nvSpPr>
        <p:spPr>
          <a:xfrm>
            <a:off x="5656683" y="3810759"/>
            <a:ext cx="346052" cy="11747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p:cNvSpPr/>
          <p:nvPr/>
        </p:nvSpPr>
        <p:spPr>
          <a:xfrm>
            <a:off x="5656683" y="3957126"/>
            <a:ext cx="346052" cy="11747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p:cNvSpPr/>
          <p:nvPr/>
        </p:nvSpPr>
        <p:spPr>
          <a:xfrm>
            <a:off x="5656683" y="4116109"/>
            <a:ext cx="346052" cy="11747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p:nvSpPr>
        <p:spPr>
          <a:xfrm>
            <a:off x="5649699" y="3525327"/>
            <a:ext cx="346052" cy="11747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p:nvSpPr>
        <p:spPr>
          <a:xfrm>
            <a:off x="5600064" y="4264863"/>
            <a:ext cx="494705" cy="205370"/>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sz="1200" dirty="0" smtClean="0"/>
              <a:t>06</a:t>
            </a:r>
            <a:endParaRPr kumimoji="1" lang="ja-JP" altLang="en-US" sz="1200" dirty="0"/>
          </a:p>
        </p:txBody>
      </p:sp>
      <p:sp>
        <p:nvSpPr>
          <p:cNvPr id="26" name="正方形/長方形 25"/>
          <p:cNvSpPr/>
          <p:nvPr/>
        </p:nvSpPr>
        <p:spPr>
          <a:xfrm>
            <a:off x="10287457" y="4260884"/>
            <a:ext cx="494705" cy="205370"/>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sz="1200" dirty="0" smtClean="0"/>
              <a:t>00</a:t>
            </a:r>
            <a:endParaRPr kumimoji="1" lang="ja-JP" altLang="en-US" sz="1200" dirty="0"/>
          </a:p>
        </p:txBody>
      </p:sp>
      <p:sp>
        <p:nvSpPr>
          <p:cNvPr id="27" name="正方形/長方形 26"/>
          <p:cNvSpPr/>
          <p:nvPr/>
        </p:nvSpPr>
        <p:spPr>
          <a:xfrm>
            <a:off x="10370924" y="3386304"/>
            <a:ext cx="342900" cy="820281"/>
          </a:xfrm>
          <a:prstGeom prst="rect">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8" name="正方形/長方形 27"/>
          <p:cNvSpPr/>
          <p:nvPr/>
        </p:nvSpPr>
        <p:spPr>
          <a:xfrm>
            <a:off x="10370924" y="3386304"/>
            <a:ext cx="342900" cy="56510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39" name="直線コネクタ 38"/>
          <p:cNvCxnSpPr/>
          <p:nvPr/>
        </p:nvCxnSpPr>
        <p:spPr>
          <a:xfrm>
            <a:off x="7164173" y="1770604"/>
            <a:ext cx="0" cy="588556"/>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p:nvCxnSpPr>
        <p:spPr>
          <a:xfrm>
            <a:off x="8310348" y="1770604"/>
            <a:ext cx="0" cy="588556"/>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線コネクタ 40"/>
          <p:cNvCxnSpPr/>
          <p:nvPr/>
        </p:nvCxnSpPr>
        <p:spPr>
          <a:xfrm>
            <a:off x="7164173" y="2359160"/>
            <a:ext cx="11461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線コネクタ 44"/>
          <p:cNvCxnSpPr/>
          <p:nvPr/>
        </p:nvCxnSpPr>
        <p:spPr>
          <a:xfrm flipH="1">
            <a:off x="6148808" y="2359160"/>
            <a:ext cx="1015365" cy="9395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線コネクタ 46"/>
          <p:cNvCxnSpPr>
            <a:endCxn id="14" idx="0"/>
          </p:cNvCxnSpPr>
          <p:nvPr/>
        </p:nvCxnSpPr>
        <p:spPr>
          <a:xfrm>
            <a:off x="8301841" y="2359160"/>
            <a:ext cx="1333881" cy="1804384"/>
          </a:xfrm>
          <a:prstGeom prst="line">
            <a:avLst/>
          </a:prstGeom>
        </p:spPr>
        <p:style>
          <a:lnRef idx="1">
            <a:schemeClr val="accent1"/>
          </a:lnRef>
          <a:fillRef idx="0">
            <a:schemeClr val="accent1"/>
          </a:fillRef>
          <a:effectRef idx="0">
            <a:schemeClr val="accent1"/>
          </a:effectRef>
          <a:fontRef idx="minor">
            <a:schemeClr val="tx1"/>
          </a:fontRef>
        </p:style>
      </p:cxnSp>
      <p:sp>
        <p:nvSpPr>
          <p:cNvPr id="49" name="正方形/長方形 48"/>
          <p:cNvSpPr/>
          <p:nvPr/>
        </p:nvSpPr>
        <p:spPr>
          <a:xfrm>
            <a:off x="7218213" y="1770603"/>
            <a:ext cx="1031811" cy="58855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0" name="正方形/長方形 49"/>
          <p:cNvSpPr/>
          <p:nvPr/>
        </p:nvSpPr>
        <p:spPr>
          <a:xfrm>
            <a:off x="6327151" y="2749505"/>
            <a:ext cx="1088386" cy="39170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54" name="二等辺三角形 53"/>
          <p:cNvSpPr/>
          <p:nvPr/>
        </p:nvSpPr>
        <p:spPr>
          <a:xfrm>
            <a:off x="6803068" y="2595845"/>
            <a:ext cx="132884" cy="15365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二等辺三角形 54"/>
          <p:cNvSpPr/>
          <p:nvPr/>
        </p:nvSpPr>
        <p:spPr>
          <a:xfrm>
            <a:off x="8000052" y="2198974"/>
            <a:ext cx="105860" cy="12241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p:cNvSpPr/>
          <p:nvPr/>
        </p:nvSpPr>
        <p:spPr>
          <a:xfrm>
            <a:off x="7729785" y="2309213"/>
            <a:ext cx="719615" cy="25898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53" name="スマイル 52"/>
          <p:cNvSpPr/>
          <p:nvPr/>
        </p:nvSpPr>
        <p:spPr>
          <a:xfrm>
            <a:off x="7946287" y="2030980"/>
            <a:ext cx="202138" cy="202138"/>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52" name="スマイル 51"/>
          <p:cNvSpPr/>
          <p:nvPr/>
        </p:nvSpPr>
        <p:spPr>
          <a:xfrm>
            <a:off x="6730376" y="2359159"/>
            <a:ext cx="277055" cy="277055"/>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57" name="稲妻 56"/>
          <p:cNvSpPr/>
          <p:nvPr/>
        </p:nvSpPr>
        <p:spPr>
          <a:xfrm rot="4219756">
            <a:off x="7914967" y="2231607"/>
            <a:ext cx="121718" cy="105110"/>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台形 57"/>
          <p:cNvSpPr/>
          <p:nvPr/>
        </p:nvSpPr>
        <p:spPr>
          <a:xfrm>
            <a:off x="6677515" y="2330632"/>
            <a:ext cx="373473" cy="100051"/>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ドーナツ 59"/>
          <p:cNvSpPr/>
          <p:nvPr/>
        </p:nvSpPr>
        <p:spPr>
          <a:xfrm>
            <a:off x="6440505" y="2107072"/>
            <a:ext cx="844688" cy="844688"/>
          </a:xfrm>
          <a:prstGeom prst="donut">
            <a:avLst>
              <a:gd name="adj" fmla="val 2712"/>
            </a:avLst>
          </a:prstGeom>
          <a:solidFill>
            <a:srgbClr val="FFFF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9" name="台形 58"/>
          <p:cNvSpPr/>
          <p:nvPr/>
        </p:nvSpPr>
        <p:spPr>
          <a:xfrm>
            <a:off x="7905851" y="2005701"/>
            <a:ext cx="271940" cy="72851"/>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正方形/長方形 60"/>
          <p:cNvSpPr/>
          <p:nvPr/>
        </p:nvSpPr>
        <p:spPr>
          <a:xfrm>
            <a:off x="6649113" y="2842847"/>
            <a:ext cx="438815" cy="171982"/>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sz="1000" dirty="0" smtClean="0"/>
              <a:t>3.02</a:t>
            </a:r>
            <a:endParaRPr kumimoji="1" lang="ja-JP" altLang="en-US" sz="1000" dirty="0"/>
          </a:p>
        </p:txBody>
      </p:sp>
      <p:sp>
        <p:nvSpPr>
          <p:cNvPr id="56" name="稲妻 55"/>
          <p:cNvSpPr/>
          <p:nvPr/>
        </p:nvSpPr>
        <p:spPr>
          <a:xfrm>
            <a:off x="6911473" y="2667699"/>
            <a:ext cx="202822" cy="175148"/>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ドーナツ 3"/>
          <p:cNvSpPr/>
          <p:nvPr/>
        </p:nvSpPr>
        <p:spPr>
          <a:xfrm>
            <a:off x="7081263" y="2994809"/>
            <a:ext cx="306739" cy="306739"/>
          </a:xfrm>
          <a:prstGeom prst="donut">
            <a:avLst>
              <a:gd name="adj" fmla="val 7873"/>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ドーナツ 8"/>
          <p:cNvSpPr/>
          <p:nvPr/>
        </p:nvSpPr>
        <p:spPr>
          <a:xfrm>
            <a:off x="7193077" y="3107665"/>
            <a:ext cx="83109" cy="84635"/>
          </a:xfrm>
          <a:prstGeom prst="donut">
            <a:avLst>
              <a:gd name="adj" fmla="val 7873"/>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ドーナツ 6"/>
          <p:cNvSpPr/>
          <p:nvPr/>
        </p:nvSpPr>
        <p:spPr>
          <a:xfrm>
            <a:off x="8449400" y="2482844"/>
            <a:ext cx="301209" cy="306739"/>
          </a:xfrm>
          <a:prstGeom prst="donut">
            <a:avLst>
              <a:gd name="adj" fmla="val 7873"/>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ドーナツ 7"/>
          <p:cNvSpPr/>
          <p:nvPr/>
        </p:nvSpPr>
        <p:spPr>
          <a:xfrm>
            <a:off x="8558449" y="2586826"/>
            <a:ext cx="83109" cy="84635"/>
          </a:xfrm>
          <a:prstGeom prst="donut">
            <a:avLst>
              <a:gd name="adj" fmla="val 7873"/>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2" name="二等辺三角形 61"/>
          <p:cNvSpPr/>
          <p:nvPr/>
        </p:nvSpPr>
        <p:spPr>
          <a:xfrm flipV="1">
            <a:off x="6828008" y="2037871"/>
            <a:ext cx="83004" cy="266700"/>
          </a:xfrm>
          <a:prstGeom prst="triangle">
            <a:avLst/>
          </a:prstGeom>
          <a:solidFill>
            <a:srgbClr val="FF0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63" name="二等辺三角形 62"/>
          <p:cNvSpPr/>
          <p:nvPr/>
        </p:nvSpPr>
        <p:spPr>
          <a:xfrm rot="5400000" flipV="1">
            <a:off x="7190781" y="2415510"/>
            <a:ext cx="83004" cy="266700"/>
          </a:xfrm>
          <a:prstGeom prst="triangle">
            <a:avLst/>
          </a:prstGeom>
          <a:solidFill>
            <a:srgbClr val="FF0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64" name="二等辺三角形 63"/>
          <p:cNvSpPr/>
          <p:nvPr/>
        </p:nvSpPr>
        <p:spPr>
          <a:xfrm rot="16200000" flipV="1">
            <a:off x="6401087" y="2407107"/>
            <a:ext cx="83004" cy="266700"/>
          </a:xfrm>
          <a:prstGeom prst="triangle">
            <a:avLst/>
          </a:prstGeom>
          <a:solidFill>
            <a:srgbClr val="FF0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65" name="テキスト ボックス 64"/>
          <p:cNvSpPr txBox="1"/>
          <p:nvPr/>
        </p:nvSpPr>
        <p:spPr>
          <a:xfrm>
            <a:off x="7081263" y="1268673"/>
            <a:ext cx="2554459" cy="400110"/>
          </a:xfrm>
          <a:prstGeom prst="rect">
            <a:avLst/>
          </a:prstGeom>
          <a:noFill/>
        </p:spPr>
        <p:txBody>
          <a:bodyPr wrap="square" rtlCol="0">
            <a:spAutoFit/>
          </a:bodyPr>
          <a:lstStyle/>
          <a:p>
            <a:r>
              <a:rPr lang="ja-JP" altLang="en-US" sz="2000" b="1" u="sng" dirty="0" smtClean="0"/>
              <a:t>ゲーム画面イメージ</a:t>
            </a:r>
            <a:endParaRPr kumimoji="1" lang="ja-JP" altLang="en-US" sz="2000" b="1" u="sng" dirty="0"/>
          </a:p>
        </p:txBody>
      </p:sp>
      <p:sp>
        <p:nvSpPr>
          <p:cNvPr id="66" name="四角形吹き出し 65"/>
          <p:cNvSpPr/>
          <p:nvPr/>
        </p:nvSpPr>
        <p:spPr>
          <a:xfrm>
            <a:off x="5321661" y="4654428"/>
            <a:ext cx="1228656" cy="545346"/>
          </a:xfrm>
          <a:prstGeom prst="wedgeRectCallout">
            <a:avLst>
              <a:gd name="adj1" fmla="val -4309"/>
              <a:gd name="adj2" fmla="val -74129"/>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左の銃の</a:t>
            </a:r>
            <a:r>
              <a:rPr lang="ja-JP" altLang="en-US" dirty="0" smtClean="0"/>
              <a:t>装填</a:t>
            </a:r>
            <a:r>
              <a:rPr lang="ja-JP" altLang="en-US" dirty="0"/>
              <a:t>数</a:t>
            </a:r>
            <a:endParaRPr kumimoji="1" lang="ja-JP" altLang="en-US" dirty="0"/>
          </a:p>
        </p:txBody>
      </p:sp>
      <p:sp>
        <p:nvSpPr>
          <p:cNvPr id="67" name="四角形吹き出し 66"/>
          <p:cNvSpPr/>
          <p:nvPr/>
        </p:nvSpPr>
        <p:spPr>
          <a:xfrm>
            <a:off x="10132690" y="4793057"/>
            <a:ext cx="1838193" cy="472049"/>
          </a:xfrm>
          <a:prstGeom prst="wedgeRectCallout">
            <a:avLst>
              <a:gd name="adj1" fmla="val -31869"/>
              <a:gd name="adj2" fmla="val -115406"/>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右の銃の</a:t>
            </a:r>
            <a:r>
              <a:rPr lang="ja-JP" altLang="en-US" dirty="0" smtClean="0"/>
              <a:t>装填</a:t>
            </a:r>
            <a:r>
              <a:rPr lang="ja-JP" altLang="en-US" dirty="0"/>
              <a:t>数</a:t>
            </a:r>
            <a:endParaRPr kumimoji="1" lang="ja-JP" altLang="en-US" dirty="0"/>
          </a:p>
        </p:txBody>
      </p:sp>
      <p:sp>
        <p:nvSpPr>
          <p:cNvPr id="68" name="四角形吹き出し 67"/>
          <p:cNvSpPr/>
          <p:nvPr/>
        </p:nvSpPr>
        <p:spPr>
          <a:xfrm>
            <a:off x="8896258" y="4649173"/>
            <a:ext cx="920439" cy="246891"/>
          </a:xfrm>
          <a:prstGeom prst="wedgeRectCallout">
            <a:avLst>
              <a:gd name="adj1" fmla="val -6483"/>
              <a:gd name="adj2" fmla="val -114423"/>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スコア</a:t>
            </a:r>
            <a:endParaRPr kumimoji="1" lang="ja-JP" altLang="en-US" dirty="0"/>
          </a:p>
        </p:txBody>
      </p:sp>
      <p:sp>
        <p:nvSpPr>
          <p:cNvPr id="69" name="四角形吹き出し 68"/>
          <p:cNvSpPr/>
          <p:nvPr/>
        </p:nvSpPr>
        <p:spPr>
          <a:xfrm>
            <a:off x="6888759" y="4653124"/>
            <a:ext cx="920439" cy="246891"/>
          </a:xfrm>
          <a:prstGeom prst="wedgeRectCallout">
            <a:avLst>
              <a:gd name="adj1" fmla="val -33389"/>
              <a:gd name="adj2" fmla="val -106707"/>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体力</a:t>
            </a:r>
            <a:endParaRPr kumimoji="1" lang="ja-JP" altLang="en-US" dirty="0"/>
          </a:p>
        </p:txBody>
      </p:sp>
      <p:grpSp>
        <p:nvGrpSpPr>
          <p:cNvPr id="74" name="グループ化 73"/>
          <p:cNvGrpSpPr/>
          <p:nvPr/>
        </p:nvGrpSpPr>
        <p:grpSpPr>
          <a:xfrm>
            <a:off x="7185473" y="2749676"/>
            <a:ext cx="1125875" cy="1006182"/>
            <a:chOff x="7136474" y="2563772"/>
            <a:chExt cx="1125875" cy="1006182"/>
          </a:xfrm>
          <a:solidFill>
            <a:srgbClr val="00B0F0"/>
          </a:solidFill>
        </p:grpSpPr>
        <p:sp>
          <p:nvSpPr>
            <p:cNvPr id="73" name="右矢印 72"/>
            <p:cNvSpPr/>
            <p:nvPr/>
          </p:nvSpPr>
          <p:spPr>
            <a:xfrm rot="18362792">
              <a:off x="7671279" y="2978883"/>
              <a:ext cx="1006182" cy="175959"/>
            </a:xfrm>
            <a:prstGeom prst="rightArrow">
              <a:avLst>
                <a:gd name="adj1" fmla="val 39247"/>
                <a:gd name="adj2" fmla="val 534386"/>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四角形吹き出し 69"/>
            <p:cNvSpPr/>
            <p:nvPr/>
          </p:nvSpPr>
          <p:spPr>
            <a:xfrm>
              <a:off x="7136474" y="3274714"/>
              <a:ext cx="920439" cy="246891"/>
            </a:xfrm>
            <a:prstGeom prst="wedgeRectCallout">
              <a:avLst>
                <a:gd name="adj1" fmla="val -33389"/>
                <a:gd name="adj2" fmla="val -106707"/>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t>カーソル</a:t>
              </a:r>
              <a:endParaRPr kumimoji="1" lang="ja-JP" altLang="en-US" sz="1400" dirty="0"/>
            </a:p>
          </p:txBody>
        </p:sp>
      </p:grpSp>
      <p:sp>
        <p:nvSpPr>
          <p:cNvPr id="75" name="四角形吹き出し 74"/>
          <p:cNvSpPr/>
          <p:nvPr/>
        </p:nvSpPr>
        <p:spPr>
          <a:xfrm>
            <a:off x="10849632" y="4045807"/>
            <a:ext cx="1228656" cy="543016"/>
          </a:xfrm>
          <a:prstGeom prst="wedgeRectCallout">
            <a:avLst>
              <a:gd name="adj1" fmla="val -55844"/>
              <a:gd name="adj2" fmla="val -86799"/>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装填している画面</a:t>
            </a:r>
            <a:endParaRPr kumimoji="1" lang="ja-JP" altLang="en-US" dirty="0"/>
          </a:p>
        </p:txBody>
      </p:sp>
      <p:sp>
        <p:nvSpPr>
          <p:cNvPr id="76" name="四角形吹き出し 75"/>
          <p:cNvSpPr/>
          <p:nvPr/>
        </p:nvSpPr>
        <p:spPr>
          <a:xfrm>
            <a:off x="5224881" y="2814215"/>
            <a:ext cx="1089430" cy="353608"/>
          </a:xfrm>
          <a:prstGeom prst="wedgeRectCallout">
            <a:avLst>
              <a:gd name="adj1" fmla="val 84303"/>
              <a:gd name="adj2" fmla="val -103278"/>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相手</a:t>
            </a:r>
            <a:endParaRPr kumimoji="1" lang="ja-JP" altLang="en-US" dirty="0"/>
          </a:p>
        </p:txBody>
      </p:sp>
      <p:sp>
        <p:nvSpPr>
          <p:cNvPr id="78" name="四角形吹き出し 77"/>
          <p:cNvSpPr/>
          <p:nvPr/>
        </p:nvSpPr>
        <p:spPr>
          <a:xfrm>
            <a:off x="5216019" y="1903592"/>
            <a:ext cx="1089430" cy="478882"/>
          </a:xfrm>
          <a:prstGeom prst="wedgeRectCallout">
            <a:avLst>
              <a:gd name="adj1" fmla="val 60872"/>
              <a:gd name="adj2" fmla="val 69267"/>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攻撃ゲージ</a:t>
            </a:r>
            <a:endParaRPr kumimoji="1" lang="ja-JP" altLang="en-US" dirty="0"/>
          </a:p>
        </p:txBody>
      </p:sp>
      <p:sp>
        <p:nvSpPr>
          <p:cNvPr id="79" name="テキスト ボックス 78"/>
          <p:cNvSpPr txBox="1"/>
          <p:nvPr/>
        </p:nvSpPr>
        <p:spPr>
          <a:xfrm>
            <a:off x="585771" y="2778792"/>
            <a:ext cx="4859443" cy="1938992"/>
          </a:xfrm>
          <a:prstGeom prst="rect">
            <a:avLst/>
          </a:prstGeom>
          <a:noFill/>
        </p:spPr>
        <p:txBody>
          <a:bodyPr wrap="square" rtlCol="0">
            <a:spAutoFit/>
          </a:bodyPr>
          <a:lstStyle/>
          <a:p>
            <a:r>
              <a:rPr lang="ja-JP" altLang="en-US" sz="2000" dirty="0" smtClean="0"/>
              <a:t>・コントローラーを</a:t>
            </a:r>
            <a:r>
              <a:rPr lang="en-US" altLang="ja-JP" sz="2000" dirty="0" smtClean="0"/>
              <a:t>2</a:t>
            </a:r>
            <a:r>
              <a:rPr lang="ja-JP" altLang="en-US" sz="2000" dirty="0" smtClean="0"/>
              <a:t>本にすることによって</a:t>
            </a:r>
            <a:r>
              <a:rPr lang="ja-JP" altLang="en-US" sz="2000" i="1" dirty="0" smtClean="0">
                <a:solidFill>
                  <a:srgbClr val="00B0F0"/>
                </a:solidFill>
              </a:rPr>
              <a:t>スピーディ</a:t>
            </a:r>
            <a:r>
              <a:rPr lang="ja-JP" altLang="en-US" sz="2000" dirty="0" smtClean="0"/>
              <a:t>な操作ができる。</a:t>
            </a:r>
            <a:endParaRPr lang="en-US" altLang="ja-JP" sz="2000" dirty="0" smtClean="0"/>
          </a:p>
          <a:p>
            <a:endParaRPr lang="en-US" altLang="ja-JP" sz="2000" dirty="0" smtClean="0"/>
          </a:p>
          <a:p>
            <a:r>
              <a:rPr lang="ja-JP" altLang="en-US" sz="2000" dirty="0" smtClean="0"/>
              <a:t>・銃の装填速度を遅くすることで銃を撃つタイミングを工夫させることができる。</a:t>
            </a:r>
            <a:endParaRPr lang="en-US" altLang="ja-JP" sz="2000" dirty="0"/>
          </a:p>
          <a:p>
            <a:endParaRPr lang="en-US" altLang="ja-JP" sz="2000" dirty="0" smtClean="0"/>
          </a:p>
        </p:txBody>
      </p:sp>
      <p:pic>
        <p:nvPicPr>
          <p:cNvPr id="1032" name="Picture 8" descr="「joycon sl sr」の画像検索結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627" y="4588823"/>
            <a:ext cx="4493086" cy="2206196"/>
          </a:xfrm>
          <a:prstGeom prst="rect">
            <a:avLst/>
          </a:prstGeom>
          <a:noFill/>
          <a:extLst>
            <a:ext uri="{909E8E84-426E-40DD-AFC4-6F175D3DCCD1}">
              <a14:hiddenFill xmlns:a14="http://schemas.microsoft.com/office/drawing/2010/main">
                <a:solidFill>
                  <a:srgbClr val="FFFFFF"/>
                </a:solidFill>
              </a14:hiddenFill>
            </a:ext>
          </a:extLst>
        </p:spPr>
      </p:pic>
      <p:sp>
        <p:nvSpPr>
          <p:cNvPr id="82" name="ドーナツ 81"/>
          <p:cNvSpPr/>
          <p:nvPr/>
        </p:nvSpPr>
        <p:spPr>
          <a:xfrm>
            <a:off x="3284538" y="5074737"/>
            <a:ext cx="410777" cy="410777"/>
          </a:xfrm>
          <a:prstGeom prst="donut">
            <a:avLst>
              <a:gd name="adj" fmla="val 7432"/>
            </a:avLst>
          </a:prstGeom>
          <a:solidFill>
            <a:srgbClr val="FFC000"/>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B0F0"/>
              </a:solidFill>
            </a:endParaRPr>
          </a:p>
        </p:txBody>
      </p:sp>
      <p:sp>
        <p:nvSpPr>
          <p:cNvPr id="85" name="ドーナツ 84"/>
          <p:cNvSpPr/>
          <p:nvPr/>
        </p:nvSpPr>
        <p:spPr>
          <a:xfrm>
            <a:off x="2280614" y="5044698"/>
            <a:ext cx="440816" cy="440816"/>
          </a:xfrm>
          <a:prstGeom prst="donut">
            <a:avLst>
              <a:gd name="adj" fmla="val 7432"/>
            </a:avLst>
          </a:prstGeom>
          <a:solidFill>
            <a:srgbClr val="FFC000"/>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B0F0"/>
              </a:solidFill>
            </a:endParaRPr>
          </a:p>
        </p:txBody>
      </p:sp>
    </p:spTree>
    <p:extLst>
      <p:ext uri="{BB962C8B-B14F-4D97-AF65-F5344CB8AC3E}">
        <p14:creationId xmlns:p14="http://schemas.microsoft.com/office/powerpoint/2010/main" val="491454145"/>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TM03457515[[fn=ビュー]]</Template>
  <TotalTime>226</TotalTime>
  <Words>79</Words>
  <Application>Microsoft Office PowerPoint</Application>
  <PresentationFormat>ワイド画面</PresentationFormat>
  <Paragraphs>21</Paragraphs>
  <Slides>1</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vt:i4>
      </vt:variant>
    </vt:vector>
  </HeadingPairs>
  <TitlesOfParts>
    <vt:vector size="6" baseType="lpstr">
      <vt:lpstr>ＭＳ ゴシック</vt:lpstr>
      <vt:lpstr>Arial</vt:lpstr>
      <vt:lpstr>Century Schoolbook</vt:lpstr>
      <vt:lpstr>Wingdings 2</vt:lpstr>
      <vt:lpstr>View</vt:lpstr>
      <vt:lpstr>Virtual Shooter(仮)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タイトル(仮)</dc:title>
  <dc:creator>Windows ユーザー</dc:creator>
  <cp:lastModifiedBy>Windows ユーザー</cp:lastModifiedBy>
  <cp:revision>18</cp:revision>
  <dcterms:created xsi:type="dcterms:W3CDTF">2019-02-01T06:55:45Z</dcterms:created>
  <dcterms:modified xsi:type="dcterms:W3CDTF">2019-02-08T07:52:42Z</dcterms:modified>
</cp:coreProperties>
</file>