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1"/>
  </p:notesMasterIdLst>
  <p:sldIdLst>
    <p:sldId id="256" r:id="rId2"/>
    <p:sldId id="257" r:id="rId3"/>
    <p:sldId id="276" r:id="rId4"/>
    <p:sldId id="258" r:id="rId5"/>
    <p:sldId id="265" r:id="rId6"/>
    <p:sldId id="281" r:id="rId7"/>
    <p:sldId id="280" r:id="rId8"/>
    <p:sldId id="259" r:id="rId9"/>
    <p:sldId id="266" r:id="rId10"/>
    <p:sldId id="261" r:id="rId11"/>
    <p:sldId id="282" r:id="rId12"/>
    <p:sldId id="262" r:id="rId13"/>
    <p:sldId id="263" r:id="rId14"/>
    <p:sldId id="260" r:id="rId15"/>
    <p:sldId id="284" r:id="rId16"/>
    <p:sldId id="267" r:id="rId17"/>
    <p:sldId id="283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8" r:id="rId27"/>
    <p:sldId id="277" r:id="rId28"/>
    <p:sldId id="285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2"/>
    <p:restoredTop sz="80759"/>
  </p:normalViewPr>
  <p:slideViewPr>
    <p:cSldViewPr snapToGrid="0" snapToObjects="1">
      <p:cViewPr varScale="1">
        <p:scale>
          <a:sx n="102" d="100"/>
          <a:sy n="102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3FC68-05DD-2548-A4F8-F132693410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D2A3-2C94-7D40-9842-8759BF3F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s://docs.oracle.com/javase/8/docs/api/javax/swing/ImageIcon.html" TargetMode="Externa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name is </a:t>
            </a:r>
            <a:r>
              <a:rPr lang="en-US" dirty="0" err="1" smtClean="0"/>
              <a:t>CC.Liang</a:t>
            </a:r>
            <a:r>
              <a:rPr lang="en-US" dirty="0" smtClean="0"/>
              <a:t> or you can simply call me Hank. Today,</a:t>
            </a:r>
            <a:r>
              <a:rPr lang="en-US" baseline="0" dirty="0" smtClean="0"/>
              <a:t> I will introduce my project mine sweeper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4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9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84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2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2"/>
                </a:solidFill>
              </a:rPr>
              <a:t>// previous row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1200" dirty="0" smtClean="0">
                <a:solidFill>
                  <a:schemeClr val="bg2"/>
                </a:solidFill>
              </a:rPr>
              <a:t>// left and right cells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1200" dirty="0" smtClean="0">
                <a:solidFill>
                  <a:schemeClr val="bg2"/>
                </a:solidFill>
              </a:rPr>
              <a:t>// next 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2"/>
                </a:solidFill>
              </a:rPr>
              <a:t>// previous row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1200" dirty="0" smtClean="0">
                <a:solidFill>
                  <a:schemeClr val="bg2"/>
                </a:solidFill>
              </a:rPr>
              <a:t>// left and right cells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1200" dirty="0" smtClean="0">
                <a:solidFill>
                  <a:schemeClr val="bg2"/>
                </a:solidFill>
              </a:rPr>
              <a:t>// next 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6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Difficulty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2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ImageIcon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04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39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I was doing research for topic, I learned Spring, a MVC architectural</a:t>
            </a:r>
            <a:r>
              <a:rPr lang="en-US" baseline="0" dirty="0" smtClean="0"/>
              <a:t> framework.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I aimed to implement  </a:t>
            </a:r>
            <a:r>
              <a:rPr lang="en-US" dirty="0" smtClean="0"/>
              <a:t>MVC </a:t>
            </a:r>
            <a:r>
              <a:rPr lang="en-US" dirty="0" smtClean="0"/>
              <a:t>design </a:t>
            </a:r>
            <a:r>
              <a:rPr lang="en-US" dirty="0" smtClean="0"/>
              <a:t>pattern to this project.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67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I get down to brass tacks, I'd like to briefly explain why I choose this topic.</a:t>
            </a:r>
          </a:p>
          <a:p>
            <a:r>
              <a:rPr lang="en-US" dirty="0" smtClean="0"/>
              <a:t>When I was thinking</a:t>
            </a:r>
            <a:r>
              <a:rPr lang="en-US" baseline="0" dirty="0" smtClean="0"/>
              <a:t> about the project topic, the first thing came into my mind was to remake an app in  the good old days.</a:t>
            </a:r>
          </a:p>
          <a:p>
            <a:r>
              <a:rPr lang="en-US" baseline="0" dirty="0" smtClean="0"/>
              <a:t>Then I recalled there was an app called MSN messenger. I used to use it everyday when I was in high school.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9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Network connection for two players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1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presentation ends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8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those who is</a:t>
            </a:r>
            <a:r>
              <a:rPr lang="en-US" baseline="0" dirty="0" smtClean="0"/>
              <a:t> not familiar with MSN messenger, this is the interface.</a:t>
            </a:r>
          </a:p>
          <a:p>
            <a:r>
              <a:rPr lang="en-US" baseline="0" dirty="0" smtClean="0"/>
              <a:t>As you can see, you can send and receive messages in those boxes.</a:t>
            </a:r>
          </a:p>
          <a:p>
            <a:r>
              <a:rPr lang="en-US" baseline="0" dirty="0" smtClean="0"/>
              <a:t>You can imagine there was no cellphone.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 but interactive game can be a worthwhile diversion.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time, Minesweeper is one of my favorite games.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MSN version of Minesweeper is slightly different from the original version.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original aims to avoid touching the mines, the MSN version needs to find the mines.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one who finds out 26 out of 50 mines will win the game.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game begins with a grid of squares.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only two operations:</a:t>
            </a:r>
            <a:r>
              <a:rPr lang="en-US" baseline="0" dirty="0" smtClean="0"/>
              <a:t> left-click &amp; right click</a:t>
            </a:r>
            <a:endParaRPr lang="en-US" baseline="0" dirty="0"/>
          </a:p>
          <a:p>
            <a:r>
              <a:rPr lang="en-US" altLang="zh-TW" baseline="0" dirty="0" smtClean="0"/>
              <a:t>The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pic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here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will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help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me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explain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the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rules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0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2A3-2C94-7D40-9842-8759BF3FCC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35B26AB-CF75-3541-9510-D1B597F7A770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9AC-EA27-FD48-A338-13B567A9D1E0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7CD708-55D3-3E4F-BD6E-269E978AABAB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D386BE-DF44-C54F-8D37-331947C1316E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DAC3C0-D009-3A40-814E-DA237990FDEB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A9C8-6C05-D446-9A2B-100B715084CF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0121-5EE9-B14F-9D61-61A54EA83FCE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FFD4-C37A-3D40-80D6-21BE97381702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FBC5E7-EA5D-EA49-8FAC-7D0FF78300AA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AC5C-CD97-E844-8C45-EECB237023E0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D36732-DB5A-B344-90B3-1AD8FCD85C8C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7738-390B-C949-B02F-47DB2406B68B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A913-2DD3-8948-9E6B-B0A08F791680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0A24-5100-D941-B9B6-DC075B2F6C0A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FC7-B1DD-204B-933E-E0848B72CE4C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D688-1EB8-8640-9D49-165412F028DE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676-E820-C34E-A460-964314FF5940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9B7E7-568A-1140-80CE-871799B8B532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08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ulip.c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Project: Minesweeper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CS622 advanced Java Programming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907912"/>
          </a:xfrm>
        </p:spPr>
        <p:txBody>
          <a:bodyPr/>
          <a:lstStyle/>
          <a:p>
            <a:r>
              <a:rPr lang="en-US" sz="1200" dirty="0" smtClean="0"/>
              <a:t>Chun-</a:t>
            </a:r>
            <a:r>
              <a:rPr lang="en-US" sz="1200" dirty="0" err="1" smtClean="0"/>
              <a:t>Chieh</a:t>
            </a:r>
            <a:r>
              <a:rPr lang="en-US" sz="1200" dirty="0" smtClean="0"/>
              <a:t> Liang (Hank)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27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6144043" cy="4024125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eft-click on a cell: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1"/>
                </a:solidFill>
              </a:rPr>
              <a:t>this cell </a:t>
            </a:r>
            <a:r>
              <a:rPr lang="en-US" dirty="0" smtClean="0"/>
              <a:t>is not a mine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>
                <a:solidFill>
                  <a:schemeClr val="accent6"/>
                </a:solidFill>
              </a:rPr>
              <a:t>neighbor cell(s</a:t>
            </a:r>
            <a:r>
              <a:rPr lang="en-US" dirty="0" smtClean="0"/>
              <a:t>) have mine(s), </a:t>
            </a:r>
            <a:r>
              <a:rPr lang="en-US" dirty="0" smtClean="0">
                <a:solidFill>
                  <a:schemeClr val="accent1"/>
                </a:solidFill>
              </a:rPr>
              <a:t>this cell  </a:t>
            </a:r>
            <a:r>
              <a:rPr lang="en-US" dirty="0" smtClean="0"/>
              <a:t>shows count of the mine(s)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>
                <a:solidFill>
                  <a:schemeClr val="accent6"/>
                </a:solidFill>
              </a:rPr>
              <a:t>neighbor cells </a:t>
            </a:r>
            <a:r>
              <a:rPr lang="en-US" dirty="0" smtClean="0"/>
              <a:t>have no mines, the </a:t>
            </a:r>
            <a:r>
              <a:rPr lang="en-US" dirty="0" smtClean="0">
                <a:solidFill>
                  <a:schemeClr val="accent6"/>
                </a:solidFill>
              </a:rPr>
              <a:t>neighbor cells </a:t>
            </a:r>
            <a:r>
              <a:rPr lang="en-US" dirty="0" smtClean="0"/>
              <a:t>open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345347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585767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8990728" y="1740061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8990728" y="2899459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600955" y="3751162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7534155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710284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9956825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9956825" y="3842354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956825" y="5001753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710284" y="5001753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534155" y="5004071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538348" y="3839207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6144043" cy="4024125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eft-click on a cell: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1"/>
                </a:solidFill>
              </a:rPr>
              <a:t>this cell </a:t>
            </a:r>
            <a:r>
              <a:rPr lang="en-US" dirty="0" smtClean="0"/>
              <a:t>is not a mine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>
                <a:solidFill>
                  <a:schemeClr val="accent6"/>
                </a:solidFill>
              </a:rPr>
              <a:t>neighbor cell(s</a:t>
            </a:r>
            <a:r>
              <a:rPr lang="en-US" dirty="0" smtClean="0"/>
              <a:t>) have mine(s), </a:t>
            </a:r>
            <a:r>
              <a:rPr lang="en-US" dirty="0" smtClean="0">
                <a:solidFill>
                  <a:schemeClr val="accent1"/>
                </a:solidFill>
              </a:rPr>
              <a:t>this cell  </a:t>
            </a:r>
            <a:r>
              <a:rPr lang="en-US" dirty="0" smtClean="0"/>
              <a:t>shows count of the mine(s)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>
                <a:solidFill>
                  <a:schemeClr val="accent6"/>
                </a:solidFill>
              </a:rPr>
              <a:t>neighbor cells </a:t>
            </a:r>
            <a:r>
              <a:rPr lang="en-US" dirty="0" smtClean="0"/>
              <a:t>have no mines, the </a:t>
            </a:r>
            <a:r>
              <a:rPr lang="en-US" dirty="0" smtClean="0">
                <a:solidFill>
                  <a:schemeClr val="accent6"/>
                </a:solidFill>
              </a:rPr>
              <a:t>neighbor cells </a:t>
            </a:r>
            <a:r>
              <a:rPr lang="en-US" dirty="0" smtClean="0"/>
              <a:t>open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345347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585767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8990728" y="1740061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8990728" y="2899459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600955" y="3751162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8600955" y="2591764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9818559" y="2589371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9818558" y="3748768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8600954" y="4910559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9818557" y="4910559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7379344" y="3748768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7379343" y="4908165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7379342" y="2589370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51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6144043" cy="4024125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eft-click on a cell: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1"/>
                </a:solidFill>
              </a:rPr>
              <a:t>this cell </a:t>
            </a:r>
            <a:r>
              <a:rPr lang="en-US" dirty="0" smtClean="0"/>
              <a:t>is not a mine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>
                <a:solidFill>
                  <a:schemeClr val="accent6"/>
                </a:solidFill>
              </a:rPr>
              <a:t>neighbor cell(s</a:t>
            </a:r>
            <a:r>
              <a:rPr lang="en-US" dirty="0" smtClean="0"/>
              <a:t>) have mine(s), </a:t>
            </a:r>
            <a:r>
              <a:rPr lang="en-US" dirty="0" smtClean="0">
                <a:solidFill>
                  <a:schemeClr val="accent1"/>
                </a:solidFill>
              </a:rPr>
              <a:t>this cell  </a:t>
            </a:r>
            <a:r>
              <a:rPr lang="en-US" dirty="0" smtClean="0"/>
              <a:t>shows count of the mine(s)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>
                <a:solidFill>
                  <a:schemeClr val="accent6"/>
                </a:solidFill>
              </a:rPr>
              <a:t>neighbor cells </a:t>
            </a:r>
            <a:r>
              <a:rPr lang="en-US" dirty="0" smtClean="0"/>
              <a:t>have no mines, the </a:t>
            </a:r>
            <a:r>
              <a:rPr lang="en-US" dirty="0" smtClean="0">
                <a:solidFill>
                  <a:schemeClr val="accent6"/>
                </a:solidFill>
              </a:rPr>
              <a:t>neighbor cells </a:t>
            </a:r>
            <a:r>
              <a:rPr lang="en-US" dirty="0" smtClean="0"/>
              <a:t>open 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1"/>
                </a:solidFill>
              </a:rPr>
              <a:t>this cell </a:t>
            </a:r>
            <a:r>
              <a:rPr lang="en-US" dirty="0" smtClean="0"/>
              <a:t>is a mine, boom!</a:t>
            </a:r>
            <a:endParaRPr lang="en-US" dirty="0"/>
          </a:p>
          <a:p>
            <a:endParaRPr lang="en-US" dirty="0" smtClean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345347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585767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8990728" y="1740061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8990728" y="2899459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600955" y="3751162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7534155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710284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9956825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9956825" y="3842354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956825" y="5001753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710284" y="5001753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534155" y="5004071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538348" y="3839207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8706835" y="3839207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6144043" cy="4024125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eft-click on a cell: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1"/>
                </a:solidFill>
              </a:rPr>
              <a:t>this cell </a:t>
            </a:r>
            <a:r>
              <a:rPr lang="en-US" dirty="0" smtClean="0"/>
              <a:t>is not a mine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>
                <a:solidFill>
                  <a:schemeClr val="accent6"/>
                </a:solidFill>
              </a:rPr>
              <a:t>neighbor cell(s</a:t>
            </a:r>
            <a:r>
              <a:rPr lang="en-US" dirty="0" smtClean="0"/>
              <a:t>) have mine(s), </a:t>
            </a:r>
            <a:r>
              <a:rPr lang="en-US" dirty="0" smtClean="0">
                <a:solidFill>
                  <a:schemeClr val="accent1"/>
                </a:solidFill>
              </a:rPr>
              <a:t>this cell  </a:t>
            </a:r>
            <a:r>
              <a:rPr lang="en-US" dirty="0" smtClean="0"/>
              <a:t>shows count of the mine(s)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>
                <a:solidFill>
                  <a:schemeClr val="accent6"/>
                </a:solidFill>
              </a:rPr>
              <a:t>neighbor cells </a:t>
            </a:r>
            <a:r>
              <a:rPr lang="en-US" dirty="0" smtClean="0"/>
              <a:t>have no mines, the </a:t>
            </a:r>
            <a:r>
              <a:rPr lang="en-US" dirty="0" smtClean="0">
                <a:solidFill>
                  <a:schemeClr val="accent6"/>
                </a:solidFill>
              </a:rPr>
              <a:t>neighbor cells </a:t>
            </a:r>
            <a:r>
              <a:rPr lang="en-US" dirty="0" smtClean="0"/>
              <a:t>open 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1"/>
                </a:solidFill>
              </a:rPr>
              <a:t>this cell </a:t>
            </a:r>
            <a:r>
              <a:rPr lang="en-US" dirty="0" smtClean="0"/>
              <a:t>has a mine, </a:t>
            </a:r>
            <a:r>
              <a:rPr lang="en-US" dirty="0"/>
              <a:t>boom</a:t>
            </a:r>
            <a:r>
              <a:rPr lang="en-US" dirty="0" smtClean="0"/>
              <a:t>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Right-click on a cell: Put a flag on </a:t>
            </a:r>
            <a:r>
              <a:rPr lang="en-US" dirty="0" smtClean="0">
                <a:solidFill>
                  <a:schemeClr val="accent1"/>
                </a:solidFill>
              </a:rPr>
              <a:t>this cell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345347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585767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8990728" y="1740061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8990728" y="2899459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 rot="5400000">
            <a:off x="8905607" y="3815197"/>
            <a:ext cx="295155" cy="370390"/>
          </a:xfrm>
          <a:prstGeom prst="triangle">
            <a:avLst>
              <a:gd name="adj" fmla="val 56061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867989" y="3870177"/>
            <a:ext cx="0" cy="5034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79344" y="3748768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9818559" y="3757323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8620024" y="4892047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8623771" y="2601201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9818559" y="4890001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9818559" y="2601201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7379344" y="2601201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7379343" y="4890000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12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penCell (</a:t>
            </a:r>
            <a:r>
              <a:rPr lang="en-US" dirty="0" smtClean="0">
                <a:solidFill>
                  <a:schemeClr val="accent1"/>
                </a:solidFill>
              </a:rPr>
              <a:t>this cell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smtClean="0">
                <a:solidFill>
                  <a:schemeClr val="accent1"/>
                </a:solidFill>
              </a:rPr>
              <a:t>this cell </a:t>
            </a:r>
            <a:r>
              <a:rPr lang="en-US" dirty="0" smtClean="0"/>
              <a:t>is not a mine: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 smtClean="0">
                <a:solidFill>
                  <a:schemeClr val="accent6"/>
                </a:solidFill>
              </a:rPr>
              <a:t>neighbor cell(s) </a:t>
            </a:r>
            <a:r>
              <a:rPr lang="en-US" dirty="0" smtClean="0"/>
              <a:t>have mine(s):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this cell </a:t>
            </a:r>
            <a:r>
              <a:rPr lang="en-US" dirty="0" smtClean="0"/>
              <a:t>shows count</a:t>
            </a:r>
          </a:p>
          <a:p>
            <a:pPr marL="0" indent="0">
              <a:buNone/>
            </a:pPr>
            <a:r>
              <a:rPr lang="en-US" dirty="0" smtClean="0"/>
              <a:t>	else: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		</a:t>
            </a:r>
            <a:r>
              <a:rPr lang="en-US" dirty="0"/>
              <a:t> openCell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/>
                </a:solidFill>
              </a:rPr>
              <a:t>neighbor cell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 smtClean="0"/>
              <a:t>	gameover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4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counts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71321" y="2194559"/>
            <a:ext cx="4249358" cy="3488611"/>
            <a:chOff x="1088889" y="2194559"/>
            <a:chExt cx="4249358" cy="348861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903038" y="2548360"/>
              <a:ext cx="0" cy="313481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143458" y="2548360"/>
              <a:ext cx="0" cy="313481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3548419" y="1740061"/>
              <a:ext cx="0" cy="35796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3548419" y="2899459"/>
              <a:ext cx="0" cy="35796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091846" y="2730076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0</a:t>
              </a:r>
              <a:endParaRPr lang="en-US" sz="1600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7975" y="2730076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14516" y="2730076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14516" y="3842354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514516" y="5001753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67975" y="5001753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91846" y="5004071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096039" y="3839207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88889" y="2809573"/>
              <a:ext cx="669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</a:t>
              </a:r>
              <a:r>
                <a:rPr lang="is-IS" dirty="0" smtClean="0"/>
                <a:t> - 1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88890" y="5084321"/>
              <a:ext cx="669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</a:t>
              </a:r>
              <a:r>
                <a:rPr lang="is-IS" dirty="0" smtClean="0"/>
                <a:t> + 1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88889" y="3921775"/>
              <a:ext cx="669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40758" y="2194559"/>
              <a:ext cx="669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dirty="0"/>
                <a:t>j</a:t>
              </a:r>
              <a:r>
                <a:rPr lang="is-IS" dirty="0" smtClean="0"/>
                <a:t> - 1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0916" y="2194559"/>
              <a:ext cx="669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dirty="0"/>
                <a:t>j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3357" y="2194559"/>
              <a:ext cx="669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dirty="0"/>
                <a:t>j</a:t>
              </a:r>
              <a:r>
                <a:rPr lang="is-IS" dirty="0" smtClean="0"/>
                <a:t> </a:t>
              </a:r>
              <a:r>
                <a:rPr lang="is-IS" dirty="0"/>
                <a:t>+</a:t>
              </a:r>
              <a:r>
                <a:rPr lang="is-IS" dirty="0" smtClean="0"/>
                <a:t> 1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267973" y="3839207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601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cells’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err="1" smtClean="0"/>
              <a:t>board.length</a:t>
            </a:r>
            <a:r>
              <a:rPr lang="en-US" sz="1600" dirty="0" smtClean="0"/>
              <a:t>; </a:t>
            </a:r>
            <a:r>
              <a:rPr lang="en-US" sz="1600" dirty="0" err="1" smtClean="0"/>
              <a:t>i</a:t>
            </a:r>
            <a:r>
              <a:rPr lang="en-US" sz="1600" dirty="0" smtClean="0"/>
              <a:t>++)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	</a:t>
            </a:r>
            <a:r>
              <a:rPr lang="en-US" sz="1600" dirty="0" smtClean="0"/>
              <a:t>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j=0; j &lt; </a:t>
            </a:r>
            <a:r>
              <a:rPr lang="en-US" sz="1600" dirty="0" err="1" smtClean="0"/>
              <a:t>board.width</a:t>
            </a:r>
            <a:r>
              <a:rPr lang="en-US" sz="1600" dirty="0" smtClean="0"/>
              <a:t>; </a:t>
            </a:r>
            <a:r>
              <a:rPr lang="en-US" sz="1600" dirty="0" err="1" smtClean="0"/>
              <a:t>j++</a:t>
            </a:r>
            <a:r>
              <a:rPr lang="en-US" sz="1600" dirty="0" smtClean="0"/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		</a:t>
            </a:r>
            <a:r>
              <a:rPr lang="en-US" sz="1600" dirty="0" smtClean="0"/>
              <a:t>if( </a:t>
            </a:r>
            <a:r>
              <a:rPr lang="en-US" sz="1600" dirty="0" err="1" smtClean="0"/>
              <a:t>cellInformation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][j] == MINE)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			</a:t>
            </a:r>
            <a:r>
              <a:rPr lang="en-US" sz="1600" dirty="0" smtClean="0">
                <a:solidFill>
                  <a:schemeClr val="bg2"/>
                </a:solidFill>
              </a:rPr>
              <a:t>// </a:t>
            </a:r>
            <a:r>
              <a:rPr lang="en-US" sz="1600" dirty="0">
                <a:solidFill>
                  <a:schemeClr val="bg2"/>
                </a:solidFill>
              </a:rPr>
              <a:t>previous </a:t>
            </a:r>
            <a:r>
              <a:rPr lang="en-US" sz="1600" dirty="0" smtClean="0">
                <a:solidFill>
                  <a:schemeClr val="bg2"/>
                </a:solidFill>
              </a:rPr>
              <a:t>row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is-IS" sz="1600" dirty="0" smtClean="0"/>
              <a:t>MineCountAt(i-1</a:t>
            </a:r>
            <a:r>
              <a:rPr lang="is-IS" sz="1600" dirty="0"/>
              <a:t>, j-1</a:t>
            </a:r>
            <a:r>
              <a:rPr lang="is-IS" sz="16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600" dirty="0"/>
              <a:t>	</a:t>
            </a:r>
            <a:r>
              <a:rPr lang="is-IS" sz="1600" dirty="0" smtClean="0"/>
              <a:t>		MineCountAt(i-1</a:t>
            </a:r>
            <a:r>
              <a:rPr lang="is-IS" sz="1600" dirty="0"/>
              <a:t>, j</a:t>
            </a:r>
            <a:r>
              <a:rPr lang="is-IS" sz="16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600" dirty="0" smtClean="0"/>
              <a:t>			MineCountAt(i-1</a:t>
            </a:r>
            <a:r>
              <a:rPr lang="is-IS" sz="1600" dirty="0"/>
              <a:t>, j+1</a:t>
            </a:r>
            <a:r>
              <a:rPr lang="is-IS" sz="1600" dirty="0" smtClean="0"/>
              <a:t>);</a:t>
            </a:r>
            <a:r>
              <a:rPr lang="is-IS" sz="1600" dirty="0"/>
              <a:t/>
            </a:r>
            <a:br>
              <a:rPr lang="is-IS" sz="1600" dirty="0"/>
            </a:br>
            <a:r>
              <a:rPr lang="is-IS" sz="1600" dirty="0" smtClean="0"/>
              <a:t>			</a:t>
            </a:r>
            <a:r>
              <a:rPr lang="is-IS" sz="1600" dirty="0" smtClean="0">
                <a:solidFill>
                  <a:schemeClr val="bg2"/>
                </a:solidFill>
              </a:rPr>
              <a:t>// </a:t>
            </a:r>
            <a:r>
              <a:rPr lang="is-IS" sz="1600" dirty="0">
                <a:solidFill>
                  <a:schemeClr val="bg2"/>
                </a:solidFill>
              </a:rPr>
              <a:t>left and right cells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600" dirty="0" smtClean="0"/>
              <a:t>			MineCountAt(i</a:t>
            </a:r>
            <a:r>
              <a:rPr lang="is-IS" sz="1600" dirty="0"/>
              <a:t>, j-1</a:t>
            </a:r>
            <a:r>
              <a:rPr lang="is-IS" sz="16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600" dirty="0" smtClean="0"/>
              <a:t>			MineCountAt(i, j+1);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600" dirty="0" smtClean="0"/>
              <a:t>			</a:t>
            </a:r>
            <a:r>
              <a:rPr lang="is-IS" sz="1600" dirty="0" smtClean="0">
                <a:solidFill>
                  <a:schemeClr val="bg2"/>
                </a:solidFill>
              </a:rPr>
              <a:t>// next row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600" dirty="0" smtClean="0"/>
              <a:t>			MineCountAt(i+1</a:t>
            </a:r>
            <a:r>
              <a:rPr lang="is-IS" sz="1600" dirty="0"/>
              <a:t>, j-1);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600" dirty="0" smtClean="0"/>
              <a:t>			MineCountAt(i+1</a:t>
            </a:r>
            <a:r>
              <a:rPr lang="is-IS" sz="1600" dirty="0"/>
              <a:t>, j);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600" dirty="0" smtClean="0"/>
              <a:t>			MineCountAt(i+1</a:t>
            </a:r>
            <a:r>
              <a:rPr lang="is-IS" sz="1600" dirty="0"/>
              <a:t>, j+1</a:t>
            </a:r>
            <a:r>
              <a:rPr lang="is-IS" sz="1600" dirty="0" smtClean="0"/>
              <a:t>);</a:t>
            </a:r>
            <a:endParaRPr lang="en-US" sz="16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	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45347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585767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8990728" y="1740061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8990728" y="2899459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534155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+1</a:t>
            </a:r>
            <a:endParaRPr lang="en-US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8710284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956825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9956825" y="3842354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9956825" y="5001753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8710284" y="5001753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534155" y="5004071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7538348" y="3839207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31198" y="2809573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r>
              <a:rPr lang="is-IS" dirty="0" smtClean="0"/>
              <a:t> - 1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1199" y="5084321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r>
              <a:rPr lang="is-IS" dirty="0" smtClean="0"/>
              <a:t> + 1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31198" y="3921775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83067" y="2194559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/>
              <a:t>j</a:t>
            </a:r>
            <a:r>
              <a:rPr lang="is-IS" dirty="0" smtClean="0"/>
              <a:t> - 1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53225" y="2194559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/>
              <a:t>j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905666" y="2194559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/>
              <a:t>j</a:t>
            </a:r>
            <a:r>
              <a:rPr lang="is-IS" dirty="0" smtClean="0"/>
              <a:t> </a:t>
            </a:r>
            <a:r>
              <a:rPr lang="is-IS" dirty="0"/>
              <a:t>+</a:t>
            </a:r>
            <a:r>
              <a:rPr lang="is-IS" dirty="0" smtClean="0"/>
              <a:t> 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710282" y="3839207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18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cells’ Information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31198" y="2194559"/>
            <a:ext cx="4249358" cy="3488611"/>
            <a:chOff x="6531198" y="2194559"/>
            <a:chExt cx="4249358" cy="348861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8345347" y="2548360"/>
              <a:ext cx="0" cy="313481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585767" y="2548360"/>
              <a:ext cx="0" cy="313481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8990728" y="1740061"/>
              <a:ext cx="0" cy="35796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8990728" y="2899459"/>
              <a:ext cx="0" cy="35796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7534155" y="2730076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710284" y="2730076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+1</a:t>
              </a:r>
              <a:endParaRPr lang="en-US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956825" y="2730076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</a:t>
              </a:r>
              <a:endParaRPr lang="en-US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956825" y="3842354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+1</a:t>
              </a:r>
              <a:endParaRPr lang="en-US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956825" y="5001753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710284" y="5001753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+1</a:t>
              </a:r>
              <a:endParaRPr lang="en-US" b="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534155" y="5004071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</a:t>
              </a:r>
              <a:endParaRPr lang="en-US" b="1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538348" y="3839207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+1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1198" y="2809573"/>
              <a:ext cx="669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</a:t>
              </a:r>
              <a:r>
                <a:rPr lang="is-IS" dirty="0" smtClean="0"/>
                <a:t> - 1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31199" y="5084321"/>
              <a:ext cx="669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</a:t>
              </a:r>
              <a:r>
                <a:rPr lang="is-IS" dirty="0" smtClean="0"/>
                <a:t> + 1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31198" y="3921775"/>
              <a:ext cx="669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83067" y="2194559"/>
              <a:ext cx="669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dirty="0"/>
                <a:t>j</a:t>
              </a:r>
              <a:r>
                <a:rPr lang="is-IS" dirty="0" smtClean="0"/>
                <a:t> - 1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53225" y="2194559"/>
              <a:ext cx="669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dirty="0"/>
                <a:t>j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05666" y="2194559"/>
              <a:ext cx="669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dirty="0"/>
                <a:t>j</a:t>
              </a:r>
              <a:r>
                <a:rPr lang="is-IS" dirty="0" smtClean="0"/>
                <a:t> </a:t>
              </a:r>
              <a:r>
                <a:rPr lang="is-IS" dirty="0"/>
                <a:t>+</a:t>
              </a:r>
              <a:r>
                <a:rPr lang="is-IS" dirty="0" smtClean="0"/>
                <a:t> 1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10282" y="3839207"/>
              <a:ext cx="555585" cy="53446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+2</a:t>
              </a:r>
              <a:endPara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2903038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43458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548419" y="1740061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3548419" y="2899459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091846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3267975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4514516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4514516" y="3842354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4514516" y="5001753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3267975" y="5001753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2091846" y="5004071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2096039" y="3839207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88889" y="2809573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r>
              <a:rPr lang="is-IS" dirty="0" smtClean="0"/>
              <a:t> - 1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88890" y="5084321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r>
              <a:rPr lang="is-IS" dirty="0" smtClean="0"/>
              <a:t> + 1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88889" y="3921775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040758" y="2194559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/>
              <a:t>j</a:t>
            </a:r>
            <a:r>
              <a:rPr lang="is-IS" dirty="0" smtClean="0"/>
              <a:t> - 1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10916" y="2194559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/>
              <a:t>j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463357" y="2194559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/>
              <a:t>j</a:t>
            </a:r>
            <a:r>
              <a:rPr lang="is-IS" dirty="0" smtClean="0"/>
              <a:t> </a:t>
            </a:r>
            <a:r>
              <a:rPr lang="is-IS" dirty="0"/>
              <a:t>+</a:t>
            </a:r>
            <a:r>
              <a:rPr lang="is-IS" dirty="0" smtClean="0"/>
              <a:t> 1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267973" y="3839207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3065172" y="1777285"/>
            <a:ext cx="12879" cy="274320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977425" y="3671711"/>
            <a:ext cx="0" cy="27432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3078051" y="4528283"/>
            <a:ext cx="2743200" cy="508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>
            <a:off x="2605825" y="2300111"/>
            <a:ext cx="0" cy="27432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8089740" y="4373676"/>
            <a:ext cx="620542" cy="66963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9265867" y="3234302"/>
            <a:ext cx="686527" cy="63734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37" y="828844"/>
            <a:ext cx="5892126" cy="5892126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00800" y="44045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3808" y="198120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4101" y="345067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Contribute to JMines</a:t>
            </a:r>
            <a:r>
              <a:rPr lang="en-US" dirty="0"/>
              <a:t> by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Juliana </a:t>
            </a:r>
            <a:r>
              <a:rPr lang="en-US" dirty="0" smtClean="0">
                <a:solidFill>
                  <a:schemeClr val="tx2"/>
                </a:solidFill>
                <a:hlinkClick r:id="rId2"/>
              </a:rPr>
              <a:t>Peña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Under GNU general public license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classic puzzle game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669381"/>
            <a:ext cx="3962400" cy="3073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15" y="1124712"/>
            <a:ext cx="9447771" cy="5853296"/>
          </a:xfrm>
        </p:spPr>
      </p:pic>
    </p:spTree>
    <p:extLst>
      <p:ext uri="{BB962C8B-B14F-4D97-AF65-F5344CB8AC3E}">
        <p14:creationId xmlns:p14="http://schemas.microsoft.com/office/powerpoint/2010/main" val="19791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31" y="1120500"/>
            <a:ext cx="9445938" cy="585216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32" y="1124712"/>
            <a:ext cx="9445936" cy="585216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24712"/>
            <a:ext cx="9445936" cy="585216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694781"/>
            <a:ext cx="4419600" cy="3022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Multi-player: Socket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topwatch: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3.1 (1992)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37" y="2193925"/>
            <a:ext cx="3126325" cy="40243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10820400" cy="365125"/>
          </a:xfrm>
        </p:spPr>
        <p:txBody>
          <a:bodyPr/>
          <a:lstStyle/>
          <a:p>
            <a:r>
              <a:rPr lang="en-US" dirty="0" smtClean="0"/>
              <a:t>Image source: </a:t>
            </a:r>
            <a:r>
              <a:rPr lang="en-US" dirty="0"/>
              <a:t>http://</a:t>
            </a:r>
            <a:r>
              <a:rPr lang="en-US" dirty="0" err="1"/>
              <a:t>www.mobygames.com</a:t>
            </a:r>
            <a:r>
              <a:rPr lang="en-US" dirty="0"/>
              <a:t>/images/shots/l/226902-microsoft-windows-3-1-included-games-windows-3-x-screenshot.png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10165556" cy="365125"/>
          </a:xfrm>
        </p:spPr>
        <p:txBody>
          <a:bodyPr/>
          <a:lstStyle/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 smtClean="0"/>
              <a:t>static.giantbomb.com</a:t>
            </a:r>
            <a:r>
              <a:rPr lang="en-US" dirty="0" smtClean="0"/>
              <a:t>/uploads/original/10/103881/2330133-minesweeper_flags_8.jpg </a:t>
            </a:r>
          </a:p>
          <a:p>
            <a:r>
              <a:rPr lang="mr-IN" dirty="0" err="1" smtClean="0"/>
              <a:t>http</a:t>
            </a:r>
            <a:r>
              <a:rPr lang="mr-IN" dirty="0"/>
              <a:t>://a1.mzstatic.com/</a:t>
            </a:r>
            <a:r>
              <a:rPr lang="mr-IN" dirty="0" err="1"/>
              <a:t>us</a:t>
            </a:r>
            <a:r>
              <a:rPr lang="mr-IN" dirty="0"/>
              <a:t>/r30/</a:t>
            </a:r>
            <a:r>
              <a:rPr lang="mr-IN" dirty="0" err="1"/>
              <a:t>Purple</a:t>
            </a:r>
            <a:r>
              <a:rPr lang="mr-IN" dirty="0"/>
              <a:t>/v4/27/e9/23/27e92380-79ff-2830-7b09-400616704597/screen568x568.jpeg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07227"/>
            <a:ext cx="5334000" cy="299770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91" y="2193925"/>
            <a:ext cx="2267218" cy="4024313"/>
          </a:xfrm>
        </p:spPr>
      </p:pic>
    </p:spTree>
    <p:extLst>
      <p:ext uri="{BB962C8B-B14F-4D97-AF65-F5344CB8AC3E}">
        <p14:creationId xmlns:p14="http://schemas.microsoft.com/office/powerpoint/2010/main" val="17357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 of minesweeper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02795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303928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85797" y="3400979"/>
            <a:ext cx="1082039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85798" y="4540741"/>
            <a:ext cx="10820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905061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101662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85797" y="3970860"/>
            <a:ext cx="10820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85800" y="5110622"/>
            <a:ext cx="10820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00529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899396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98263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97130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5997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94864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93731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292598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91465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90332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89199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88066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286933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5797" y="2754424"/>
            <a:ext cx="0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1506194" y="2754424"/>
            <a:ext cx="3" cy="2926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85797" y="5680504"/>
            <a:ext cx="10820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85798" y="2754424"/>
            <a:ext cx="1082039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Left-click: reveal</a:t>
            </a:r>
          </a:p>
          <a:p>
            <a:endParaRPr lang="en-US" dirty="0"/>
          </a:p>
          <a:p>
            <a:r>
              <a:rPr lang="en-US" dirty="0" smtClean="0"/>
              <a:t>2. Right-click: flag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45347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585767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8990728" y="1740061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8990728" y="2899459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600955" y="3751162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34155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710284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956825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956825" y="3842354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956825" y="5001753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710284" y="5001753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534155" y="5004071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538348" y="3839207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6144043" cy="4024125"/>
          </a:xfrm>
        </p:spPr>
        <p:txBody>
          <a:bodyPr/>
          <a:lstStyle/>
          <a:p>
            <a:r>
              <a:rPr lang="en-US" dirty="0"/>
              <a:t>Left-click on </a:t>
            </a:r>
            <a:r>
              <a:rPr lang="en-US" dirty="0" smtClean="0"/>
              <a:t>a </a:t>
            </a:r>
            <a:r>
              <a:rPr lang="en-US" dirty="0"/>
              <a:t>cell: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accent1"/>
                </a:solidFill>
              </a:rPr>
              <a:t>this </a:t>
            </a:r>
            <a:r>
              <a:rPr lang="en-US" dirty="0" smtClean="0">
                <a:solidFill>
                  <a:schemeClr val="accent1"/>
                </a:solidFill>
              </a:rPr>
              <a:t>cell </a:t>
            </a:r>
            <a:r>
              <a:rPr lang="en-US" dirty="0" smtClean="0"/>
              <a:t>is not a </a:t>
            </a:r>
            <a:r>
              <a:rPr lang="en-US" dirty="0"/>
              <a:t>mine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chemeClr val="accent6"/>
                </a:solidFill>
              </a:rPr>
              <a:t>neighbor cell(s</a:t>
            </a:r>
            <a:r>
              <a:rPr lang="en-US" dirty="0"/>
              <a:t>) have mine(s), </a:t>
            </a:r>
            <a:r>
              <a:rPr lang="en-US" dirty="0">
                <a:solidFill>
                  <a:schemeClr val="accent1"/>
                </a:solidFill>
              </a:rPr>
              <a:t>this cell  </a:t>
            </a:r>
            <a:r>
              <a:rPr lang="en-US" dirty="0"/>
              <a:t>shows count of the mine(s)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345347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585767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8990728" y="1740061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8990728" y="2899459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600955" y="3751162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7534155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710284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9956825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9956825" y="3842354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956825" y="5001753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710284" y="5001753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534155" y="5004071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538348" y="3839207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13816" y="281264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794053" y="281264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</a:t>
            </a:r>
            <a:endParaRPr lang="en-US" b="1"/>
          </a:p>
        </p:txBody>
      </p:sp>
      <p:sp>
        <p:nvSpPr>
          <p:cNvPr id="39" name="TextBox 38"/>
          <p:cNvSpPr txBox="1"/>
          <p:nvPr/>
        </p:nvSpPr>
        <p:spPr>
          <a:xfrm>
            <a:off x="8789945" y="508432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200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6144043" cy="4024125"/>
          </a:xfrm>
        </p:spPr>
        <p:txBody>
          <a:bodyPr/>
          <a:lstStyle/>
          <a:p>
            <a:r>
              <a:rPr lang="en-US" dirty="0"/>
              <a:t>Left-click on </a:t>
            </a:r>
            <a:r>
              <a:rPr lang="en-US" dirty="0" smtClean="0"/>
              <a:t>a </a:t>
            </a:r>
            <a:r>
              <a:rPr lang="en-US" dirty="0"/>
              <a:t>cell: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accent1"/>
                </a:solidFill>
              </a:rPr>
              <a:t>this cell </a:t>
            </a:r>
            <a:r>
              <a:rPr lang="en-US" dirty="0" smtClean="0"/>
              <a:t>is not a mine</a:t>
            </a:r>
            <a:endParaRPr lang="en-US" dirty="0"/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chemeClr val="accent6"/>
                </a:solidFill>
              </a:rPr>
              <a:t>neighbor cell(s</a:t>
            </a:r>
            <a:r>
              <a:rPr lang="en-US" dirty="0"/>
              <a:t>) have mine(s), </a:t>
            </a:r>
            <a:r>
              <a:rPr lang="en-US" dirty="0">
                <a:solidFill>
                  <a:schemeClr val="accent1"/>
                </a:solidFill>
              </a:rPr>
              <a:t>this cell  </a:t>
            </a:r>
            <a:r>
              <a:rPr lang="en-US" dirty="0"/>
              <a:t>shows count of the mine(s)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345347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585767" y="2548360"/>
            <a:ext cx="0" cy="3134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8990728" y="1740061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8990728" y="2899459"/>
            <a:ext cx="0" cy="35796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600955" y="3751162"/>
            <a:ext cx="729205" cy="72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7534155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710284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9956825" y="2730076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9956825" y="3842354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956825" y="5001753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710284" y="5001753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534155" y="5004071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538348" y="3839207"/>
            <a:ext cx="555585" cy="534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13816" y="281264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794053" y="281264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</a:t>
            </a:r>
            <a:endParaRPr lang="en-US" b="1"/>
          </a:p>
        </p:txBody>
      </p:sp>
      <p:sp>
        <p:nvSpPr>
          <p:cNvPr id="39" name="TextBox 38"/>
          <p:cNvSpPr txBox="1"/>
          <p:nvPr/>
        </p:nvSpPr>
        <p:spPr>
          <a:xfrm>
            <a:off x="8789945" y="508432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89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424</TotalTime>
  <Words>798</Words>
  <Application>Microsoft Macintosh PowerPoint</Application>
  <PresentationFormat>Widescreen</PresentationFormat>
  <Paragraphs>215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Century Gothic</vt:lpstr>
      <vt:lpstr>Mangal</vt:lpstr>
      <vt:lpstr>新細明體</vt:lpstr>
      <vt:lpstr>Arial</vt:lpstr>
      <vt:lpstr>Vapor Trail</vt:lpstr>
      <vt:lpstr>Project: Minesweeper</vt:lpstr>
      <vt:lpstr>Minesweeper</vt:lpstr>
      <vt:lpstr>Windows 3.1 (1992)</vt:lpstr>
      <vt:lpstr>Variations</vt:lpstr>
      <vt:lpstr>The Rules of minesweeper</vt:lpstr>
      <vt:lpstr>Board</vt:lpstr>
      <vt:lpstr>Interaction</vt:lpstr>
      <vt:lpstr>Rule</vt:lpstr>
      <vt:lpstr>Rule</vt:lpstr>
      <vt:lpstr>Rule</vt:lpstr>
      <vt:lpstr>Rule</vt:lpstr>
      <vt:lpstr>Rule</vt:lpstr>
      <vt:lpstr>Rule</vt:lpstr>
      <vt:lpstr>Pseudocode</vt:lpstr>
      <vt:lpstr>Show counts</vt:lpstr>
      <vt:lpstr>Set cells’ Information</vt:lpstr>
      <vt:lpstr>Set cells’ Information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</vt:lpstr>
      <vt:lpstr>MVC </vt:lpstr>
      <vt:lpstr>Future plan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CS622 advanced java programming </dc:title>
  <dc:creator>Microsoft Office User</dc:creator>
  <cp:lastModifiedBy>Microsoft Office User</cp:lastModifiedBy>
  <cp:revision>108</cp:revision>
  <dcterms:created xsi:type="dcterms:W3CDTF">2017-04-10T01:01:54Z</dcterms:created>
  <dcterms:modified xsi:type="dcterms:W3CDTF">2017-04-11T16:22:54Z</dcterms:modified>
</cp:coreProperties>
</file>