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22"/>
  </p:notesMasterIdLst>
  <p:sldIdLst>
    <p:sldId id="256" r:id="rId2"/>
    <p:sldId id="258" r:id="rId3"/>
    <p:sldId id="268" r:id="rId4"/>
    <p:sldId id="275" r:id="rId5"/>
    <p:sldId id="262" r:id="rId6"/>
    <p:sldId id="274" r:id="rId7"/>
    <p:sldId id="257" r:id="rId8"/>
    <p:sldId id="260" r:id="rId9"/>
    <p:sldId id="273" r:id="rId10"/>
    <p:sldId id="272" r:id="rId11"/>
    <p:sldId id="261" r:id="rId12"/>
    <p:sldId id="263" r:id="rId13"/>
    <p:sldId id="259" r:id="rId14"/>
    <p:sldId id="265" r:id="rId15"/>
    <p:sldId id="266" r:id="rId16"/>
    <p:sldId id="267" r:id="rId17"/>
    <p:sldId id="269" r:id="rId18"/>
    <p:sldId id="270" r:id="rId19"/>
    <p:sldId id="271" r:id="rId20"/>
    <p:sldId id="264"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81" d="100"/>
          <a:sy n="181" d="100"/>
        </p:scale>
        <p:origin x="-368" y="-11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1EB614-F23B-8144-8F38-6BD244842A9D}" type="datetimeFigureOut">
              <a:rPr lang="en-US" smtClean="0"/>
              <a:t>10/25/14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AE4D89-BE1D-814E-828E-DD0389B1FF51}" type="slidenum">
              <a:rPr lang="en-US" smtClean="0"/>
              <a:t>‹#›</a:t>
            </a:fld>
            <a:endParaRPr lang="en-US"/>
          </a:p>
        </p:txBody>
      </p:sp>
    </p:spTree>
    <p:extLst>
      <p:ext uri="{BB962C8B-B14F-4D97-AF65-F5344CB8AC3E}">
        <p14:creationId xmlns:p14="http://schemas.microsoft.com/office/powerpoint/2010/main" val="20846639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5AE4D89-BE1D-814E-828E-DD0389B1FF51}" type="slidenum">
              <a:rPr lang="en-US" smtClean="0"/>
              <a:t>2</a:t>
            </a:fld>
            <a:endParaRPr lang="en-US"/>
          </a:p>
        </p:txBody>
      </p:sp>
    </p:spTree>
    <p:extLst>
      <p:ext uri="{BB962C8B-B14F-4D97-AF65-F5344CB8AC3E}">
        <p14:creationId xmlns:p14="http://schemas.microsoft.com/office/powerpoint/2010/main" val="3076652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AE4D89-BE1D-814E-828E-DD0389B1FF51}" type="slidenum">
              <a:rPr lang="en-US" smtClean="0"/>
              <a:t>11</a:t>
            </a:fld>
            <a:endParaRPr lang="en-US"/>
          </a:p>
        </p:txBody>
      </p:sp>
    </p:spTree>
    <p:extLst>
      <p:ext uri="{BB962C8B-B14F-4D97-AF65-F5344CB8AC3E}">
        <p14:creationId xmlns:p14="http://schemas.microsoft.com/office/powerpoint/2010/main" val="530446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7240" y="914400"/>
            <a:ext cx="7543800" cy="1614488"/>
          </a:xfrm>
        </p:spPr>
        <p:txBody>
          <a:bodyPr>
            <a:noAutofit/>
          </a:bodyPr>
          <a:lstStyle>
            <a:lvl1pPr>
              <a:defRPr sz="600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133600" y="2531618"/>
            <a:ext cx="6172200" cy="514350"/>
          </a:xfrm>
        </p:spPr>
        <p:txBody>
          <a:bodyPr anchor="ctr"/>
          <a:lstStyle>
            <a:lvl1pPr marL="0" indent="0" algn="l">
              <a:buNone/>
              <a:defRPr>
                <a:solidFill>
                  <a:schemeClr val="tx1"/>
                </a:solidFill>
                <a:latin typeface="Lato Regular"/>
                <a:cs typeface="Lato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5" name="Date Placeholder 14"/>
          <p:cNvSpPr>
            <a:spLocks noGrp="1"/>
          </p:cNvSpPr>
          <p:nvPr>
            <p:ph type="dt" sz="half" idx="10"/>
          </p:nvPr>
        </p:nvSpPr>
        <p:spPr/>
        <p:txBody>
          <a:bodyPr/>
          <a:lstStyle/>
          <a:p>
            <a:fld id="{2069C06D-4ED8-42C6-905D-CA84CA1B6CBF}" type="datetime2">
              <a:rPr lang="en-US" smtClean="0"/>
              <a:t>Saturday, October 25, 14</a:t>
            </a:fld>
            <a:endParaRPr lang="en-US" dirty="0"/>
          </a:p>
        </p:txBody>
      </p:sp>
      <p:sp>
        <p:nvSpPr>
          <p:cNvPr id="16" name="Slide Number Placeholder 15"/>
          <p:cNvSpPr>
            <a:spLocks noGrp="1"/>
          </p:cNvSpPr>
          <p:nvPr>
            <p:ph type="sldNum" sz="quarter" idx="11"/>
          </p:nvPr>
        </p:nvSpPr>
        <p:spPr/>
        <p:txBody>
          <a:bodyPr/>
          <a:lstStyle/>
          <a:p>
            <a:fld id="{1789C0F2-17E0-497A-9BBE-0C73201AAFE3}"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514351"/>
            <a:ext cx="5791200" cy="26288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6EEE0E-EDB0-4D84-86B0-50833DF22902}" type="datetime2">
              <a:rPr lang="en-US" smtClean="0"/>
              <a:t>Saturday, October 25, 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457201"/>
            <a:ext cx="2133600" cy="3886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514351"/>
            <a:ext cx="5029200" cy="3429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14372C-B5AB-4C39-B273-B99224EB4DD5}" type="datetime2">
              <a:rPr lang="en-US" smtClean="0"/>
              <a:t>Saturday, October 25, 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14CB1CAA-32CD-4B55-B92A-B8F0843CACF4}" type="datetime2">
              <a:rPr lang="en-US" smtClean="0"/>
              <a:t>Saturday, October 25, 14</a:t>
            </a:fld>
            <a:endParaRPr lang="en-US" dirty="0"/>
          </a:p>
        </p:txBody>
      </p:sp>
      <p:sp>
        <p:nvSpPr>
          <p:cNvPr id="15" name="Slide Number Placeholder 14"/>
          <p:cNvSpPr>
            <a:spLocks noGrp="1"/>
          </p:cNvSpPr>
          <p:nvPr>
            <p:ph type="sldNum" sz="quarter" idx="11"/>
          </p:nvPr>
        </p:nvSpPr>
        <p:spPr/>
        <p:txBody>
          <a:bodyPr/>
          <a:lstStyle/>
          <a:p>
            <a:fld id="{1789C0F2-17E0-497A-9BBE-0C73201AAFE3}"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0" y="3200526"/>
            <a:ext cx="3733800" cy="54864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3AD8CDC4-3D19-4983-B478-82F6B8E5AB66}" type="datetime2">
              <a:rPr lang="en-US" smtClean="0"/>
              <a:t>Saturday, October 25, 14</a:t>
            </a:fld>
            <a:endParaRPr lang="en-US" dirty="0"/>
          </a:p>
        </p:txBody>
      </p:sp>
      <p:sp>
        <p:nvSpPr>
          <p:cNvPr id="13" name="Slide Number Placeholder 12"/>
          <p:cNvSpPr>
            <a:spLocks noGrp="1"/>
          </p:cNvSpPr>
          <p:nvPr>
            <p:ph type="sldNum" sz="quarter" idx="11"/>
          </p:nvPr>
        </p:nvSpPr>
        <p:spPr/>
        <p:txBody>
          <a:bodyPr/>
          <a:lstStyle/>
          <a:p>
            <a:fld id="{1789C0F2-17E0-497A-9BBE-0C73201AAFE3}" type="slidenum">
              <a:rPr lang="en-US" smtClean="0"/>
              <a:pPr/>
              <a:t>‹#›</a:t>
            </a:fld>
            <a:endParaRPr lang="en-US" dirty="0"/>
          </a:p>
        </p:txBody>
      </p:sp>
      <p:sp>
        <p:nvSpPr>
          <p:cNvPr id="14" name="Footer Placeholder 13"/>
          <p:cNvSpPr>
            <a:spLocks noGrp="1"/>
          </p:cNvSpPr>
          <p:nvPr>
            <p:ph type="ftr" sz="quarter" idx="12"/>
          </p:nvPr>
        </p:nvSpPr>
        <p:spPr/>
        <p:txBody>
          <a:bodyPr/>
          <a:lstStyle/>
          <a:p>
            <a:endParaRPr lang="en-US" dirty="0"/>
          </a:p>
        </p:txBody>
      </p:sp>
      <p:sp>
        <p:nvSpPr>
          <p:cNvPr id="4" name="Title 3"/>
          <p:cNvSpPr>
            <a:spLocks noGrp="1"/>
          </p:cNvSpPr>
          <p:nvPr>
            <p:ph type="title"/>
          </p:nvPr>
        </p:nvSpPr>
        <p:spPr>
          <a:xfrm>
            <a:off x="2286000" y="1428750"/>
            <a:ext cx="6035040" cy="1762506"/>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84B82477-D5D3-4181-8C11-75D0F2433A87}" type="datetime2">
              <a:rPr lang="en-US" smtClean="0"/>
              <a:t>Saturday, October 25, 14</a:t>
            </a:fld>
            <a:endParaRPr lang="en-US" dirty="0"/>
          </a:p>
        </p:txBody>
      </p:sp>
      <p:sp>
        <p:nvSpPr>
          <p:cNvPr id="9" name="Slide Number Placeholder 8"/>
          <p:cNvSpPr>
            <a:spLocks noGrp="1"/>
          </p:cNvSpPr>
          <p:nvPr>
            <p:ph type="sldNum" sz="quarter" idx="11"/>
          </p:nvPr>
        </p:nvSpPr>
        <p:spPr/>
        <p:txBody>
          <a:bodyPr/>
          <a:lstStyle/>
          <a:p>
            <a:fld id="{1789C0F2-17E0-497A-9BBE-0C73201AAFE3}"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493776"/>
            <a:ext cx="3273552" cy="257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493777"/>
            <a:ext cx="3273552" cy="257413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496482"/>
            <a:ext cx="3273552" cy="47982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028700"/>
            <a:ext cx="3276600" cy="20574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496482"/>
            <a:ext cx="3273552" cy="47982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028700"/>
            <a:ext cx="3273552" cy="20574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39014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39014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213E253B-1893-4367-8BAE-DF4BC10DC578}" type="datetime2">
              <a:rPr lang="en-US" smtClean="0"/>
              <a:t>Saturday, October 25, 14</a:t>
            </a:fld>
            <a:endParaRPr lang="en-US" dirty="0"/>
          </a:p>
        </p:txBody>
      </p:sp>
      <p:sp>
        <p:nvSpPr>
          <p:cNvPr id="15" name="Slide Number Placeholder 14"/>
          <p:cNvSpPr>
            <a:spLocks noGrp="1"/>
          </p:cNvSpPr>
          <p:nvPr>
            <p:ph type="sldNum" sz="quarter" idx="11"/>
          </p:nvPr>
        </p:nvSpPr>
        <p:spPr/>
        <p:txBody>
          <a:bodyPr/>
          <a:lstStyle/>
          <a:p>
            <a:fld id="{1789C0F2-17E0-497A-9BBE-0C73201AAFE3}"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8B62300D-25B3-4603-86C9-4CB776489F00}" type="datetime2">
              <a:rPr lang="en-US" smtClean="0"/>
              <a:t>Saturday, October 25, 14</a:t>
            </a:fld>
            <a:endParaRPr lang="en-US" dirty="0"/>
          </a:p>
        </p:txBody>
      </p:sp>
      <p:sp>
        <p:nvSpPr>
          <p:cNvPr id="8" name="Slide Number Placeholder 7"/>
          <p:cNvSpPr>
            <a:spLocks noGrp="1"/>
          </p:cNvSpPr>
          <p:nvPr>
            <p:ph type="sldNum" sz="quarter" idx="11"/>
          </p:nvPr>
        </p:nvSpPr>
        <p:spPr/>
        <p:txBody>
          <a:bodyPr/>
          <a:lstStyle/>
          <a:p>
            <a:fld id="{1789C0F2-17E0-497A-9BBE-0C73201AAFE3}"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6314AD9-FCC8-48B7-B85B-012A91320DFF}" type="datetime2">
              <a:rPr lang="en-US" smtClean="0"/>
              <a:t>Saturday, October 25, 14</a:t>
            </a:fld>
            <a:endParaRPr lang="en-US" dirty="0"/>
          </a:p>
        </p:txBody>
      </p:sp>
      <p:sp>
        <p:nvSpPr>
          <p:cNvPr id="6" name="Slide Number Placeholder 5"/>
          <p:cNvSpPr>
            <a:spLocks noGrp="1"/>
          </p:cNvSpPr>
          <p:nvPr>
            <p:ph type="sldNum" sz="quarter" idx="11"/>
          </p:nvPr>
        </p:nvSpPr>
        <p:spPr/>
        <p:txBody>
          <a:bodyPr/>
          <a:lstStyle/>
          <a:p>
            <a:fld id="{1789C0F2-17E0-497A-9BBE-0C73201AAFE3}" type="slidenum">
              <a:rPr lang="en-US" smtClean="0"/>
              <a:pPr/>
              <a:t>‹#›</a:t>
            </a:fld>
            <a:endParaRPr lang="en-US" dirty="0"/>
          </a:p>
        </p:txBody>
      </p:sp>
      <p:sp>
        <p:nvSpPr>
          <p:cNvPr id="7" name="Footer Placeholder 6"/>
          <p:cNvSpPr>
            <a:spLocks noGrp="1"/>
          </p:cNvSpPr>
          <p:nvPr>
            <p:ph type="ftr" sz="quarter" idx="12"/>
          </p:nvPr>
        </p:nvSpPr>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330941"/>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514351"/>
            <a:ext cx="4343400" cy="257175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514351"/>
            <a:ext cx="2590800" cy="257175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3182DC50-D5DB-4F94-B367-9876CD2C4012}" type="datetime2">
              <a:rPr lang="en-US" smtClean="0"/>
              <a:t>Saturday, October 25, 14</a:t>
            </a:fld>
            <a:endParaRPr lang="en-US" dirty="0"/>
          </a:p>
        </p:txBody>
      </p:sp>
      <p:sp>
        <p:nvSpPr>
          <p:cNvPr id="16" name="Slide Number Placeholder 15"/>
          <p:cNvSpPr>
            <a:spLocks noGrp="1"/>
          </p:cNvSpPr>
          <p:nvPr>
            <p:ph type="sldNum" sz="quarter" idx="11"/>
          </p:nvPr>
        </p:nvSpPr>
        <p:spPr/>
        <p:txBody>
          <a:bodyPr/>
          <a:lstStyle/>
          <a:p>
            <a:fld id="{1789C0F2-17E0-497A-9BBE-0C73201AAFE3}"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459582"/>
            <a:ext cx="6705600" cy="1910239"/>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2743200" y="2589785"/>
            <a:ext cx="5029200" cy="540603"/>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2498598"/>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292EB412-E790-42EA-81FE-2925D3A43D91}" type="datetime2">
              <a:rPr lang="en-US" smtClean="0"/>
              <a:t>Saturday, October 25, 14</a:t>
            </a:fld>
            <a:endParaRPr lang="en-US" dirty="0"/>
          </a:p>
        </p:txBody>
      </p:sp>
      <p:sp>
        <p:nvSpPr>
          <p:cNvPr id="14" name="Slide Number Placeholder 13"/>
          <p:cNvSpPr>
            <a:spLocks noGrp="1"/>
          </p:cNvSpPr>
          <p:nvPr>
            <p:ph type="sldNum" sz="quarter" idx="11"/>
          </p:nvPr>
        </p:nvSpPr>
        <p:spPr/>
        <p:txBody>
          <a:bodyPr/>
          <a:lstStyle/>
          <a:p>
            <a:fld id="{1789C0F2-17E0-497A-9BBE-0C73201AAFE3}" type="slidenum">
              <a:rPr lang="en-US" smtClean="0"/>
              <a:pPr/>
              <a:t>‹#›</a:t>
            </a:fld>
            <a:endParaRPr lang="en-US" dirty="0"/>
          </a:p>
        </p:txBody>
      </p:sp>
      <p:sp>
        <p:nvSpPr>
          <p:cNvPr id="15" name="Footer Placeholder 14"/>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51435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778831"/>
            <a:ext cx="7240620" cy="4280240"/>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418098" y="314349"/>
            <a:ext cx="4153854"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87641"/>
            <a:ext cx="6479362" cy="3566068"/>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3657600"/>
            <a:ext cx="7543800" cy="685800"/>
          </a:xfrm>
          <a:prstGeom prst="rect">
            <a:avLst/>
          </a:prstGeom>
        </p:spPr>
        <p:txBody>
          <a:bodyPr vert="horz" lIns="91440" tIns="45720" rIns="91440" bIns="45720" rtlCol="0" anchor="b">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133600" y="514351"/>
            <a:ext cx="6096000" cy="2743199"/>
          </a:xfrm>
          <a:prstGeom prst="rect">
            <a:avLst/>
          </a:prstGeom>
        </p:spPr>
        <p:txBody>
          <a:bodyPr vert="horz" lIns="91440" tIns="45720" rIns="91440" bIns="45720" rtlCol="0" anchor="ct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172200" y="4616054"/>
            <a:ext cx="2133600" cy="273844"/>
          </a:xfrm>
          <a:prstGeom prst="rect">
            <a:avLst/>
          </a:prstGeom>
        </p:spPr>
        <p:txBody>
          <a:bodyPr vert="horz" lIns="91440" tIns="45720" rIns="91440" bIns="45720" rtlCol="0" anchor="t"/>
          <a:lstStyle>
            <a:lvl1pPr algn="r">
              <a:defRPr sz="1100">
                <a:solidFill>
                  <a:schemeClr val="tx1">
                    <a:alpha val="60000"/>
                  </a:schemeClr>
                </a:solidFill>
                <a:effectLst/>
                <a:latin typeface="Lato regular"/>
                <a:cs typeface="Lato regular"/>
              </a:defRPr>
            </a:lvl1pPr>
          </a:lstStyle>
          <a:p>
            <a:fld id="{0B385921-A91A-409C-921C-0E0EC1E750EC}" type="datetime2">
              <a:rPr lang="en-US" smtClean="0"/>
              <a:pPr/>
              <a:t>Saturday, October 25, 14</a:t>
            </a:fld>
            <a:endParaRPr lang="en-US" dirty="0"/>
          </a:p>
        </p:txBody>
      </p:sp>
      <p:sp>
        <p:nvSpPr>
          <p:cNvPr id="5" name="Footer Placeholder 4"/>
          <p:cNvSpPr>
            <a:spLocks noGrp="1"/>
          </p:cNvSpPr>
          <p:nvPr>
            <p:ph type="ftr" sz="quarter" idx="3"/>
          </p:nvPr>
        </p:nvSpPr>
        <p:spPr>
          <a:xfrm>
            <a:off x="822960" y="4616054"/>
            <a:ext cx="4572000" cy="273844"/>
          </a:xfrm>
          <a:prstGeom prst="rect">
            <a:avLst/>
          </a:prstGeom>
        </p:spPr>
        <p:txBody>
          <a:bodyPr vert="horz" lIns="91440" tIns="45720" rIns="91440" bIns="45720" rtlCol="0" anchor="t"/>
          <a:lstStyle>
            <a:lvl1pPr algn="l">
              <a:defRPr sz="1100">
                <a:solidFill>
                  <a:schemeClr val="tx1">
                    <a:alpha val="60000"/>
                  </a:schemeClr>
                </a:solidFill>
                <a:effectLst/>
                <a:latin typeface="Lato Regular"/>
                <a:cs typeface="Lato Regular"/>
              </a:defRPr>
            </a:lvl1pPr>
          </a:lstStyle>
          <a:p>
            <a:endParaRPr lang="en-US" dirty="0"/>
          </a:p>
        </p:txBody>
      </p:sp>
      <p:sp>
        <p:nvSpPr>
          <p:cNvPr id="6" name="Slide Number Placeholder 5"/>
          <p:cNvSpPr>
            <a:spLocks noGrp="1"/>
          </p:cNvSpPr>
          <p:nvPr>
            <p:ph type="sldNum" sz="quarter" idx="4"/>
          </p:nvPr>
        </p:nvSpPr>
        <p:spPr>
          <a:xfrm>
            <a:off x="822960" y="4381500"/>
            <a:ext cx="2133600" cy="2286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1789C0F2-17E0-497A-9BBE-0C73201AAFE3}"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Lato Thin"/>
          <a:ea typeface="+mj-ea"/>
          <a:cs typeface="Lato Thin"/>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Lato regular"/>
          <a:ea typeface="+mn-ea"/>
          <a:cs typeface="Lato regular"/>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Lato regular"/>
          <a:ea typeface="+mn-ea"/>
          <a:cs typeface="Lato regular"/>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Lato regular"/>
          <a:ea typeface="+mn-ea"/>
          <a:cs typeface="Lato regular"/>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Lato regular"/>
          <a:ea typeface="+mn-ea"/>
          <a:cs typeface="Lato regular"/>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Lato regular"/>
          <a:ea typeface="+mn-ea"/>
          <a:cs typeface="Lato regular"/>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effectLst/>
              </a:rPr>
              <a:t>CSS</a:t>
            </a:r>
            <a:r>
              <a:rPr lang="en-US" dirty="0" smtClean="0">
                <a:effectLst/>
              </a:rPr>
              <a:t> Frameworks:</a:t>
            </a:r>
            <a:endParaRPr lang="en-US" dirty="0">
              <a:effectLst/>
            </a:endParaRPr>
          </a:p>
        </p:txBody>
      </p:sp>
      <p:sp>
        <p:nvSpPr>
          <p:cNvPr id="3" name="Subtitle 2"/>
          <p:cNvSpPr>
            <a:spLocks noGrp="1"/>
          </p:cNvSpPr>
          <p:nvPr>
            <p:ph type="subTitle" idx="1"/>
          </p:nvPr>
        </p:nvSpPr>
        <p:spPr/>
        <p:txBody>
          <a:bodyPr/>
          <a:lstStyle/>
          <a:p>
            <a:r>
              <a:rPr lang="en-US" dirty="0" smtClean="0">
                <a:effectLst/>
                <a:latin typeface="Lato Light"/>
                <a:cs typeface="Lato Light"/>
              </a:rPr>
              <a:t>Quickly designing and prototyping websites</a:t>
            </a:r>
            <a:endParaRPr lang="en-US" dirty="0">
              <a:effectLst/>
              <a:latin typeface="Lato Light"/>
              <a:cs typeface="Lato Light"/>
            </a:endParaRPr>
          </a:p>
        </p:txBody>
      </p:sp>
      <p:sp>
        <p:nvSpPr>
          <p:cNvPr id="4" name="TextBox 3"/>
          <p:cNvSpPr txBox="1"/>
          <p:nvPr/>
        </p:nvSpPr>
        <p:spPr>
          <a:xfrm>
            <a:off x="7622918" y="4554449"/>
            <a:ext cx="1396244" cy="307777"/>
          </a:xfrm>
          <a:prstGeom prst="rect">
            <a:avLst/>
          </a:prstGeom>
          <a:noFill/>
        </p:spPr>
        <p:txBody>
          <a:bodyPr wrap="square" rtlCol="0">
            <a:spAutoFit/>
          </a:bodyPr>
          <a:lstStyle/>
          <a:p>
            <a:r>
              <a:rPr lang="en-US" sz="1400" dirty="0" smtClean="0">
                <a:latin typeface="Lato Hairline"/>
                <a:cs typeface="Lato Hairline"/>
              </a:rPr>
              <a:t>Alvin Wang</a:t>
            </a:r>
            <a:endParaRPr lang="en-US" sz="1400" dirty="0">
              <a:latin typeface="Lato Hairline"/>
              <a:cs typeface="Lato Hairline"/>
            </a:endParaRPr>
          </a:p>
        </p:txBody>
      </p:sp>
    </p:spTree>
    <p:extLst>
      <p:ext uri="{BB962C8B-B14F-4D97-AF65-F5344CB8AC3E}">
        <p14:creationId xmlns:p14="http://schemas.microsoft.com/office/powerpoint/2010/main" val="92221678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a:buChar char="•"/>
            </a:pPr>
            <a:r>
              <a:rPr lang="en-US" dirty="0" smtClean="0"/>
              <a:t>If you aren’t as aware of what styles are defined by the framework, styling your webpage can be frustrating.</a:t>
            </a:r>
          </a:p>
          <a:p>
            <a:pPr>
              <a:buFont typeface="Arial"/>
              <a:buChar char="•"/>
            </a:pPr>
            <a:r>
              <a:rPr lang="en-US" dirty="0" smtClean="0"/>
              <a:t>If you don’t take the time to further customize your site after using the framework, your site could look very generic.</a:t>
            </a:r>
          </a:p>
          <a:p>
            <a:pPr>
              <a:buFont typeface="Arial"/>
              <a:buChar char="•"/>
            </a:pPr>
            <a:endParaRPr lang="en-US" dirty="0"/>
          </a:p>
        </p:txBody>
      </p:sp>
      <p:sp>
        <p:nvSpPr>
          <p:cNvPr id="3" name="Title 2"/>
          <p:cNvSpPr>
            <a:spLocks noGrp="1"/>
          </p:cNvSpPr>
          <p:nvPr>
            <p:ph type="title"/>
          </p:nvPr>
        </p:nvSpPr>
        <p:spPr/>
        <p:txBody>
          <a:bodyPr/>
          <a:lstStyle/>
          <a:p>
            <a:r>
              <a:rPr lang="en-US" dirty="0" smtClean="0"/>
              <a:t>Disadvantages</a:t>
            </a:r>
            <a:endParaRPr lang="en-US" dirty="0"/>
          </a:p>
        </p:txBody>
      </p:sp>
    </p:spTree>
    <p:extLst>
      <p:ext uri="{BB962C8B-B14F-4D97-AF65-F5344CB8AC3E}">
        <p14:creationId xmlns:p14="http://schemas.microsoft.com/office/powerpoint/2010/main" val="382950273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88100" y="514351"/>
            <a:ext cx="6096000" cy="2743199"/>
          </a:xfrm>
        </p:spPr>
        <p:txBody>
          <a:bodyPr/>
          <a:lstStyle/>
          <a:p>
            <a:pPr>
              <a:buFont typeface="Arial"/>
              <a:buChar char="•"/>
            </a:pPr>
            <a:r>
              <a:rPr lang="en-US" b="1" dirty="0" smtClean="0">
                <a:latin typeface="Lato Regular"/>
                <a:cs typeface="Lato Regular"/>
              </a:rPr>
              <a:t>Bootstrap</a:t>
            </a:r>
            <a:r>
              <a:rPr lang="en-US" dirty="0" smtClean="0">
                <a:latin typeface="Lato Regular"/>
                <a:cs typeface="Lato Regular"/>
              </a:rPr>
              <a:t> (made by Twitter, super popular)</a:t>
            </a:r>
          </a:p>
          <a:p>
            <a:pPr>
              <a:buFont typeface="Arial"/>
              <a:buChar char="•"/>
            </a:pPr>
            <a:r>
              <a:rPr lang="en-US" b="1" dirty="0" smtClean="0">
                <a:latin typeface="Lato Regular"/>
                <a:cs typeface="Lato Regular"/>
              </a:rPr>
              <a:t>Foundation (</a:t>
            </a:r>
            <a:r>
              <a:rPr lang="en-US" b="1" dirty="0">
                <a:latin typeface="Lato Regular"/>
                <a:cs typeface="Lato Regular"/>
              </a:rPr>
              <a:t>s</a:t>
            </a:r>
            <a:r>
              <a:rPr lang="en-US" b="1" dirty="0" smtClean="0">
                <a:latin typeface="Lato Regular"/>
                <a:cs typeface="Lato Regular"/>
              </a:rPr>
              <a:t>impler design)</a:t>
            </a:r>
          </a:p>
          <a:p>
            <a:pPr marL="18288" indent="0">
              <a:buNone/>
            </a:pPr>
            <a:endParaRPr lang="en-US" dirty="0">
              <a:latin typeface="Lato Regular"/>
              <a:cs typeface="Lato Regular"/>
            </a:endParaRPr>
          </a:p>
        </p:txBody>
      </p:sp>
      <p:sp>
        <p:nvSpPr>
          <p:cNvPr id="3" name="Title 2"/>
          <p:cNvSpPr>
            <a:spLocks noGrp="1"/>
          </p:cNvSpPr>
          <p:nvPr>
            <p:ph type="title"/>
          </p:nvPr>
        </p:nvSpPr>
        <p:spPr>
          <a:xfrm>
            <a:off x="1207448" y="3657600"/>
            <a:ext cx="7543800" cy="685800"/>
          </a:xfrm>
        </p:spPr>
        <p:txBody>
          <a:bodyPr/>
          <a:lstStyle/>
          <a:p>
            <a:r>
              <a:rPr lang="en-US" dirty="0" smtClean="0"/>
              <a:t>Popular CSS Frameworks</a:t>
            </a:r>
            <a:endParaRPr lang="en-US" dirty="0"/>
          </a:p>
        </p:txBody>
      </p:sp>
    </p:spTree>
    <p:extLst>
      <p:ext uri="{BB962C8B-B14F-4D97-AF65-F5344CB8AC3E}">
        <p14:creationId xmlns:p14="http://schemas.microsoft.com/office/powerpoint/2010/main" val="45376596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52877" y="1363414"/>
            <a:ext cx="4398580" cy="2743199"/>
          </a:xfrm>
        </p:spPr>
        <p:txBody>
          <a:bodyPr/>
          <a:lstStyle/>
          <a:p>
            <a:pPr marL="18288" indent="0">
              <a:buNone/>
            </a:pPr>
            <a:r>
              <a:rPr lang="en-US" dirty="0" smtClean="0"/>
              <a:t>http</a:t>
            </a:r>
            <a:r>
              <a:rPr lang="en-US" dirty="0"/>
              <a:t>://</a:t>
            </a:r>
            <a:r>
              <a:rPr lang="en-US" dirty="0" err="1"/>
              <a:t>expo.getbootstrap.com</a:t>
            </a:r>
            <a:endParaRPr lang="en-US" dirty="0"/>
          </a:p>
        </p:txBody>
      </p:sp>
      <p:sp>
        <p:nvSpPr>
          <p:cNvPr id="3" name="Title 2"/>
          <p:cNvSpPr>
            <a:spLocks noGrp="1"/>
          </p:cNvSpPr>
          <p:nvPr>
            <p:ph type="title"/>
          </p:nvPr>
        </p:nvSpPr>
        <p:spPr>
          <a:xfrm>
            <a:off x="777240" y="665295"/>
            <a:ext cx="7543800" cy="685800"/>
          </a:xfrm>
        </p:spPr>
        <p:txBody>
          <a:bodyPr/>
          <a:lstStyle/>
          <a:p>
            <a:r>
              <a:rPr lang="en-US" sz="4400" dirty="0" smtClean="0"/>
              <a:t>Websites made with Bootstrap</a:t>
            </a:r>
            <a:endParaRPr lang="en-US" sz="4400" dirty="0"/>
          </a:p>
        </p:txBody>
      </p:sp>
    </p:spTree>
    <p:extLst>
      <p:ext uri="{BB962C8B-B14F-4D97-AF65-F5344CB8AC3E}">
        <p14:creationId xmlns:p14="http://schemas.microsoft.com/office/powerpoint/2010/main" val="46214549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05746" y="1321312"/>
            <a:ext cx="6096000" cy="3281875"/>
          </a:xfrm>
        </p:spPr>
        <p:txBody>
          <a:bodyPr>
            <a:normAutofit fontScale="92500" lnSpcReduction="20000"/>
          </a:bodyPr>
          <a:lstStyle/>
          <a:p>
            <a:pPr>
              <a:buFont typeface="Arial"/>
              <a:buChar char="•"/>
            </a:pPr>
            <a:r>
              <a:rPr lang="en-US" dirty="0" smtClean="0"/>
              <a:t>CSS / CSS </a:t>
            </a:r>
            <a:r>
              <a:rPr lang="en-US" dirty="0" smtClean="0"/>
              <a:t>Preprocessor: LESS / SASS</a:t>
            </a:r>
            <a:endParaRPr lang="en-US" dirty="0" smtClean="0"/>
          </a:p>
          <a:p>
            <a:pPr>
              <a:buFont typeface="Arial"/>
              <a:buChar char="•"/>
            </a:pPr>
            <a:r>
              <a:rPr lang="en-US" dirty="0" smtClean="0"/>
              <a:t>JavaScript</a:t>
            </a:r>
            <a:endParaRPr lang="en-US" dirty="0"/>
          </a:p>
          <a:p>
            <a:pPr>
              <a:buFont typeface="Arial"/>
              <a:buChar char="•"/>
            </a:pPr>
            <a:r>
              <a:rPr lang="en-US" dirty="0" smtClean="0"/>
              <a:t>Responsive Grid</a:t>
            </a:r>
          </a:p>
          <a:p>
            <a:pPr>
              <a:buFont typeface="Arial"/>
              <a:buChar char="•"/>
            </a:pPr>
            <a:r>
              <a:rPr lang="en-US" dirty="0" smtClean="0"/>
              <a:t>Components</a:t>
            </a:r>
          </a:p>
          <a:p>
            <a:pPr lvl="1">
              <a:buFont typeface="Arial"/>
              <a:buChar char="•"/>
            </a:pPr>
            <a:r>
              <a:rPr lang="en-US" dirty="0" smtClean="0"/>
              <a:t>Navigation Bar</a:t>
            </a:r>
          </a:p>
          <a:p>
            <a:pPr lvl="1">
              <a:buFont typeface="Arial"/>
              <a:buChar char="•"/>
            </a:pPr>
            <a:r>
              <a:rPr lang="en-US" dirty="0" smtClean="0"/>
              <a:t>Buttons</a:t>
            </a:r>
          </a:p>
          <a:p>
            <a:pPr lvl="1">
              <a:buFont typeface="Arial"/>
              <a:buChar char="•"/>
            </a:pPr>
            <a:r>
              <a:rPr lang="en-US" dirty="0" smtClean="0"/>
              <a:t>Forms</a:t>
            </a:r>
          </a:p>
          <a:p>
            <a:pPr lvl="1">
              <a:buFont typeface="Arial"/>
              <a:buChar char="•"/>
            </a:pPr>
            <a:r>
              <a:rPr lang="en-US" dirty="0" smtClean="0"/>
              <a:t>Dropdowns</a:t>
            </a:r>
          </a:p>
          <a:p>
            <a:pPr lvl="1">
              <a:buFont typeface="Arial"/>
              <a:buChar char="•"/>
            </a:pPr>
            <a:r>
              <a:rPr lang="en-US" dirty="0" smtClean="0"/>
              <a:t>Modal Popups</a:t>
            </a:r>
          </a:p>
          <a:p>
            <a:pPr lvl="1">
              <a:buFont typeface="Arial"/>
              <a:buChar char="•"/>
            </a:pPr>
            <a:r>
              <a:rPr lang="en-US" dirty="0" smtClean="0"/>
              <a:t>Icons</a:t>
            </a:r>
          </a:p>
          <a:p>
            <a:pPr lvl="1">
              <a:buFont typeface="Arial"/>
              <a:buChar char="•"/>
            </a:pPr>
            <a:r>
              <a:rPr lang="en-US" dirty="0" smtClean="0"/>
              <a:t>+ Tons MORE!!!</a:t>
            </a:r>
            <a:endParaRPr lang="en-US" dirty="0"/>
          </a:p>
        </p:txBody>
      </p:sp>
      <p:sp>
        <p:nvSpPr>
          <p:cNvPr id="3" name="Title 2"/>
          <p:cNvSpPr>
            <a:spLocks noGrp="1"/>
          </p:cNvSpPr>
          <p:nvPr>
            <p:ph type="title"/>
          </p:nvPr>
        </p:nvSpPr>
        <p:spPr>
          <a:xfrm>
            <a:off x="777240" y="310465"/>
            <a:ext cx="7543800" cy="685800"/>
          </a:xfrm>
        </p:spPr>
        <p:txBody>
          <a:bodyPr/>
          <a:lstStyle/>
          <a:p>
            <a:r>
              <a:rPr lang="en-US" sz="4000" dirty="0" smtClean="0"/>
              <a:t>Components of a CSS Framework</a:t>
            </a:r>
            <a:endParaRPr lang="en-US" sz="4000" dirty="0"/>
          </a:p>
        </p:txBody>
      </p:sp>
    </p:spTree>
    <p:extLst>
      <p:ext uri="{BB962C8B-B14F-4D97-AF65-F5344CB8AC3E}">
        <p14:creationId xmlns:p14="http://schemas.microsoft.com/office/powerpoint/2010/main" val="413860397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3181" y="1630062"/>
            <a:ext cx="6096000" cy="2743199"/>
          </a:xfrm>
        </p:spPr>
        <p:txBody>
          <a:bodyPr>
            <a:normAutofit lnSpcReduction="10000"/>
          </a:bodyPr>
          <a:lstStyle/>
          <a:p>
            <a:pPr>
              <a:buFont typeface="Arial"/>
              <a:buChar char="•"/>
            </a:pPr>
            <a:r>
              <a:rPr lang="en-US" dirty="0" smtClean="0"/>
              <a:t>Text Markup Language</a:t>
            </a:r>
          </a:p>
          <a:p>
            <a:pPr>
              <a:buFont typeface="Arial"/>
              <a:buChar char="•"/>
            </a:pPr>
            <a:r>
              <a:rPr lang="en-US" dirty="0" smtClean="0"/>
              <a:t>Ideally, only content should go into HTML files</a:t>
            </a:r>
          </a:p>
          <a:p>
            <a:pPr>
              <a:buFont typeface="Arial"/>
              <a:buChar char="•"/>
            </a:pPr>
            <a:r>
              <a:rPr lang="en-US" dirty="0" smtClean="0"/>
              <a:t>&lt;div&gt; are containers</a:t>
            </a:r>
          </a:p>
          <a:p>
            <a:pPr lvl="1">
              <a:buFont typeface="Arial"/>
              <a:buChar char="•"/>
            </a:pPr>
            <a:r>
              <a:rPr lang="en-US" dirty="0" smtClean="0"/>
              <a:t>There are many other tags…</a:t>
            </a:r>
          </a:p>
          <a:p>
            <a:pPr>
              <a:buFont typeface="Arial"/>
              <a:buChar char="•"/>
            </a:pPr>
            <a:r>
              <a:rPr lang="en-US" dirty="0" smtClean="0"/>
              <a:t>We separate Style from </a:t>
            </a:r>
            <a:r>
              <a:rPr lang="en-US" dirty="0"/>
              <a:t>C</a:t>
            </a:r>
            <a:r>
              <a:rPr lang="en-US" dirty="0" smtClean="0"/>
              <a:t>ontent by using CSS classes</a:t>
            </a:r>
          </a:p>
          <a:p>
            <a:pPr>
              <a:buFont typeface="Arial"/>
              <a:buChar char="•"/>
            </a:pPr>
            <a:r>
              <a:rPr lang="en-US" dirty="0" smtClean="0"/>
              <a:t>We add classes to elements like this:</a:t>
            </a:r>
          </a:p>
          <a:p>
            <a:pPr lvl="1">
              <a:buFont typeface="Arial"/>
              <a:buChar char="•"/>
            </a:pPr>
            <a:r>
              <a:rPr lang="en-US" dirty="0" smtClean="0"/>
              <a:t>&lt;div class=“class-name”&gt;</a:t>
            </a:r>
          </a:p>
        </p:txBody>
      </p:sp>
      <p:sp>
        <p:nvSpPr>
          <p:cNvPr id="3" name="Title 2"/>
          <p:cNvSpPr>
            <a:spLocks noGrp="1"/>
          </p:cNvSpPr>
          <p:nvPr>
            <p:ph type="title"/>
          </p:nvPr>
        </p:nvSpPr>
        <p:spPr>
          <a:xfrm>
            <a:off x="777240" y="464840"/>
            <a:ext cx="7543800" cy="685800"/>
          </a:xfrm>
        </p:spPr>
        <p:txBody>
          <a:bodyPr/>
          <a:lstStyle/>
          <a:p>
            <a:r>
              <a:rPr lang="en-US" dirty="0" smtClean="0"/>
              <a:t>HTML Refresher</a:t>
            </a:r>
            <a:endParaRPr lang="en-US" dirty="0"/>
          </a:p>
        </p:txBody>
      </p:sp>
    </p:spTree>
    <p:extLst>
      <p:ext uri="{BB962C8B-B14F-4D97-AF65-F5344CB8AC3E}">
        <p14:creationId xmlns:p14="http://schemas.microsoft.com/office/powerpoint/2010/main" val="3691449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3181" y="1630062"/>
            <a:ext cx="6096000" cy="2743199"/>
          </a:xfrm>
        </p:spPr>
        <p:txBody>
          <a:bodyPr>
            <a:normAutofit fontScale="85000" lnSpcReduction="20000"/>
          </a:bodyPr>
          <a:lstStyle/>
          <a:p>
            <a:pPr>
              <a:buFont typeface="Arial"/>
              <a:buChar char="•"/>
            </a:pPr>
            <a:r>
              <a:rPr lang="en-US" dirty="0" smtClean="0"/>
              <a:t>Cascading Style Sheet – styles you apply “cascade down”</a:t>
            </a:r>
          </a:p>
          <a:p>
            <a:pPr lvl="1">
              <a:buFont typeface="Arial"/>
              <a:buChar char="•"/>
            </a:pPr>
            <a:r>
              <a:rPr lang="en-US" dirty="0" smtClean="0"/>
              <a:t>General rules cascade down until more specific styles are applied</a:t>
            </a:r>
          </a:p>
          <a:p>
            <a:pPr>
              <a:buFont typeface="Arial"/>
              <a:buChar char="•"/>
            </a:pPr>
            <a:r>
              <a:rPr lang="en-US" dirty="0" smtClean="0"/>
              <a:t>Ideally, only content should go into HTML files</a:t>
            </a:r>
          </a:p>
          <a:p>
            <a:pPr>
              <a:buFont typeface="Arial"/>
              <a:buChar char="•"/>
            </a:pPr>
            <a:r>
              <a:rPr lang="en-US" dirty="0" smtClean="0"/>
              <a:t>&lt;div&gt; are containers</a:t>
            </a:r>
          </a:p>
          <a:p>
            <a:pPr lvl="1">
              <a:buFont typeface="Arial"/>
              <a:buChar char="•"/>
            </a:pPr>
            <a:r>
              <a:rPr lang="en-US" dirty="0" smtClean="0"/>
              <a:t>There are many other tags…</a:t>
            </a:r>
          </a:p>
          <a:p>
            <a:pPr>
              <a:buFont typeface="Arial"/>
              <a:buChar char="•"/>
            </a:pPr>
            <a:r>
              <a:rPr lang="en-US" dirty="0" smtClean="0"/>
              <a:t>We separate Style from </a:t>
            </a:r>
            <a:r>
              <a:rPr lang="en-US" dirty="0"/>
              <a:t>C</a:t>
            </a:r>
            <a:r>
              <a:rPr lang="en-US" dirty="0" smtClean="0"/>
              <a:t>ontent by using CSS classes</a:t>
            </a:r>
          </a:p>
          <a:p>
            <a:pPr>
              <a:buFont typeface="Arial"/>
              <a:buChar char="•"/>
            </a:pPr>
            <a:r>
              <a:rPr lang="en-US" dirty="0" smtClean="0"/>
              <a:t>We add classes to elements like this:</a:t>
            </a:r>
          </a:p>
          <a:p>
            <a:pPr lvl="1">
              <a:buFont typeface="Arial"/>
              <a:buChar char="•"/>
            </a:pPr>
            <a:r>
              <a:rPr lang="en-US" dirty="0" smtClean="0"/>
              <a:t>&lt;div class=“class-name”&gt;</a:t>
            </a:r>
          </a:p>
        </p:txBody>
      </p:sp>
      <p:sp>
        <p:nvSpPr>
          <p:cNvPr id="3" name="Title 2"/>
          <p:cNvSpPr>
            <a:spLocks noGrp="1"/>
          </p:cNvSpPr>
          <p:nvPr>
            <p:ph type="title"/>
          </p:nvPr>
        </p:nvSpPr>
        <p:spPr>
          <a:xfrm>
            <a:off x="777240" y="464840"/>
            <a:ext cx="7543800" cy="685800"/>
          </a:xfrm>
        </p:spPr>
        <p:txBody>
          <a:bodyPr/>
          <a:lstStyle/>
          <a:p>
            <a:r>
              <a:rPr lang="en-US" dirty="0" smtClean="0"/>
              <a:t>CSS Refresher</a:t>
            </a:r>
            <a:endParaRPr lang="en-US" dirty="0"/>
          </a:p>
        </p:txBody>
      </p:sp>
    </p:spTree>
    <p:extLst>
      <p:ext uri="{BB962C8B-B14F-4D97-AF65-F5344CB8AC3E}">
        <p14:creationId xmlns:p14="http://schemas.microsoft.com/office/powerpoint/2010/main" val="3829042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a:buChar char="•"/>
            </a:pPr>
            <a:r>
              <a:rPr lang="en-US" dirty="0" smtClean="0"/>
              <a:t>Not much!</a:t>
            </a:r>
          </a:p>
          <a:p>
            <a:pPr>
              <a:buFont typeface="Arial"/>
              <a:buChar char="•"/>
            </a:pPr>
            <a:r>
              <a:rPr lang="en-US" dirty="0" smtClean="0"/>
              <a:t>A text editor of some sort (recommend Brackets)</a:t>
            </a:r>
          </a:p>
          <a:p>
            <a:pPr>
              <a:buFont typeface="Arial"/>
              <a:buChar char="•"/>
            </a:pPr>
            <a:r>
              <a:rPr lang="en-US" dirty="0" smtClean="0"/>
              <a:t>Bootstrap</a:t>
            </a:r>
          </a:p>
        </p:txBody>
      </p:sp>
      <p:sp>
        <p:nvSpPr>
          <p:cNvPr id="3" name="Title 2"/>
          <p:cNvSpPr>
            <a:spLocks noGrp="1"/>
          </p:cNvSpPr>
          <p:nvPr>
            <p:ph type="title"/>
          </p:nvPr>
        </p:nvSpPr>
        <p:spPr/>
        <p:txBody>
          <a:bodyPr/>
          <a:lstStyle/>
          <a:p>
            <a:r>
              <a:rPr lang="en-US" dirty="0" smtClean="0"/>
              <a:t>What we’ll need</a:t>
            </a:r>
            <a:endParaRPr lang="en-US" dirty="0"/>
          </a:p>
        </p:txBody>
      </p:sp>
    </p:spTree>
    <p:extLst>
      <p:ext uri="{BB962C8B-B14F-4D97-AF65-F5344CB8AC3E}">
        <p14:creationId xmlns:p14="http://schemas.microsoft.com/office/powerpoint/2010/main" val="3282827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a:buChar char="•"/>
            </a:pPr>
            <a:r>
              <a:rPr lang="en-US" dirty="0" smtClean="0"/>
              <a:t>Download Bootstrap </a:t>
            </a:r>
            <a:r>
              <a:rPr lang="en-US" dirty="0" err="1" smtClean="0"/>
              <a:t>css</a:t>
            </a:r>
            <a:r>
              <a:rPr lang="en-US" dirty="0" smtClean="0"/>
              <a:t> + </a:t>
            </a:r>
            <a:r>
              <a:rPr lang="en-US" dirty="0" err="1" smtClean="0"/>
              <a:t>js</a:t>
            </a:r>
            <a:endParaRPr lang="en-US" dirty="0" smtClean="0"/>
          </a:p>
          <a:p>
            <a:pPr>
              <a:buFont typeface="Arial"/>
              <a:buChar char="•"/>
            </a:pPr>
            <a:r>
              <a:rPr lang="en-US" dirty="0" smtClean="0"/>
              <a:t>Don’t get the minified version so we can look at the full code if need be</a:t>
            </a:r>
            <a:endParaRPr lang="en-US" dirty="0"/>
          </a:p>
        </p:txBody>
      </p:sp>
      <p:sp>
        <p:nvSpPr>
          <p:cNvPr id="3" name="Title 2"/>
          <p:cNvSpPr>
            <a:spLocks noGrp="1"/>
          </p:cNvSpPr>
          <p:nvPr>
            <p:ph type="title"/>
          </p:nvPr>
        </p:nvSpPr>
        <p:spPr/>
        <p:txBody>
          <a:bodyPr/>
          <a:lstStyle/>
          <a:p>
            <a:r>
              <a:rPr lang="en-US" dirty="0" smtClean="0"/>
              <a:t>Setting up Bootstrap</a:t>
            </a:r>
            <a:endParaRPr lang="en-US" dirty="0"/>
          </a:p>
        </p:txBody>
      </p:sp>
    </p:spTree>
    <p:extLst>
      <p:ext uri="{BB962C8B-B14F-4D97-AF65-F5344CB8AC3E}">
        <p14:creationId xmlns:p14="http://schemas.microsoft.com/office/powerpoint/2010/main" val="1467328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7240" y="738506"/>
            <a:ext cx="7543800" cy="685800"/>
          </a:xfrm>
        </p:spPr>
        <p:txBody>
          <a:bodyPr/>
          <a:lstStyle/>
          <a:p>
            <a:r>
              <a:rPr lang="en-US" dirty="0" smtClean="0"/>
              <a:t>Make a simple portfolio</a:t>
            </a:r>
            <a:endParaRPr lang="en-US" dirty="0"/>
          </a:p>
        </p:txBody>
      </p:sp>
      <p:sp>
        <p:nvSpPr>
          <p:cNvPr id="4" name="TextBox 3"/>
          <p:cNvSpPr txBox="1"/>
          <p:nvPr/>
        </p:nvSpPr>
        <p:spPr>
          <a:xfrm>
            <a:off x="777240" y="1929690"/>
            <a:ext cx="5199084" cy="923330"/>
          </a:xfrm>
          <a:prstGeom prst="rect">
            <a:avLst/>
          </a:prstGeom>
          <a:noFill/>
        </p:spPr>
        <p:txBody>
          <a:bodyPr wrap="square" rtlCol="0">
            <a:spAutoFit/>
          </a:bodyPr>
          <a:lstStyle/>
          <a:p>
            <a:r>
              <a:rPr lang="en-US" dirty="0" smtClean="0">
                <a:latin typeface="Lato regular"/>
                <a:cs typeface="Lato regular"/>
              </a:rPr>
              <a:t>Our focus is on laying out the portfolio using the grid and also learning how to add framework components to our site.</a:t>
            </a:r>
          </a:p>
        </p:txBody>
      </p:sp>
    </p:spTree>
    <p:extLst>
      <p:ext uri="{BB962C8B-B14F-4D97-AF65-F5344CB8AC3E}">
        <p14:creationId xmlns:p14="http://schemas.microsoft.com/office/powerpoint/2010/main" val="4215096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7240" y="2493160"/>
            <a:ext cx="7543800" cy="685800"/>
          </a:xfrm>
        </p:spPr>
        <p:txBody>
          <a:bodyPr/>
          <a:lstStyle/>
          <a:p>
            <a:r>
              <a:rPr lang="en-US" dirty="0" smtClean="0"/>
              <a:t>The Grid</a:t>
            </a:r>
            <a:endParaRPr lang="en-US" dirty="0"/>
          </a:p>
        </p:txBody>
      </p:sp>
    </p:spTree>
    <p:extLst>
      <p:ext uri="{BB962C8B-B14F-4D97-AF65-F5344CB8AC3E}">
        <p14:creationId xmlns:p14="http://schemas.microsoft.com/office/powerpoint/2010/main" val="206160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7240" y="1791455"/>
            <a:ext cx="6096000" cy="2743199"/>
          </a:xfrm>
        </p:spPr>
        <p:txBody>
          <a:bodyPr>
            <a:normAutofit/>
          </a:bodyPr>
          <a:lstStyle/>
          <a:p>
            <a:pPr>
              <a:buFont typeface="Arial"/>
              <a:buChar char="•"/>
            </a:pPr>
            <a:r>
              <a:rPr lang="en-US" sz="2000" dirty="0" err="1"/>
              <a:t>ScottyLabs</a:t>
            </a:r>
            <a:r>
              <a:rPr lang="en-US" sz="2000" dirty="0"/>
              <a:t> is a student organization at Carnegie Mellon </a:t>
            </a:r>
            <a:r>
              <a:rPr lang="en-US" sz="2000" dirty="0" smtClean="0"/>
              <a:t>University.</a:t>
            </a:r>
          </a:p>
          <a:p>
            <a:pPr>
              <a:buFont typeface="Arial"/>
              <a:buChar char="•"/>
            </a:pPr>
            <a:r>
              <a:rPr lang="en-US" sz="2000" dirty="0" smtClean="0"/>
              <a:t>They </a:t>
            </a:r>
            <a:r>
              <a:rPr lang="en-US" sz="2000" dirty="0"/>
              <a:t>organize educational events to help people learn how to make things, host events to give students the opportunity to work on projects outside of class, and develop applications and services for the campus community.</a:t>
            </a:r>
          </a:p>
        </p:txBody>
      </p:sp>
      <p:sp>
        <p:nvSpPr>
          <p:cNvPr id="3" name="Title 2"/>
          <p:cNvSpPr>
            <a:spLocks noGrp="1"/>
          </p:cNvSpPr>
          <p:nvPr>
            <p:ph type="title"/>
          </p:nvPr>
        </p:nvSpPr>
        <p:spPr>
          <a:xfrm>
            <a:off x="777240" y="424844"/>
            <a:ext cx="7543800" cy="685800"/>
          </a:xfrm>
        </p:spPr>
        <p:txBody>
          <a:bodyPr/>
          <a:lstStyle/>
          <a:p>
            <a:r>
              <a:rPr lang="en-US" dirty="0" err="1" smtClean="0"/>
              <a:t>ScottyLabs</a:t>
            </a:r>
            <a:endParaRPr lang="en-US" dirty="0"/>
          </a:p>
        </p:txBody>
      </p:sp>
    </p:spTree>
    <p:extLst>
      <p:ext uri="{BB962C8B-B14F-4D97-AF65-F5344CB8AC3E}">
        <p14:creationId xmlns:p14="http://schemas.microsoft.com/office/powerpoint/2010/main" val="8294736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2087" y="2415581"/>
            <a:ext cx="7543800" cy="685800"/>
          </a:xfrm>
        </p:spPr>
        <p:txBody>
          <a:bodyPr/>
          <a:lstStyle/>
          <a:p>
            <a:r>
              <a:rPr lang="en-US" dirty="0" smtClean="0"/>
              <a:t>Upcoming </a:t>
            </a:r>
            <a:r>
              <a:rPr lang="en-US" dirty="0" smtClean="0"/>
              <a:t>Workshops</a:t>
            </a:r>
            <a:endParaRPr lang="en-US" dirty="0"/>
          </a:p>
        </p:txBody>
      </p:sp>
    </p:spTree>
    <p:extLst>
      <p:ext uri="{BB962C8B-B14F-4D97-AF65-F5344CB8AC3E}">
        <p14:creationId xmlns:p14="http://schemas.microsoft.com/office/powerpoint/2010/main" val="2342629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7240" y="1433585"/>
            <a:ext cx="6842468" cy="2743199"/>
          </a:xfrm>
        </p:spPr>
        <p:txBody>
          <a:bodyPr>
            <a:normAutofit/>
          </a:bodyPr>
          <a:lstStyle/>
          <a:p>
            <a:pPr marL="18288" indent="0">
              <a:buNone/>
            </a:pPr>
            <a:endParaRPr lang="en-US" dirty="0" smtClean="0"/>
          </a:p>
          <a:p>
            <a:pPr>
              <a:buFont typeface="Arial"/>
              <a:buChar char="•"/>
            </a:pPr>
            <a:r>
              <a:rPr lang="en-US" dirty="0" smtClean="0"/>
              <a:t>Senior in Information Systems / Human-Computer Interaction</a:t>
            </a:r>
            <a:endParaRPr lang="en-US" dirty="0"/>
          </a:p>
          <a:p>
            <a:pPr>
              <a:buFont typeface="Arial"/>
              <a:buChar char="•"/>
            </a:pPr>
            <a:r>
              <a:rPr lang="en-US" dirty="0" smtClean="0"/>
              <a:t>Experience in front-end web development / design</a:t>
            </a:r>
          </a:p>
          <a:p>
            <a:pPr>
              <a:buFont typeface="Arial"/>
              <a:buChar char="•"/>
            </a:pPr>
            <a:r>
              <a:rPr lang="en-US" dirty="0" smtClean="0"/>
              <a:t>Solid experience with popular CSS Frameworks</a:t>
            </a:r>
          </a:p>
          <a:p>
            <a:pPr>
              <a:buFont typeface="Arial"/>
              <a:buChar char="•"/>
            </a:pPr>
            <a:r>
              <a:rPr lang="en-US" dirty="0" smtClean="0"/>
              <a:t>Developed a CSS Framework called Materialize</a:t>
            </a:r>
            <a:endParaRPr lang="en-US" dirty="0"/>
          </a:p>
        </p:txBody>
      </p:sp>
      <p:sp>
        <p:nvSpPr>
          <p:cNvPr id="3" name="Title 2"/>
          <p:cNvSpPr>
            <a:spLocks noGrp="1"/>
          </p:cNvSpPr>
          <p:nvPr>
            <p:ph type="title"/>
          </p:nvPr>
        </p:nvSpPr>
        <p:spPr>
          <a:xfrm>
            <a:off x="777240" y="373619"/>
            <a:ext cx="7543800" cy="685800"/>
          </a:xfrm>
        </p:spPr>
        <p:txBody>
          <a:bodyPr/>
          <a:lstStyle/>
          <a:p>
            <a:r>
              <a:rPr lang="en-US" dirty="0" smtClean="0"/>
              <a:t>Alvin Wang</a:t>
            </a:r>
            <a:endParaRPr lang="en-US" dirty="0"/>
          </a:p>
        </p:txBody>
      </p:sp>
    </p:spTree>
    <p:extLst>
      <p:ext uri="{BB962C8B-B14F-4D97-AF65-F5344CB8AC3E}">
        <p14:creationId xmlns:p14="http://schemas.microsoft.com/office/powerpoint/2010/main" val="264841938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7240" y="598555"/>
            <a:ext cx="6096000" cy="2743199"/>
          </a:xfrm>
        </p:spPr>
        <p:txBody>
          <a:bodyPr/>
          <a:lstStyle/>
          <a:p>
            <a:pPr marL="18288" indent="0">
              <a:buNone/>
            </a:pPr>
            <a:r>
              <a:rPr lang="en-US" dirty="0"/>
              <a:t>http://</a:t>
            </a:r>
            <a:r>
              <a:rPr lang="en-US" dirty="0" err="1"/>
              <a:t>dogfalo.github.io</a:t>
            </a:r>
            <a:r>
              <a:rPr lang="en-US" dirty="0"/>
              <a:t>/materialize/</a:t>
            </a:r>
          </a:p>
        </p:txBody>
      </p:sp>
      <p:sp>
        <p:nvSpPr>
          <p:cNvPr id="3" name="Title 2"/>
          <p:cNvSpPr>
            <a:spLocks noGrp="1"/>
          </p:cNvSpPr>
          <p:nvPr>
            <p:ph type="title"/>
          </p:nvPr>
        </p:nvSpPr>
        <p:spPr>
          <a:xfrm>
            <a:off x="777240" y="408704"/>
            <a:ext cx="7543800" cy="685800"/>
          </a:xfrm>
        </p:spPr>
        <p:txBody>
          <a:bodyPr/>
          <a:lstStyle/>
          <a:p>
            <a:r>
              <a:rPr lang="en-US" dirty="0" smtClean="0"/>
              <a:t>Materialize</a:t>
            </a:r>
            <a:endParaRPr lang="en-US" dirty="0"/>
          </a:p>
        </p:txBody>
      </p:sp>
    </p:spTree>
    <p:extLst>
      <p:ext uri="{BB962C8B-B14F-4D97-AF65-F5344CB8AC3E}">
        <p14:creationId xmlns:p14="http://schemas.microsoft.com/office/powerpoint/2010/main" val="3767042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7240" y="1300261"/>
            <a:ext cx="6096000" cy="2743199"/>
          </a:xfrm>
        </p:spPr>
        <p:txBody>
          <a:bodyPr/>
          <a:lstStyle/>
          <a:p>
            <a:pPr marL="475488" indent="-457200">
              <a:buFont typeface="+mj-lt"/>
              <a:buAutoNum type="arabicPeriod"/>
            </a:pPr>
            <a:r>
              <a:rPr lang="en-US" dirty="0" smtClean="0"/>
              <a:t>Introduction to CSS Frameworks</a:t>
            </a:r>
          </a:p>
          <a:p>
            <a:pPr marL="475488" indent="-457200">
              <a:buFont typeface="+mj-lt"/>
              <a:buAutoNum type="arabicPeriod"/>
            </a:pPr>
            <a:r>
              <a:rPr lang="en-US" dirty="0" smtClean="0"/>
              <a:t>Very Basic HTML/CSS refresher</a:t>
            </a:r>
          </a:p>
          <a:p>
            <a:pPr marL="475488" indent="-457200">
              <a:buFont typeface="+mj-lt"/>
              <a:buAutoNum type="arabicPeriod"/>
            </a:pPr>
            <a:r>
              <a:rPr lang="en-US" dirty="0" smtClean="0"/>
              <a:t>Explanation of framework components</a:t>
            </a:r>
          </a:p>
          <a:p>
            <a:pPr marL="841248" lvl="1" indent="-457200">
              <a:buFont typeface="+mj-lt"/>
              <a:buAutoNum type="arabicPeriod"/>
            </a:pPr>
            <a:r>
              <a:rPr lang="en-US" dirty="0" smtClean="0"/>
              <a:t>Walkthrough of Bootstrap</a:t>
            </a:r>
          </a:p>
          <a:p>
            <a:pPr marL="475488" indent="-457200">
              <a:buFont typeface="+mj-lt"/>
              <a:buAutoNum type="arabicPeriod"/>
            </a:pPr>
            <a:r>
              <a:rPr lang="en-US" dirty="0" smtClean="0"/>
              <a:t>Creating a website using Bootstrap</a:t>
            </a:r>
            <a:endParaRPr lang="en-US" dirty="0"/>
          </a:p>
        </p:txBody>
      </p:sp>
      <p:sp>
        <p:nvSpPr>
          <p:cNvPr id="3" name="Title 2"/>
          <p:cNvSpPr>
            <a:spLocks noGrp="1"/>
          </p:cNvSpPr>
          <p:nvPr>
            <p:ph type="title"/>
          </p:nvPr>
        </p:nvSpPr>
        <p:spPr>
          <a:xfrm>
            <a:off x="777240" y="394670"/>
            <a:ext cx="7543800" cy="685800"/>
          </a:xfrm>
        </p:spPr>
        <p:txBody>
          <a:bodyPr/>
          <a:lstStyle/>
          <a:p>
            <a:r>
              <a:rPr lang="en-US" dirty="0" smtClean="0"/>
              <a:t>Workshop Overview</a:t>
            </a:r>
            <a:endParaRPr lang="en-US" dirty="0"/>
          </a:p>
        </p:txBody>
      </p:sp>
    </p:spTree>
    <p:extLst>
      <p:ext uri="{BB962C8B-B14F-4D97-AF65-F5344CB8AC3E}">
        <p14:creationId xmlns:p14="http://schemas.microsoft.com/office/powerpoint/2010/main" val="88415339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15522" y="514351"/>
            <a:ext cx="6714078" cy="2743199"/>
          </a:xfrm>
        </p:spPr>
        <p:txBody>
          <a:bodyPr/>
          <a:lstStyle/>
          <a:p>
            <a:pPr>
              <a:buFont typeface="Arial"/>
              <a:buChar char="•"/>
            </a:pPr>
            <a:r>
              <a:rPr lang="en-US" dirty="0" smtClean="0"/>
              <a:t>Understand the power of </a:t>
            </a:r>
            <a:r>
              <a:rPr lang="en-US" dirty="0" err="1" smtClean="0"/>
              <a:t>css</a:t>
            </a:r>
            <a:r>
              <a:rPr lang="en-US" dirty="0" smtClean="0"/>
              <a:t> framework</a:t>
            </a:r>
          </a:p>
          <a:p>
            <a:pPr>
              <a:buFont typeface="Arial"/>
              <a:buChar char="•"/>
            </a:pPr>
            <a:r>
              <a:rPr lang="en-US" dirty="0" smtClean="0"/>
              <a:t>Know how to layout webpages with the grid</a:t>
            </a:r>
          </a:p>
          <a:p>
            <a:pPr>
              <a:buFont typeface="Arial"/>
              <a:buChar char="•"/>
            </a:pPr>
            <a:r>
              <a:rPr lang="en-US" dirty="0" smtClean="0"/>
              <a:t>Know the capabilities of Bootstrap</a:t>
            </a:r>
          </a:p>
          <a:p>
            <a:pPr>
              <a:buFont typeface="Arial"/>
              <a:buChar char="•"/>
            </a:pPr>
            <a:r>
              <a:rPr lang="en-US" dirty="0" smtClean="0"/>
              <a:t>Ultimate goal: increase your ability to </a:t>
            </a:r>
            <a:r>
              <a:rPr lang="en-US" smtClean="0"/>
              <a:t>make responsive </a:t>
            </a:r>
            <a:r>
              <a:rPr lang="en-US" dirty="0" smtClean="0"/>
              <a:t>web pages</a:t>
            </a:r>
            <a:endParaRPr lang="en-US" dirty="0"/>
          </a:p>
        </p:txBody>
      </p:sp>
      <p:sp>
        <p:nvSpPr>
          <p:cNvPr id="3" name="Title 2"/>
          <p:cNvSpPr>
            <a:spLocks noGrp="1"/>
          </p:cNvSpPr>
          <p:nvPr>
            <p:ph type="title"/>
          </p:nvPr>
        </p:nvSpPr>
        <p:spPr/>
        <p:txBody>
          <a:bodyPr/>
          <a:lstStyle/>
          <a:p>
            <a:r>
              <a:rPr lang="en-US" dirty="0" smtClean="0"/>
              <a:t>Goals</a:t>
            </a:r>
            <a:endParaRPr lang="en-US" dirty="0"/>
          </a:p>
        </p:txBody>
      </p:sp>
    </p:spTree>
    <p:extLst>
      <p:ext uri="{BB962C8B-B14F-4D97-AF65-F5344CB8AC3E}">
        <p14:creationId xmlns:p14="http://schemas.microsoft.com/office/powerpoint/2010/main" val="110412767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1604" y="1461653"/>
            <a:ext cx="6715875" cy="2743199"/>
          </a:xfrm>
        </p:spPr>
        <p:txBody>
          <a:bodyPr/>
          <a:lstStyle/>
          <a:p>
            <a:pPr>
              <a:buFont typeface="Arial"/>
              <a:buChar char="•"/>
            </a:pPr>
            <a:r>
              <a:rPr lang="en-US" dirty="0" smtClean="0"/>
              <a:t>A framework/development tool that makes it easier to design websites</a:t>
            </a:r>
          </a:p>
          <a:p>
            <a:pPr>
              <a:buFont typeface="Arial"/>
              <a:buChar char="•"/>
            </a:pPr>
            <a:r>
              <a:rPr lang="en-US" dirty="0" smtClean="0"/>
              <a:t>At its most basic form, it is just a .CSS file that comes with many predefined classes</a:t>
            </a:r>
          </a:p>
          <a:p>
            <a:pPr>
              <a:buFont typeface="Arial"/>
              <a:buChar char="•"/>
            </a:pPr>
            <a:r>
              <a:rPr lang="en-US" dirty="0" smtClean="0"/>
              <a:t>Provides a solid base for you to design upon</a:t>
            </a:r>
          </a:p>
          <a:p>
            <a:pPr marL="18288" indent="0">
              <a:buNone/>
            </a:pPr>
            <a:r>
              <a:rPr lang="en-US" dirty="0" smtClean="0"/>
              <a:t> </a:t>
            </a:r>
            <a:endParaRPr lang="en-US" dirty="0"/>
          </a:p>
        </p:txBody>
      </p:sp>
      <p:sp>
        <p:nvSpPr>
          <p:cNvPr id="3" name="Title 2"/>
          <p:cNvSpPr>
            <a:spLocks noGrp="1"/>
          </p:cNvSpPr>
          <p:nvPr>
            <p:ph type="title"/>
          </p:nvPr>
        </p:nvSpPr>
        <p:spPr>
          <a:xfrm>
            <a:off x="601604" y="264932"/>
            <a:ext cx="7543800" cy="685800"/>
          </a:xfrm>
        </p:spPr>
        <p:txBody>
          <a:bodyPr/>
          <a:lstStyle/>
          <a:p>
            <a:r>
              <a:rPr lang="en-US" sz="4400" dirty="0" smtClean="0"/>
              <a:t>What are CSS Frameworks?</a:t>
            </a:r>
            <a:endParaRPr lang="en-US" sz="4400" dirty="0"/>
          </a:p>
        </p:txBody>
      </p:sp>
    </p:spTree>
    <p:extLst>
      <p:ext uri="{BB962C8B-B14F-4D97-AF65-F5344CB8AC3E}">
        <p14:creationId xmlns:p14="http://schemas.microsoft.com/office/powerpoint/2010/main" val="421629215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1604" y="1952847"/>
            <a:ext cx="6715875" cy="2743199"/>
          </a:xfrm>
        </p:spPr>
        <p:txBody>
          <a:bodyPr>
            <a:noAutofit/>
          </a:bodyPr>
          <a:lstStyle/>
          <a:p>
            <a:pPr>
              <a:buFont typeface="Arial"/>
              <a:buChar char="•"/>
            </a:pPr>
            <a:r>
              <a:rPr lang="en-US" dirty="0" smtClean="0"/>
              <a:t>Saves a lot of time setting up basic styles</a:t>
            </a:r>
          </a:p>
          <a:p>
            <a:pPr>
              <a:buFont typeface="Arial"/>
              <a:buChar char="•"/>
            </a:pPr>
            <a:r>
              <a:rPr lang="en-US" dirty="0" smtClean="0"/>
              <a:t>Makes your websites look good with minimal effort</a:t>
            </a:r>
          </a:p>
          <a:p>
            <a:pPr>
              <a:buFont typeface="Arial"/>
              <a:buChar char="•"/>
            </a:pPr>
            <a:r>
              <a:rPr lang="en-US" dirty="0"/>
              <a:t>Great for </a:t>
            </a:r>
            <a:r>
              <a:rPr lang="en-US" dirty="0" smtClean="0"/>
              <a:t>prototyping</a:t>
            </a:r>
          </a:p>
          <a:p>
            <a:pPr>
              <a:buFont typeface="Arial"/>
              <a:buChar char="•"/>
            </a:pPr>
            <a:r>
              <a:rPr lang="en-US" dirty="0" smtClean="0"/>
              <a:t>Adds responsiveness to your website</a:t>
            </a:r>
          </a:p>
          <a:p>
            <a:pPr marL="18288" indent="0">
              <a:buNone/>
            </a:pPr>
            <a:endParaRPr lang="en-US" dirty="0" smtClean="0"/>
          </a:p>
          <a:p>
            <a:pPr>
              <a:buFont typeface="Arial"/>
              <a:buChar char="•"/>
            </a:pPr>
            <a:endParaRPr lang="en-US" dirty="0"/>
          </a:p>
          <a:p>
            <a:pPr>
              <a:buFont typeface="Arial"/>
              <a:buChar char="•"/>
            </a:pPr>
            <a:endParaRPr lang="en-US" dirty="0" smtClean="0"/>
          </a:p>
          <a:p>
            <a:pPr>
              <a:buFont typeface="Arial"/>
              <a:buChar char="•"/>
            </a:pPr>
            <a:endParaRPr lang="en-US" dirty="0" smtClean="0"/>
          </a:p>
          <a:p>
            <a:pPr marL="18288" indent="0">
              <a:buNone/>
            </a:pPr>
            <a:r>
              <a:rPr lang="en-US" dirty="0" smtClean="0"/>
              <a:t> </a:t>
            </a:r>
            <a:endParaRPr lang="en-US" dirty="0"/>
          </a:p>
        </p:txBody>
      </p:sp>
      <p:sp>
        <p:nvSpPr>
          <p:cNvPr id="3" name="Title 2"/>
          <p:cNvSpPr>
            <a:spLocks noGrp="1"/>
          </p:cNvSpPr>
          <p:nvPr>
            <p:ph type="title"/>
          </p:nvPr>
        </p:nvSpPr>
        <p:spPr>
          <a:xfrm>
            <a:off x="601604" y="264932"/>
            <a:ext cx="7543800" cy="685800"/>
          </a:xfrm>
        </p:spPr>
        <p:txBody>
          <a:bodyPr/>
          <a:lstStyle/>
          <a:p>
            <a:r>
              <a:rPr lang="en-US" sz="4400" dirty="0" smtClean="0"/>
              <a:t>Why would I want to use one?</a:t>
            </a:r>
            <a:endParaRPr lang="en-US" sz="4400" dirty="0"/>
          </a:p>
        </p:txBody>
      </p:sp>
    </p:spTree>
    <p:extLst>
      <p:ext uri="{BB962C8B-B14F-4D97-AF65-F5344CB8AC3E}">
        <p14:creationId xmlns:p14="http://schemas.microsoft.com/office/powerpoint/2010/main" val="30589330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1877" y="1777421"/>
            <a:ext cx="6096000" cy="2743199"/>
          </a:xfrm>
        </p:spPr>
        <p:txBody>
          <a:bodyPr/>
          <a:lstStyle/>
          <a:p>
            <a:r>
              <a:rPr lang="en-US" dirty="0" smtClean="0"/>
              <a:t>Your webpage will resize from desktop to mobile seamlessly</a:t>
            </a:r>
          </a:p>
          <a:p>
            <a:r>
              <a:rPr lang="en-US" dirty="0" smtClean="0"/>
              <a:t>Large contrast from having to create a separate mobile site, which was common practice until the past few years</a:t>
            </a:r>
          </a:p>
        </p:txBody>
      </p:sp>
      <p:sp>
        <p:nvSpPr>
          <p:cNvPr id="3" name="Title 2"/>
          <p:cNvSpPr>
            <a:spLocks noGrp="1"/>
          </p:cNvSpPr>
          <p:nvPr>
            <p:ph type="title"/>
          </p:nvPr>
        </p:nvSpPr>
        <p:spPr>
          <a:xfrm>
            <a:off x="777240" y="514351"/>
            <a:ext cx="7543800" cy="685800"/>
          </a:xfrm>
        </p:spPr>
        <p:txBody>
          <a:bodyPr/>
          <a:lstStyle/>
          <a:p>
            <a:r>
              <a:rPr lang="en-US" dirty="0" smtClean="0"/>
              <a:t>What is responsiveness?</a:t>
            </a:r>
            <a:endParaRPr lang="en-US" dirty="0"/>
          </a:p>
        </p:txBody>
      </p:sp>
    </p:spTree>
    <p:extLst>
      <p:ext uri="{BB962C8B-B14F-4D97-AF65-F5344CB8AC3E}">
        <p14:creationId xmlns:p14="http://schemas.microsoft.com/office/powerpoint/2010/main" val="2455793437"/>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Elemental.thmx</Template>
  <TotalTime>469</TotalTime>
  <Words>566</Words>
  <Application>Microsoft Macintosh PowerPoint</Application>
  <PresentationFormat>On-screen Show (16:9)</PresentationFormat>
  <Paragraphs>93</Paragraphs>
  <Slides>20</Slides>
  <Notes>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Elemental</vt:lpstr>
      <vt:lpstr>CSS Frameworks:</vt:lpstr>
      <vt:lpstr>ScottyLabs</vt:lpstr>
      <vt:lpstr>Alvin Wang</vt:lpstr>
      <vt:lpstr>Materialize</vt:lpstr>
      <vt:lpstr>Workshop Overview</vt:lpstr>
      <vt:lpstr>Goals</vt:lpstr>
      <vt:lpstr>What are CSS Frameworks?</vt:lpstr>
      <vt:lpstr>Why would I want to use one?</vt:lpstr>
      <vt:lpstr>What is responsiveness?</vt:lpstr>
      <vt:lpstr>Disadvantages</vt:lpstr>
      <vt:lpstr>Popular CSS Frameworks</vt:lpstr>
      <vt:lpstr>Websites made with Bootstrap</vt:lpstr>
      <vt:lpstr>Components of a CSS Framework</vt:lpstr>
      <vt:lpstr>HTML Refresher</vt:lpstr>
      <vt:lpstr>CSS Refresher</vt:lpstr>
      <vt:lpstr>What we’ll need</vt:lpstr>
      <vt:lpstr>Setting up Bootstrap</vt:lpstr>
      <vt:lpstr>Make a simple portfolio</vt:lpstr>
      <vt:lpstr>The Grid</vt:lpstr>
      <vt:lpstr>Upcoming Workshops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Frameworks:</dc:title>
  <dc:creator>Alvin Wang</dc:creator>
  <cp:lastModifiedBy>Alvin Wang</cp:lastModifiedBy>
  <cp:revision>26</cp:revision>
  <dcterms:created xsi:type="dcterms:W3CDTF">2014-10-25T02:42:04Z</dcterms:created>
  <dcterms:modified xsi:type="dcterms:W3CDTF">2014-10-25T17:29:00Z</dcterms:modified>
</cp:coreProperties>
</file>