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56" r:id="rId2"/>
    <p:sldId id="258" r:id="rId3"/>
    <p:sldId id="268" r:id="rId4"/>
    <p:sldId id="275" r:id="rId5"/>
    <p:sldId id="262" r:id="rId6"/>
    <p:sldId id="274" r:id="rId7"/>
    <p:sldId id="265" r:id="rId8"/>
    <p:sldId id="266" r:id="rId9"/>
    <p:sldId id="277" r:id="rId10"/>
    <p:sldId id="267" r:id="rId11"/>
    <p:sldId id="278" r:id="rId12"/>
    <p:sldId id="283" r:id="rId13"/>
    <p:sldId id="282" r:id="rId14"/>
    <p:sldId id="281" r:id="rId15"/>
    <p:sldId id="257" r:id="rId16"/>
    <p:sldId id="260" r:id="rId17"/>
    <p:sldId id="272" r:id="rId18"/>
    <p:sldId id="261" r:id="rId19"/>
    <p:sldId id="263" r:id="rId20"/>
    <p:sldId id="259" r:id="rId21"/>
    <p:sldId id="276" r:id="rId22"/>
    <p:sldId id="269" r:id="rId23"/>
    <p:sldId id="270" r:id="rId24"/>
    <p:sldId id="271" r:id="rId25"/>
    <p:sldId id="26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624" y="21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EB614-F23B-8144-8F38-6BD244842A9D}" type="datetimeFigureOut">
              <a:rPr lang="en-US" smtClean="0"/>
              <a:t>4/3/2015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E4D89-BE1D-814E-828E-DD0389B1FF51}" type="slidenum">
              <a:rPr lang="en-US" smtClean="0"/>
              <a:t>‹#›</a:t>
            </a:fld>
            <a:endParaRPr lang="en-US"/>
          </a:p>
        </p:txBody>
      </p:sp>
    </p:spTree>
    <p:extLst>
      <p:ext uri="{BB962C8B-B14F-4D97-AF65-F5344CB8AC3E}">
        <p14:creationId xmlns:p14="http://schemas.microsoft.com/office/powerpoint/2010/main" val="2084663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2</a:t>
            </a:fld>
            <a:endParaRPr lang="en-US"/>
          </a:p>
        </p:txBody>
      </p:sp>
    </p:spTree>
    <p:extLst>
      <p:ext uri="{BB962C8B-B14F-4D97-AF65-F5344CB8AC3E}">
        <p14:creationId xmlns:p14="http://schemas.microsoft.com/office/powerpoint/2010/main" val="3076652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E4D89-BE1D-814E-828E-DD0389B1FF51}" type="slidenum">
              <a:rPr lang="en-US" smtClean="0"/>
              <a:t>18</a:t>
            </a:fld>
            <a:endParaRPr lang="en-US"/>
          </a:p>
        </p:txBody>
      </p:sp>
    </p:spTree>
    <p:extLst>
      <p:ext uri="{BB962C8B-B14F-4D97-AF65-F5344CB8AC3E}">
        <p14:creationId xmlns:p14="http://schemas.microsoft.com/office/powerpoint/2010/main" val="53044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914400"/>
            <a:ext cx="7543800" cy="1614488"/>
          </a:xfrm>
        </p:spPr>
        <p:txBody>
          <a:bodyPr>
            <a:noAutofit/>
          </a:bodyPr>
          <a:lstStyle>
            <a:lvl1pPr>
              <a:defRPr sz="60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133600" y="2531618"/>
            <a:ext cx="6172200" cy="514350"/>
          </a:xfrm>
        </p:spPr>
        <p:txBody>
          <a:bodyPr anchor="ctr"/>
          <a:lstStyle>
            <a:lvl1pPr marL="0" indent="0" algn="l">
              <a:buNone/>
              <a:defRPr>
                <a:solidFill>
                  <a:schemeClr val="tx1"/>
                </a:solidFill>
                <a:latin typeface="Lato Regular"/>
                <a:cs typeface="Lato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p:txBody>
          <a:bodyPr/>
          <a:lstStyle/>
          <a:p>
            <a:fld id="{2069C06D-4ED8-42C6-905D-CA84CA1B6CBF}" type="datetime2">
              <a:rPr lang="en-US" smtClean="0"/>
              <a:t>Friday, April 3, 2015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514351"/>
            <a:ext cx="5791200" cy="26288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6EEE0E-EDB0-4D84-86B0-50833DF22902}" type="datetime2">
              <a:rPr lang="en-US" smtClean="0"/>
              <a:t>Friday, April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457201"/>
            <a:ext cx="2133600"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514351"/>
            <a:ext cx="5029200" cy="3429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14372C-B5AB-4C39-B273-B99224EB4DD5}" type="datetime2">
              <a:rPr lang="en-US" smtClean="0"/>
              <a:t>Friday, April 3,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lvl1pPr>
              <a:defRPr>
                <a:latin typeface="Lato Light" panose="020F0302020204030203" pitchFamily="34" charset="0"/>
              </a:defRPr>
            </a:lvl1pPr>
          </a:lstStyle>
          <a:p>
            <a:r>
              <a:rPr lang="en-US" dirty="0" smtClean="0"/>
              <a:t>Click to edit Master title style</a:t>
            </a:r>
            <a:endParaRPr lang="en-US" dirty="0"/>
          </a:p>
        </p:txBody>
      </p:sp>
      <p:sp>
        <p:nvSpPr>
          <p:cNvPr id="14" name="Date Placeholder 13"/>
          <p:cNvSpPr>
            <a:spLocks noGrp="1"/>
          </p:cNvSpPr>
          <p:nvPr>
            <p:ph type="dt" sz="half" idx="10"/>
          </p:nvPr>
        </p:nvSpPr>
        <p:spPr/>
        <p:txBody>
          <a:bodyPr/>
          <a:lstStyle/>
          <a:p>
            <a:fld id="{14CB1CAA-32CD-4B55-B92A-B8F0843CACF4}" type="datetime2">
              <a:rPr lang="en-US" smtClean="0"/>
              <a:t>Friday, April 3, 2015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0" y="3200526"/>
            <a:ext cx="3733800" cy="54864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3AD8CDC4-3D19-4983-B478-82F6B8E5AB66}" type="datetime2">
              <a:rPr lang="en-US" smtClean="0"/>
              <a:t>Friday, April 3, 2015</a:t>
            </a:fld>
            <a:endParaRPr lang="en-US" dirty="0"/>
          </a:p>
        </p:txBody>
      </p:sp>
      <p:sp>
        <p:nvSpPr>
          <p:cNvPr id="13" name="Slide Number Placeholder 12"/>
          <p:cNvSpPr>
            <a:spLocks noGrp="1"/>
          </p:cNvSpPr>
          <p:nvPr>
            <p:ph type="sldNum" sz="quarter" idx="11"/>
          </p:nvPr>
        </p:nvSpPr>
        <p:spPr/>
        <p:txBody>
          <a:bodyPr/>
          <a:lstStyle/>
          <a:p>
            <a:fld id="{1789C0F2-17E0-497A-9BBE-0C73201AAFE3}"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
        <p:nvSpPr>
          <p:cNvPr id="4" name="Title 3"/>
          <p:cNvSpPr>
            <a:spLocks noGrp="1"/>
          </p:cNvSpPr>
          <p:nvPr>
            <p:ph type="title"/>
          </p:nvPr>
        </p:nvSpPr>
        <p:spPr>
          <a:xfrm>
            <a:off x="2286000" y="1428750"/>
            <a:ext cx="6035040" cy="1762506"/>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4B82477-D5D3-4181-8C11-75D0F2433A87}" type="datetime2">
              <a:rPr lang="en-US" smtClean="0"/>
              <a:t>Friday, April 3, 2015</a:t>
            </a:fld>
            <a:endParaRPr lang="en-US" dirty="0"/>
          </a:p>
        </p:txBody>
      </p:sp>
      <p:sp>
        <p:nvSpPr>
          <p:cNvPr id="9" name="Slide Number Placeholder 8"/>
          <p:cNvSpPr>
            <a:spLocks noGrp="1"/>
          </p:cNvSpPr>
          <p:nvPr>
            <p:ph type="sldNum" sz="quarter" idx="11"/>
          </p:nvPr>
        </p:nvSpPr>
        <p:spPr/>
        <p:txBody>
          <a:bodyPr/>
          <a:lstStyle/>
          <a:p>
            <a:fld id="{1789C0F2-17E0-497A-9BBE-0C73201AAFE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493776"/>
            <a:ext cx="3273552" cy="257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493777"/>
            <a:ext cx="3273552" cy="25741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028700"/>
            <a:ext cx="3276600"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028700"/>
            <a:ext cx="3273552"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213E253B-1893-4367-8BAE-DF4BC10DC578}" type="datetime2">
              <a:rPr lang="en-US" smtClean="0"/>
              <a:t>Friday, April 3, 2015</a:t>
            </a:fld>
            <a:endParaRPr lang="en-US" dirty="0"/>
          </a:p>
        </p:txBody>
      </p:sp>
      <p:sp>
        <p:nvSpPr>
          <p:cNvPr id="15" name="Slide Number Placeholder 14"/>
          <p:cNvSpPr>
            <a:spLocks noGrp="1"/>
          </p:cNvSpPr>
          <p:nvPr>
            <p:ph type="sldNum" sz="quarter" idx="11"/>
          </p:nvPr>
        </p:nvSpPr>
        <p:spPr/>
        <p:txBody>
          <a:bodyPr/>
          <a:lstStyle/>
          <a:p>
            <a:fld id="{1789C0F2-17E0-497A-9BBE-0C73201AAFE3}"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8B62300D-25B3-4603-86C9-4CB776489F00}" type="datetime2">
              <a:rPr lang="en-US" smtClean="0"/>
              <a:t>Friday, April 3, 2015</a:t>
            </a:fld>
            <a:endParaRPr lang="en-US" dirty="0"/>
          </a:p>
        </p:txBody>
      </p:sp>
      <p:sp>
        <p:nvSpPr>
          <p:cNvPr id="8" name="Slide Number Placeholder 7"/>
          <p:cNvSpPr>
            <a:spLocks noGrp="1"/>
          </p:cNvSpPr>
          <p:nvPr>
            <p:ph type="sldNum" sz="quarter" idx="11"/>
          </p:nvPr>
        </p:nvSpPr>
        <p:spPr/>
        <p:txBody>
          <a:bodyPr/>
          <a:lstStyle/>
          <a:p>
            <a:fld id="{1789C0F2-17E0-497A-9BBE-0C73201AAFE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314AD9-FCC8-48B7-B85B-012A91320DFF}" type="datetime2">
              <a:rPr lang="en-US" smtClean="0"/>
              <a:t>Friday, April 3, 2015</a:t>
            </a:fld>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a:t>
            </a:fld>
            <a:endParaRPr lang="en-US" dirty="0"/>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330941"/>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514351"/>
            <a:ext cx="4343400" cy="257175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514351"/>
            <a:ext cx="2590800" cy="257175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3182DC50-D5DB-4F94-B367-9876CD2C4012}" type="datetime2">
              <a:rPr lang="en-US" smtClean="0"/>
              <a:t>Friday, April 3, 2015</a:t>
            </a:fld>
            <a:endParaRPr lang="en-US" dirty="0"/>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459582"/>
            <a:ext cx="6705600" cy="1910239"/>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2589785"/>
            <a:ext cx="5029200" cy="540603"/>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2498598"/>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292EB412-E790-42EA-81FE-2925D3A43D91}" type="datetime2">
              <a:rPr lang="en-US" smtClean="0"/>
              <a:t>Friday, April 3, 2015</a:t>
            </a:fld>
            <a:endParaRPr lang="en-US" dirty="0"/>
          </a:p>
        </p:txBody>
      </p:sp>
      <p:sp>
        <p:nvSpPr>
          <p:cNvPr id="14" name="Slide Number Placeholder 13"/>
          <p:cNvSpPr>
            <a:spLocks noGrp="1"/>
          </p:cNvSpPr>
          <p:nvPr>
            <p:ph type="sldNum" sz="quarter" idx="11"/>
          </p:nvPr>
        </p:nvSpPr>
        <p:spPr/>
        <p:txBody>
          <a:bodyPr/>
          <a:lstStyle/>
          <a:p>
            <a:fld id="{1789C0F2-17E0-497A-9BBE-0C73201AAFE3}"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778831"/>
            <a:ext cx="7240620" cy="4280240"/>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418098" y="314349"/>
            <a:ext cx="4153854"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87641"/>
            <a:ext cx="6479362" cy="3566068"/>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3657600"/>
            <a:ext cx="7543800" cy="6858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33600" y="514351"/>
            <a:ext cx="6096000" cy="2743199"/>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172200" y="4616054"/>
            <a:ext cx="2133600" cy="273844"/>
          </a:xfrm>
          <a:prstGeom prst="rect">
            <a:avLst/>
          </a:prstGeom>
        </p:spPr>
        <p:txBody>
          <a:bodyPr vert="horz" lIns="91440" tIns="45720" rIns="91440" bIns="45720" rtlCol="0" anchor="t"/>
          <a:lstStyle>
            <a:lvl1pPr algn="r">
              <a:defRPr sz="1100">
                <a:solidFill>
                  <a:schemeClr val="tx1">
                    <a:alpha val="60000"/>
                  </a:schemeClr>
                </a:solidFill>
                <a:effectLst/>
                <a:latin typeface="Lato regular"/>
                <a:cs typeface="Lato regular"/>
              </a:defRPr>
            </a:lvl1pPr>
          </a:lstStyle>
          <a:p>
            <a:fld id="{0B385921-A91A-409C-921C-0E0EC1E750EC}" type="datetime2">
              <a:rPr lang="en-US" smtClean="0"/>
              <a:pPr/>
              <a:t>Friday, April 3, 2015</a:t>
            </a:fld>
            <a:endParaRPr lang="en-US" dirty="0"/>
          </a:p>
        </p:txBody>
      </p:sp>
      <p:sp>
        <p:nvSpPr>
          <p:cNvPr id="5" name="Footer Placeholder 4"/>
          <p:cNvSpPr>
            <a:spLocks noGrp="1"/>
          </p:cNvSpPr>
          <p:nvPr>
            <p:ph type="ftr" sz="quarter" idx="3"/>
          </p:nvPr>
        </p:nvSpPr>
        <p:spPr>
          <a:xfrm>
            <a:off x="822960" y="4616054"/>
            <a:ext cx="4572000" cy="273844"/>
          </a:xfrm>
          <a:prstGeom prst="rect">
            <a:avLst/>
          </a:prstGeom>
        </p:spPr>
        <p:txBody>
          <a:bodyPr vert="horz" lIns="91440" tIns="45720" rIns="91440" bIns="45720" rtlCol="0" anchor="t"/>
          <a:lstStyle>
            <a:lvl1pPr algn="l">
              <a:defRPr sz="1100">
                <a:solidFill>
                  <a:schemeClr val="tx1">
                    <a:alpha val="60000"/>
                  </a:schemeClr>
                </a:solidFill>
                <a:effectLst/>
                <a:latin typeface="Lato Regular"/>
                <a:cs typeface="Lato Regular"/>
              </a:defRPr>
            </a:lvl1pPr>
          </a:lstStyle>
          <a:p>
            <a:endParaRPr lang="en-US" dirty="0"/>
          </a:p>
        </p:txBody>
      </p:sp>
      <p:sp>
        <p:nvSpPr>
          <p:cNvPr id="6" name="Slide Number Placeholder 5"/>
          <p:cNvSpPr>
            <a:spLocks noGrp="1"/>
          </p:cNvSpPr>
          <p:nvPr>
            <p:ph type="sldNum" sz="quarter" idx="4"/>
          </p:nvPr>
        </p:nvSpPr>
        <p:spPr>
          <a:xfrm>
            <a:off x="822960" y="4381500"/>
            <a:ext cx="2133600" cy="2286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789C0F2-17E0-497A-9BBE-0C73201AAFE3}"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Lato Thin"/>
          <a:ea typeface="+mj-ea"/>
          <a:cs typeface="Lato Thin"/>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Lato regular"/>
          <a:ea typeface="+mn-ea"/>
          <a:cs typeface="Lato regular"/>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Lato regular"/>
          <a:ea typeface="+mn-ea"/>
          <a:cs typeface="Lato regular"/>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Lato regular"/>
          <a:ea typeface="+mn-ea"/>
          <a:cs typeface="Lato regular"/>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Lato regular"/>
          <a:ea typeface="+mn-ea"/>
          <a:cs typeface="Lato regular"/>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Lato regular"/>
          <a:ea typeface="+mn-ea"/>
          <a:cs typeface="Lato regular"/>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CSS</a:t>
            </a:r>
            <a:endParaRPr lang="en-US" dirty="0">
              <a:effectLst/>
            </a:endParaRPr>
          </a:p>
        </p:txBody>
      </p:sp>
      <p:sp>
        <p:nvSpPr>
          <p:cNvPr id="3" name="Subtitle 2"/>
          <p:cNvSpPr>
            <a:spLocks noGrp="1"/>
          </p:cNvSpPr>
          <p:nvPr>
            <p:ph type="subTitle" idx="1"/>
          </p:nvPr>
        </p:nvSpPr>
        <p:spPr/>
        <p:txBody>
          <a:bodyPr/>
          <a:lstStyle/>
          <a:p>
            <a:r>
              <a:rPr lang="en-US" dirty="0" smtClean="0">
                <a:effectLst/>
                <a:latin typeface="Lato Light"/>
                <a:cs typeface="Lato Light"/>
              </a:rPr>
              <a:t>Quickly designing and prototyping websites</a:t>
            </a:r>
            <a:endParaRPr lang="en-US" dirty="0">
              <a:effectLst/>
              <a:latin typeface="Lato Light"/>
              <a:cs typeface="Lato Light"/>
            </a:endParaRPr>
          </a:p>
        </p:txBody>
      </p:sp>
      <p:sp>
        <p:nvSpPr>
          <p:cNvPr id="4" name="TextBox 3"/>
          <p:cNvSpPr txBox="1"/>
          <p:nvPr/>
        </p:nvSpPr>
        <p:spPr>
          <a:xfrm>
            <a:off x="7622918" y="4554449"/>
            <a:ext cx="1396244" cy="523220"/>
          </a:xfrm>
          <a:prstGeom prst="rect">
            <a:avLst/>
          </a:prstGeom>
          <a:noFill/>
        </p:spPr>
        <p:txBody>
          <a:bodyPr wrap="square" rtlCol="0">
            <a:spAutoFit/>
          </a:bodyPr>
          <a:lstStyle/>
          <a:p>
            <a:r>
              <a:rPr lang="en-US" sz="1400" dirty="0" smtClean="0">
                <a:latin typeface="Lato Hairline"/>
                <a:cs typeface="Lato Hairline"/>
              </a:rPr>
              <a:t>Alvin </a:t>
            </a:r>
            <a:r>
              <a:rPr lang="en-US" sz="1400" dirty="0" smtClean="0">
                <a:latin typeface="Lato Hairline"/>
                <a:cs typeface="Lato Hairline"/>
              </a:rPr>
              <a:t>Wang</a:t>
            </a:r>
          </a:p>
          <a:p>
            <a:r>
              <a:rPr lang="en-US" sz="1400" dirty="0" smtClean="0">
                <a:latin typeface="Lato Hairline"/>
                <a:cs typeface="Lato Hairline"/>
              </a:rPr>
              <a:t>Alan Chang</a:t>
            </a:r>
            <a:endParaRPr lang="en-US" sz="1400" dirty="0">
              <a:latin typeface="Lato Hairline"/>
              <a:cs typeface="Lato Hairline"/>
            </a:endParaRPr>
          </a:p>
        </p:txBody>
      </p:sp>
    </p:spTree>
    <p:extLst>
      <p:ext uri="{BB962C8B-B14F-4D97-AF65-F5344CB8AC3E}">
        <p14:creationId xmlns:p14="http://schemas.microsoft.com/office/powerpoint/2010/main" val="922216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Not much!</a:t>
            </a:r>
          </a:p>
          <a:p>
            <a:pPr>
              <a:buFont typeface="Arial"/>
              <a:buChar char="•"/>
            </a:pPr>
            <a:r>
              <a:rPr lang="en-US" dirty="0" smtClean="0"/>
              <a:t>A text editor </a:t>
            </a:r>
            <a:r>
              <a:rPr lang="en-US" dirty="0" smtClean="0"/>
              <a:t>(</a:t>
            </a:r>
            <a:r>
              <a:rPr lang="en-US" dirty="0" smtClean="0"/>
              <a:t>recommend </a:t>
            </a:r>
            <a:r>
              <a:rPr lang="en-US" dirty="0" smtClean="0"/>
              <a:t>Brackets or Sublime)</a:t>
            </a:r>
            <a:endParaRPr lang="en-US" dirty="0" smtClean="0"/>
          </a:p>
          <a:p>
            <a:pPr marL="18288" indent="0">
              <a:buNone/>
            </a:pPr>
            <a:endParaRPr lang="en-US" dirty="0" smtClean="0"/>
          </a:p>
        </p:txBody>
      </p:sp>
      <p:sp>
        <p:nvSpPr>
          <p:cNvPr id="3" name="Title 2"/>
          <p:cNvSpPr>
            <a:spLocks noGrp="1"/>
          </p:cNvSpPr>
          <p:nvPr>
            <p:ph type="title"/>
          </p:nvPr>
        </p:nvSpPr>
        <p:spPr/>
        <p:txBody>
          <a:bodyPr/>
          <a:lstStyle/>
          <a:p>
            <a:r>
              <a:rPr lang="en-US" dirty="0" smtClean="0"/>
              <a:t>What we’ll need</a:t>
            </a:r>
            <a:endParaRPr lang="en-US" dirty="0"/>
          </a:p>
        </p:txBody>
      </p:sp>
    </p:spTree>
    <p:extLst>
      <p:ext uri="{BB962C8B-B14F-4D97-AF65-F5344CB8AC3E}">
        <p14:creationId xmlns:p14="http://schemas.microsoft.com/office/powerpoint/2010/main" val="328282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Pure CSS Tooltip</a:t>
            </a:r>
            <a:endParaRPr lang="en-US" dirty="0"/>
          </a:p>
        </p:txBody>
      </p:sp>
    </p:spTree>
    <p:extLst>
      <p:ext uri="{BB962C8B-B14F-4D97-AF65-F5344CB8AC3E}">
        <p14:creationId xmlns:p14="http://schemas.microsoft.com/office/powerpoint/2010/main" val="53984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26950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1877" y="1777421"/>
            <a:ext cx="6096000" cy="2743199"/>
          </a:xfrm>
        </p:spPr>
        <p:txBody>
          <a:bodyPr/>
          <a:lstStyle/>
          <a:p>
            <a:r>
              <a:rPr lang="en-US" dirty="0" smtClean="0"/>
              <a:t>Your webpage will resize from desktop to mobile seamlessly</a:t>
            </a:r>
          </a:p>
          <a:p>
            <a:r>
              <a:rPr lang="en-US" dirty="0" smtClean="0"/>
              <a:t>Large contrast from having to create a separate mobile site, which was common practice until the past few years</a:t>
            </a:r>
          </a:p>
        </p:txBody>
      </p:sp>
      <p:sp>
        <p:nvSpPr>
          <p:cNvPr id="3" name="Title 2"/>
          <p:cNvSpPr>
            <a:spLocks noGrp="1"/>
          </p:cNvSpPr>
          <p:nvPr>
            <p:ph type="title"/>
          </p:nvPr>
        </p:nvSpPr>
        <p:spPr>
          <a:xfrm>
            <a:off x="777240" y="514351"/>
            <a:ext cx="7543800" cy="685800"/>
          </a:xfrm>
        </p:spPr>
        <p:txBody>
          <a:bodyPr/>
          <a:lstStyle/>
          <a:p>
            <a:r>
              <a:rPr lang="en-US" dirty="0" smtClean="0"/>
              <a:t>What is responsiveness?</a:t>
            </a:r>
            <a:endParaRPr lang="en-US" dirty="0"/>
          </a:p>
        </p:txBody>
      </p:sp>
    </p:spTree>
    <p:extLst>
      <p:ext uri="{BB962C8B-B14F-4D97-AF65-F5344CB8AC3E}">
        <p14:creationId xmlns:p14="http://schemas.microsoft.com/office/powerpoint/2010/main" val="2381009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461653"/>
            <a:ext cx="6715875" cy="2743199"/>
          </a:xfrm>
        </p:spPr>
        <p:txBody>
          <a:bodyPr/>
          <a:lstStyle/>
          <a:p>
            <a:pPr>
              <a:buFont typeface="Arial"/>
              <a:buChar char="•"/>
            </a:pP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Pseudo Elements</a:t>
            </a:r>
            <a:endParaRPr lang="en-US" sz="4400" dirty="0"/>
          </a:p>
        </p:txBody>
      </p:sp>
    </p:spTree>
    <p:extLst>
      <p:ext uri="{BB962C8B-B14F-4D97-AF65-F5344CB8AC3E}">
        <p14:creationId xmlns:p14="http://schemas.microsoft.com/office/powerpoint/2010/main" val="3155601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461653"/>
            <a:ext cx="6715875" cy="2743199"/>
          </a:xfrm>
        </p:spPr>
        <p:txBody>
          <a:bodyPr/>
          <a:lstStyle/>
          <a:p>
            <a:pPr>
              <a:buFont typeface="Arial"/>
              <a:buChar char="•"/>
            </a:pPr>
            <a:r>
              <a:rPr lang="en-US" dirty="0" smtClean="0"/>
              <a:t>A framework/development tool that makes it easier to design websites</a:t>
            </a:r>
          </a:p>
          <a:p>
            <a:pPr>
              <a:buFont typeface="Arial"/>
              <a:buChar char="•"/>
            </a:pPr>
            <a:r>
              <a:rPr lang="en-US" dirty="0" smtClean="0"/>
              <a:t>At its most basic form, it is just a .CSS file that comes with many predefined classes</a:t>
            </a:r>
          </a:p>
          <a:p>
            <a:pPr>
              <a:buFont typeface="Arial"/>
              <a:buChar char="•"/>
            </a:pPr>
            <a:r>
              <a:rPr lang="en-US" dirty="0" smtClean="0"/>
              <a:t>Provides a solid base for you to design upon</a:t>
            </a:r>
          </a:p>
          <a:p>
            <a:pPr marL="18288" indent="0">
              <a:buNone/>
            </a:pPr>
            <a:r>
              <a:rPr lang="en-US" dirty="0" smtClean="0"/>
              <a:t> </a:t>
            </a: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What are CSS Frameworks?</a:t>
            </a:r>
            <a:endParaRPr lang="en-US" sz="4400" dirty="0"/>
          </a:p>
        </p:txBody>
      </p:sp>
    </p:spTree>
    <p:extLst>
      <p:ext uri="{BB962C8B-B14F-4D97-AF65-F5344CB8AC3E}">
        <p14:creationId xmlns:p14="http://schemas.microsoft.com/office/powerpoint/2010/main" val="4216292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1604" y="1952847"/>
            <a:ext cx="6715875" cy="2743199"/>
          </a:xfrm>
        </p:spPr>
        <p:txBody>
          <a:bodyPr>
            <a:noAutofit/>
          </a:bodyPr>
          <a:lstStyle/>
          <a:p>
            <a:pPr>
              <a:buFont typeface="Arial"/>
              <a:buChar char="•"/>
            </a:pPr>
            <a:r>
              <a:rPr lang="en-US" dirty="0" smtClean="0"/>
              <a:t>Saves a lot of time setting up basic styles</a:t>
            </a:r>
          </a:p>
          <a:p>
            <a:pPr>
              <a:buFont typeface="Arial"/>
              <a:buChar char="•"/>
            </a:pPr>
            <a:r>
              <a:rPr lang="en-US" dirty="0" smtClean="0"/>
              <a:t>Makes your websites look good with minimal effort</a:t>
            </a:r>
          </a:p>
          <a:p>
            <a:pPr>
              <a:buFont typeface="Arial"/>
              <a:buChar char="•"/>
            </a:pPr>
            <a:r>
              <a:rPr lang="en-US" dirty="0"/>
              <a:t>Great for </a:t>
            </a:r>
            <a:r>
              <a:rPr lang="en-US" dirty="0" smtClean="0"/>
              <a:t>prototyping</a:t>
            </a:r>
          </a:p>
          <a:p>
            <a:pPr>
              <a:buFont typeface="Arial"/>
              <a:buChar char="•"/>
            </a:pPr>
            <a:r>
              <a:rPr lang="en-US" dirty="0" smtClean="0"/>
              <a:t>Adds responsiveness to your website</a:t>
            </a:r>
          </a:p>
          <a:p>
            <a:pPr marL="18288" indent="0">
              <a:buNone/>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smtClean="0"/>
          </a:p>
          <a:p>
            <a:pPr marL="18288" indent="0">
              <a:buNone/>
            </a:pPr>
            <a:r>
              <a:rPr lang="en-US" dirty="0" smtClean="0"/>
              <a:t> </a:t>
            </a:r>
            <a:endParaRPr lang="en-US" dirty="0"/>
          </a:p>
        </p:txBody>
      </p:sp>
      <p:sp>
        <p:nvSpPr>
          <p:cNvPr id="3" name="Title 2"/>
          <p:cNvSpPr>
            <a:spLocks noGrp="1"/>
          </p:cNvSpPr>
          <p:nvPr>
            <p:ph type="title"/>
          </p:nvPr>
        </p:nvSpPr>
        <p:spPr>
          <a:xfrm>
            <a:off x="601604" y="264932"/>
            <a:ext cx="7543800" cy="685800"/>
          </a:xfrm>
        </p:spPr>
        <p:txBody>
          <a:bodyPr/>
          <a:lstStyle/>
          <a:p>
            <a:r>
              <a:rPr lang="en-US" sz="4400" dirty="0" smtClean="0"/>
              <a:t>Why would I want to use one?</a:t>
            </a:r>
            <a:endParaRPr lang="en-US" sz="4400" dirty="0"/>
          </a:p>
        </p:txBody>
      </p:sp>
    </p:spTree>
    <p:extLst>
      <p:ext uri="{BB962C8B-B14F-4D97-AF65-F5344CB8AC3E}">
        <p14:creationId xmlns:p14="http://schemas.microsoft.com/office/powerpoint/2010/main" val="305893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If you aren’t as aware of what styles are defined by the framework, styling your webpage can be frustrating.</a:t>
            </a:r>
          </a:p>
          <a:p>
            <a:pPr>
              <a:buFont typeface="Arial"/>
              <a:buChar char="•"/>
            </a:pPr>
            <a:r>
              <a:rPr lang="en-US" dirty="0" smtClean="0"/>
              <a:t>If you don’t take the time to further customize your site after using the framework, your site could look very generic.</a:t>
            </a:r>
          </a:p>
          <a:p>
            <a:pPr>
              <a:buFont typeface="Arial"/>
              <a:buChar char="•"/>
            </a:pPr>
            <a:endParaRPr lang="en-US" dirty="0"/>
          </a:p>
        </p:txBody>
      </p:sp>
      <p:sp>
        <p:nvSpPr>
          <p:cNvPr id="3" name="Title 2"/>
          <p:cNvSpPr>
            <a:spLocks noGrp="1"/>
          </p:cNvSpPr>
          <p:nvPr>
            <p:ph type="title"/>
          </p:nvPr>
        </p:nvSpPr>
        <p:spPr/>
        <p:txBody>
          <a:bodyPr/>
          <a:lstStyle/>
          <a:p>
            <a:r>
              <a:rPr lang="en-US" dirty="0" smtClean="0">
                <a:latin typeface="Lato Light" panose="020F0302020204030203" pitchFamily="34" charset="0"/>
              </a:rPr>
              <a:t>Disadvantages</a:t>
            </a:r>
            <a:endParaRPr lang="en-US" dirty="0">
              <a:latin typeface="Lato Light" panose="020F0302020204030203" pitchFamily="34" charset="0"/>
            </a:endParaRPr>
          </a:p>
        </p:txBody>
      </p:sp>
    </p:spTree>
    <p:extLst>
      <p:ext uri="{BB962C8B-B14F-4D97-AF65-F5344CB8AC3E}">
        <p14:creationId xmlns:p14="http://schemas.microsoft.com/office/powerpoint/2010/main" val="3829502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88100" y="514351"/>
            <a:ext cx="6096000" cy="2743199"/>
          </a:xfrm>
        </p:spPr>
        <p:txBody>
          <a:bodyPr/>
          <a:lstStyle/>
          <a:p>
            <a:pPr>
              <a:buFont typeface="Arial"/>
              <a:buChar char="•"/>
            </a:pPr>
            <a:r>
              <a:rPr lang="en-US" b="1" dirty="0" smtClean="0">
                <a:latin typeface="Lato Regular"/>
                <a:cs typeface="Lato Regular"/>
              </a:rPr>
              <a:t>Bootstrap</a:t>
            </a:r>
            <a:r>
              <a:rPr lang="en-US" dirty="0" smtClean="0">
                <a:latin typeface="Lato Regular"/>
                <a:cs typeface="Lato Regular"/>
              </a:rPr>
              <a:t> (made by </a:t>
            </a:r>
            <a:r>
              <a:rPr lang="en-US" dirty="0" smtClean="0">
                <a:latin typeface="Lato Regular"/>
                <a:cs typeface="Lato Regular"/>
              </a:rPr>
              <a:t>Twitter)</a:t>
            </a:r>
            <a:endParaRPr lang="en-US" dirty="0" smtClean="0">
              <a:latin typeface="Lato Regular"/>
              <a:cs typeface="Lato Regular"/>
            </a:endParaRPr>
          </a:p>
          <a:p>
            <a:pPr>
              <a:buFont typeface="Arial"/>
              <a:buChar char="•"/>
            </a:pPr>
            <a:r>
              <a:rPr lang="en-US" b="1" dirty="0" smtClean="0">
                <a:latin typeface="Lato Regular"/>
                <a:cs typeface="Lato Regular"/>
              </a:rPr>
              <a:t>Foundation (</a:t>
            </a:r>
            <a:r>
              <a:rPr lang="en-US" b="1" dirty="0">
                <a:latin typeface="Lato Regular"/>
                <a:cs typeface="Lato Regular"/>
              </a:rPr>
              <a:t>s</a:t>
            </a:r>
            <a:r>
              <a:rPr lang="en-US" b="1" dirty="0" smtClean="0">
                <a:latin typeface="Lato Regular"/>
                <a:cs typeface="Lato Regular"/>
              </a:rPr>
              <a:t>impler design</a:t>
            </a:r>
            <a:r>
              <a:rPr lang="en-US" b="1" dirty="0" smtClean="0">
                <a:latin typeface="Lato Regular"/>
                <a:cs typeface="Lato Regular"/>
              </a:rPr>
              <a:t>)</a:t>
            </a:r>
          </a:p>
          <a:p>
            <a:pPr>
              <a:buFont typeface="Arial"/>
              <a:buChar char="•"/>
            </a:pPr>
            <a:r>
              <a:rPr lang="en-US" b="1" dirty="0" smtClean="0">
                <a:latin typeface="Lato Regular"/>
                <a:cs typeface="Lato Regular"/>
              </a:rPr>
              <a:t>Materialize (material design)</a:t>
            </a:r>
            <a:endParaRPr lang="en-US" b="1" dirty="0" smtClean="0">
              <a:latin typeface="Lato Regular"/>
              <a:cs typeface="Lato Regular"/>
            </a:endParaRPr>
          </a:p>
          <a:p>
            <a:pPr marL="18288" indent="0">
              <a:buNone/>
            </a:pPr>
            <a:endParaRPr lang="en-US" dirty="0">
              <a:latin typeface="Lato Regular"/>
              <a:cs typeface="Lato Regular"/>
            </a:endParaRPr>
          </a:p>
        </p:txBody>
      </p:sp>
      <p:sp>
        <p:nvSpPr>
          <p:cNvPr id="3" name="Title 2"/>
          <p:cNvSpPr>
            <a:spLocks noGrp="1"/>
          </p:cNvSpPr>
          <p:nvPr>
            <p:ph type="title"/>
          </p:nvPr>
        </p:nvSpPr>
        <p:spPr>
          <a:xfrm>
            <a:off x="1207448" y="3657600"/>
            <a:ext cx="7543800" cy="685800"/>
          </a:xfrm>
        </p:spPr>
        <p:txBody>
          <a:bodyPr/>
          <a:lstStyle/>
          <a:p>
            <a:r>
              <a:rPr lang="en-US" dirty="0" smtClean="0"/>
              <a:t>Popular CSS Frameworks</a:t>
            </a:r>
            <a:endParaRPr lang="en-US" dirty="0"/>
          </a:p>
        </p:txBody>
      </p:sp>
    </p:spTree>
    <p:extLst>
      <p:ext uri="{BB962C8B-B14F-4D97-AF65-F5344CB8AC3E}">
        <p14:creationId xmlns:p14="http://schemas.microsoft.com/office/powerpoint/2010/main" val="453765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7496" y="1363414"/>
            <a:ext cx="4973961" cy="2743199"/>
          </a:xfrm>
        </p:spPr>
        <p:txBody>
          <a:bodyPr/>
          <a:lstStyle/>
          <a:p>
            <a:pPr marL="18288" indent="0">
              <a:buNone/>
            </a:pPr>
            <a:r>
              <a:rPr lang="en-US" dirty="0"/>
              <a:t>http://materializecss.com/showcase.html</a:t>
            </a:r>
            <a:endParaRPr lang="en-US" dirty="0"/>
          </a:p>
        </p:txBody>
      </p:sp>
      <p:sp>
        <p:nvSpPr>
          <p:cNvPr id="3" name="Title 2"/>
          <p:cNvSpPr>
            <a:spLocks noGrp="1"/>
          </p:cNvSpPr>
          <p:nvPr>
            <p:ph type="title"/>
          </p:nvPr>
        </p:nvSpPr>
        <p:spPr>
          <a:xfrm>
            <a:off x="777240" y="665295"/>
            <a:ext cx="7543800" cy="685800"/>
          </a:xfrm>
        </p:spPr>
        <p:txBody>
          <a:bodyPr/>
          <a:lstStyle/>
          <a:p>
            <a:r>
              <a:rPr lang="en-US" sz="4000" dirty="0" smtClean="0"/>
              <a:t>Websites made with </a:t>
            </a:r>
            <a:r>
              <a:rPr lang="en-US" sz="4000" dirty="0" smtClean="0"/>
              <a:t>Materialize</a:t>
            </a:r>
            <a:endParaRPr lang="en-US" sz="4000" dirty="0"/>
          </a:p>
        </p:txBody>
      </p:sp>
    </p:spTree>
    <p:extLst>
      <p:ext uri="{BB962C8B-B14F-4D97-AF65-F5344CB8AC3E}">
        <p14:creationId xmlns:p14="http://schemas.microsoft.com/office/powerpoint/2010/main" val="462145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791455"/>
            <a:ext cx="6096000" cy="2743199"/>
          </a:xfrm>
        </p:spPr>
        <p:txBody>
          <a:bodyPr>
            <a:normAutofit/>
          </a:bodyPr>
          <a:lstStyle/>
          <a:p>
            <a:pPr>
              <a:buFont typeface="Arial"/>
              <a:buChar char="•"/>
            </a:pPr>
            <a:r>
              <a:rPr lang="en-US" sz="2000" dirty="0" err="1"/>
              <a:t>ScottyLabs</a:t>
            </a:r>
            <a:r>
              <a:rPr lang="en-US" sz="2000" dirty="0"/>
              <a:t> is a student organization at Carnegie Mellon </a:t>
            </a:r>
            <a:r>
              <a:rPr lang="en-US" sz="2000" dirty="0" smtClean="0"/>
              <a:t>University.</a:t>
            </a:r>
          </a:p>
          <a:p>
            <a:pPr>
              <a:buFont typeface="Arial"/>
              <a:buChar char="•"/>
            </a:pPr>
            <a:r>
              <a:rPr lang="en-US" sz="2000" dirty="0" smtClean="0"/>
              <a:t>They </a:t>
            </a:r>
            <a:r>
              <a:rPr lang="en-US" sz="2000" dirty="0"/>
              <a:t>organize educational events to help people learn how to make things, host events to give students the opportunity to work on projects outside of class, and develop applications and services for the campus community.</a:t>
            </a:r>
          </a:p>
        </p:txBody>
      </p:sp>
      <p:sp>
        <p:nvSpPr>
          <p:cNvPr id="3" name="Title 2"/>
          <p:cNvSpPr>
            <a:spLocks noGrp="1"/>
          </p:cNvSpPr>
          <p:nvPr>
            <p:ph type="title"/>
          </p:nvPr>
        </p:nvSpPr>
        <p:spPr>
          <a:xfrm>
            <a:off x="777240" y="424844"/>
            <a:ext cx="7543800" cy="685800"/>
          </a:xfrm>
        </p:spPr>
        <p:txBody>
          <a:bodyPr/>
          <a:lstStyle/>
          <a:p>
            <a:r>
              <a:rPr lang="en-US" dirty="0" err="1" smtClean="0"/>
              <a:t>ScottyLabs</a:t>
            </a:r>
            <a:endParaRPr lang="en-US" dirty="0"/>
          </a:p>
        </p:txBody>
      </p:sp>
    </p:spTree>
    <p:extLst>
      <p:ext uri="{BB962C8B-B14F-4D97-AF65-F5344CB8AC3E}">
        <p14:creationId xmlns:p14="http://schemas.microsoft.com/office/powerpoint/2010/main" val="82947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5746" y="1321312"/>
            <a:ext cx="6096000" cy="3281875"/>
          </a:xfrm>
        </p:spPr>
        <p:txBody>
          <a:bodyPr>
            <a:normAutofit fontScale="92500" lnSpcReduction="20000"/>
          </a:bodyPr>
          <a:lstStyle/>
          <a:p>
            <a:pPr>
              <a:buFont typeface="Arial"/>
              <a:buChar char="•"/>
            </a:pPr>
            <a:r>
              <a:rPr lang="en-US" dirty="0" smtClean="0"/>
              <a:t>CSS </a:t>
            </a:r>
            <a:r>
              <a:rPr lang="en-US" dirty="0" smtClean="0"/>
              <a:t>Preprocessor: LESS / SASS</a:t>
            </a:r>
          </a:p>
          <a:p>
            <a:pPr>
              <a:buFont typeface="Arial"/>
              <a:buChar char="•"/>
            </a:pPr>
            <a:r>
              <a:rPr lang="en-US" dirty="0" smtClean="0"/>
              <a:t>JavaScript</a:t>
            </a:r>
            <a:endParaRPr lang="en-US" dirty="0"/>
          </a:p>
          <a:p>
            <a:pPr>
              <a:buFont typeface="Arial"/>
              <a:buChar char="•"/>
            </a:pPr>
            <a:r>
              <a:rPr lang="en-US" dirty="0" smtClean="0"/>
              <a:t>Responsive Grid</a:t>
            </a:r>
          </a:p>
          <a:p>
            <a:pPr>
              <a:buFont typeface="Arial"/>
              <a:buChar char="•"/>
            </a:pPr>
            <a:r>
              <a:rPr lang="en-US" dirty="0" smtClean="0"/>
              <a:t>Components</a:t>
            </a:r>
          </a:p>
          <a:p>
            <a:pPr lvl="1">
              <a:buFont typeface="Arial"/>
              <a:buChar char="•"/>
            </a:pPr>
            <a:r>
              <a:rPr lang="en-US" dirty="0" smtClean="0"/>
              <a:t>Navigation Bar</a:t>
            </a:r>
          </a:p>
          <a:p>
            <a:pPr lvl="1">
              <a:buFont typeface="Arial"/>
              <a:buChar char="•"/>
            </a:pPr>
            <a:r>
              <a:rPr lang="en-US" dirty="0" smtClean="0"/>
              <a:t>Buttons</a:t>
            </a:r>
          </a:p>
          <a:p>
            <a:pPr lvl="1">
              <a:buFont typeface="Arial"/>
              <a:buChar char="•"/>
            </a:pPr>
            <a:r>
              <a:rPr lang="en-US" dirty="0" smtClean="0"/>
              <a:t>Forms</a:t>
            </a:r>
          </a:p>
          <a:p>
            <a:pPr lvl="1">
              <a:buFont typeface="Arial"/>
              <a:buChar char="•"/>
            </a:pPr>
            <a:r>
              <a:rPr lang="en-US" dirty="0" smtClean="0"/>
              <a:t>Dropdowns</a:t>
            </a:r>
          </a:p>
          <a:p>
            <a:pPr lvl="1">
              <a:buFont typeface="Arial"/>
              <a:buChar char="•"/>
            </a:pPr>
            <a:r>
              <a:rPr lang="en-US" dirty="0" smtClean="0"/>
              <a:t>Modal Popups</a:t>
            </a:r>
          </a:p>
          <a:p>
            <a:pPr lvl="1">
              <a:buFont typeface="Arial"/>
              <a:buChar char="•"/>
            </a:pPr>
            <a:r>
              <a:rPr lang="en-US" dirty="0" smtClean="0"/>
              <a:t>Icons</a:t>
            </a:r>
          </a:p>
          <a:p>
            <a:pPr lvl="1">
              <a:buFont typeface="Arial"/>
              <a:buChar char="•"/>
            </a:pPr>
            <a:r>
              <a:rPr lang="en-US" dirty="0" smtClean="0"/>
              <a:t>+ Tons MORE!!!</a:t>
            </a:r>
            <a:endParaRPr lang="en-US" dirty="0"/>
          </a:p>
        </p:txBody>
      </p:sp>
      <p:sp>
        <p:nvSpPr>
          <p:cNvPr id="3" name="Title 2"/>
          <p:cNvSpPr>
            <a:spLocks noGrp="1"/>
          </p:cNvSpPr>
          <p:nvPr>
            <p:ph type="title"/>
          </p:nvPr>
        </p:nvSpPr>
        <p:spPr>
          <a:xfrm>
            <a:off x="777240" y="310465"/>
            <a:ext cx="7543800" cy="685800"/>
          </a:xfrm>
        </p:spPr>
        <p:txBody>
          <a:bodyPr/>
          <a:lstStyle/>
          <a:p>
            <a:r>
              <a:rPr lang="en-US" sz="4000" dirty="0" smtClean="0"/>
              <a:t>Components of a CSS Framework</a:t>
            </a:r>
            <a:endParaRPr lang="en-US" sz="4000" dirty="0"/>
          </a:p>
        </p:txBody>
      </p:sp>
    </p:spTree>
    <p:extLst>
      <p:ext uri="{BB962C8B-B14F-4D97-AF65-F5344CB8AC3E}">
        <p14:creationId xmlns:p14="http://schemas.microsoft.com/office/powerpoint/2010/main" val="4138603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647786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a:buChar char="•"/>
            </a:pPr>
            <a:r>
              <a:rPr lang="en-US" dirty="0" smtClean="0"/>
              <a:t>Download </a:t>
            </a:r>
            <a:r>
              <a:rPr lang="en-US" dirty="0" smtClean="0"/>
              <a:t>Materialize </a:t>
            </a:r>
            <a:r>
              <a:rPr lang="en-US" dirty="0" err="1" smtClean="0"/>
              <a:t>css</a:t>
            </a:r>
            <a:r>
              <a:rPr lang="en-US" dirty="0" smtClean="0"/>
              <a:t> </a:t>
            </a:r>
            <a:r>
              <a:rPr lang="en-US" dirty="0" smtClean="0"/>
              <a:t>+ </a:t>
            </a:r>
            <a:r>
              <a:rPr lang="en-US" dirty="0" err="1" smtClean="0"/>
              <a:t>js</a:t>
            </a:r>
            <a:endParaRPr lang="en-US" dirty="0" smtClean="0"/>
          </a:p>
          <a:p>
            <a:pPr>
              <a:buFont typeface="Arial"/>
              <a:buChar char="•"/>
            </a:pPr>
            <a:r>
              <a:rPr lang="en-US" dirty="0" smtClean="0"/>
              <a:t>Add </a:t>
            </a:r>
            <a:r>
              <a:rPr lang="en-US" smtClean="0"/>
              <a:t>jQuery</a:t>
            </a:r>
            <a:endParaRPr lang="en-US" dirty="0" smtClean="0"/>
          </a:p>
          <a:p>
            <a:pPr>
              <a:buFont typeface="Arial"/>
              <a:buChar char="•"/>
            </a:pPr>
            <a:r>
              <a:rPr lang="en-US" dirty="0">
                <a:effectLst/>
              </a:rPr>
              <a:t>https://cdnjs.com/libraries/materialize</a:t>
            </a:r>
            <a:endParaRPr lang="en-US" dirty="0" smtClean="0"/>
          </a:p>
        </p:txBody>
      </p:sp>
      <p:sp>
        <p:nvSpPr>
          <p:cNvPr id="3" name="Title 2"/>
          <p:cNvSpPr>
            <a:spLocks noGrp="1"/>
          </p:cNvSpPr>
          <p:nvPr>
            <p:ph type="title"/>
          </p:nvPr>
        </p:nvSpPr>
        <p:spPr/>
        <p:txBody>
          <a:bodyPr/>
          <a:lstStyle/>
          <a:p>
            <a:r>
              <a:rPr lang="en-US" dirty="0" smtClean="0"/>
              <a:t>Setting up </a:t>
            </a:r>
            <a:r>
              <a:rPr lang="en-US" dirty="0" smtClean="0"/>
              <a:t>Materialize</a:t>
            </a:r>
            <a:endParaRPr lang="en-US" dirty="0"/>
          </a:p>
        </p:txBody>
      </p:sp>
    </p:spTree>
    <p:extLst>
      <p:ext uri="{BB962C8B-B14F-4D97-AF65-F5344CB8AC3E}">
        <p14:creationId xmlns:p14="http://schemas.microsoft.com/office/powerpoint/2010/main" val="146732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738506"/>
            <a:ext cx="7543800" cy="685800"/>
          </a:xfrm>
        </p:spPr>
        <p:txBody>
          <a:bodyPr/>
          <a:lstStyle/>
          <a:p>
            <a:r>
              <a:rPr lang="en-US" dirty="0" smtClean="0"/>
              <a:t>Make a simple portfolio</a:t>
            </a:r>
            <a:endParaRPr lang="en-US" dirty="0"/>
          </a:p>
        </p:txBody>
      </p:sp>
      <p:sp>
        <p:nvSpPr>
          <p:cNvPr id="4" name="TextBox 3"/>
          <p:cNvSpPr txBox="1"/>
          <p:nvPr/>
        </p:nvSpPr>
        <p:spPr>
          <a:xfrm>
            <a:off x="777240" y="1929690"/>
            <a:ext cx="5199084" cy="923330"/>
          </a:xfrm>
          <a:prstGeom prst="rect">
            <a:avLst/>
          </a:prstGeom>
          <a:noFill/>
        </p:spPr>
        <p:txBody>
          <a:bodyPr wrap="square" rtlCol="0">
            <a:spAutoFit/>
          </a:bodyPr>
          <a:lstStyle/>
          <a:p>
            <a:r>
              <a:rPr lang="en-US" dirty="0" smtClean="0">
                <a:latin typeface="Lato regular"/>
                <a:cs typeface="Lato regular"/>
              </a:rPr>
              <a:t>Our focus is on laying out the portfolio using the grid and also learning how to add framework components to our site.</a:t>
            </a:r>
          </a:p>
        </p:txBody>
      </p:sp>
    </p:spTree>
    <p:extLst>
      <p:ext uri="{BB962C8B-B14F-4D97-AF65-F5344CB8AC3E}">
        <p14:creationId xmlns:p14="http://schemas.microsoft.com/office/powerpoint/2010/main" val="4215096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493160"/>
            <a:ext cx="7543800" cy="685800"/>
          </a:xfrm>
        </p:spPr>
        <p:txBody>
          <a:bodyPr/>
          <a:lstStyle/>
          <a:p>
            <a:r>
              <a:rPr lang="en-US" dirty="0" smtClean="0"/>
              <a:t>The Grid</a:t>
            </a:r>
            <a:endParaRPr lang="en-US" dirty="0"/>
          </a:p>
        </p:txBody>
      </p:sp>
    </p:spTree>
    <p:extLst>
      <p:ext uri="{BB962C8B-B14F-4D97-AF65-F5344CB8AC3E}">
        <p14:creationId xmlns:p14="http://schemas.microsoft.com/office/powerpoint/2010/main" val="20616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2087" y="2415581"/>
            <a:ext cx="7543800" cy="685800"/>
          </a:xfrm>
        </p:spPr>
        <p:txBody>
          <a:bodyPr/>
          <a:lstStyle/>
          <a:p>
            <a:r>
              <a:rPr lang="en-US" dirty="0" smtClean="0"/>
              <a:t>Upcoming Workshops</a:t>
            </a:r>
            <a:endParaRPr lang="en-US" dirty="0"/>
          </a:p>
        </p:txBody>
      </p:sp>
    </p:spTree>
    <p:extLst>
      <p:ext uri="{BB962C8B-B14F-4D97-AF65-F5344CB8AC3E}">
        <p14:creationId xmlns:p14="http://schemas.microsoft.com/office/powerpoint/2010/main" val="234262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433585"/>
            <a:ext cx="6842468" cy="2743199"/>
          </a:xfrm>
        </p:spPr>
        <p:txBody>
          <a:bodyPr>
            <a:normAutofit/>
          </a:bodyPr>
          <a:lstStyle/>
          <a:p>
            <a:pPr marL="18288" indent="0">
              <a:buNone/>
            </a:pPr>
            <a:endParaRPr lang="en-US" dirty="0" smtClean="0"/>
          </a:p>
          <a:p>
            <a:pPr>
              <a:buFont typeface="Arial"/>
              <a:buChar char="•"/>
            </a:pPr>
            <a:r>
              <a:rPr lang="en-US" dirty="0" smtClean="0"/>
              <a:t>Senior in Information Systems / Human-Computer Interaction</a:t>
            </a:r>
            <a:endParaRPr lang="en-US" dirty="0"/>
          </a:p>
          <a:p>
            <a:pPr>
              <a:buFont typeface="Arial"/>
              <a:buChar char="•"/>
            </a:pPr>
            <a:r>
              <a:rPr lang="en-US" dirty="0" smtClean="0"/>
              <a:t>Experience in front-end web development / </a:t>
            </a:r>
            <a:r>
              <a:rPr lang="en-US" dirty="0" smtClean="0"/>
              <a:t>design</a:t>
            </a:r>
            <a:endParaRPr lang="en-US" dirty="0" smtClean="0"/>
          </a:p>
          <a:p>
            <a:pPr>
              <a:buFont typeface="Arial"/>
              <a:buChar char="•"/>
            </a:pPr>
            <a:r>
              <a:rPr lang="en-US" dirty="0" smtClean="0"/>
              <a:t>Developed a CSS Framework called Materialize</a:t>
            </a:r>
            <a:endParaRPr lang="en-US" dirty="0"/>
          </a:p>
        </p:txBody>
      </p:sp>
      <p:sp>
        <p:nvSpPr>
          <p:cNvPr id="3" name="Title 2"/>
          <p:cNvSpPr>
            <a:spLocks noGrp="1"/>
          </p:cNvSpPr>
          <p:nvPr>
            <p:ph type="title"/>
          </p:nvPr>
        </p:nvSpPr>
        <p:spPr>
          <a:xfrm>
            <a:off x="777240" y="373619"/>
            <a:ext cx="7543800" cy="685800"/>
          </a:xfrm>
        </p:spPr>
        <p:txBody>
          <a:bodyPr/>
          <a:lstStyle/>
          <a:p>
            <a:r>
              <a:rPr lang="en-US" dirty="0" smtClean="0"/>
              <a:t>About us</a:t>
            </a:r>
            <a:endParaRPr lang="en-US" dirty="0"/>
          </a:p>
        </p:txBody>
      </p:sp>
    </p:spTree>
    <p:extLst>
      <p:ext uri="{BB962C8B-B14F-4D97-AF65-F5344CB8AC3E}">
        <p14:creationId xmlns:p14="http://schemas.microsoft.com/office/powerpoint/2010/main" val="2648419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598555"/>
            <a:ext cx="6096000" cy="2743199"/>
          </a:xfrm>
        </p:spPr>
        <p:txBody>
          <a:bodyPr/>
          <a:lstStyle/>
          <a:p>
            <a:pPr marL="18288" indent="0">
              <a:buNone/>
            </a:pPr>
            <a:r>
              <a:rPr lang="en-US" dirty="0"/>
              <a:t>http</a:t>
            </a:r>
            <a:r>
              <a:rPr lang="en-US" dirty="0" smtClean="0"/>
              <a:t>://www.materializecss.com/</a:t>
            </a:r>
            <a:endParaRPr lang="en-US" dirty="0"/>
          </a:p>
        </p:txBody>
      </p:sp>
      <p:sp>
        <p:nvSpPr>
          <p:cNvPr id="3" name="Title 2"/>
          <p:cNvSpPr>
            <a:spLocks noGrp="1"/>
          </p:cNvSpPr>
          <p:nvPr>
            <p:ph type="title"/>
          </p:nvPr>
        </p:nvSpPr>
        <p:spPr>
          <a:xfrm>
            <a:off x="777240" y="408704"/>
            <a:ext cx="7543800" cy="685800"/>
          </a:xfrm>
        </p:spPr>
        <p:txBody>
          <a:bodyPr/>
          <a:lstStyle/>
          <a:p>
            <a:r>
              <a:rPr lang="en-US" dirty="0" smtClean="0"/>
              <a:t>Materialize</a:t>
            </a:r>
            <a:endParaRPr lang="en-US" dirty="0"/>
          </a:p>
        </p:txBody>
      </p:sp>
    </p:spTree>
    <p:extLst>
      <p:ext uri="{BB962C8B-B14F-4D97-AF65-F5344CB8AC3E}">
        <p14:creationId xmlns:p14="http://schemas.microsoft.com/office/powerpoint/2010/main" val="376704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300261"/>
            <a:ext cx="6096000" cy="2743199"/>
          </a:xfrm>
        </p:spPr>
        <p:txBody>
          <a:bodyPr>
            <a:normAutofit fontScale="92500" lnSpcReduction="10000"/>
          </a:bodyPr>
          <a:lstStyle/>
          <a:p>
            <a:pPr marL="475488" indent="-457200">
              <a:buFont typeface="+mj-lt"/>
              <a:buAutoNum type="arabicPeriod"/>
            </a:pPr>
            <a:r>
              <a:rPr lang="en-US" dirty="0" smtClean="0"/>
              <a:t>1-minute CSS introduction</a:t>
            </a:r>
          </a:p>
          <a:p>
            <a:pPr marL="475488" indent="-457200">
              <a:buFont typeface="+mj-lt"/>
              <a:buAutoNum type="arabicPeriod"/>
            </a:pPr>
            <a:r>
              <a:rPr lang="en-US" dirty="0" smtClean="0"/>
              <a:t>Powerful CSS Tricks</a:t>
            </a:r>
          </a:p>
          <a:p>
            <a:pPr marL="841248" lvl="1" indent="-457200">
              <a:buFont typeface="+mj-lt"/>
              <a:buAutoNum type="arabicPeriod"/>
            </a:pPr>
            <a:r>
              <a:rPr lang="en-US" dirty="0" smtClean="0"/>
              <a:t>Pseudo Elements</a:t>
            </a:r>
          </a:p>
          <a:p>
            <a:pPr marL="841248" lvl="1" indent="-457200">
              <a:buFont typeface="+mj-lt"/>
              <a:buAutoNum type="arabicPeriod"/>
            </a:pPr>
            <a:r>
              <a:rPr lang="en-US" dirty="0" smtClean="0"/>
              <a:t>Media Queries</a:t>
            </a:r>
          </a:p>
          <a:p>
            <a:pPr marL="475488" indent="-457200">
              <a:buFont typeface="+mj-lt"/>
              <a:buAutoNum type="arabicPeriod"/>
            </a:pPr>
            <a:r>
              <a:rPr lang="en-US" dirty="0" smtClean="0"/>
              <a:t>Introduction </a:t>
            </a:r>
            <a:r>
              <a:rPr lang="en-US" dirty="0" smtClean="0"/>
              <a:t>to CSS </a:t>
            </a:r>
            <a:r>
              <a:rPr lang="en-US" dirty="0" smtClean="0"/>
              <a:t>Frameworks</a:t>
            </a:r>
            <a:endParaRPr lang="en-US" dirty="0" smtClean="0"/>
          </a:p>
          <a:p>
            <a:pPr marL="475488" indent="-457200">
              <a:buFont typeface="+mj-lt"/>
              <a:buAutoNum type="arabicPeriod"/>
            </a:pPr>
            <a:r>
              <a:rPr lang="en-US" dirty="0" smtClean="0"/>
              <a:t>Explanation of framework components</a:t>
            </a:r>
          </a:p>
          <a:p>
            <a:pPr marL="841248" lvl="1" indent="-457200">
              <a:buFont typeface="+mj-lt"/>
              <a:buAutoNum type="arabicPeriod"/>
            </a:pPr>
            <a:r>
              <a:rPr lang="en-US" dirty="0" smtClean="0"/>
              <a:t>Walkthrough of </a:t>
            </a:r>
            <a:r>
              <a:rPr lang="en-US" dirty="0" smtClean="0"/>
              <a:t>Materialize</a:t>
            </a:r>
            <a:endParaRPr lang="en-US" dirty="0" smtClean="0"/>
          </a:p>
          <a:p>
            <a:pPr marL="475488" indent="-457200">
              <a:buFont typeface="+mj-lt"/>
              <a:buAutoNum type="arabicPeriod"/>
            </a:pPr>
            <a:r>
              <a:rPr lang="en-US" dirty="0" smtClean="0"/>
              <a:t>Creating a website using </a:t>
            </a:r>
            <a:r>
              <a:rPr lang="en-US" dirty="0"/>
              <a:t>Materialize</a:t>
            </a:r>
            <a:endParaRPr lang="en-US" dirty="0"/>
          </a:p>
        </p:txBody>
      </p:sp>
      <p:sp>
        <p:nvSpPr>
          <p:cNvPr id="3" name="Title 2"/>
          <p:cNvSpPr>
            <a:spLocks noGrp="1"/>
          </p:cNvSpPr>
          <p:nvPr>
            <p:ph type="title"/>
          </p:nvPr>
        </p:nvSpPr>
        <p:spPr>
          <a:xfrm>
            <a:off x="777240" y="394670"/>
            <a:ext cx="7543800" cy="685800"/>
          </a:xfrm>
        </p:spPr>
        <p:txBody>
          <a:bodyPr/>
          <a:lstStyle/>
          <a:p>
            <a:r>
              <a:rPr lang="en-US" dirty="0" smtClean="0"/>
              <a:t>Workshop Overview</a:t>
            </a:r>
            <a:endParaRPr lang="en-US" dirty="0"/>
          </a:p>
        </p:txBody>
      </p:sp>
    </p:spTree>
    <p:extLst>
      <p:ext uri="{BB962C8B-B14F-4D97-AF65-F5344CB8AC3E}">
        <p14:creationId xmlns:p14="http://schemas.microsoft.com/office/powerpoint/2010/main" val="884153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5522" y="514351"/>
            <a:ext cx="6714078" cy="2743199"/>
          </a:xfrm>
        </p:spPr>
        <p:txBody>
          <a:bodyPr/>
          <a:lstStyle/>
          <a:p>
            <a:pPr>
              <a:buFont typeface="Arial"/>
              <a:buChar char="•"/>
            </a:pPr>
            <a:r>
              <a:rPr lang="en-US" dirty="0" smtClean="0"/>
              <a:t>Learn versatile CSS techniques</a:t>
            </a:r>
          </a:p>
          <a:p>
            <a:pPr>
              <a:buFont typeface="Arial"/>
              <a:buChar char="•"/>
            </a:pPr>
            <a:r>
              <a:rPr lang="en-US" dirty="0" smtClean="0"/>
              <a:t>Understand </a:t>
            </a:r>
            <a:r>
              <a:rPr lang="en-US" dirty="0" smtClean="0"/>
              <a:t>the power of </a:t>
            </a:r>
            <a:r>
              <a:rPr lang="en-US" dirty="0" smtClean="0"/>
              <a:t>CSS framework</a:t>
            </a:r>
            <a:endParaRPr lang="en-US" dirty="0" smtClean="0"/>
          </a:p>
          <a:p>
            <a:pPr>
              <a:buFont typeface="Arial"/>
              <a:buChar char="•"/>
            </a:pPr>
            <a:r>
              <a:rPr lang="en-US" dirty="0" smtClean="0"/>
              <a:t>Know how to layout webpages with the grid</a:t>
            </a:r>
          </a:p>
          <a:p>
            <a:pPr>
              <a:buFont typeface="Arial"/>
              <a:buChar char="•"/>
            </a:pPr>
            <a:r>
              <a:rPr lang="en-US" dirty="0" smtClean="0"/>
              <a:t>Know the capabilities of </a:t>
            </a:r>
            <a:r>
              <a:rPr lang="en-US" dirty="0" smtClean="0"/>
              <a:t>Materialize</a:t>
            </a:r>
            <a:endParaRPr lang="en-US" dirty="0" smtClean="0"/>
          </a:p>
          <a:p>
            <a:pPr>
              <a:buFont typeface="Arial"/>
              <a:buChar char="•"/>
            </a:pPr>
            <a:r>
              <a:rPr lang="en-US" dirty="0" smtClean="0"/>
              <a:t>Ultimate goal: increase your ability to make responsive web pages</a:t>
            </a:r>
            <a:endParaRPr lang="en-US" dirty="0"/>
          </a:p>
        </p:txBody>
      </p:sp>
      <p:sp>
        <p:nvSpPr>
          <p:cNvPr id="3" name="Title 2"/>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1104127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a:bodyPr>
          <a:lstStyle/>
          <a:p>
            <a:pPr>
              <a:buFont typeface="Arial"/>
              <a:buChar char="•"/>
            </a:pPr>
            <a:r>
              <a:rPr lang="en-US" dirty="0" smtClean="0"/>
              <a:t>Ideally</a:t>
            </a:r>
            <a:r>
              <a:rPr lang="en-US" dirty="0" smtClean="0"/>
              <a:t>, only content should go into HTML files</a:t>
            </a:r>
          </a:p>
          <a:p>
            <a:pPr>
              <a:buFont typeface="Arial"/>
              <a:buChar char="•"/>
            </a:pPr>
            <a:r>
              <a:rPr lang="en-US" dirty="0" smtClean="0"/>
              <a:t>We </a:t>
            </a:r>
            <a:r>
              <a:rPr lang="en-US" dirty="0" smtClean="0"/>
              <a:t>separate Style from </a:t>
            </a:r>
            <a:r>
              <a:rPr lang="en-US" dirty="0"/>
              <a:t>C</a:t>
            </a:r>
            <a:r>
              <a:rPr lang="en-US" dirty="0" smtClean="0"/>
              <a:t>ontent by using CSS classes</a:t>
            </a:r>
          </a:p>
          <a:p>
            <a:pPr>
              <a:buFont typeface="Arial"/>
              <a:buChar char="•"/>
            </a:pPr>
            <a:r>
              <a:rPr lang="en-US" dirty="0" smtClean="0"/>
              <a:t>We add classes to elements like this:</a:t>
            </a:r>
          </a:p>
          <a:p>
            <a:pPr lvl="1">
              <a:buFont typeface="Arial"/>
              <a:buChar char="•"/>
            </a:pPr>
            <a:r>
              <a:rPr lang="en-US" dirty="0" smtClean="0"/>
              <a:t>&lt;div class=“class-name”&gt;</a:t>
            </a:r>
          </a:p>
        </p:txBody>
      </p:sp>
      <p:sp>
        <p:nvSpPr>
          <p:cNvPr id="3" name="Title 2"/>
          <p:cNvSpPr>
            <a:spLocks noGrp="1"/>
          </p:cNvSpPr>
          <p:nvPr>
            <p:ph type="title"/>
          </p:nvPr>
        </p:nvSpPr>
        <p:spPr>
          <a:xfrm>
            <a:off x="777240" y="464840"/>
            <a:ext cx="7543800" cy="685800"/>
          </a:xfrm>
        </p:spPr>
        <p:txBody>
          <a:bodyPr/>
          <a:lstStyle/>
          <a:p>
            <a:r>
              <a:rPr lang="en-US" dirty="0" smtClean="0"/>
              <a:t>HTML Refresher</a:t>
            </a:r>
            <a:endParaRPr lang="en-US" dirty="0"/>
          </a:p>
        </p:txBody>
      </p:sp>
    </p:spTree>
    <p:extLst>
      <p:ext uri="{BB962C8B-B14F-4D97-AF65-F5344CB8AC3E}">
        <p14:creationId xmlns:p14="http://schemas.microsoft.com/office/powerpoint/2010/main" val="369144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3181" y="1630062"/>
            <a:ext cx="6096000" cy="2743199"/>
          </a:xfrm>
        </p:spPr>
        <p:txBody>
          <a:bodyPr>
            <a:normAutofit/>
          </a:bodyPr>
          <a:lstStyle/>
          <a:p>
            <a:pPr>
              <a:buFont typeface="Arial"/>
              <a:buChar char="•"/>
            </a:pPr>
            <a:r>
              <a:rPr lang="en-US" dirty="0" smtClean="0"/>
              <a:t>Cascading Style Sheet – styles you apply “cascade down”</a:t>
            </a:r>
          </a:p>
          <a:p>
            <a:pPr lvl="1">
              <a:buFont typeface="Arial"/>
              <a:buChar char="•"/>
            </a:pPr>
            <a:r>
              <a:rPr lang="en-US" dirty="0" smtClean="0"/>
              <a:t>General rules cascade down until more specific styles are </a:t>
            </a:r>
            <a:r>
              <a:rPr lang="en-US" dirty="0" smtClean="0"/>
              <a:t>applied</a:t>
            </a:r>
          </a:p>
          <a:p>
            <a:pPr>
              <a:buFont typeface="Arial"/>
              <a:buChar char="•"/>
            </a:pPr>
            <a:r>
              <a:rPr lang="en-US" dirty="0" smtClean="0"/>
              <a:t>.</a:t>
            </a:r>
            <a:r>
              <a:rPr lang="en-US" dirty="0"/>
              <a:t> class-name</a:t>
            </a:r>
            <a:r>
              <a:rPr lang="en-US" dirty="0" smtClean="0"/>
              <a:t> {style1: value1;}</a:t>
            </a:r>
            <a:endParaRPr lang="en-US" dirty="0" smtClean="0"/>
          </a:p>
        </p:txBody>
      </p:sp>
      <p:sp>
        <p:nvSpPr>
          <p:cNvPr id="3" name="Title 2"/>
          <p:cNvSpPr>
            <a:spLocks noGrp="1"/>
          </p:cNvSpPr>
          <p:nvPr>
            <p:ph type="title"/>
          </p:nvPr>
        </p:nvSpPr>
        <p:spPr>
          <a:xfrm>
            <a:off x="777240" y="464840"/>
            <a:ext cx="7543800" cy="685800"/>
          </a:xfrm>
        </p:spPr>
        <p:txBody>
          <a:bodyPr/>
          <a:lstStyle/>
          <a:p>
            <a:r>
              <a:rPr lang="en-US" dirty="0" smtClean="0"/>
              <a:t>CSS Refresher</a:t>
            </a:r>
            <a:endParaRPr lang="en-US" dirty="0"/>
          </a:p>
        </p:txBody>
      </p:sp>
    </p:spTree>
    <p:extLst>
      <p:ext uri="{BB962C8B-B14F-4D97-AF65-F5344CB8AC3E}">
        <p14:creationId xmlns:p14="http://schemas.microsoft.com/office/powerpoint/2010/main" val="382904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2374809"/>
            <a:ext cx="7543800" cy="685800"/>
          </a:xfrm>
        </p:spPr>
        <p:txBody>
          <a:bodyPr/>
          <a:lstStyle/>
          <a:p>
            <a:r>
              <a:rPr lang="en-US" dirty="0" smtClean="0"/>
              <a:t>Lets Get Started!</a:t>
            </a:r>
            <a:endParaRPr lang="en-US" dirty="0"/>
          </a:p>
        </p:txBody>
      </p:sp>
    </p:spTree>
    <p:extLst>
      <p:ext uri="{BB962C8B-B14F-4D97-AF65-F5344CB8AC3E}">
        <p14:creationId xmlns:p14="http://schemas.microsoft.com/office/powerpoint/2010/main" val="3915389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1208</TotalTime>
  <Words>494</Words>
  <Application>Microsoft Office PowerPoint</Application>
  <PresentationFormat>On-screen Show (16:9)</PresentationFormat>
  <Paragraphs>94</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Lato Hairline</vt:lpstr>
      <vt:lpstr>Lato Light</vt:lpstr>
      <vt:lpstr>Lato Regular</vt:lpstr>
      <vt:lpstr>Lato Regular</vt:lpstr>
      <vt:lpstr>Lato Thin</vt:lpstr>
      <vt:lpstr>Palatino Linotype</vt:lpstr>
      <vt:lpstr>Wingdings</vt:lpstr>
      <vt:lpstr>Elemental</vt:lpstr>
      <vt:lpstr>CSS</vt:lpstr>
      <vt:lpstr>ScottyLabs</vt:lpstr>
      <vt:lpstr>About us</vt:lpstr>
      <vt:lpstr>Materialize</vt:lpstr>
      <vt:lpstr>Workshop Overview</vt:lpstr>
      <vt:lpstr>Goals</vt:lpstr>
      <vt:lpstr>HTML Refresher</vt:lpstr>
      <vt:lpstr>CSS Refresher</vt:lpstr>
      <vt:lpstr>Lets Get Started!</vt:lpstr>
      <vt:lpstr>What we’ll need</vt:lpstr>
      <vt:lpstr>Pure CSS Tooltip</vt:lpstr>
      <vt:lpstr>Media Queries</vt:lpstr>
      <vt:lpstr>What is responsiveness?</vt:lpstr>
      <vt:lpstr>Pseudo Elements</vt:lpstr>
      <vt:lpstr>What are CSS Frameworks?</vt:lpstr>
      <vt:lpstr>Why would I want to use one?</vt:lpstr>
      <vt:lpstr>Disadvantages</vt:lpstr>
      <vt:lpstr>Popular CSS Frameworks</vt:lpstr>
      <vt:lpstr>Websites made with Materialize</vt:lpstr>
      <vt:lpstr>Components of a CSS Framework</vt:lpstr>
      <vt:lpstr>PowerPoint Presentation</vt:lpstr>
      <vt:lpstr>Setting up Materialize</vt:lpstr>
      <vt:lpstr>Make a simple portfolio</vt:lpstr>
      <vt:lpstr>The Grid</vt:lpstr>
      <vt:lpstr>Upcoming Workshops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Frameworks:</dc:title>
  <dc:creator>Alvin Wang</dc:creator>
  <cp:lastModifiedBy>Alvin Wang</cp:lastModifiedBy>
  <cp:revision>35</cp:revision>
  <dcterms:created xsi:type="dcterms:W3CDTF">2014-10-25T02:42:04Z</dcterms:created>
  <dcterms:modified xsi:type="dcterms:W3CDTF">2015-04-04T15:54:16Z</dcterms:modified>
</cp:coreProperties>
</file>